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414"/>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Lucida Sans"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Lucida Sans"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Lucida Sans"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282EFF24-32D3-455B-BA25-1499DD5023CD}" type="slidenum">
              <a:rPr/>
              <a:pPr marL="0" marR="0" lvl="0" indent="0" algn="r" rtl="0" hangingPunct="0">
                <a:lnSpc>
                  <a:spcPct val="100000"/>
                </a:lnSpc>
                <a:spcBef>
                  <a:spcPts val="0"/>
                </a:spcBef>
                <a:spcAft>
                  <a:spcPts val="0"/>
                </a:spcAft>
                <a:buNone/>
                <a:tabLst/>
                <a:defRPr sz="1400"/>
              </a:pPr>
              <a:t>‹N›</a:t>
            </a:fld>
            <a:endParaRPr lang="it-IT" sz="1400" b="0" i="0" u="none" strike="noStrike" kern="1200">
              <a:ln>
                <a:noFill/>
              </a:ln>
              <a:latin typeface="Arial"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Times New Roman" pitchFamily="18"/>
                <a:ea typeface="Lucida Sans Unicode" pitchFamily="2"/>
                <a:cs typeface="Tahoma" pitchFamily="2"/>
              </a:defRPr>
            </a:lvl1pPr>
          </a:lstStyle>
          <a:p>
            <a:pPr lvl="0"/>
            <a:fld id="{5C522191-AE46-4091-AEAD-A9D16B740020}" type="slidenum">
              <a:rPr/>
              <a:pPr lvl="0"/>
              <a:t>‹N›</a:t>
            </a:fld>
            <a:endParaRPr lang="it-IT"/>
          </a:p>
        </p:txBody>
      </p:sp>
    </p:spTree>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spAutoFit/>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B197F9B-6ADC-4FF2-935E-A1FEF178B3B4}" type="slidenum">
              <a:rPr/>
              <a:pPr lvl="0"/>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E12615B5-3BE1-4017-B94D-DE46CB70C819}" type="slidenum">
              <a:rPr/>
              <a:pPr lvl="0"/>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6456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6456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5965D3E1-A0D4-48B0-B48F-759B1C8FF11F}" type="slidenum">
              <a:rPr/>
              <a:pPr lvl="0"/>
              <a:t>‹N›</a:t>
            </a:fld>
            <a:endParaRPr lang="it-IT"/>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1363" y="1963738"/>
            <a:ext cx="4310062" cy="493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03825" y="1963738"/>
            <a:ext cx="4310063" cy="493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426C8842-BE82-46F1-AC70-7929AFEF23B5}" type="slidenum">
              <a:rPr/>
              <a:pPr lvl="0"/>
              <a:t>‹N›</a:t>
            </a:fld>
            <a:endParaRPr lang="it-IT"/>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21550" y="282575"/>
            <a:ext cx="2192338" cy="66182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282575"/>
            <a:ext cx="6427787" cy="66182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B3255D24-E820-4AFF-A02C-964C83AF9CF5}" type="slidenum">
              <a:rPr/>
              <a:pPr lvl="0"/>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4B48FBED-1CDF-4DCD-943E-96AED3BA5CEE}" type="slidenum">
              <a:rPr/>
              <a:pPr lvl="0"/>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2235DC1D-90E8-485F-98C2-C262D4110B76}" type="slidenum">
              <a:rPr/>
              <a:pPr lvl="0"/>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2B5B688C-DF0E-40C6-88F1-D8B1F7165A10}" type="slidenum">
              <a:rPr/>
              <a:pPr lvl="0"/>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A5CA341F-B787-49EB-BA9A-DA59DD217B3A}" type="slidenum">
              <a:rPr/>
              <a:pPr lvl="0"/>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41E1B0CF-DD41-4B6E-A4FE-9097ACB9CB00}" type="slidenum">
              <a:rPr/>
              <a:pPr lvl="0"/>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25F36209-FCC2-4D9E-9511-00B83812835C}" type="slidenum">
              <a:rPr/>
              <a:pPr lvl="0"/>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it-IT"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it-IT"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Lucida Sans"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fld id="{14D6461B-5DB0-437C-8AD6-669C4D9958FC}"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tabLst/>
        <a:defRPr lang="it-IT" sz="4400" b="0" i="0" u="none" strike="noStrike" kern="1200">
          <a:ln>
            <a:noFill/>
          </a:ln>
          <a:latin typeface="Arial" pitchFamily="18"/>
          <a:ea typeface="Microsoft YaHei" pitchFamily="2"/>
        </a:defRPr>
      </a:lvl1pPr>
    </p:titleStyle>
    <p:bodyStyle>
      <a:lvl1pPr marL="0" marR="0" indent="0" rtl="0" hangingPunct="0">
        <a:spcBef>
          <a:spcPts val="0"/>
        </a:spcBef>
        <a:spcAft>
          <a:spcPts val="1414"/>
        </a:spcAft>
        <a:tabLst/>
        <a:defRPr lang="it-IT" sz="3200" b="0" i="0" u="none" strike="noStrike" kern="1200">
          <a:ln>
            <a:noFill/>
          </a:ln>
          <a:latin typeface="Arial" pitchFamily="18"/>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740879" y="282240"/>
            <a:ext cx="8607960" cy="1262160"/>
          </a:xfrm>
          <a:prstGeom prst="rect">
            <a:avLst/>
          </a:prstGeom>
          <a:noFill/>
          <a:ln>
            <a:noFill/>
          </a:ln>
        </p:spPr>
        <p:txBody>
          <a:bodyPr lIns="0" tIns="0" rIns="0" bIns="0"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it-IT"/>
          </a:p>
        </p:txBody>
      </p:sp>
      <p:sp>
        <p:nvSpPr>
          <p:cNvPr id="3" name="Segnaposto testo 2"/>
          <p:cNvSpPr txBox="1">
            <a:spLocks noGrp="1"/>
          </p:cNvSpPr>
          <p:nvPr>
            <p:ph type="body" idx="1"/>
          </p:nvPr>
        </p:nvSpPr>
        <p:spPr>
          <a:xfrm>
            <a:off x="740879" y="1963080"/>
            <a:ext cx="8772480" cy="4937039"/>
          </a:xfrm>
          <a:prstGeom prst="rect">
            <a:avLst/>
          </a:prstGeom>
          <a:noFill/>
          <a:ln>
            <a:noFill/>
          </a:ln>
        </p:spPr>
        <p:txBody>
          <a:bodyPr lIns="0" tIns="0" rIns="0" bIns="0"/>
          <a:lstStyle>
            <a:defPPr marL="432000" marR="0" lvl="0" indent="-324000" algn="l">
              <a:spcBef>
                <a:spcPts val="0"/>
              </a:spcBef>
              <a:spcAft>
                <a:spcPts val="1417"/>
              </a:spcAft>
              <a:buClr>
                <a:srgbClr val="E6E6E6"/>
              </a:buClr>
              <a:buSzPct val="45000"/>
              <a:buFont typeface="StarSymbol"/>
              <a:buNone/>
              <a:defRPr lang="it-IT" sz="240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1417"/>
              </a:spcAft>
              <a:buClr>
                <a:srgbClr val="E6E6E6"/>
              </a:buClr>
              <a:buSzPct val="45000"/>
              <a:buFont typeface="StarSymbol"/>
              <a:buChar char="●"/>
              <a:defRPr lang="it-IT" sz="240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1134"/>
              </a:spcAft>
              <a:buClr>
                <a:srgbClr val="E6E6E6"/>
              </a:buClr>
              <a:buSzPct val="75000"/>
              <a:buFont typeface="StarSymbol"/>
              <a:buChar char="–"/>
              <a:defRPr lang="it-IT" sz="280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850"/>
              </a:spcAft>
              <a:buClr>
                <a:srgbClr val="E6E6E6"/>
              </a:buClr>
              <a:buSzPct val="45000"/>
              <a:buFont typeface="StarSymbol"/>
              <a:buChar char="●"/>
              <a:defRPr lang="it-IT" sz="240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567"/>
              </a:spcAft>
              <a:buClr>
                <a:srgbClr val="E6E6E6"/>
              </a:buClr>
              <a:buSzPct val="75000"/>
              <a:buFont typeface="StarSymbol"/>
              <a:buChar char="–"/>
              <a:defRPr lang="it-IT" sz="200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283"/>
              </a:spcAft>
              <a:buClr>
                <a:srgbClr val="E6E6E6"/>
              </a:buClr>
              <a:buSzPct val="45000"/>
              <a:buFont typeface="StarSymbol"/>
              <a:buChar char="●"/>
              <a:defRPr lang="it-IT" sz="200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283"/>
              </a:spcAft>
              <a:buClr>
                <a:srgbClr val="E6E6E6"/>
              </a:buClr>
              <a:buSzPct val="45000"/>
              <a:buFont typeface="StarSymbol"/>
              <a:buChar char="●"/>
              <a:defRPr lang="it-IT" sz="200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283"/>
              </a:spcAft>
              <a:buClr>
                <a:srgbClr val="E6E6E6"/>
              </a:buClr>
              <a:buSzPct val="45000"/>
              <a:buFont typeface="StarSymbol"/>
              <a:buChar char="●"/>
              <a:defRPr lang="it-IT" sz="200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283"/>
              </a:spcAft>
              <a:buClr>
                <a:srgbClr val="E6E6E6"/>
              </a:buClr>
              <a:buSzPct val="45000"/>
              <a:buFont typeface="StarSymbol"/>
              <a:buChar char="●"/>
              <a:defRPr lang="it-IT" sz="200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283"/>
              </a:spcAft>
              <a:buClr>
                <a:srgbClr val="E6E6E6"/>
              </a:buClr>
              <a:buSzPct val="45000"/>
              <a:buFont typeface="StarSymbol"/>
              <a:buChar char="●"/>
              <a:defRPr lang="it-IT" sz="2000" b="0" i="0" u="none" strike="noStrike">
                <a:ln>
                  <a:noFill/>
                </a:ln>
                <a:solidFill>
                  <a:srgbClr val="E6E6E6"/>
                </a:solidFill>
                <a:latin typeface="Thorndale" pitchFamily="18"/>
                <a:ea typeface="Lucida Sans Unicode" pitchFamily="2"/>
                <a:cs typeface="Tahoma"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ttangolo 3"/>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Lucida Sans" pitchFamily="2"/>
            </a:endParaRPr>
          </a:p>
        </p:txBody>
      </p:sp>
      <p:sp>
        <p:nvSpPr>
          <p:cNvPr id="5" name="Rettangolo 4"/>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hangingPunct="0">
        <a:tabLst/>
        <a:defRPr lang="it-IT" sz="2400" b="1" i="1" u="none" strike="noStrike">
          <a:ln>
            <a:noFill/>
          </a:ln>
          <a:solidFill>
            <a:srgbClr val="FF9966"/>
          </a:solidFill>
          <a:latin typeface="Albany" pitchFamily="34"/>
          <a:cs typeface="Tahoma" pitchFamily="2"/>
        </a:defRPr>
      </a:lvl1pPr>
    </p:titleStyle>
    <p:bodyStyle>
      <a:lvl1pPr marL="0" marR="0" indent="0" algn="l" rtl="0" hangingPunct="0">
        <a:spcBef>
          <a:spcPts val="0"/>
        </a:spcBef>
        <a:spcAft>
          <a:spcPts val="1417"/>
        </a:spcAft>
        <a:tabLst/>
        <a:defRPr lang="it-IT" sz="2400" b="0" i="0" u="none" strike="noStrike">
          <a:ln>
            <a:noFill/>
          </a:ln>
          <a:solidFill>
            <a:srgbClr val="E6E6E6"/>
          </a:solidFill>
          <a:latin typeface="Thorndale"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2160000" y="2951999"/>
            <a:ext cx="6263999" cy="3960000"/>
          </a:xfrm>
          <a:prstGeom prst="rect">
            <a:avLst/>
          </a:prstGeom>
          <a:noFill/>
          <a:ln>
            <a:noFill/>
          </a:ln>
        </p:spPr>
      </p:pic>
      <p:sp>
        <p:nvSpPr>
          <p:cNvPr id="3" name="Titolo 2"/>
          <p:cNvSpPr txBox="1">
            <a:spLocks noGrp="1"/>
          </p:cNvSpPr>
          <p:nvPr>
            <p:ph type="title" idx="4294967295"/>
          </p:nvPr>
        </p:nvSpPr>
        <p:spPr>
          <a:xfrm>
            <a:off x="784439" y="1296000"/>
            <a:ext cx="8607960" cy="1262160"/>
          </a:xfrm>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4000" i="0">
                <a:solidFill>
                  <a:srgbClr val="FFFFFF"/>
                </a:solidFill>
                <a:latin typeface="Times New Roman" pitchFamily="18"/>
              </a:rPr>
              <a:t>Les femmes et les médias</a:t>
            </a:r>
          </a:p>
        </p:txBody>
      </p:sp>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288000" y="317880"/>
            <a:ext cx="9648000" cy="6738120"/>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4000" b="1" dirty="0" err="1">
                <a:solidFill>
                  <a:srgbClr val="CCCCCC"/>
                </a:solidFill>
                <a:latin typeface="Times New Roman" pitchFamily="18"/>
              </a:rPr>
              <a:t>Sources</a:t>
            </a:r>
            <a:r>
              <a:rPr lang="it-IT" sz="4000" b="1" dirty="0">
                <a:solidFill>
                  <a:srgbClr val="CCCCCC"/>
                </a:solidFill>
                <a:latin typeface="Times New Roman" pitchFamily="18"/>
              </a:rPr>
              <a:t> </a:t>
            </a:r>
            <a:r>
              <a:rPr lang="it-IT" sz="4000" b="1" dirty="0" err="1">
                <a:solidFill>
                  <a:srgbClr val="CCCCCC"/>
                </a:solidFill>
                <a:latin typeface="Times New Roman" pitchFamily="18"/>
              </a:rPr>
              <a:t>utilisées</a:t>
            </a:r>
            <a:r>
              <a:rPr lang="it-IT" sz="4000" b="1" dirty="0">
                <a:solidFill>
                  <a:srgbClr val="CCCCCC"/>
                </a:solidFill>
                <a:latin typeface="Times New Roman" pitchFamily="18"/>
              </a:rPr>
              <a:t>:</a:t>
            </a:r>
          </a:p>
          <a:p>
            <a:pPr marL="216000" lvl="0" indent="-216000" algn="ctr">
              <a:buNone/>
            </a:pPr>
            <a:endParaRPr lang="it-IT" dirty="0">
              <a:solidFill>
                <a:srgbClr val="CCCCCC"/>
              </a:solidFill>
            </a:endParaRPr>
          </a:p>
          <a:p>
            <a:pPr marL="216000" lvl="0" indent="-216000" algn="ctr">
              <a:buNone/>
            </a:pPr>
            <a:endParaRPr lang="it-IT" dirty="0">
              <a:solidFill>
                <a:srgbClr val="CCCCCC"/>
              </a:solidFill>
            </a:endParaRPr>
          </a:p>
          <a:p>
            <a:pPr marL="216000" lvl="0" indent="-216000"/>
            <a:r>
              <a:rPr lang="it-IT" dirty="0" err="1">
                <a:solidFill>
                  <a:srgbClr val="DDDDDD"/>
                </a:solidFill>
                <a:latin typeface="Times New Roman" pitchFamily="18"/>
              </a:rPr>
              <a:t>Wikipedia</a:t>
            </a:r>
            <a:endParaRPr lang="it-IT" dirty="0">
              <a:solidFill>
                <a:srgbClr val="DDDDDD"/>
              </a:solidFill>
              <a:latin typeface="Times New Roman" pitchFamily="18"/>
            </a:endParaRPr>
          </a:p>
          <a:p>
            <a:pPr marL="216000" lvl="0" indent="-216000"/>
            <a:r>
              <a:rPr lang="it-IT" dirty="0" err="1">
                <a:solidFill>
                  <a:srgbClr val="DDDDDD"/>
                </a:solidFill>
                <a:latin typeface="Times New Roman" pitchFamily="18"/>
              </a:rPr>
              <a:t>Les</a:t>
            </a:r>
            <a:r>
              <a:rPr lang="it-IT" dirty="0">
                <a:solidFill>
                  <a:srgbClr val="DDDDDD"/>
                </a:solidFill>
                <a:latin typeface="Times New Roman" pitchFamily="18"/>
              </a:rPr>
              <a:t> </a:t>
            </a:r>
            <a:r>
              <a:rPr lang="it-IT" dirty="0" err="1">
                <a:solidFill>
                  <a:srgbClr val="DDDDDD"/>
                </a:solidFill>
                <a:latin typeface="Times New Roman" pitchFamily="18"/>
              </a:rPr>
              <a:t>femmes</a:t>
            </a:r>
            <a:r>
              <a:rPr lang="it-IT" dirty="0">
                <a:solidFill>
                  <a:srgbClr val="DDDDDD"/>
                </a:solidFill>
                <a:latin typeface="Times New Roman" pitchFamily="18"/>
              </a:rPr>
              <a:t> en l'</a:t>
            </a:r>
            <a:r>
              <a:rPr lang="it-IT" dirty="0" err="1">
                <a:solidFill>
                  <a:srgbClr val="DDDDDD"/>
                </a:solidFill>
                <a:latin typeface="Times New Roman" pitchFamily="18"/>
              </a:rPr>
              <a:t>an</a:t>
            </a:r>
            <a:r>
              <a:rPr lang="it-IT" dirty="0">
                <a:solidFill>
                  <a:srgbClr val="DDDDDD"/>
                </a:solidFill>
                <a:latin typeface="Times New Roman" pitchFamily="18"/>
              </a:rPr>
              <a:t> 2000</a:t>
            </a:r>
          </a:p>
          <a:p>
            <a:pPr marL="216000" lvl="0" indent="-216000"/>
            <a:r>
              <a:rPr lang="it-IT" dirty="0">
                <a:solidFill>
                  <a:srgbClr val="DDDDDD"/>
                </a:solidFill>
                <a:latin typeface="Times New Roman" pitchFamily="18"/>
              </a:rPr>
              <a:t>La </a:t>
            </a:r>
            <a:r>
              <a:rPr lang="it-IT" dirty="0" err="1">
                <a:solidFill>
                  <a:srgbClr val="DDDDDD"/>
                </a:solidFill>
                <a:latin typeface="Times New Roman" pitchFamily="18"/>
              </a:rPr>
              <a:t>documentation</a:t>
            </a:r>
            <a:r>
              <a:rPr lang="it-IT" dirty="0">
                <a:solidFill>
                  <a:srgbClr val="DDDDDD"/>
                </a:solidFill>
                <a:latin typeface="Times New Roman" pitchFamily="18"/>
              </a:rPr>
              <a:t> </a:t>
            </a:r>
            <a:r>
              <a:rPr lang="it-IT" dirty="0" err="1">
                <a:solidFill>
                  <a:srgbClr val="DDDDDD"/>
                </a:solidFill>
                <a:latin typeface="Times New Roman" pitchFamily="18"/>
              </a:rPr>
              <a:t>française</a:t>
            </a:r>
            <a:endParaRPr lang="it-IT" dirty="0">
              <a:solidFill>
                <a:srgbClr val="DDDDDD"/>
              </a:solidFill>
              <a:latin typeface="Times New Roman" pitchFamily="18"/>
            </a:endParaRPr>
          </a:p>
          <a:p>
            <a:pPr marL="216000" lvl="0" indent="-216000"/>
            <a:r>
              <a:rPr lang="it-IT" dirty="0">
                <a:solidFill>
                  <a:srgbClr val="DDDDDD"/>
                </a:solidFill>
                <a:latin typeface="Times New Roman" pitchFamily="18"/>
              </a:rPr>
              <a:t>IN </a:t>
            </a:r>
            <a:r>
              <a:rPr lang="it-IT" dirty="0" err="1">
                <a:solidFill>
                  <a:srgbClr val="DDDDDD"/>
                </a:solidFill>
                <a:latin typeface="Times New Roman" pitchFamily="18"/>
              </a:rPr>
              <a:t>Fluencia</a:t>
            </a:r>
            <a:r>
              <a:rPr lang="it-IT" dirty="0">
                <a:solidFill>
                  <a:srgbClr val="DDDDDD"/>
                </a:solidFill>
                <a:latin typeface="Times New Roman" pitchFamily="18"/>
              </a:rPr>
              <a:t> – La </a:t>
            </a:r>
            <a:r>
              <a:rPr lang="it-IT" dirty="0" err="1">
                <a:solidFill>
                  <a:srgbClr val="DDDDDD"/>
                </a:solidFill>
                <a:latin typeface="Times New Roman" pitchFamily="18"/>
              </a:rPr>
              <a:t>revue</a:t>
            </a:r>
            <a:r>
              <a:rPr lang="it-IT" dirty="0">
                <a:solidFill>
                  <a:srgbClr val="DDDDDD"/>
                </a:solidFill>
                <a:latin typeface="Times New Roman" pitchFamily="18"/>
              </a:rPr>
              <a:t> de l'</a:t>
            </a:r>
            <a:r>
              <a:rPr lang="it-IT" dirty="0" err="1">
                <a:solidFill>
                  <a:srgbClr val="DDDDDD"/>
                </a:solidFill>
                <a:latin typeface="Times New Roman" pitchFamily="18"/>
              </a:rPr>
              <a:t>innovation</a:t>
            </a:r>
            <a:r>
              <a:rPr lang="it-IT" dirty="0">
                <a:solidFill>
                  <a:srgbClr val="DDDDDD"/>
                </a:solidFill>
                <a:latin typeface="Times New Roman" pitchFamily="18"/>
              </a:rPr>
              <a:t>,  de la </a:t>
            </a:r>
            <a:r>
              <a:rPr lang="it-IT" dirty="0" err="1">
                <a:solidFill>
                  <a:srgbClr val="DDDDDD"/>
                </a:solidFill>
                <a:latin typeface="Times New Roman" pitchFamily="18"/>
              </a:rPr>
              <a:t>communication</a:t>
            </a:r>
            <a:r>
              <a:rPr lang="it-IT" dirty="0">
                <a:solidFill>
                  <a:srgbClr val="DDDDDD"/>
                </a:solidFill>
                <a:latin typeface="Times New Roman" pitchFamily="18"/>
              </a:rPr>
              <a:t> </a:t>
            </a:r>
            <a:r>
              <a:rPr lang="it-IT" dirty="0" err="1">
                <a:solidFill>
                  <a:srgbClr val="DDDDDD"/>
                </a:solidFill>
                <a:latin typeface="Times New Roman" pitchFamily="18"/>
              </a:rPr>
              <a:t>et</a:t>
            </a:r>
            <a:r>
              <a:rPr lang="it-IT" dirty="0">
                <a:solidFill>
                  <a:srgbClr val="DDDDDD"/>
                </a:solidFill>
                <a:latin typeface="Times New Roman" pitchFamily="18"/>
              </a:rPr>
              <a:t> </a:t>
            </a:r>
            <a:r>
              <a:rPr lang="it-IT" dirty="0" err="1">
                <a:solidFill>
                  <a:srgbClr val="DDDDDD"/>
                </a:solidFill>
                <a:latin typeface="Times New Roman" pitchFamily="18"/>
              </a:rPr>
              <a:t>des</a:t>
            </a:r>
            <a:r>
              <a:rPr lang="it-IT" dirty="0">
                <a:solidFill>
                  <a:srgbClr val="DDDDDD"/>
                </a:solidFill>
                <a:latin typeface="Times New Roman" pitchFamily="18"/>
              </a:rPr>
              <a:t> </a:t>
            </a:r>
            <a:r>
              <a:rPr lang="it-IT" dirty="0" err="1">
                <a:solidFill>
                  <a:srgbClr val="DDDDDD"/>
                </a:solidFill>
                <a:latin typeface="Times New Roman" pitchFamily="18"/>
              </a:rPr>
              <a:t>tendances</a:t>
            </a:r>
            <a:endParaRPr lang="it-IT" dirty="0">
              <a:solidFill>
                <a:srgbClr val="DDDDDD"/>
              </a:solidFill>
              <a:latin typeface="Times New Roman" pitchFamily="18"/>
            </a:endParaRPr>
          </a:p>
          <a:p>
            <a:pPr marL="216000" lvl="0" indent="-216000"/>
            <a:r>
              <a:rPr lang="it-IT" dirty="0" err="1">
                <a:solidFill>
                  <a:srgbClr val="DDDDDD"/>
                </a:solidFill>
                <a:latin typeface="Times New Roman" pitchFamily="18"/>
              </a:rPr>
              <a:t>Make</a:t>
            </a:r>
            <a:r>
              <a:rPr lang="it-IT" dirty="0">
                <a:solidFill>
                  <a:srgbClr val="DDDDDD"/>
                </a:solidFill>
                <a:latin typeface="Times New Roman" pitchFamily="18"/>
              </a:rPr>
              <a:t> (up) a </a:t>
            </a:r>
            <a:r>
              <a:rPr lang="it-IT" dirty="0" err="1">
                <a:solidFill>
                  <a:srgbClr val="DDDDDD"/>
                </a:solidFill>
                <a:latin typeface="Times New Roman" pitchFamily="18"/>
              </a:rPr>
              <a:t>choice</a:t>
            </a:r>
            <a:r>
              <a:rPr lang="it-IT" dirty="0">
                <a:solidFill>
                  <a:srgbClr val="DDDDDD"/>
                </a:solidFill>
                <a:latin typeface="Times New Roman" pitchFamily="18"/>
              </a:rPr>
              <a:t> – </a:t>
            </a:r>
            <a:r>
              <a:rPr lang="it-IT" dirty="0" err="1">
                <a:solidFill>
                  <a:srgbClr val="DDDDDD"/>
                </a:solidFill>
                <a:latin typeface="Times New Roman" pitchFamily="18"/>
              </a:rPr>
              <a:t>Histoire</a:t>
            </a:r>
            <a:r>
              <a:rPr lang="it-IT" dirty="0">
                <a:solidFill>
                  <a:srgbClr val="DDDDDD"/>
                </a:solidFill>
                <a:latin typeface="Times New Roman" pitchFamily="18"/>
              </a:rPr>
              <a:t> de la presse </a:t>
            </a:r>
            <a:r>
              <a:rPr lang="it-IT" dirty="0" err="1" smtClean="0">
                <a:solidFill>
                  <a:srgbClr val="DDDDDD"/>
                </a:solidFill>
                <a:latin typeface="Times New Roman" pitchFamily="18"/>
              </a:rPr>
              <a:t>feminine</a:t>
            </a:r>
            <a:endParaRPr lang="it-IT" dirty="0">
              <a:solidFill>
                <a:srgbClr val="DDDDDD"/>
              </a:solidFill>
              <a:latin typeface="Times New Roman" pitchFamily="18"/>
            </a:endParaRPr>
          </a:p>
          <a:p>
            <a:pPr marL="216000" lvl="0" indent="-216000"/>
            <a:r>
              <a:rPr lang="it-IT" dirty="0" err="1">
                <a:solidFill>
                  <a:srgbClr val="DDDDDD"/>
                </a:solidFill>
                <a:latin typeface="Times New Roman" pitchFamily="18"/>
              </a:rPr>
              <a:t>Luxe</a:t>
            </a:r>
            <a:r>
              <a:rPr lang="it-IT" dirty="0">
                <a:solidFill>
                  <a:srgbClr val="DDDDDD"/>
                </a:solidFill>
                <a:latin typeface="Times New Roman" pitchFamily="18"/>
              </a:rPr>
              <a:t> en chine</a:t>
            </a:r>
          </a:p>
          <a:p>
            <a:pPr marL="216000" lvl="0" indent="-216000"/>
            <a:r>
              <a:rPr lang="it-IT" dirty="0" err="1">
                <a:solidFill>
                  <a:srgbClr val="DDDDDD"/>
                </a:solidFill>
                <a:latin typeface="Times New Roman" pitchFamily="18"/>
              </a:rPr>
              <a:t>Madmoizelle</a:t>
            </a:r>
            <a:r>
              <a:rPr lang="it-IT" dirty="0">
                <a:solidFill>
                  <a:srgbClr val="DDDDDD"/>
                </a:solidFill>
                <a:latin typeface="Times New Roman" pitchFamily="18"/>
              </a:rPr>
              <a:t> – Presse </a:t>
            </a:r>
            <a:r>
              <a:rPr lang="it-IT" dirty="0" err="1">
                <a:solidFill>
                  <a:srgbClr val="DDDDDD"/>
                </a:solidFill>
                <a:latin typeface="Times New Roman" pitchFamily="18"/>
              </a:rPr>
              <a:t>femenine</a:t>
            </a:r>
            <a:endParaRPr lang="it-IT" dirty="0">
              <a:solidFill>
                <a:srgbClr val="DDDDDD"/>
              </a:solidFill>
              <a:latin typeface="Times New Roman" pitchFamily="18"/>
            </a:endParaRPr>
          </a:p>
          <a:p>
            <a:pPr marL="216000" lvl="0" indent="-216000"/>
            <a:endParaRPr lang="it-IT" dirty="0">
              <a:solidFill>
                <a:srgbClr val="DDDDDD"/>
              </a:solidFill>
              <a:latin typeface="Times New Roman" pitchFamily="18"/>
            </a:endParaRPr>
          </a:p>
          <a:p>
            <a:pPr marL="216000" lvl="0" indent="-216000"/>
            <a:endParaRPr lang="it-IT" dirty="0">
              <a:solidFill>
                <a:srgbClr val="DDDDDD"/>
              </a:solidFill>
              <a:latin typeface="Times New Roman" pitchFamily="18"/>
            </a:endParaRPr>
          </a:p>
          <a:p>
            <a:pPr marL="216000" lvl="0" indent="-216000"/>
            <a:endParaRPr lang="it-IT" dirty="0">
              <a:solidFill>
                <a:srgbClr val="DDDDDD"/>
              </a:solidFill>
              <a:latin typeface="Times New Roman" pitchFamily="18"/>
            </a:endParaRPr>
          </a:p>
          <a:p>
            <a:pPr marL="216000" lvl="0" indent="-216000"/>
            <a:r>
              <a:rPr lang="it-IT" dirty="0" err="1">
                <a:solidFill>
                  <a:srgbClr val="DDDDDD"/>
                </a:solidFill>
                <a:latin typeface="Times New Roman" pitchFamily="18"/>
              </a:rPr>
              <a:t>Toutes</a:t>
            </a:r>
            <a:r>
              <a:rPr lang="it-IT" dirty="0">
                <a:solidFill>
                  <a:srgbClr val="DDDDDD"/>
                </a:solidFill>
                <a:latin typeface="Times New Roman" pitchFamily="18"/>
              </a:rPr>
              <a:t> </a:t>
            </a:r>
            <a:r>
              <a:rPr lang="it-IT" dirty="0" err="1">
                <a:solidFill>
                  <a:srgbClr val="DDDDDD"/>
                </a:solidFill>
                <a:latin typeface="Times New Roman" pitchFamily="18"/>
              </a:rPr>
              <a:t>les</a:t>
            </a:r>
            <a:r>
              <a:rPr lang="it-IT" dirty="0">
                <a:solidFill>
                  <a:srgbClr val="DDDDDD"/>
                </a:solidFill>
                <a:latin typeface="Times New Roman" pitchFamily="18"/>
              </a:rPr>
              <a:t> </a:t>
            </a:r>
            <a:r>
              <a:rPr lang="it-IT" dirty="0" err="1">
                <a:solidFill>
                  <a:srgbClr val="DDDDDD"/>
                </a:solidFill>
                <a:latin typeface="Times New Roman" pitchFamily="18"/>
              </a:rPr>
              <a:t>images</a:t>
            </a:r>
            <a:r>
              <a:rPr lang="it-IT" dirty="0">
                <a:solidFill>
                  <a:srgbClr val="DDDDDD"/>
                </a:solidFill>
                <a:latin typeface="Times New Roman" pitchFamily="18"/>
              </a:rPr>
              <a:t> </a:t>
            </a:r>
            <a:r>
              <a:rPr lang="it-IT" dirty="0" err="1">
                <a:solidFill>
                  <a:srgbClr val="DDDDDD"/>
                </a:solidFill>
                <a:latin typeface="Times New Roman" pitchFamily="18"/>
              </a:rPr>
              <a:t>sont</a:t>
            </a:r>
            <a:r>
              <a:rPr lang="it-IT" dirty="0">
                <a:solidFill>
                  <a:srgbClr val="DDDDDD"/>
                </a:solidFill>
                <a:latin typeface="Times New Roman" pitchFamily="18"/>
              </a:rPr>
              <a:t> </a:t>
            </a:r>
            <a:r>
              <a:rPr lang="it-IT" dirty="0" err="1">
                <a:solidFill>
                  <a:srgbClr val="DDDDDD"/>
                </a:solidFill>
                <a:latin typeface="Times New Roman" pitchFamily="18"/>
              </a:rPr>
              <a:t>prises</a:t>
            </a:r>
            <a:r>
              <a:rPr lang="it-IT" dirty="0">
                <a:solidFill>
                  <a:srgbClr val="DDDDDD"/>
                </a:solidFill>
                <a:latin typeface="Times New Roman" pitchFamily="18"/>
              </a:rPr>
              <a:t> par Google Immagini.</a:t>
            </a:r>
          </a:p>
          <a:p>
            <a:pPr marL="216000" lvl="0" indent="-216000"/>
            <a:endParaRPr lang="it-IT" dirty="0">
              <a:solidFill>
                <a:srgbClr val="DDDDDD"/>
              </a:solidFill>
              <a:latin typeface="Times New Roman" pitchFamily="18"/>
            </a:endParaRPr>
          </a:p>
          <a:p>
            <a:pPr marL="216000" lvl="0" indent="-216000"/>
            <a:endParaRPr lang="it-IT" dirty="0">
              <a:solidFill>
                <a:srgbClr val="DDDDDD"/>
              </a:solidFill>
              <a:latin typeface="Times New Roman" pitchFamily="18"/>
            </a:endParaRPr>
          </a:p>
          <a:p>
            <a:pPr marL="216000" lvl="0" indent="-216000"/>
            <a:endParaRPr lang="it-IT" dirty="0">
              <a:solidFill>
                <a:srgbClr val="DDDDDD"/>
              </a:solidFill>
              <a:latin typeface="Times New Roman" pitchFamily="18"/>
            </a:endParaRPr>
          </a:p>
          <a:p>
            <a:pPr marL="216000" lvl="0" indent="-216000" algn="r"/>
            <a:r>
              <a:rPr lang="it-IT" dirty="0">
                <a:solidFill>
                  <a:srgbClr val="DDDDDD"/>
                </a:solidFill>
                <a:latin typeface="Times New Roman" pitchFamily="18"/>
              </a:rPr>
              <a:t>- </a:t>
            </a:r>
            <a:r>
              <a:rPr lang="it-IT" dirty="0" err="1">
                <a:solidFill>
                  <a:srgbClr val="DDDDDD"/>
                </a:solidFill>
                <a:latin typeface="Times New Roman" pitchFamily="18"/>
              </a:rPr>
              <a:t>Présentation</a:t>
            </a:r>
            <a:r>
              <a:rPr lang="it-IT" dirty="0">
                <a:solidFill>
                  <a:srgbClr val="DDDDDD"/>
                </a:solidFill>
                <a:latin typeface="Times New Roman" pitchFamily="18"/>
              </a:rPr>
              <a:t> </a:t>
            </a:r>
            <a:r>
              <a:rPr lang="it-IT" smtClean="0">
                <a:solidFill>
                  <a:srgbClr val="DDDDDD"/>
                </a:solidFill>
                <a:latin typeface="Times New Roman" pitchFamily="18"/>
              </a:rPr>
              <a:t>crée</a:t>
            </a:r>
            <a:r>
              <a:rPr lang="it-IT" smtClean="0">
                <a:solidFill>
                  <a:srgbClr val="DDDDDD"/>
                </a:solidFill>
                <a:latin typeface="Times New Roman" pitchFamily="18"/>
              </a:rPr>
              <a:t> </a:t>
            </a:r>
            <a:r>
              <a:rPr lang="it-IT" dirty="0">
                <a:solidFill>
                  <a:srgbClr val="DDDDDD"/>
                </a:solidFill>
                <a:latin typeface="Times New Roman" pitchFamily="18"/>
              </a:rPr>
              <a:t>par </a:t>
            </a:r>
            <a:r>
              <a:rPr lang="it-IT" dirty="0" err="1">
                <a:solidFill>
                  <a:srgbClr val="DDDDDD"/>
                </a:solidFill>
                <a:latin typeface="Times New Roman" pitchFamily="18"/>
              </a:rPr>
              <a:t>Uruci</a:t>
            </a:r>
            <a:r>
              <a:rPr lang="it-IT" dirty="0">
                <a:solidFill>
                  <a:srgbClr val="DDDDDD"/>
                </a:solidFill>
                <a:latin typeface="Times New Roman" pitchFamily="18"/>
              </a:rPr>
              <a:t> </a:t>
            </a:r>
            <a:r>
              <a:rPr lang="it-IT" dirty="0" err="1">
                <a:solidFill>
                  <a:srgbClr val="DDDDDD"/>
                </a:solidFill>
                <a:latin typeface="Times New Roman" pitchFamily="18"/>
              </a:rPr>
              <a:t>Rexhina</a:t>
            </a:r>
            <a:r>
              <a:rPr lang="it-IT" dirty="0">
                <a:solidFill>
                  <a:srgbClr val="DDDDDD"/>
                </a:solidFill>
                <a:latin typeface="Times New Roman" pitchFamily="18"/>
              </a:rPr>
              <a:t>, </a:t>
            </a:r>
            <a:r>
              <a:rPr lang="it-IT" dirty="0" err="1">
                <a:solidFill>
                  <a:srgbClr val="DDDDDD"/>
                </a:solidFill>
                <a:latin typeface="Times New Roman" pitchFamily="18"/>
              </a:rPr>
              <a:t>Ballantini</a:t>
            </a:r>
            <a:r>
              <a:rPr lang="it-IT" dirty="0">
                <a:solidFill>
                  <a:srgbClr val="DDDDDD"/>
                </a:solidFill>
                <a:latin typeface="Times New Roman" pitchFamily="18"/>
              </a:rPr>
              <a:t> Ilaria </a:t>
            </a:r>
            <a:r>
              <a:rPr lang="it-IT" dirty="0" err="1">
                <a:solidFill>
                  <a:srgbClr val="DDDDDD"/>
                </a:solidFill>
                <a:latin typeface="Times New Roman" pitchFamily="18"/>
              </a:rPr>
              <a:t>et</a:t>
            </a:r>
            <a:r>
              <a:rPr lang="it-IT" dirty="0">
                <a:solidFill>
                  <a:srgbClr val="DDDDDD"/>
                </a:solidFill>
                <a:latin typeface="Times New Roman" pitchFamily="18"/>
              </a:rPr>
              <a:t> </a:t>
            </a:r>
            <a:r>
              <a:rPr lang="it-IT" dirty="0" err="1">
                <a:solidFill>
                  <a:srgbClr val="DDDDDD"/>
                </a:solidFill>
                <a:latin typeface="Times New Roman" pitchFamily="18"/>
              </a:rPr>
              <a:t>Gioli</a:t>
            </a:r>
            <a:r>
              <a:rPr lang="it-IT" dirty="0">
                <a:solidFill>
                  <a:srgbClr val="DDDDDD"/>
                </a:solidFill>
                <a:latin typeface="Times New Roman" pitchFamily="18"/>
              </a:rPr>
              <a:t> Nico</a:t>
            </a:r>
          </a:p>
        </p:txBody>
      </p:sp>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a:t>L'image négative des femmes dans les médias</a:t>
            </a:r>
          </a:p>
        </p:txBody>
      </p:sp>
      <p:sp>
        <p:nvSpPr>
          <p:cNvPr id="3" name="Sottotitolo 2"/>
          <p:cNvSpPr txBox="1">
            <a:spLocks noGrp="1"/>
          </p:cNvSpPr>
          <p:nvPr>
            <p:ph type="subTitle" idx="4294967295"/>
          </p:nvPr>
        </p:nvSpPr>
        <p:spPr>
          <a:xfrm>
            <a:off x="92880" y="1686960"/>
            <a:ext cx="4587120" cy="4937039"/>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2200">
                <a:solidFill>
                  <a:srgbClr val="FFFFFF"/>
                </a:solidFill>
                <a:latin typeface="Times New Roman" pitchFamily="18"/>
              </a:rPr>
              <a:t>La mondialisation en cours de la communication et l'introduction des nouvelles technologies de l'information donnent aux médias la possibilité d'apporter une contribution historique à la promotion de la femme. Cela étant, l'ensemble des médias - écrits, visuels, audio et électroniques - ne fournissent pas une représentation équilibrée de la diversité de la vie des femmes et de leur contribution à la société.</a:t>
            </a:r>
          </a:p>
        </p:txBody>
      </p:sp>
      <p:pic>
        <p:nvPicPr>
          <p:cNvPr id="4" name="Immagine 3"/>
          <p:cNvPicPr>
            <a:picLocks noChangeAspect="1"/>
          </p:cNvPicPr>
          <p:nvPr/>
        </p:nvPicPr>
        <p:blipFill>
          <a:blip r:embed="rId3" cstate="print">
            <a:alphaModFix/>
            <a:lum/>
          </a:blip>
          <a:srcRect/>
          <a:stretch>
            <a:fillRect/>
          </a:stretch>
        </p:blipFill>
        <p:spPr>
          <a:xfrm>
            <a:off x="5040000" y="2376000"/>
            <a:ext cx="4824000" cy="3671999"/>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144000" y="129600"/>
            <a:ext cx="5256000" cy="6926399"/>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2000" dirty="0">
                <a:solidFill>
                  <a:srgbClr val="FFFFFF"/>
                </a:solidFill>
              </a:rPr>
              <a:t>La </a:t>
            </a:r>
            <a:r>
              <a:rPr lang="it-IT" sz="2000" dirty="0" err="1">
                <a:solidFill>
                  <a:srgbClr val="FFFFFF"/>
                </a:solidFill>
              </a:rPr>
              <a:t>diffusion</a:t>
            </a:r>
            <a:r>
              <a:rPr lang="it-IT" sz="2000" dirty="0">
                <a:solidFill>
                  <a:srgbClr val="FFFFFF"/>
                </a:solidFill>
              </a:rPr>
              <a:t> </a:t>
            </a:r>
            <a:r>
              <a:rPr lang="it-IT" sz="2000" dirty="0" err="1">
                <a:solidFill>
                  <a:srgbClr val="FFFFFF"/>
                </a:solidFill>
              </a:rPr>
              <a:t>continuelle</a:t>
            </a:r>
            <a:r>
              <a:rPr lang="it-IT" sz="2000" dirty="0">
                <a:solidFill>
                  <a:srgbClr val="FFFFFF"/>
                </a:solidFill>
              </a:rPr>
              <a:t> d'</a:t>
            </a:r>
            <a:r>
              <a:rPr lang="it-IT" sz="2000" dirty="0" err="1">
                <a:solidFill>
                  <a:srgbClr val="FFFFFF"/>
                </a:solidFill>
              </a:rPr>
              <a:t>images</a:t>
            </a:r>
            <a:r>
              <a:rPr lang="it-IT" sz="2000" dirty="0">
                <a:solidFill>
                  <a:srgbClr val="FFFFFF"/>
                </a:solidFill>
              </a:rPr>
              <a:t> </a:t>
            </a:r>
            <a:r>
              <a:rPr lang="it-IT" sz="2000" dirty="0" err="1">
                <a:solidFill>
                  <a:srgbClr val="FFFFFF"/>
                </a:solidFill>
              </a:rPr>
              <a:t>négatives</a:t>
            </a:r>
            <a:r>
              <a:rPr lang="it-IT" sz="2000" dirty="0">
                <a:solidFill>
                  <a:srgbClr val="FFFFFF"/>
                </a:solidFill>
              </a:rPr>
              <a:t> </a:t>
            </a:r>
            <a:r>
              <a:rPr lang="it-IT" sz="2000" dirty="0" err="1">
                <a:solidFill>
                  <a:srgbClr val="FFFFFF"/>
                </a:solidFill>
              </a:rPr>
              <a:t>et</a:t>
            </a:r>
            <a:r>
              <a:rPr lang="it-IT" sz="2000" dirty="0">
                <a:solidFill>
                  <a:srgbClr val="FFFFFF"/>
                </a:solidFill>
              </a:rPr>
              <a:t> </a:t>
            </a:r>
            <a:r>
              <a:rPr lang="it-IT" sz="2000" dirty="0" err="1">
                <a:solidFill>
                  <a:srgbClr val="FFFFFF"/>
                </a:solidFill>
              </a:rPr>
              <a:t>dégradantes</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smtClean="0">
                <a:solidFill>
                  <a:srgbClr val="FFFFFF"/>
                </a:solidFill>
              </a:rPr>
              <a:t>fait</a:t>
            </a:r>
            <a:r>
              <a:rPr lang="it-IT" sz="2000" dirty="0" smtClean="0">
                <a:solidFill>
                  <a:srgbClr val="FFFFFF"/>
                </a:solidFill>
              </a:rPr>
              <a:t> </a:t>
            </a:r>
            <a:r>
              <a:rPr lang="it-IT" sz="2000" dirty="0" err="1">
                <a:solidFill>
                  <a:srgbClr val="FFFFFF"/>
                </a:solidFill>
              </a:rPr>
              <a:t>partie</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domaines</a:t>
            </a:r>
            <a:r>
              <a:rPr lang="it-IT" sz="2000" dirty="0">
                <a:solidFill>
                  <a:srgbClr val="FFFFFF"/>
                </a:solidFill>
              </a:rPr>
              <a:t> </a:t>
            </a:r>
            <a:r>
              <a:rPr lang="it-IT" sz="2000" dirty="0" err="1">
                <a:solidFill>
                  <a:srgbClr val="FFFFFF"/>
                </a:solidFill>
              </a:rPr>
              <a:t>critiques</a:t>
            </a:r>
            <a:r>
              <a:rPr lang="it-IT" sz="2000" dirty="0">
                <a:solidFill>
                  <a:srgbClr val="FFFFFF"/>
                </a:solidFill>
              </a:rPr>
              <a:t> </a:t>
            </a:r>
            <a:r>
              <a:rPr lang="it-IT" sz="2000" dirty="0" err="1">
                <a:solidFill>
                  <a:srgbClr val="FFFFFF"/>
                </a:solidFill>
              </a:rPr>
              <a:t>identifiés</a:t>
            </a:r>
            <a:r>
              <a:rPr lang="it-IT" sz="2000" dirty="0">
                <a:solidFill>
                  <a:srgbClr val="FFFFFF"/>
                </a:solidFill>
              </a:rPr>
              <a:t> par le </a:t>
            </a:r>
            <a:r>
              <a:rPr lang="it-IT" sz="2000" dirty="0" err="1">
                <a:solidFill>
                  <a:srgbClr val="FFFFFF"/>
                </a:solidFill>
              </a:rPr>
              <a:t>Programme</a:t>
            </a:r>
            <a:r>
              <a:rPr lang="it-IT" sz="2000" dirty="0">
                <a:solidFill>
                  <a:srgbClr val="FFFFFF"/>
                </a:solidFill>
              </a:rPr>
              <a:t> d'</a:t>
            </a:r>
            <a:r>
              <a:rPr lang="it-IT" sz="2000" dirty="0" err="1">
                <a:solidFill>
                  <a:srgbClr val="FFFFFF"/>
                </a:solidFill>
              </a:rPr>
              <a:t>action</a:t>
            </a:r>
            <a:r>
              <a:rPr lang="it-IT" sz="2000" dirty="0">
                <a:solidFill>
                  <a:srgbClr val="FFFFFF"/>
                </a:solidFill>
              </a:rPr>
              <a:t> </a:t>
            </a:r>
            <a:r>
              <a:rPr lang="it-IT" sz="2000" dirty="0" err="1">
                <a:solidFill>
                  <a:srgbClr val="FFFFFF"/>
                </a:solidFill>
              </a:rPr>
              <a:t>adopté</a:t>
            </a:r>
            <a:r>
              <a:rPr lang="it-IT" sz="2000" dirty="0">
                <a:solidFill>
                  <a:srgbClr val="FFFFFF"/>
                </a:solidFill>
              </a:rPr>
              <a:t> par la </a:t>
            </a:r>
            <a:r>
              <a:rPr lang="it-IT" sz="2000" dirty="0" err="1">
                <a:solidFill>
                  <a:srgbClr val="FFFFFF"/>
                </a:solidFill>
              </a:rPr>
              <a:t>quatrième</a:t>
            </a:r>
            <a:r>
              <a:rPr lang="it-IT" sz="2000" dirty="0">
                <a:solidFill>
                  <a:srgbClr val="FFFFFF"/>
                </a:solidFill>
              </a:rPr>
              <a:t> </a:t>
            </a:r>
            <a:r>
              <a:rPr lang="it-IT" sz="2000" dirty="0" err="1">
                <a:solidFill>
                  <a:srgbClr val="FFFFFF"/>
                </a:solidFill>
              </a:rPr>
              <a:t>Conférence</a:t>
            </a:r>
            <a:r>
              <a:rPr lang="it-IT" sz="2000" dirty="0">
                <a:solidFill>
                  <a:srgbClr val="FFFFFF"/>
                </a:solidFill>
              </a:rPr>
              <a:t> mondiale </a:t>
            </a:r>
            <a:r>
              <a:rPr lang="it-IT" sz="2000" dirty="0" err="1">
                <a:solidFill>
                  <a:srgbClr val="FFFFFF"/>
                </a:solidFill>
              </a:rPr>
              <a:t>sur</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 qui s'est tenue à </a:t>
            </a:r>
            <a:r>
              <a:rPr lang="it-IT" sz="2000" dirty="0" err="1">
                <a:solidFill>
                  <a:srgbClr val="FFFFFF"/>
                </a:solidFill>
              </a:rPr>
              <a:t>Beijing</a:t>
            </a:r>
            <a:r>
              <a:rPr lang="it-IT" sz="2000" dirty="0">
                <a:solidFill>
                  <a:srgbClr val="FFFFFF"/>
                </a:solidFill>
              </a:rPr>
              <a:t> en 1995.  Le </a:t>
            </a:r>
            <a:r>
              <a:rPr lang="it-IT" sz="2000" dirty="0" err="1">
                <a:solidFill>
                  <a:srgbClr val="FFFFFF"/>
                </a:solidFill>
              </a:rPr>
              <a:t>Programme</a:t>
            </a:r>
            <a:r>
              <a:rPr lang="it-IT" sz="2000" dirty="0">
                <a:solidFill>
                  <a:srgbClr val="FFFFFF"/>
                </a:solidFill>
              </a:rPr>
              <a:t> d'</a:t>
            </a:r>
            <a:r>
              <a:rPr lang="it-IT" sz="2000" dirty="0" err="1">
                <a:solidFill>
                  <a:srgbClr val="FFFFFF"/>
                </a:solidFill>
              </a:rPr>
              <a:t>action</a:t>
            </a:r>
            <a:r>
              <a:rPr lang="it-IT" sz="2000" dirty="0">
                <a:solidFill>
                  <a:srgbClr val="FFFFFF"/>
                </a:solidFill>
              </a:rPr>
              <a:t> estime </a:t>
            </a:r>
            <a:r>
              <a:rPr lang="it-IT" sz="2000" dirty="0" err="1">
                <a:solidFill>
                  <a:srgbClr val="FFFFFF"/>
                </a:solidFill>
              </a:rPr>
              <a:t>qu</a:t>
            </a:r>
            <a:r>
              <a:rPr lang="it-IT" sz="2000" dirty="0">
                <a:solidFill>
                  <a:srgbClr val="FFFFFF"/>
                </a:solidFill>
              </a:rPr>
              <a:t>'il </a:t>
            </a:r>
            <a:r>
              <a:rPr lang="it-IT" sz="2000" dirty="0" err="1">
                <a:solidFill>
                  <a:srgbClr val="FFFFFF"/>
                </a:solidFill>
              </a:rPr>
              <a:t>faudrait</a:t>
            </a:r>
            <a:r>
              <a:rPr lang="it-IT" sz="2000" dirty="0">
                <a:solidFill>
                  <a:srgbClr val="FFFFFF"/>
                </a:solidFill>
              </a:rPr>
              <a:t> </a:t>
            </a:r>
            <a:r>
              <a:rPr lang="it-IT" sz="2000" dirty="0" err="1">
                <a:solidFill>
                  <a:srgbClr val="FFFFFF"/>
                </a:solidFill>
              </a:rPr>
              <a:t>promouvoir</a:t>
            </a:r>
            <a:r>
              <a:rPr lang="it-IT" sz="2000" dirty="0">
                <a:solidFill>
                  <a:srgbClr val="FFFFFF"/>
                </a:solidFill>
              </a:rPr>
              <a:t> l'</a:t>
            </a:r>
            <a:r>
              <a:rPr lang="it-IT" sz="2000" dirty="0" err="1">
                <a:solidFill>
                  <a:srgbClr val="FFFFFF"/>
                </a:solidFill>
              </a:rPr>
              <a:t>autonomisation</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femmes</a:t>
            </a:r>
            <a:r>
              <a:rPr lang="it-IT" sz="2000" dirty="0">
                <a:solidFill>
                  <a:srgbClr val="FFFFFF"/>
                </a:solidFill>
              </a:rPr>
              <a:t> en </a:t>
            </a:r>
            <a:r>
              <a:rPr lang="it-IT" sz="2000" dirty="0" err="1">
                <a:solidFill>
                  <a:srgbClr val="FFFFFF"/>
                </a:solidFill>
              </a:rPr>
              <a:t>développant</a:t>
            </a:r>
            <a:r>
              <a:rPr lang="it-IT" sz="2000" dirty="0">
                <a:solidFill>
                  <a:srgbClr val="FFFFFF"/>
                </a:solidFill>
              </a:rPr>
              <a:t> </a:t>
            </a:r>
            <a:r>
              <a:rPr lang="it-IT" sz="2000" dirty="0" err="1">
                <a:solidFill>
                  <a:srgbClr val="FFFFFF"/>
                </a:solidFill>
              </a:rPr>
              <a:t>leurs</a:t>
            </a:r>
            <a:r>
              <a:rPr lang="it-IT" sz="2000" dirty="0">
                <a:solidFill>
                  <a:srgbClr val="FFFFFF"/>
                </a:solidFill>
              </a:rPr>
              <a:t> </a:t>
            </a:r>
            <a:r>
              <a:rPr lang="it-IT" sz="2000" dirty="0" err="1">
                <a:solidFill>
                  <a:srgbClr val="FFFFFF"/>
                </a:solidFill>
              </a:rPr>
              <a:t>compétences</a:t>
            </a:r>
            <a:r>
              <a:rPr lang="it-IT" sz="2000" dirty="0">
                <a:solidFill>
                  <a:srgbClr val="FFFFFF"/>
                </a:solidFill>
              </a:rPr>
              <a:t> </a:t>
            </a:r>
            <a:r>
              <a:rPr lang="it-IT" sz="2000" dirty="0" err="1">
                <a:solidFill>
                  <a:srgbClr val="FFFFFF"/>
                </a:solidFill>
              </a:rPr>
              <a:t>techniques</a:t>
            </a:r>
            <a:r>
              <a:rPr lang="it-IT" sz="2000" dirty="0">
                <a:solidFill>
                  <a:srgbClr val="FFFFFF"/>
                </a:solidFill>
              </a:rPr>
              <a:t> </a:t>
            </a:r>
            <a:r>
              <a:rPr lang="it-IT" sz="2000" dirty="0" err="1">
                <a:solidFill>
                  <a:srgbClr val="FFFFFF"/>
                </a:solidFill>
              </a:rPr>
              <a:t>et</a:t>
            </a:r>
            <a:r>
              <a:rPr lang="it-IT" sz="2000" dirty="0">
                <a:solidFill>
                  <a:srgbClr val="FFFFFF"/>
                </a:solidFill>
              </a:rPr>
              <a:t> </a:t>
            </a:r>
            <a:r>
              <a:rPr lang="it-IT" sz="2000" dirty="0" err="1">
                <a:solidFill>
                  <a:srgbClr val="FFFFFF"/>
                </a:solidFill>
              </a:rPr>
              <a:t>leurs</a:t>
            </a:r>
            <a:r>
              <a:rPr lang="it-IT" sz="2000" dirty="0">
                <a:solidFill>
                  <a:srgbClr val="FFFFFF"/>
                </a:solidFill>
              </a:rPr>
              <a:t> </a:t>
            </a:r>
            <a:r>
              <a:rPr lang="it-IT" sz="2000" dirty="0" err="1">
                <a:solidFill>
                  <a:srgbClr val="FFFFFF"/>
                </a:solidFill>
              </a:rPr>
              <a:t>connaissances</a:t>
            </a:r>
            <a:r>
              <a:rPr lang="it-IT" sz="2000" dirty="0">
                <a:solidFill>
                  <a:srgbClr val="FFFFFF"/>
                </a:solidFill>
              </a:rPr>
              <a:t>. En 1996 la </a:t>
            </a:r>
            <a:r>
              <a:rPr lang="it-IT" sz="2000" dirty="0" err="1">
                <a:solidFill>
                  <a:srgbClr val="FFFFFF"/>
                </a:solidFill>
              </a:rPr>
              <a:t>Commission</a:t>
            </a:r>
            <a:r>
              <a:rPr lang="it-IT" sz="2000" dirty="0">
                <a:solidFill>
                  <a:srgbClr val="FFFFFF"/>
                </a:solidFill>
              </a:rPr>
              <a:t> de la </a:t>
            </a:r>
            <a:r>
              <a:rPr lang="it-IT" sz="2000" dirty="0" err="1">
                <a:solidFill>
                  <a:srgbClr val="FFFFFF"/>
                </a:solidFill>
              </a:rPr>
              <a:t>condition</a:t>
            </a:r>
            <a:r>
              <a:rPr lang="it-IT" sz="2000" dirty="0">
                <a:solidFill>
                  <a:srgbClr val="FFFFFF"/>
                </a:solidFill>
              </a:rPr>
              <a:t> de la femme </a:t>
            </a:r>
            <a:r>
              <a:rPr lang="it-IT" sz="2000" dirty="0" err="1">
                <a:solidFill>
                  <a:srgbClr val="FFFFFF"/>
                </a:solidFill>
              </a:rPr>
              <a:t>des</a:t>
            </a:r>
            <a:r>
              <a:rPr lang="it-IT" sz="2000" dirty="0">
                <a:solidFill>
                  <a:srgbClr val="FFFFFF"/>
                </a:solidFill>
              </a:rPr>
              <a:t> </a:t>
            </a:r>
            <a:r>
              <a:rPr lang="it-IT" sz="2000" dirty="0" err="1">
                <a:solidFill>
                  <a:srgbClr val="FFFFFF"/>
                </a:solidFill>
              </a:rPr>
              <a:t>Nations</a:t>
            </a:r>
            <a:r>
              <a:rPr lang="it-IT" sz="2000" dirty="0">
                <a:solidFill>
                  <a:srgbClr val="FFFFFF"/>
                </a:solidFill>
              </a:rPr>
              <a:t> </a:t>
            </a:r>
            <a:r>
              <a:rPr lang="it-IT" sz="2000" dirty="0" err="1">
                <a:solidFill>
                  <a:srgbClr val="FFFFFF"/>
                </a:solidFill>
              </a:rPr>
              <a:t>Unies</a:t>
            </a:r>
            <a:r>
              <a:rPr lang="it-IT" sz="2000" dirty="0">
                <a:solidFill>
                  <a:srgbClr val="FFFFFF"/>
                </a:solidFill>
              </a:rPr>
              <a:t> a </a:t>
            </a:r>
            <a:r>
              <a:rPr lang="it-IT" sz="2000" dirty="0" err="1">
                <a:solidFill>
                  <a:srgbClr val="FFFFFF"/>
                </a:solidFill>
              </a:rPr>
              <a:t>proposé</a:t>
            </a:r>
            <a:r>
              <a:rPr lang="it-IT" sz="2000" dirty="0">
                <a:solidFill>
                  <a:srgbClr val="FFFFFF"/>
                </a:solidFill>
              </a:rPr>
              <a:t> une série d'</a:t>
            </a:r>
            <a:r>
              <a:rPr lang="it-IT" sz="2000" dirty="0" err="1">
                <a:solidFill>
                  <a:srgbClr val="FFFFFF"/>
                </a:solidFill>
              </a:rPr>
              <a:t>actions</a:t>
            </a:r>
            <a:r>
              <a:rPr lang="it-IT" sz="2000" dirty="0">
                <a:solidFill>
                  <a:srgbClr val="FFFFFF"/>
                </a:solidFill>
              </a:rPr>
              <a:t> </a:t>
            </a:r>
            <a:r>
              <a:rPr lang="it-IT" sz="2000" dirty="0" err="1">
                <a:solidFill>
                  <a:srgbClr val="FFFFFF"/>
                </a:solidFill>
              </a:rPr>
              <a:t>dans</a:t>
            </a:r>
            <a:r>
              <a:rPr lang="it-IT" sz="2000" dirty="0">
                <a:solidFill>
                  <a:srgbClr val="FFFFFF"/>
                </a:solidFill>
              </a:rPr>
              <a:t> ce </a:t>
            </a:r>
            <a:r>
              <a:rPr lang="it-IT" sz="2000" dirty="0" err="1">
                <a:solidFill>
                  <a:srgbClr val="FFFFFF"/>
                </a:solidFill>
              </a:rPr>
              <a:t>domaine</a:t>
            </a:r>
            <a:r>
              <a:rPr lang="it-IT" sz="2000" dirty="0">
                <a:solidFill>
                  <a:srgbClr val="FFFFFF"/>
                </a:solidFill>
              </a:rPr>
              <a:t> qui </a:t>
            </a:r>
            <a:r>
              <a:rPr lang="it-IT" sz="2000" dirty="0" err="1">
                <a:solidFill>
                  <a:srgbClr val="FFFFFF"/>
                </a:solidFill>
              </a:rPr>
              <a:t>devraient</a:t>
            </a:r>
            <a:r>
              <a:rPr lang="it-IT" sz="2000" dirty="0">
                <a:solidFill>
                  <a:srgbClr val="FFFFFF"/>
                </a:solidFill>
              </a:rPr>
              <a:t> </a:t>
            </a:r>
            <a:r>
              <a:rPr lang="it-IT" sz="2000" dirty="0" err="1">
                <a:solidFill>
                  <a:srgbClr val="FFFFFF"/>
                </a:solidFill>
              </a:rPr>
              <a:t>être</a:t>
            </a:r>
            <a:r>
              <a:rPr lang="it-IT" sz="2000" dirty="0">
                <a:solidFill>
                  <a:srgbClr val="FFFFFF"/>
                </a:solidFill>
              </a:rPr>
              <a:t> </a:t>
            </a:r>
            <a:r>
              <a:rPr lang="it-IT" sz="2000" dirty="0" err="1">
                <a:solidFill>
                  <a:srgbClr val="FFFFFF"/>
                </a:solidFill>
              </a:rPr>
              <a:t>menées</a:t>
            </a:r>
            <a:r>
              <a:rPr lang="it-IT" sz="2000" dirty="0">
                <a:solidFill>
                  <a:srgbClr val="FFFFFF"/>
                </a:solidFill>
              </a:rPr>
              <a:t> par </a:t>
            </a:r>
            <a:r>
              <a:rPr lang="it-IT" sz="2000" dirty="0" err="1">
                <a:solidFill>
                  <a:srgbClr val="FFFFFF"/>
                </a:solidFill>
              </a:rPr>
              <a:t>les</a:t>
            </a:r>
            <a:r>
              <a:rPr lang="it-IT" sz="2000" dirty="0">
                <a:solidFill>
                  <a:srgbClr val="FFFFFF"/>
                </a:solidFill>
              </a:rPr>
              <a:t> </a:t>
            </a:r>
            <a:r>
              <a:rPr lang="it-IT" sz="2000" dirty="0" err="1">
                <a:solidFill>
                  <a:srgbClr val="FFFFFF"/>
                </a:solidFill>
              </a:rPr>
              <a:t>Etats</a:t>
            </a:r>
            <a:r>
              <a:rPr lang="it-IT" sz="2000" dirty="0">
                <a:solidFill>
                  <a:srgbClr val="FFFFFF"/>
                </a:solidFill>
              </a:rPr>
              <a:t>, la </a:t>
            </a:r>
            <a:r>
              <a:rPr lang="it-IT" sz="2000" dirty="0" err="1">
                <a:solidFill>
                  <a:srgbClr val="FFFFFF"/>
                </a:solidFill>
              </a:rPr>
              <a:t>communauté</a:t>
            </a:r>
            <a:r>
              <a:rPr lang="it-IT" sz="2000" dirty="0">
                <a:solidFill>
                  <a:srgbClr val="FFFFFF"/>
                </a:solidFill>
              </a:rPr>
              <a:t> </a:t>
            </a:r>
            <a:r>
              <a:rPr lang="it-IT" sz="2000" dirty="0" err="1">
                <a:solidFill>
                  <a:srgbClr val="FFFFFF"/>
                </a:solidFill>
              </a:rPr>
              <a:t>internationale</a:t>
            </a:r>
            <a:r>
              <a:rPr lang="it-IT" sz="2000" dirty="0">
                <a:solidFill>
                  <a:srgbClr val="FFFFFF"/>
                </a:solidFill>
              </a:rPr>
              <a:t> </a:t>
            </a:r>
            <a:r>
              <a:rPr lang="it-IT" sz="2000" dirty="0" err="1">
                <a:solidFill>
                  <a:srgbClr val="FFFFFF"/>
                </a:solidFill>
              </a:rPr>
              <a:t>et</a:t>
            </a:r>
            <a:r>
              <a:rPr lang="it-IT" sz="2000" dirty="0">
                <a:solidFill>
                  <a:srgbClr val="FFFFFF"/>
                </a:solidFill>
              </a:rPr>
              <a:t> la </a:t>
            </a:r>
            <a:r>
              <a:rPr lang="it-IT" sz="2000" dirty="0" err="1">
                <a:solidFill>
                  <a:srgbClr val="FFFFFF"/>
                </a:solidFill>
              </a:rPr>
              <a:t>société</a:t>
            </a:r>
            <a:r>
              <a:rPr lang="it-IT" sz="2000" dirty="0">
                <a:solidFill>
                  <a:srgbClr val="FFFFFF"/>
                </a:solidFill>
              </a:rPr>
              <a:t> civile, </a:t>
            </a:r>
            <a:r>
              <a:rPr lang="it-IT" sz="2000" dirty="0" err="1">
                <a:solidFill>
                  <a:srgbClr val="FFFFFF"/>
                </a:solidFill>
              </a:rPr>
              <a:t>comprenant</a:t>
            </a:r>
            <a:r>
              <a:rPr lang="it-IT" sz="2000" dirty="0">
                <a:solidFill>
                  <a:srgbClr val="FFFFFF"/>
                </a:solidFill>
              </a:rPr>
              <a:t> l'</a:t>
            </a:r>
            <a:r>
              <a:rPr lang="it-IT" sz="2000" dirty="0" err="1">
                <a:solidFill>
                  <a:srgbClr val="FFFFFF"/>
                </a:solidFill>
              </a:rPr>
              <a:t>intégration</a:t>
            </a:r>
            <a:r>
              <a:rPr lang="it-IT" sz="2000" dirty="0">
                <a:solidFill>
                  <a:srgbClr val="FFFFFF"/>
                </a:solidFill>
              </a:rPr>
              <a:t> d'une </a:t>
            </a:r>
            <a:r>
              <a:rPr lang="it-IT" sz="2000" dirty="0" err="1">
                <a:solidFill>
                  <a:srgbClr val="FFFFFF"/>
                </a:solidFill>
              </a:rPr>
              <a:t>démarche</a:t>
            </a:r>
            <a:r>
              <a:rPr lang="it-IT" sz="2000" dirty="0">
                <a:solidFill>
                  <a:srgbClr val="FFFFFF"/>
                </a:solidFill>
              </a:rPr>
              <a:t> </a:t>
            </a:r>
            <a:r>
              <a:rPr lang="it-IT" sz="2000" dirty="0" err="1">
                <a:solidFill>
                  <a:srgbClr val="FFFFFF"/>
                </a:solidFill>
              </a:rPr>
              <a:t>soucieuse</a:t>
            </a:r>
            <a:r>
              <a:rPr lang="it-IT" sz="2000" dirty="0">
                <a:solidFill>
                  <a:srgbClr val="FFFFFF"/>
                </a:solidFill>
              </a:rPr>
              <a:t> d'</a:t>
            </a:r>
            <a:r>
              <a:rPr lang="it-IT" sz="2000" dirty="0" err="1">
                <a:solidFill>
                  <a:srgbClr val="FFFFFF"/>
                </a:solidFill>
              </a:rPr>
              <a:t>équité</a:t>
            </a:r>
            <a:r>
              <a:rPr lang="it-IT" sz="2000" dirty="0">
                <a:solidFill>
                  <a:srgbClr val="FFFFFF"/>
                </a:solidFill>
              </a:rPr>
              <a:t> </a:t>
            </a:r>
            <a:r>
              <a:rPr lang="it-IT" sz="2000" dirty="0" err="1">
                <a:solidFill>
                  <a:srgbClr val="FFFFFF"/>
                </a:solidFill>
              </a:rPr>
              <a:t>entre</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smtClean="0">
                <a:solidFill>
                  <a:srgbClr val="FFFFFF"/>
                </a:solidFill>
              </a:rPr>
              <a:t>sexes</a:t>
            </a:r>
            <a:r>
              <a:rPr lang="it-IT" sz="2000" dirty="0" smtClean="0">
                <a:solidFill>
                  <a:srgbClr val="FFFFFF"/>
                </a:solidFill>
              </a:rPr>
              <a:t>.</a:t>
            </a:r>
          </a:p>
          <a:p>
            <a:pPr marL="216000" lvl="0" indent="-216000" algn="ctr">
              <a:buNone/>
            </a:pPr>
            <a:r>
              <a:rPr lang="it-IT" sz="2000" dirty="0" err="1" smtClean="0">
                <a:solidFill>
                  <a:srgbClr val="FFFFFF"/>
                </a:solidFill>
              </a:rPr>
              <a:t>Les</a:t>
            </a:r>
            <a:r>
              <a:rPr lang="it-IT" sz="2000" dirty="0" smtClean="0">
                <a:solidFill>
                  <a:srgbClr val="FFFFFF"/>
                </a:solidFill>
              </a:rPr>
              <a:t> </a:t>
            </a:r>
            <a:r>
              <a:rPr lang="it-IT" sz="2000" dirty="0" err="1">
                <a:solidFill>
                  <a:srgbClr val="FFFFFF"/>
                </a:solidFill>
              </a:rPr>
              <a:t>conclusions</a:t>
            </a:r>
            <a:r>
              <a:rPr lang="it-IT" sz="2000" dirty="0">
                <a:solidFill>
                  <a:srgbClr val="FFFFFF"/>
                </a:solidFill>
              </a:rPr>
              <a:t> </a:t>
            </a:r>
            <a:r>
              <a:rPr lang="it-IT" sz="2000" dirty="0" err="1">
                <a:solidFill>
                  <a:srgbClr val="FFFFFF"/>
                </a:solidFill>
              </a:rPr>
              <a:t>concertées</a:t>
            </a:r>
            <a:r>
              <a:rPr lang="it-IT" sz="2000" dirty="0">
                <a:solidFill>
                  <a:srgbClr val="FFFFFF"/>
                </a:solidFill>
              </a:rPr>
              <a:t> de la </a:t>
            </a:r>
            <a:r>
              <a:rPr lang="it-IT" sz="2000" dirty="0" err="1">
                <a:solidFill>
                  <a:srgbClr val="FFFFFF"/>
                </a:solidFill>
              </a:rPr>
              <a:t>session</a:t>
            </a:r>
            <a:r>
              <a:rPr lang="it-IT" sz="2000" dirty="0">
                <a:solidFill>
                  <a:srgbClr val="FFFFFF"/>
                </a:solidFill>
              </a:rPr>
              <a:t> </a:t>
            </a:r>
            <a:r>
              <a:rPr lang="it-IT" sz="2000" dirty="0" err="1">
                <a:solidFill>
                  <a:srgbClr val="FFFFFF"/>
                </a:solidFill>
              </a:rPr>
              <a:t>proposent</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mesures</a:t>
            </a:r>
            <a:r>
              <a:rPr lang="it-IT" sz="2000" dirty="0">
                <a:solidFill>
                  <a:srgbClr val="FFFFFF"/>
                </a:solidFill>
              </a:rPr>
              <a:t> </a:t>
            </a:r>
            <a:r>
              <a:rPr lang="it-IT" sz="2000" dirty="0" err="1">
                <a:solidFill>
                  <a:srgbClr val="FFFFFF"/>
                </a:solidFill>
              </a:rPr>
              <a:t>visant</a:t>
            </a:r>
            <a:r>
              <a:rPr lang="it-IT" sz="2000" dirty="0">
                <a:solidFill>
                  <a:srgbClr val="FFFFFF"/>
                </a:solidFill>
              </a:rPr>
              <a:t> à </a:t>
            </a:r>
            <a:r>
              <a:rPr lang="it-IT" sz="2000" dirty="0" err="1">
                <a:solidFill>
                  <a:srgbClr val="FFFFFF"/>
                </a:solidFill>
              </a:rPr>
              <a:t>faire</a:t>
            </a:r>
            <a:r>
              <a:rPr lang="it-IT" sz="2000" dirty="0">
                <a:solidFill>
                  <a:srgbClr val="FFFFFF"/>
                </a:solidFill>
              </a:rPr>
              <a:t> </a:t>
            </a:r>
            <a:r>
              <a:rPr lang="it-IT" sz="2000" dirty="0" err="1">
                <a:solidFill>
                  <a:srgbClr val="FFFFFF"/>
                </a:solidFill>
              </a:rPr>
              <a:t>prendre</a:t>
            </a:r>
            <a:r>
              <a:rPr lang="it-IT" sz="2000" dirty="0">
                <a:solidFill>
                  <a:srgbClr val="FFFFFF"/>
                </a:solidFill>
              </a:rPr>
              <a:t> </a:t>
            </a:r>
            <a:r>
              <a:rPr lang="it-IT" sz="2000" dirty="0" err="1">
                <a:solidFill>
                  <a:srgbClr val="FFFFFF"/>
                </a:solidFill>
              </a:rPr>
              <a:t>conscience</a:t>
            </a:r>
            <a:r>
              <a:rPr lang="it-IT" sz="2000" dirty="0">
                <a:solidFill>
                  <a:srgbClr val="FFFFFF"/>
                </a:solidFill>
              </a:rPr>
              <a:t> </a:t>
            </a:r>
            <a:r>
              <a:rPr lang="it-IT" sz="2000" dirty="0" err="1">
                <a:solidFill>
                  <a:srgbClr val="FFFFFF"/>
                </a:solidFill>
              </a:rPr>
              <a:t>du</a:t>
            </a:r>
            <a:r>
              <a:rPr lang="it-IT" sz="2000" dirty="0">
                <a:solidFill>
                  <a:srgbClr val="FFFFFF"/>
                </a:solidFill>
              </a:rPr>
              <a:t> </a:t>
            </a:r>
            <a:r>
              <a:rPr lang="it-IT" sz="2000" dirty="0" err="1">
                <a:solidFill>
                  <a:srgbClr val="FFFFFF"/>
                </a:solidFill>
              </a:rPr>
              <a:t>rôle</a:t>
            </a:r>
            <a:r>
              <a:rPr lang="it-IT" sz="2000" dirty="0">
                <a:solidFill>
                  <a:srgbClr val="FFFFFF"/>
                </a:solidFill>
              </a:rPr>
              <a:t> </a:t>
            </a:r>
            <a:r>
              <a:rPr lang="it-IT" sz="2000" dirty="0" err="1">
                <a:solidFill>
                  <a:srgbClr val="FFFFFF"/>
                </a:solidFill>
              </a:rPr>
              <a:t>que</a:t>
            </a:r>
            <a:r>
              <a:rPr lang="it-IT" sz="2000" dirty="0">
                <a:solidFill>
                  <a:srgbClr val="FFFFFF"/>
                </a:solidFill>
              </a:rPr>
              <a:t> </a:t>
            </a:r>
            <a:r>
              <a:rPr lang="it-IT" sz="2000" dirty="0" err="1">
                <a:solidFill>
                  <a:srgbClr val="FFFFFF"/>
                </a:solidFill>
              </a:rPr>
              <a:t>pourraient</a:t>
            </a:r>
            <a:r>
              <a:rPr lang="it-IT" sz="2000" dirty="0">
                <a:solidFill>
                  <a:srgbClr val="FFFFFF"/>
                </a:solidFill>
              </a:rPr>
              <a:t> </a:t>
            </a:r>
            <a:r>
              <a:rPr lang="it-IT" sz="2000" dirty="0" err="1">
                <a:solidFill>
                  <a:srgbClr val="FFFFFF"/>
                </a:solidFill>
              </a:rPr>
              <a:t>jouer</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médias</a:t>
            </a:r>
            <a:r>
              <a:rPr lang="it-IT" sz="2000" dirty="0">
                <a:solidFill>
                  <a:srgbClr val="FFFFFF"/>
                </a:solidFill>
              </a:rPr>
              <a:t> </a:t>
            </a:r>
            <a:r>
              <a:rPr lang="it-IT" sz="2000" dirty="0" err="1">
                <a:solidFill>
                  <a:srgbClr val="FFFFFF"/>
                </a:solidFill>
              </a:rPr>
              <a:t>dans</a:t>
            </a:r>
            <a:r>
              <a:rPr lang="it-IT" sz="2000" dirty="0">
                <a:solidFill>
                  <a:srgbClr val="FFFFFF"/>
                </a:solidFill>
              </a:rPr>
              <a:t> la promotion d'</a:t>
            </a:r>
            <a:r>
              <a:rPr lang="it-IT" sz="2000" dirty="0" err="1">
                <a:solidFill>
                  <a:srgbClr val="FFFFFF"/>
                </a:solidFill>
              </a:rPr>
              <a:t>images</a:t>
            </a:r>
            <a:r>
              <a:rPr lang="it-IT" sz="2000" dirty="0">
                <a:solidFill>
                  <a:srgbClr val="FFFFFF"/>
                </a:solidFill>
              </a:rPr>
              <a:t> non </a:t>
            </a:r>
            <a:r>
              <a:rPr lang="it-IT" sz="2000" dirty="0" err="1">
                <a:solidFill>
                  <a:srgbClr val="FFFFFF"/>
                </a:solidFill>
              </a:rPr>
              <a:t>stéréotypées</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et</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hommes</a:t>
            </a:r>
            <a:r>
              <a:rPr lang="it-IT" sz="2000" dirty="0">
                <a:solidFill>
                  <a:srgbClr val="FFFFFF"/>
                </a:solidFill>
              </a:rPr>
              <a:t>, </a:t>
            </a:r>
            <a:r>
              <a:rPr lang="it-IT" sz="2000" dirty="0" err="1">
                <a:solidFill>
                  <a:srgbClr val="FFFFFF"/>
                </a:solidFill>
              </a:rPr>
              <a:t>et</a:t>
            </a:r>
            <a:r>
              <a:rPr lang="it-IT" sz="2000" dirty="0">
                <a:solidFill>
                  <a:srgbClr val="FFFFFF"/>
                </a:solidFill>
              </a:rPr>
              <a:t> à </a:t>
            </a:r>
            <a:r>
              <a:rPr lang="it-IT" sz="2000" dirty="0" err="1">
                <a:solidFill>
                  <a:srgbClr val="FFFFFF"/>
                </a:solidFill>
              </a:rPr>
              <a:t>créer</a:t>
            </a:r>
            <a:r>
              <a:rPr lang="it-IT" sz="2000" dirty="0">
                <a:solidFill>
                  <a:srgbClr val="FFFFFF"/>
                </a:solidFill>
              </a:rPr>
              <a:t> un </a:t>
            </a:r>
            <a:r>
              <a:rPr lang="it-IT" sz="2000" dirty="0" err="1">
                <a:solidFill>
                  <a:srgbClr val="FFFFFF"/>
                </a:solidFill>
              </a:rPr>
              <a:t>environnement</a:t>
            </a:r>
            <a:r>
              <a:rPr lang="it-IT" sz="2000" dirty="0">
                <a:solidFill>
                  <a:srgbClr val="FFFFFF"/>
                </a:solidFill>
              </a:rPr>
              <a:t> </a:t>
            </a:r>
            <a:r>
              <a:rPr lang="it-IT" sz="2000" dirty="0" err="1">
                <a:solidFill>
                  <a:srgbClr val="FFFFFF"/>
                </a:solidFill>
              </a:rPr>
              <a:t>favorable</a:t>
            </a:r>
            <a:r>
              <a:rPr lang="it-IT" sz="2000" dirty="0">
                <a:solidFill>
                  <a:srgbClr val="FFFFFF"/>
                </a:solidFill>
              </a:rPr>
              <a:t> </a:t>
            </a:r>
            <a:r>
              <a:rPr lang="it-IT" sz="2000" dirty="0" err="1">
                <a:solidFill>
                  <a:srgbClr val="FFFFFF"/>
                </a:solidFill>
              </a:rPr>
              <a:t>aux</a:t>
            </a:r>
            <a:r>
              <a:rPr lang="it-IT" sz="2000" dirty="0">
                <a:solidFill>
                  <a:srgbClr val="FFFFFF"/>
                </a:solidFill>
              </a:rPr>
              <a:t> </a:t>
            </a:r>
            <a:r>
              <a:rPr lang="it-IT" sz="2000" dirty="0" err="1">
                <a:solidFill>
                  <a:srgbClr val="FFFFFF"/>
                </a:solidFill>
              </a:rPr>
              <a:t>réseaux</a:t>
            </a:r>
            <a:r>
              <a:rPr lang="it-IT" sz="2000" dirty="0">
                <a:solidFill>
                  <a:srgbClr val="FFFFFF"/>
                </a:solidFill>
              </a:rPr>
              <a:t> </a:t>
            </a:r>
            <a:r>
              <a:rPr lang="it-IT" sz="2000" dirty="0" err="1">
                <a:solidFill>
                  <a:srgbClr val="FFFFFF"/>
                </a:solidFill>
              </a:rPr>
              <a:t>médiatiques</a:t>
            </a:r>
            <a:r>
              <a:rPr lang="it-IT" sz="2000" dirty="0">
                <a:solidFill>
                  <a:srgbClr val="FFFFFF"/>
                </a:solidFill>
              </a:rPr>
              <a:t> </a:t>
            </a:r>
            <a:r>
              <a:rPr lang="it-IT" sz="2000" dirty="0" err="1">
                <a:solidFill>
                  <a:srgbClr val="FFFFFF"/>
                </a:solidFill>
              </a:rPr>
              <a:t>féminins</a:t>
            </a:r>
            <a:endParaRPr lang="it-IT" sz="2000" dirty="0">
              <a:solidFill>
                <a:srgbClr val="FFFFFF"/>
              </a:solidFill>
            </a:endParaRPr>
          </a:p>
        </p:txBody>
      </p:sp>
      <p:pic>
        <p:nvPicPr>
          <p:cNvPr id="3" name="Immagine 2"/>
          <p:cNvPicPr>
            <a:picLocks noChangeAspect="1"/>
          </p:cNvPicPr>
          <p:nvPr/>
        </p:nvPicPr>
        <p:blipFill>
          <a:blip r:embed="rId3" cstate="print">
            <a:alphaModFix/>
            <a:lum/>
          </a:blip>
          <a:srcRect/>
          <a:stretch>
            <a:fillRect/>
          </a:stretch>
        </p:blipFill>
        <p:spPr>
          <a:xfrm>
            <a:off x="5544000" y="288000"/>
            <a:ext cx="4320000" cy="3528000"/>
          </a:xfrm>
          <a:prstGeom prst="rect">
            <a:avLst/>
          </a:prstGeom>
          <a:noFill/>
          <a:ln>
            <a:noFill/>
          </a:ln>
        </p:spPr>
      </p:pic>
      <p:pic>
        <p:nvPicPr>
          <p:cNvPr id="4" name="Immagine 3"/>
          <p:cNvPicPr>
            <a:picLocks noChangeAspect="1"/>
          </p:cNvPicPr>
          <p:nvPr/>
        </p:nvPicPr>
        <p:blipFill>
          <a:blip r:embed="rId4" cstate="print">
            <a:alphaModFix/>
            <a:lum/>
          </a:blip>
          <a:srcRect/>
          <a:stretch>
            <a:fillRect/>
          </a:stretch>
        </p:blipFill>
        <p:spPr>
          <a:xfrm>
            <a:off x="5760000" y="4392000"/>
            <a:ext cx="4104000" cy="2448000"/>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89360" y="234720"/>
            <a:ext cx="8607960" cy="720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a:t>Participation des femmes à la </a:t>
            </a:r>
            <a:br>
              <a:rPr lang="it-IT"/>
            </a:br>
            <a:r>
              <a:rPr lang="it-IT"/>
              <a:t>prise de décisions dans les médias</a:t>
            </a:r>
          </a:p>
        </p:txBody>
      </p:sp>
      <p:sp>
        <p:nvSpPr>
          <p:cNvPr id="3" name="Sottotitolo 2"/>
          <p:cNvSpPr txBox="1">
            <a:spLocks noGrp="1"/>
          </p:cNvSpPr>
          <p:nvPr>
            <p:ph type="subTitle" idx="4294967295"/>
          </p:nvPr>
        </p:nvSpPr>
        <p:spPr>
          <a:xfrm>
            <a:off x="4752720" y="1122480"/>
            <a:ext cx="4968000" cy="5544000"/>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2000" dirty="0" err="1">
                <a:solidFill>
                  <a:srgbClr val="FFFFFF"/>
                </a:solidFill>
              </a:rPr>
              <a:t>Depuis</a:t>
            </a:r>
            <a:r>
              <a:rPr lang="it-IT" sz="2000" dirty="0">
                <a:solidFill>
                  <a:srgbClr val="FFFFFF"/>
                </a:solidFill>
              </a:rPr>
              <a:t> la </a:t>
            </a:r>
            <a:r>
              <a:rPr lang="it-IT" sz="2000" dirty="0" err="1">
                <a:solidFill>
                  <a:srgbClr val="FFFFFF"/>
                </a:solidFill>
              </a:rPr>
              <a:t>Conférence</a:t>
            </a:r>
            <a:r>
              <a:rPr lang="it-IT" sz="2000" dirty="0">
                <a:solidFill>
                  <a:srgbClr val="FFFFFF"/>
                </a:solidFill>
              </a:rPr>
              <a:t> de </a:t>
            </a:r>
            <a:r>
              <a:rPr lang="it-IT" sz="2000" dirty="0" err="1">
                <a:solidFill>
                  <a:srgbClr val="FFFFFF"/>
                </a:solidFill>
              </a:rPr>
              <a:t>Beijing</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occupent</a:t>
            </a:r>
            <a:r>
              <a:rPr lang="it-IT" sz="2000" dirty="0">
                <a:solidFill>
                  <a:srgbClr val="FFFFFF"/>
                </a:solidFill>
              </a:rPr>
              <a:t>  </a:t>
            </a:r>
            <a:r>
              <a:rPr lang="it-IT" sz="2000" dirty="0" err="1" smtClean="0">
                <a:solidFill>
                  <a:srgbClr val="FFFFFF"/>
                </a:solidFill>
              </a:rPr>
              <a:t>différents</a:t>
            </a:r>
            <a:r>
              <a:rPr lang="it-IT" sz="2000" dirty="0" smtClean="0">
                <a:solidFill>
                  <a:srgbClr val="FFFFFF"/>
                </a:solidFill>
              </a:rPr>
              <a:t> </a:t>
            </a:r>
            <a:r>
              <a:rPr lang="it-IT" sz="2000" dirty="0" err="1" smtClean="0">
                <a:solidFill>
                  <a:srgbClr val="FFFFFF"/>
                </a:solidFill>
              </a:rPr>
              <a:t>postes</a:t>
            </a:r>
            <a:r>
              <a:rPr lang="it-IT" sz="2000" dirty="0" smtClean="0">
                <a:solidFill>
                  <a:srgbClr val="FFFFFF"/>
                </a:solidFill>
              </a:rPr>
              <a:t> </a:t>
            </a:r>
            <a:r>
              <a:rPr lang="it-IT" sz="2000" dirty="0">
                <a:solidFill>
                  <a:srgbClr val="FFFFFF"/>
                </a:solidFill>
              </a:rPr>
              <a:t>de </a:t>
            </a:r>
            <a:r>
              <a:rPr lang="it-IT" sz="2000" dirty="0" err="1">
                <a:solidFill>
                  <a:srgbClr val="FFFFFF"/>
                </a:solidFill>
              </a:rPr>
              <a:t>décisions</a:t>
            </a:r>
            <a:r>
              <a:rPr lang="it-IT" sz="2000" dirty="0">
                <a:solidFill>
                  <a:srgbClr val="FFFFFF"/>
                </a:solidFill>
              </a:rPr>
              <a:t> </a:t>
            </a:r>
            <a:r>
              <a:rPr lang="it-IT" sz="2000" dirty="0" err="1">
                <a:solidFill>
                  <a:srgbClr val="FFFFFF"/>
                </a:solidFill>
              </a:rPr>
              <a:t>élevés</a:t>
            </a:r>
            <a:r>
              <a:rPr lang="it-IT" sz="2000" dirty="0">
                <a:solidFill>
                  <a:srgbClr val="FFFFFF"/>
                </a:solidFill>
              </a:rPr>
              <a:t> </a:t>
            </a:r>
            <a:r>
              <a:rPr lang="it-IT" sz="2000" dirty="0" err="1">
                <a:solidFill>
                  <a:srgbClr val="FFFFFF"/>
                </a:solidFill>
              </a:rPr>
              <a:t>dans</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organisations</a:t>
            </a:r>
            <a:r>
              <a:rPr lang="it-IT" sz="2000" dirty="0">
                <a:solidFill>
                  <a:srgbClr val="FFFFFF"/>
                </a:solidFill>
              </a:rPr>
              <a:t> </a:t>
            </a:r>
            <a:r>
              <a:rPr lang="it-IT" sz="2000" dirty="0" err="1">
                <a:solidFill>
                  <a:srgbClr val="FFFFFF"/>
                </a:solidFill>
              </a:rPr>
              <a:t>médiatiques</a:t>
            </a:r>
            <a:r>
              <a:rPr lang="it-IT" sz="2000" dirty="0">
                <a:solidFill>
                  <a:srgbClr val="FFFFFF"/>
                </a:solidFill>
              </a:rPr>
              <a:t> de </a:t>
            </a:r>
            <a:r>
              <a:rPr lang="it-IT" sz="2000" dirty="0" err="1">
                <a:solidFill>
                  <a:srgbClr val="FFFFFF"/>
                </a:solidFill>
              </a:rPr>
              <a:t>divers</a:t>
            </a:r>
            <a:r>
              <a:rPr lang="it-IT" sz="2000" dirty="0">
                <a:solidFill>
                  <a:srgbClr val="FFFFFF"/>
                </a:solidFill>
              </a:rPr>
              <a:t> </a:t>
            </a:r>
            <a:r>
              <a:rPr lang="it-IT" sz="2000" dirty="0" err="1">
                <a:solidFill>
                  <a:srgbClr val="FFFFFF"/>
                </a:solidFill>
              </a:rPr>
              <a:t>pays</a:t>
            </a:r>
            <a:r>
              <a:rPr lang="it-IT" sz="2000" dirty="0">
                <a:solidFill>
                  <a:srgbClr val="FFFFFF"/>
                </a:solidFill>
              </a:rPr>
              <a:t>.  Le </a:t>
            </a:r>
            <a:r>
              <a:rPr lang="it-IT" sz="2000" dirty="0" err="1">
                <a:solidFill>
                  <a:srgbClr val="FFFFFF"/>
                </a:solidFill>
              </a:rPr>
              <a:t>nombre</a:t>
            </a:r>
            <a:r>
              <a:rPr lang="it-IT" sz="2000" dirty="0">
                <a:solidFill>
                  <a:srgbClr val="FFFFFF"/>
                </a:solidFill>
              </a:rPr>
              <a:t> de </a:t>
            </a:r>
            <a:r>
              <a:rPr lang="it-IT" sz="2000" dirty="0" err="1">
                <a:solidFill>
                  <a:srgbClr val="FFFFFF"/>
                </a:solidFill>
              </a:rPr>
              <a:t>femmes</a:t>
            </a:r>
            <a:r>
              <a:rPr lang="it-IT" sz="2000" dirty="0">
                <a:solidFill>
                  <a:srgbClr val="FFFFFF"/>
                </a:solidFill>
              </a:rPr>
              <a:t> </a:t>
            </a:r>
            <a:r>
              <a:rPr lang="it-IT" sz="2000" dirty="0" err="1">
                <a:solidFill>
                  <a:srgbClr val="FFFFFF"/>
                </a:solidFill>
              </a:rPr>
              <a:t>ayant</a:t>
            </a:r>
            <a:r>
              <a:rPr lang="it-IT" sz="2000" dirty="0">
                <a:solidFill>
                  <a:srgbClr val="FFFFFF"/>
                </a:solidFill>
              </a:rPr>
              <a:t> </a:t>
            </a:r>
            <a:r>
              <a:rPr lang="it-IT" sz="2000" dirty="0" err="1">
                <a:solidFill>
                  <a:srgbClr val="FFFFFF"/>
                </a:solidFill>
              </a:rPr>
              <a:t>embrassé</a:t>
            </a:r>
            <a:r>
              <a:rPr lang="it-IT" sz="2000" dirty="0">
                <a:solidFill>
                  <a:srgbClr val="FFFFFF"/>
                </a:solidFill>
              </a:rPr>
              <a:t> une carrière de reporter </a:t>
            </a:r>
            <a:r>
              <a:rPr lang="it-IT" sz="2000" dirty="0" err="1">
                <a:solidFill>
                  <a:srgbClr val="FFFFFF"/>
                </a:solidFill>
              </a:rPr>
              <a:t>ou</a:t>
            </a:r>
            <a:r>
              <a:rPr lang="it-IT" sz="2000" dirty="0">
                <a:solidFill>
                  <a:srgbClr val="FFFFFF"/>
                </a:solidFill>
              </a:rPr>
              <a:t> de </a:t>
            </a:r>
            <a:r>
              <a:rPr lang="it-IT" sz="2000" dirty="0" err="1">
                <a:solidFill>
                  <a:srgbClr val="FFFFFF"/>
                </a:solidFill>
              </a:rPr>
              <a:t>journaliste</a:t>
            </a:r>
            <a:r>
              <a:rPr lang="it-IT" sz="2000" dirty="0">
                <a:solidFill>
                  <a:srgbClr val="FFFFFF"/>
                </a:solidFill>
              </a:rPr>
              <a:t> de la presse </a:t>
            </a:r>
            <a:r>
              <a:rPr lang="it-IT" sz="2000" dirty="0" err="1">
                <a:solidFill>
                  <a:srgbClr val="FFFFFF"/>
                </a:solidFill>
              </a:rPr>
              <a:t>écrite</a:t>
            </a:r>
            <a:r>
              <a:rPr lang="it-IT" sz="2000" dirty="0">
                <a:solidFill>
                  <a:srgbClr val="FFFFFF"/>
                </a:solidFill>
              </a:rPr>
              <a:t>, de la radio </a:t>
            </a:r>
            <a:r>
              <a:rPr lang="it-IT" sz="2000" dirty="0" err="1">
                <a:solidFill>
                  <a:srgbClr val="FFFFFF"/>
                </a:solidFill>
              </a:rPr>
              <a:t>ou</a:t>
            </a:r>
            <a:r>
              <a:rPr lang="it-IT" sz="2000" dirty="0">
                <a:solidFill>
                  <a:srgbClr val="FFFFFF"/>
                </a:solidFill>
              </a:rPr>
              <a:t> de la </a:t>
            </a:r>
            <a:r>
              <a:rPr lang="it-IT" sz="2000" dirty="0" err="1">
                <a:solidFill>
                  <a:srgbClr val="FFFFFF"/>
                </a:solidFill>
              </a:rPr>
              <a:t>télévision</a:t>
            </a:r>
            <a:r>
              <a:rPr lang="it-IT" sz="2000" dirty="0">
                <a:solidFill>
                  <a:srgbClr val="FFFFFF"/>
                </a:solidFill>
              </a:rPr>
              <a:t>  </a:t>
            </a:r>
            <a:r>
              <a:rPr lang="it-IT" sz="2000" dirty="0" smtClean="0">
                <a:solidFill>
                  <a:srgbClr val="FFFFFF"/>
                </a:solidFill>
              </a:rPr>
              <a:t>a </a:t>
            </a:r>
            <a:r>
              <a:rPr lang="it-IT" sz="2000" dirty="0" err="1" smtClean="0">
                <a:solidFill>
                  <a:srgbClr val="FFFFFF"/>
                </a:solidFill>
              </a:rPr>
              <a:t>augmenté</a:t>
            </a:r>
            <a:r>
              <a:rPr lang="it-IT" sz="2000" dirty="0" smtClean="0">
                <a:solidFill>
                  <a:srgbClr val="FFFFFF"/>
                </a:solidFill>
              </a:rPr>
              <a:t> </a:t>
            </a:r>
            <a:r>
              <a:rPr lang="it-IT" sz="2000" dirty="0" err="1" smtClean="0">
                <a:solidFill>
                  <a:srgbClr val="FFFFFF"/>
                </a:solidFill>
              </a:rPr>
              <a:t>aussi</a:t>
            </a:r>
            <a:r>
              <a:rPr lang="it-IT" sz="2000" dirty="0">
                <a:solidFill>
                  <a:srgbClr val="FFFFFF"/>
                </a:solidFill>
              </a:rPr>
              <a:t>.</a:t>
            </a:r>
          </a:p>
          <a:p>
            <a:pPr marL="216000" lvl="0" indent="-216000" algn="ctr">
              <a:buNone/>
            </a:pPr>
            <a:endParaRPr lang="it-IT" sz="2000" dirty="0">
              <a:solidFill>
                <a:srgbClr val="FFFFFF"/>
              </a:solidFill>
            </a:endParaRPr>
          </a:p>
          <a:p>
            <a:pPr marL="216000" lvl="0" indent="-216000" algn="ctr">
              <a:buNone/>
            </a:pPr>
            <a:r>
              <a:rPr lang="it-IT" sz="2000" dirty="0">
                <a:solidFill>
                  <a:srgbClr val="FFFFFF"/>
                </a:solidFill>
              </a:rPr>
              <a:t>Par </a:t>
            </a:r>
            <a:r>
              <a:rPr lang="it-IT" sz="2000" dirty="0" err="1">
                <a:solidFill>
                  <a:srgbClr val="FFFFFF"/>
                </a:solidFill>
              </a:rPr>
              <a:t>example</a:t>
            </a:r>
            <a:r>
              <a:rPr lang="it-IT" sz="2000" dirty="0">
                <a:solidFill>
                  <a:srgbClr val="FFFFFF"/>
                </a:solidFill>
              </a:rPr>
              <a:t>, en </a:t>
            </a:r>
            <a:r>
              <a:rPr lang="it-IT" sz="2000" dirty="0" err="1">
                <a:solidFill>
                  <a:srgbClr val="FFFFFF"/>
                </a:solidFill>
              </a:rPr>
              <a:t>République</a:t>
            </a:r>
            <a:r>
              <a:rPr lang="it-IT" sz="2000" dirty="0">
                <a:solidFill>
                  <a:srgbClr val="FFFFFF"/>
                </a:solidFill>
              </a:rPr>
              <a:t> </a:t>
            </a:r>
            <a:r>
              <a:rPr lang="it-IT" sz="2000" dirty="0" err="1">
                <a:solidFill>
                  <a:srgbClr val="FFFFFF"/>
                </a:solidFill>
              </a:rPr>
              <a:t>islamique</a:t>
            </a:r>
            <a:r>
              <a:rPr lang="it-IT" sz="2000" dirty="0">
                <a:solidFill>
                  <a:srgbClr val="FFFFFF"/>
                </a:solidFill>
              </a:rPr>
              <a:t> d'Iran, une femme a </a:t>
            </a:r>
            <a:r>
              <a:rPr lang="it-IT" sz="2000" dirty="0" err="1">
                <a:solidFill>
                  <a:srgbClr val="FFFFFF"/>
                </a:solidFill>
              </a:rPr>
              <a:t>été</a:t>
            </a:r>
            <a:r>
              <a:rPr lang="it-IT" sz="2000" dirty="0">
                <a:solidFill>
                  <a:srgbClr val="FFFFFF"/>
                </a:solidFill>
              </a:rPr>
              <a:t> </a:t>
            </a:r>
            <a:r>
              <a:rPr lang="it-IT" sz="2000" dirty="0" err="1">
                <a:solidFill>
                  <a:srgbClr val="FFFFFF"/>
                </a:solidFill>
              </a:rPr>
              <a:t>nommée</a:t>
            </a:r>
            <a:r>
              <a:rPr lang="it-IT" sz="2000" dirty="0">
                <a:solidFill>
                  <a:srgbClr val="FFFFFF"/>
                </a:solidFill>
              </a:rPr>
              <a:t> </a:t>
            </a:r>
            <a:r>
              <a:rPr lang="it-IT" sz="2000" dirty="0" err="1">
                <a:solidFill>
                  <a:srgbClr val="FFFFFF"/>
                </a:solidFill>
              </a:rPr>
              <a:t>conseillère</a:t>
            </a:r>
            <a:r>
              <a:rPr lang="it-IT" sz="2000" dirty="0">
                <a:solidFill>
                  <a:srgbClr val="FFFFFF"/>
                </a:solidFill>
              </a:rPr>
              <a:t> </a:t>
            </a:r>
            <a:r>
              <a:rPr lang="it-IT" sz="2000" dirty="0" err="1">
                <a:solidFill>
                  <a:srgbClr val="FFFFFF"/>
                </a:solidFill>
              </a:rPr>
              <a:t>du</a:t>
            </a:r>
            <a:r>
              <a:rPr lang="it-IT" sz="2000" dirty="0">
                <a:solidFill>
                  <a:srgbClr val="FFFFFF"/>
                </a:solidFill>
              </a:rPr>
              <a:t> </a:t>
            </a:r>
            <a:r>
              <a:rPr lang="it-IT" sz="2000" dirty="0" err="1">
                <a:solidFill>
                  <a:srgbClr val="FFFFFF"/>
                </a:solidFill>
              </a:rPr>
              <a:t>Président</a:t>
            </a:r>
            <a:r>
              <a:rPr lang="it-IT" sz="2000" dirty="0">
                <a:solidFill>
                  <a:srgbClr val="FFFFFF"/>
                </a:solidFill>
              </a:rPr>
              <a:t> pour </a:t>
            </a:r>
            <a:r>
              <a:rPr lang="it-IT" sz="2000" dirty="0" err="1">
                <a:solidFill>
                  <a:srgbClr val="FFFFFF"/>
                </a:solidFill>
              </a:rPr>
              <a:t>les</a:t>
            </a:r>
            <a:r>
              <a:rPr lang="it-IT" sz="2000" dirty="0">
                <a:solidFill>
                  <a:srgbClr val="FFFFFF"/>
                </a:solidFill>
              </a:rPr>
              <a:t> </a:t>
            </a:r>
            <a:r>
              <a:rPr lang="it-IT" sz="2000" dirty="0" err="1">
                <a:solidFill>
                  <a:srgbClr val="FFFFFF"/>
                </a:solidFill>
              </a:rPr>
              <a:t>questions</a:t>
            </a:r>
            <a:r>
              <a:rPr lang="it-IT" sz="2000" dirty="0">
                <a:solidFill>
                  <a:srgbClr val="FFFFFF"/>
                </a:solidFill>
              </a:rPr>
              <a:t> de presse.</a:t>
            </a:r>
          </a:p>
          <a:p>
            <a:pPr marL="216000" lvl="0" indent="-216000" algn="ctr">
              <a:buNone/>
            </a:pPr>
            <a:r>
              <a:rPr lang="it-IT" sz="2000" dirty="0">
                <a:solidFill>
                  <a:srgbClr val="FFFFFF"/>
                </a:solidFill>
              </a:rPr>
              <a:t>En </a:t>
            </a:r>
            <a:r>
              <a:rPr lang="it-IT" sz="2000" dirty="0" err="1">
                <a:solidFill>
                  <a:srgbClr val="FFFFFF"/>
                </a:solidFill>
              </a:rPr>
              <a:t>Italie</a:t>
            </a:r>
            <a:r>
              <a:rPr lang="it-IT" sz="2000" dirty="0">
                <a:solidFill>
                  <a:srgbClr val="FFFFFF"/>
                </a:solidFill>
              </a:rPr>
              <a:t>, </a:t>
            </a:r>
            <a:r>
              <a:rPr lang="it-IT" sz="2000" dirty="0" err="1">
                <a:solidFill>
                  <a:srgbClr val="FFFFFF"/>
                </a:solidFill>
              </a:rPr>
              <a:t>trois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ont</a:t>
            </a:r>
            <a:r>
              <a:rPr lang="it-IT" sz="2000" dirty="0">
                <a:solidFill>
                  <a:srgbClr val="FFFFFF"/>
                </a:solidFill>
              </a:rPr>
              <a:t> </a:t>
            </a:r>
            <a:r>
              <a:rPr lang="it-IT" sz="2000" dirty="0" err="1">
                <a:solidFill>
                  <a:srgbClr val="FFFFFF"/>
                </a:solidFill>
              </a:rPr>
              <a:t>été</a:t>
            </a:r>
            <a:r>
              <a:rPr lang="it-IT" sz="2000" dirty="0">
                <a:solidFill>
                  <a:srgbClr val="FFFFFF"/>
                </a:solidFill>
              </a:rPr>
              <a:t> </a:t>
            </a:r>
            <a:r>
              <a:rPr lang="it-IT" sz="2000" dirty="0" err="1">
                <a:solidFill>
                  <a:srgbClr val="FFFFFF"/>
                </a:solidFill>
              </a:rPr>
              <a:t>nommées</a:t>
            </a:r>
            <a:r>
              <a:rPr lang="it-IT" sz="2000" dirty="0">
                <a:solidFill>
                  <a:srgbClr val="FFFFFF"/>
                </a:solidFill>
              </a:rPr>
              <a:t> </a:t>
            </a:r>
            <a:r>
              <a:rPr lang="it-IT" sz="2000" dirty="0" err="1">
                <a:solidFill>
                  <a:srgbClr val="FFFFFF"/>
                </a:solidFill>
              </a:rPr>
              <a:t>au</a:t>
            </a:r>
            <a:r>
              <a:rPr lang="it-IT" sz="2000" dirty="0">
                <a:solidFill>
                  <a:srgbClr val="FFFFFF"/>
                </a:solidFill>
              </a:rPr>
              <a:t> </a:t>
            </a:r>
            <a:r>
              <a:rPr lang="it-IT" sz="2000" dirty="0" err="1">
                <a:solidFill>
                  <a:srgbClr val="FFFFFF"/>
                </a:solidFill>
              </a:rPr>
              <a:t>conseil</a:t>
            </a:r>
            <a:r>
              <a:rPr lang="it-IT" sz="2000" dirty="0">
                <a:solidFill>
                  <a:srgbClr val="FFFFFF"/>
                </a:solidFill>
              </a:rPr>
              <a:t> d'</a:t>
            </a:r>
            <a:r>
              <a:rPr lang="it-IT" sz="2000" dirty="0" err="1">
                <a:solidFill>
                  <a:srgbClr val="FFFFFF"/>
                </a:solidFill>
              </a:rPr>
              <a:t>administration</a:t>
            </a:r>
            <a:r>
              <a:rPr lang="it-IT" sz="2000" dirty="0">
                <a:solidFill>
                  <a:srgbClr val="FFFFFF"/>
                </a:solidFill>
              </a:rPr>
              <a:t> de l'Office de la radio </a:t>
            </a:r>
            <a:r>
              <a:rPr lang="it-IT" sz="2000" dirty="0" err="1">
                <a:solidFill>
                  <a:srgbClr val="FFFFFF"/>
                </a:solidFill>
              </a:rPr>
              <a:t>et</a:t>
            </a:r>
            <a:r>
              <a:rPr lang="it-IT" sz="2000" dirty="0">
                <a:solidFill>
                  <a:srgbClr val="FFFFFF"/>
                </a:solidFill>
              </a:rPr>
              <a:t> de la </a:t>
            </a:r>
            <a:r>
              <a:rPr lang="it-IT" sz="2000" dirty="0" err="1">
                <a:solidFill>
                  <a:srgbClr val="FFFFFF"/>
                </a:solidFill>
              </a:rPr>
              <a:t>télévision</a:t>
            </a:r>
            <a:r>
              <a:rPr lang="it-IT" sz="2000" dirty="0">
                <a:solidFill>
                  <a:srgbClr val="FFFFFF"/>
                </a:solidFill>
              </a:rPr>
              <a:t>.</a:t>
            </a:r>
          </a:p>
          <a:p>
            <a:pPr marL="216000" lvl="0" indent="-216000" algn="ctr">
              <a:buNone/>
            </a:pPr>
            <a:r>
              <a:rPr lang="it-IT" sz="2000" dirty="0">
                <a:solidFill>
                  <a:srgbClr val="FFFFFF"/>
                </a:solidFill>
              </a:rPr>
              <a:t>A la </a:t>
            </a:r>
            <a:r>
              <a:rPr lang="it-IT" sz="2000" dirty="0" err="1">
                <a:solidFill>
                  <a:srgbClr val="FFFFFF"/>
                </a:solidFill>
              </a:rPr>
              <a:t>Trinité-et-Tobago</a:t>
            </a:r>
            <a:r>
              <a:rPr lang="it-IT" sz="2000" dirty="0">
                <a:solidFill>
                  <a:srgbClr val="FFFFFF"/>
                </a:solidFill>
              </a:rPr>
              <a:t>, </a:t>
            </a:r>
            <a:r>
              <a:rPr lang="it-IT" sz="2000" dirty="0" err="1">
                <a:solidFill>
                  <a:srgbClr val="FFFFFF"/>
                </a:solidFill>
              </a:rPr>
              <a:t>Caraïbes</a:t>
            </a:r>
            <a:r>
              <a:rPr lang="it-IT" sz="2000" dirty="0">
                <a:solidFill>
                  <a:srgbClr val="FFFFFF"/>
                </a:solidFill>
              </a:rPr>
              <a:t>, une femme a </a:t>
            </a:r>
            <a:r>
              <a:rPr lang="it-IT" sz="2000" dirty="0" err="1">
                <a:solidFill>
                  <a:srgbClr val="FFFFFF"/>
                </a:solidFill>
              </a:rPr>
              <a:t>été</a:t>
            </a:r>
            <a:r>
              <a:rPr lang="it-IT" sz="2000" dirty="0">
                <a:solidFill>
                  <a:srgbClr val="FFFFFF"/>
                </a:solidFill>
              </a:rPr>
              <a:t> </a:t>
            </a:r>
            <a:r>
              <a:rPr lang="it-IT" sz="2000" dirty="0" err="1">
                <a:solidFill>
                  <a:srgbClr val="FFFFFF"/>
                </a:solidFill>
              </a:rPr>
              <a:t>nommée</a:t>
            </a:r>
            <a:r>
              <a:rPr lang="it-IT" sz="2000" dirty="0">
                <a:solidFill>
                  <a:srgbClr val="FFFFFF"/>
                </a:solidFill>
              </a:rPr>
              <a:t> à la </a:t>
            </a:r>
            <a:r>
              <a:rPr lang="it-IT" sz="2000" dirty="0" err="1">
                <a:solidFill>
                  <a:srgbClr val="FFFFFF"/>
                </a:solidFill>
              </a:rPr>
              <a:t>tête</a:t>
            </a:r>
            <a:r>
              <a:rPr lang="it-IT" sz="2000" dirty="0">
                <a:solidFill>
                  <a:srgbClr val="FFFFFF"/>
                </a:solidFill>
              </a:rPr>
              <a:t> de l'un </a:t>
            </a:r>
            <a:r>
              <a:rPr lang="it-IT" sz="2000" dirty="0" err="1">
                <a:solidFill>
                  <a:srgbClr val="FFFFFF"/>
                </a:solidFill>
              </a:rPr>
              <a:t>des</a:t>
            </a:r>
            <a:r>
              <a:rPr lang="it-IT" sz="2000" dirty="0">
                <a:solidFill>
                  <a:srgbClr val="FFFFFF"/>
                </a:solidFill>
              </a:rPr>
              <a:t> </a:t>
            </a:r>
            <a:r>
              <a:rPr lang="it-IT" sz="2000" dirty="0" err="1">
                <a:solidFill>
                  <a:srgbClr val="FFFFFF"/>
                </a:solidFill>
              </a:rPr>
              <a:t>trois</a:t>
            </a:r>
            <a:r>
              <a:rPr lang="it-IT" sz="2000" dirty="0">
                <a:solidFill>
                  <a:srgbClr val="FFFFFF"/>
                </a:solidFill>
              </a:rPr>
              <a:t> </a:t>
            </a:r>
            <a:r>
              <a:rPr lang="it-IT" sz="2000" dirty="0" err="1">
                <a:solidFill>
                  <a:srgbClr val="FFFFFF"/>
                </a:solidFill>
              </a:rPr>
              <a:t>grands</a:t>
            </a:r>
            <a:r>
              <a:rPr lang="it-IT" sz="2000" dirty="0">
                <a:solidFill>
                  <a:srgbClr val="FFFFFF"/>
                </a:solidFill>
              </a:rPr>
              <a:t> </a:t>
            </a:r>
            <a:r>
              <a:rPr lang="it-IT" sz="2000" dirty="0" err="1">
                <a:solidFill>
                  <a:srgbClr val="FFFFFF"/>
                </a:solidFill>
              </a:rPr>
              <a:t>quotidiens</a:t>
            </a:r>
            <a:r>
              <a:rPr lang="it-IT" sz="2000" dirty="0">
                <a:solidFill>
                  <a:srgbClr val="FFFFFF"/>
                </a:solidFill>
              </a:rPr>
              <a:t>. (</a:t>
            </a:r>
            <a:r>
              <a:rPr lang="it-IT" sz="2000" dirty="0" err="1">
                <a:solidFill>
                  <a:srgbClr val="FFFFFF"/>
                </a:solidFill>
              </a:rPr>
              <a:t>très</a:t>
            </a:r>
            <a:r>
              <a:rPr lang="it-IT" sz="2000" dirty="0">
                <a:solidFill>
                  <a:srgbClr val="FFFFFF"/>
                </a:solidFill>
              </a:rPr>
              <a:t> </a:t>
            </a:r>
            <a:r>
              <a:rPr lang="it-IT" sz="2000" dirty="0" err="1">
                <a:solidFill>
                  <a:srgbClr val="FFFFFF"/>
                </a:solidFill>
              </a:rPr>
              <a:t>important</a:t>
            </a:r>
            <a:r>
              <a:rPr lang="it-IT" sz="2000" dirty="0">
                <a:solidFill>
                  <a:srgbClr val="FFFFFF"/>
                </a:solidFill>
              </a:rPr>
              <a:t> </a:t>
            </a:r>
            <a:r>
              <a:rPr lang="it-IT" sz="2000" dirty="0" err="1">
                <a:solidFill>
                  <a:srgbClr val="FFFFFF"/>
                </a:solidFill>
              </a:rPr>
              <a:t>car</a:t>
            </a:r>
            <a:r>
              <a:rPr lang="it-IT" sz="2000" dirty="0">
                <a:solidFill>
                  <a:srgbClr val="FFFFFF"/>
                </a:solidFill>
              </a:rPr>
              <a:t> il y a une </a:t>
            </a:r>
            <a:r>
              <a:rPr lang="it-IT" sz="2000" dirty="0" err="1">
                <a:solidFill>
                  <a:srgbClr val="FFFFFF"/>
                </a:solidFill>
              </a:rPr>
              <a:t>prédominance</a:t>
            </a:r>
            <a:r>
              <a:rPr lang="it-IT" sz="2000" dirty="0">
                <a:solidFill>
                  <a:srgbClr val="FFFFFF"/>
                </a:solidFill>
              </a:rPr>
              <a:t> </a:t>
            </a:r>
            <a:r>
              <a:rPr lang="it-IT" sz="2000" dirty="0" err="1">
                <a:solidFill>
                  <a:srgbClr val="FFFFFF"/>
                </a:solidFill>
              </a:rPr>
              <a:t>masculine</a:t>
            </a:r>
            <a:r>
              <a:rPr lang="it-IT" sz="2000" dirty="0">
                <a:solidFill>
                  <a:srgbClr val="FFFFFF"/>
                </a:solidFill>
              </a:rPr>
              <a:t> </a:t>
            </a:r>
            <a:r>
              <a:rPr lang="it-IT" sz="2000" dirty="0" err="1">
                <a:solidFill>
                  <a:srgbClr val="FFFFFF"/>
                </a:solidFill>
              </a:rPr>
              <a:t>dans</a:t>
            </a:r>
            <a:r>
              <a:rPr lang="it-IT" sz="2000" dirty="0">
                <a:solidFill>
                  <a:srgbClr val="FFFFFF"/>
                </a:solidFill>
              </a:rPr>
              <a:t> le </a:t>
            </a:r>
            <a:r>
              <a:rPr lang="it-IT" sz="2000" dirty="0" err="1">
                <a:solidFill>
                  <a:srgbClr val="FFFFFF"/>
                </a:solidFill>
              </a:rPr>
              <a:t>quotidiens</a:t>
            </a:r>
            <a:r>
              <a:rPr lang="it-IT" sz="2000" dirty="0">
                <a:solidFill>
                  <a:srgbClr val="FFFFFF"/>
                </a:solidFill>
              </a:rPr>
              <a:t>).</a:t>
            </a:r>
          </a:p>
          <a:p>
            <a:pPr marL="216000" lvl="0" indent="-216000" algn="ctr">
              <a:buNone/>
            </a:pPr>
            <a:endParaRPr lang="it-IT" sz="2000" dirty="0">
              <a:solidFill>
                <a:srgbClr val="CCCCCC"/>
              </a:solidFill>
            </a:endParaRPr>
          </a:p>
        </p:txBody>
      </p:sp>
      <p:pic>
        <p:nvPicPr>
          <p:cNvPr id="4" name="Immagine 3"/>
          <p:cNvPicPr>
            <a:picLocks noChangeAspect="1"/>
          </p:cNvPicPr>
          <p:nvPr/>
        </p:nvPicPr>
        <p:blipFill>
          <a:blip r:embed="rId3" cstate="print">
            <a:alphaModFix/>
            <a:lum/>
          </a:blip>
          <a:srcRect/>
          <a:stretch>
            <a:fillRect/>
          </a:stretch>
        </p:blipFill>
        <p:spPr>
          <a:xfrm>
            <a:off x="720000" y="1440000"/>
            <a:ext cx="2925000" cy="1800000"/>
          </a:xfrm>
          <a:prstGeom prst="rect">
            <a:avLst/>
          </a:prstGeom>
          <a:noFill/>
          <a:ln>
            <a:noFill/>
          </a:ln>
        </p:spPr>
      </p:pic>
      <p:pic>
        <p:nvPicPr>
          <p:cNvPr id="5" name="Immagine 4"/>
          <p:cNvPicPr>
            <a:picLocks noChangeAspect="1"/>
          </p:cNvPicPr>
          <p:nvPr/>
        </p:nvPicPr>
        <p:blipFill>
          <a:blip r:embed="rId4" cstate="print">
            <a:alphaModFix/>
            <a:lum/>
          </a:blip>
          <a:srcRect/>
          <a:stretch>
            <a:fillRect/>
          </a:stretch>
        </p:blipFill>
        <p:spPr>
          <a:xfrm>
            <a:off x="2448000" y="3600000"/>
            <a:ext cx="2068560" cy="2372400"/>
          </a:xfrm>
          <a:prstGeom prst="rect">
            <a:avLst/>
          </a:prstGeom>
          <a:noFill/>
          <a:ln>
            <a:noFill/>
          </a:ln>
        </p:spPr>
      </p:pic>
      <p:pic>
        <p:nvPicPr>
          <p:cNvPr id="6" name="Immagine 5"/>
          <p:cNvPicPr>
            <a:picLocks noChangeAspect="1"/>
          </p:cNvPicPr>
          <p:nvPr/>
        </p:nvPicPr>
        <p:blipFill>
          <a:blip r:embed="rId5" cstate="print">
            <a:alphaModFix/>
            <a:lum/>
          </a:blip>
          <a:srcRect/>
          <a:stretch>
            <a:fillRect/>
          </a:stretch>
        </p:blipFill>
        <p:spPr>
          <a:xfrm>
            <a:off x="144000" y="3676320"/>
            <a:ext cx="2051279" cy="2314800"/>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08040" y="216000"/>
            <a:ext cx="8607960" cy="720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ctr">
              <a:buNone/>
            </a:pPr>
            <a:r>
              <a:rPr lang="it-IT" dirty="0"/>
              <a:t>La presse </a:t>
            </a:r>
            <a:r>
              <a:rPr lang="it-IT" dirty="0" err="1" smtClean="0"/>
              <a:t>feminine</a:t>
            </a:r>
            <a:endParaRPr lang="it-IT" dirty="0"/>
          </a:p>
        </p:txBody>
      </p:sp>
      <p:sp>
        <p:nvSpPr>
          <p:cNvPr id="3" name="Sottotitolo 2"/>
          <p:cNvSpPr txBox="1">
            <a:spLocks noGrp="1"/>
          </p:cNvSpPr>
          <p:nvPr>
            <p:ph type="subTitle" idx="4294967295"/>
          </p:nvPr>
        </p:nvSpPr>
        <p:spPr>
          <a:xfrm>
            <a:off x="720000" y="1007999"/>
            <a:ext cx="8772480" cy="4937039"/>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lnSpc>
                <a:spcPct val="138000"/>
              </a:lnSpc>
              <a:spcAft>
                <a:spcPts val="1001"/>
              </a:spcAft>
              <a:buNone/>
            </a:pPr>
            <a:r>
              <a:rPr lang="it-IT" sz="1600" kern="1200" dirty="0" err="1">
                <a:solidFill>
                  <a:srgbClr val="FFFFFF"/>
                </a:solidFill>
                <a:latin typeface="Georgia" pitchFamily="18"/>
                <a:ea typeface="Microsoft YaHei" pitchFamily="2"/>
              </a:rPr>
              <a:t>Les</a:t>
            </a:r>
            <a:r>
              <a:rPr lang="it-IT" sz="1600" kern="1200" dirty="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hébdomadaires</a:t>
            </a:r>
            <a:r>
              <a:rPr lang="it-IT" sz="1600" kern="1200" dirty="0" smtClean="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dirigées</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par </a:t>
            </a:r>
            <a:r>
              <a:rPr lang="it-IT" sz="1600" kern="1200" dirty="0" err="1">
                <a:solidFill>
                  <a:srgbClr val="FFFFFF"/>
                </a:solidFill>
                <a:latin typeface="Georgia" pitchFamily="18"/>
                <a:ea typeface="Microsoft YaHei" pitchFamily="2"/>
              </a:rPr>
              <a:t>des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femmes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sont</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très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utiles</a:t>
            </a:r>
            <a:r>
              <a:rPr lang="it-IT" sz="1600" kern="1200" dirty="0">
                <a:solidFill>
                  <a:srgbClr val="FFFFFF"/>
                </a:solidFill>
                <a:latin typeface="Georgia" pitchFamily="18"/>
                <a:ea typeface="Microsoft YaHei" pitchFamily="2"/>
              </a:rPr>
              <a:t> pour </a:t>
            </a:r>
            <a:r>
              <a:rPr lang="it-IT" sz="1600" kern="1200" dirty="0" err="1">
                <a:solidFill>
                  <a:srgbClr val="FFFFFF"/>
                </a:solidFill>
                <a:latin typeface="Georgia" pitchFamily="18"/>
                <a:ea typeface="Microsoft YaHei" pitchFamily="2"/>
              </a:rPr>
              <a:t>voir</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tous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les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changements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qu</a:t>
            </a:r>
            <a:r>
              <a:rPr lang="it-IT" sz="1600" kern="1200" dirty="0">
                <a:solidFill>
                  <a:srgbClr val="FFFFFF"/>
                </a:solidFill>
                <a:latin typeface="Georgia" pitchFamily="18"/>
                <a:ea typeface="Microsoft YaHei" pitchFamily="2"/>
              </a:rPr>
              <a:t>'</a:t>
            </a:r>
            <a:r>
              <a:rPr lang="it-IT" sz="1600" kern="1200" dirty="0" err="1">
                <a:solidFill>
                  <a:srgbClr val="FFFFFF"/>
                </a:solidFill>
                <a:latin typeface="Georgia" pitchFamily="18"/>
                <a:ea typeface="Microsoft YaHei" pitchFamily="2"/>
              </a:rPr>
              <a:t>elles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ont</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fait</a:t>
            </a:r>
            <a:r>
              <a:rPr lang="it-IT" sz="1600" kern="1200" dirty="0">
                <a:solidFill>
                  <a:srgbClr val="FFFFFF"/>
                </a:solidFill>
                <a:latin typeface="Georgia" pitchFamily="18"/>
                <a:ea typeface="Microsoft YaHei" pitchFamily="2"/>
              </a:rPr>
              <a:t> pendant </a:t>
            </a:r>
            <a:r>
              <a:rPr lang="it-IT" sz="1600" kern="1200" dirty="0" err="1">
                <a:solidFill>
                  <a:srgbClr val="FFFFFF"/>
                </a:solidFill>
                <a:latin typeface="Georgia" pitchFamily="18"/>
                <a:ea typeface="Microsoft YaHei" pitchFamily="2"/>
              </a:rPr>
              <a:t>les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années</a:t>
            </a:r>
            <a:r>
              <a:rPr lang="it-IT" sz="1600" kern="1200" dirty="0">
                <a:solidFill>
                  <a:srgbClr val="FFFFFF"/>
                </a:solidFill>
                <a:latin typeface="Georgia" pitchFamily="18"/>
                <a:ea typeface="Microsoft YaHei" pitchFamily="2"/>
              </a:rPr>
              <a:t>. Mais le </a:t>
            </a:r>
            <a:r>
              <a:rPr lang="it-IT" sz="1600" kern="1200" dirty="0" err="1">
                <a:solidFill>
                  <a:srgbClr val="FFFFFF"/>
                </a:solidFill>
                <a:latin typeface="Georgia" pitchFamily="18"/>
                <a:ea typeface="Microsoft YaHei" pitchFamily="2"/>
              </a:rPr>
              <a:t>vrai</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objectif</a:t>
            </a:r>
            <a:r>
              <a:rPr lang="it-IT" sz="1600" kern="1200" dirty="0">
                <a:solidFill>
                  <a:srgbClr val="FFFFFF"/>
                </a:solidFill>
                <a:latin typeface="Georgia" pitchFamily="18"/>
                <a:ea typeface="Microsoft YaHei" pitchFamily="2"/>
              </a:rPr>
              <a:t> </a:t>
            </a:r>
            <a:r>
              <a:rPr lang="it-IT" sz="1600" kern="1200" dirty="0" smtClean="0">
                <a:solidFill>
                  <a:srgbClr val="FFFFFF"/>
                </a:solidFill>
                <a:latin typeface="Georgia" pitchFamily="18"/>
                <a:ea typeface="Microsoft YaHei" pitchFamily="2"/>
              </a:rPr>
              <a:t>de </a:t>
            </a:r>
            <a:r>
              <a:rPr lang="it-IT" sz="1600" kern="1200" dirty="0" err="1">
                <a:solidFill>
                  <a:srgbClr val="FFFFFF"/>
                </a:solidFill>
                <a:latin typeface="Georgia" pitchFamily="18"/>
                <a:ea typeface="Microsoft YaHei" pitchFamily="2"/>
              </a:rPr>
              <a:t>ces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magazines</a:t>
            </a:r>
            <a:r>
              <a:rPr lang="it-IT" sz="1600" kern="1200" dirty="0">
                <a:solidFill>
                  <a:srgbClr val="FFFFFF"/>
                </a:solidFill>
                <a:latin typeface="Georgia" pitchFamily="18"/>
                <a:ea typeface="Microsoft YaHei" pitchFamily="2"/>
              </a:rPr>
              <a:t> est de </a:t>
            </a:r>
            <a:r>
              <a:rPr lang="it-IT" sz="1600" kern="1200" dirty="0" err="1">
                <a:solidFill>
                  <a:srgbClr val="FFFFFF"/>
                </a:solidFill>
                <a:latin typeface="Georgia" pitchFamily="18"/>
                <a:ea typeface="Microsoft YaHei" pitchFamily="2"/>
              </a:rPr>
              <a:t>comprendre</a:t>
            </a:r>
            <a:r>
              <a:rPr lang="it-IT" sz="1600" kern="1200" dirty="0">
                <a:solidFill>
                  <a:srgbClr val="FFFFFF"/>
                </a:solidFill>
                <a:latin typeface="Georgia" pitchFamily="18"/>
                <a:ea typeface="Microsoft YaHei" pitchFamily="2"/>
              </a:rPr>
              <a:t> si </a:t>
            </a:r>
            <a:r>
              <a:rPr lang="it-IT" sz="1600" kern="1200" dirty="0" err="1">
                <a:solidFill>
                  <a:srgbClr val="FFFFFF"/>
                </a:solidFill>
                <a:latin typeface="Georgia" pitchFamily="18"/>
                <a:ea typeface="Microsoft YaHei" pitchFamily="2"/>
              </a:rPr>
              <a:t>et</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dans</a:t>
            </a:r>
            <a:r>
              <a:rPr lang="it-IT" sz="1600" kern="1200" dirty="0">
                <a:solidFill>
                  <a:srgbClr val="FFFFFF"/>
                </a:solidFill>
                <a:latin typeface="Georgia" pitchFamily="18"/>
                <a:ea typeface="Microsoft YaHei" pitchFamily="2"/>
              </a:rPr>
              <a:t> quel manière la </a:t>
            </a:r>
            <a:r>
              <a:rPr lang="it-IT" sz="1600" kern="1200" dirty="0" smtClean="0">
                <a:solidFill>
                  <a:srgbClr val="FFFFFF"/>
                </a:solidFill>
                <a:latin typeface="Georgia" pitchFamily="18"/>
                <a:ea typeface="Microsoft YaHei" pitchFamily="2"/>
              </a:rPr>
              <a:t>presse  </a:t>
            </a:r>
            <a:r>
              <a:rPr lang="it-IT" sz="1600" kern="1200" dirty="0" err="1" smtClean="0">
                <a:solidFill>
                  <a:srgbClr val="FFFFFF"/>
                </a:solidFill>
                <a:latin typeface="Georgia" pitchFamily="18"/>
                <a:ea typeface="Microsoft YaHei" pitchFamily="2"/>
              </a:rPr>
              <a:t>féminine</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a favori la </a:t>
            </a:r>
            <a:r>
              <a:rPr lang="it-IT" sz="1600" kern="1200" dirty="0" err="1">
                <a:solidFill>
                  <a:srgbClr val="FFFFFF"/>
                </a:solidFill>
                <a:latin typeface="Georgia" pitchFamily="18"/>
                <a:ea typeface="Microsoft YaHei" pitchFamily="2"/>
              </a:rPr>
              <a:t>prise</a:t>
            </a:r>
            <a:r>
              <a:rPr lang="it-IT" sz="1600" kern="1200" dirty="0">
                <a:solidFill>
                  <a:srgbClr val="FFFFFF"/>
                </a:solidFill>
                <a:latin typeface="Georgia" pitchFamily="18"/>
                <a:ea typeface="Microsoft YaHei" pitchFamily="2"/>
              </a:rPr>
              <a:t> de </a:t>
            </a:r>
            <a:r>
              <a:rPr lang="it-IT" sz="1600" kern="1200" dirty="0" err="1">
                <a:solidFill>
                  <a:srgbClr val="FFFFFF"/>
                </a:solidFill>
                <a:latin typeface="Georgia" pitchFamily="18"/>
                <a:ea typeface="Microsoft YaHei" pitchFamily="2"/>
              </a:rPr>
              <a:t>conscience</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des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femmes</a:t>
            </a:r>
            <a:r>
              <a:rPr lang="it-IT" sz="1600" kern="1200" dirty="0">
                <a:solidFill>
                  <a:srgbClr val="FFFFFF"/>
                </a:solidFill>
                <a:latin typeface="Georgia" pitchFamily="18"/>
                <a:ea typeface="Microsoft YaHei" pitchFamily="2"/>
              </a:rPr>
              <a:t>.</a:t>
            </a:r>
          </a:p>
          <a:p>
            <a:pPr marL="216000" indent="-216000" algn="ctr">
              <a:lnSpc>
                <a:spcPct val="138000"/>
              </a:lnSpc>
              <a:spcAft>
                <a:spcPts val="1001"/>
              </a:spcAft>
              <a:buNone/>
            </a:pPr>
            <a:r>
              <a:rPr lang="it-IT" sz="1600" kern="1200" dirty="0">
                <a:solidFill>
                  <a:srgbClr val="FFFFFF"/>
                </a:solidFill>
                <a:latin typeface="Georgia" pitchFamily="18"/>
                <a:ea typeface="Microsoft YaHei" pitchFamily="2"/>
              </a:rPr>
              <a:t>La </a:t>
            </a:r>
            <a:r>
              <a:rPr lang="it-IT" sz="1600" kern="1200" dirty="0" smtClean="0">
                <a:solidFill>
                  <a:srgbClr val="FFFFFF"/>
                </a:solidFill>
                <a:latin typeface="Georgia" pitchFamily="18"/>
                <a:ea typeface="Microsoft YaHei" pitchFamily="2"/>
              </a:rPr>
              <a:t>presse </a:t>
            </a:r>
            <a:r>
              <a:rPr lang="it-IT" sz="1600" kern="1200" dirty="0" err="1" smtClean="0">
                <a:solidFill>
                  <a:srgbClr val="FFFFFF"/>
                </a:solidFill>
                <a:latin typeface="Georgia" pitchFamily="18"/>
                <a:ea typeface="Microsoft YaHei" pitchFamily="2"/>
              </a:rPr>
              <a:t>féminine</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de masse (</a:t>
            </a:r>
            <a:r>
              <a:rPr lang="it-IT" sz="1600" kern="1200" dirty="0" err="1">
                <a:solidFill>
                  <a:srgbClr val="FFFFFF"/>
                </a:solidFill>
                <a:latin typeface="Georgia" pitchFamily="18"/>
                <a:ea typeface="Microsoft YaHei" pitchFamily="2"/>
              </a:rPr>
              <a:t>années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cinquante</a:t>
            </a:r>
            <a:r>
              <a:rPr lang="it-IT" sz="1600" kern="1200" dirty="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représente</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la </a:t>
            </a:r>
            <a:r>
              <a:rPr lang="it-IT" sz="1600" kern="1200" dirty="0" err="1">
                <a:solidFill>
                  <a:srgbClr val="FFFFFF"/>
                </a:solidFill>
                <a:latin typeface="Georgia" pitchFamily="18"/>
                <a:ea typeface="Microsoft YaHei" pitchFamily="2"/>
              </a:rPr>
              <a:t>seule</a:t>
            </a:r>
            <a:r>
              <a:rPr lang="it-IT" sz="1600" kern="1200" dirty="0">
                <a:solidFill>
                  <a:srgbClr val="FFFFFF"/>
                </a:solidFill>
                <a:latin typeface="Georgia" pitchFamily="18"/>
                <a:ea typeface="Microsoft YaHei" pitchFamily="2"/>
              </a:rPr>
              <a:t> forme d'</a:t>
            </a:r>
            <a:r>
              <a:rPr lang="it-IT" sz="1600" kern="1200" dirty="0" err="1">
                <a:solidFill>
                  <a:srgbClr val="FFFFFF"/>
                </a:solidFill>
                <a:latin typeface="Georgia" pitchFamily="18"/>
                <a:ea typeface="Microsoft YaHei" pitchFamily="2"/>
              </a:rPr>
              <a:t>instruction</a:t>
            </a:r>
            <a:r>
              <a:rPr lang="it-IT" sz="1600" kern="1200" dirty="0">
                <a:solidFill>
                  <a:srgbClr val="FFFFFF"/>
                </a:solidFill>
                <a:latin typeface="Georgia" pitchFamily="18"/>
                <a:ea typeface="Microsoft YaHei" pitchFamily="2"/>
              </a:rPr>
              <a:t> pour </a:t>
            </a:r>
            <a:r>
              <a:rPr lang="it-IT" sz="1600" kern="1200" dirty="0" err="1">
                <a:solidFill>
                  <a:srgbClr val="FFFFFF"/>
                </a:solidFill>
                <a:latin typeface="Georgia" pitchFamily="18"/>
                <a:ea typeface="Microsoft YaHei" pitchFamily="2"/>
              </a:rPr>
              <a:t>beaucoup</a:t>
            </a:r>
            <a:r>
              <a:rPr lang="it-IT" sz="1600" kern="1200" dirty="0">
                <a:solidFill>
                  <a:srgbClr val="FFFFFF"/>
                </a:solidFill>
                <a:latin typeface="Georgia" pitchFamily="18"/>
                <a:ea typeface="Microsoft YaHei" pitchFamily="2"/>
              </a:rPr>
              <a:t> de </a:t>
            </a:r>
            <a:r>
              <a:rPr lang="it-IT" sz="1600" kern="1200" dirty="0" err="1">
                <a:solidFill>
                  <a:srgbClr val="FFFFFF"/>
                </a:solidFill>
                <a:latin typeface="Georgia" pitchFamily="18"/>
                <a:ea typeface="Microsoft YaHei" pitchFamily="2"/>
              </a:rPr>
              <a:t>femmes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et</a:t>
            </a:r>
            <a:r>
              <a:rPr lang="it-IT" sz="1600" kern="1200" dirty="0">
                <a:solidFill>
                  <a:srgbClr val="FFFFFF"/>
                </a:solidFill>
                <a:latin typeface="Georgia" pitchFamily="18"/>
                <a:ea typeface="Microsoft YaHei" pitchFamily="2"/>
              </a:rPr>
              <a:t> la </a:t>
            </a:r>
            <a:r>
              <a:rPr lang="it-IT" sz="1600" kern="1200" dirty="0" err="1">
                <a:solidFill>
                  <a:srgbClr val="FFFFFF"/>
                </a:solidFill>
                <a:latin typeface="Georgia" pitchFamily="18"/>
                <a:ea typeface="Microsoft YaHei" pitchFamily="2"/>
              </a:rPr>
              <a:t>réponse</a:t>
            </a:r>
            <a:r>
              <a:rPr lang="it-IT" sz="1600" kern="1200" dirty="0">
                <a:solidFill>
                  <a:srgbClr val="FFFFFF"/>
                </a:solidFill>
                <a:latin typeface="Georgia" pitchFamily="18"/>
                <a:ea typeface="Microsoft YaHei" pitchFamily="2"/>
              </a:rPr>
              <a:t> à la </a:t>
            </a:r>
            <a:r>
              <a:rPr lang="it-IT" sz="1600" kern="1200" dirty="0" err="1">
                <a:solidFill>
                  <a:srgbClr val="FFFFFF"/>
                </a:solidFill>
                <a:latin typeface="Georgia" pitchFamily="18"/>
                <a:ea typeface="Microsoft YaHei" pitchFamily="2"/>
              </a:rPr>
              <a:t>necessité</a:t>
            </a:r>
            <a:r>
              <a:rPr lang="it-IT" sz="1600" kern="1200" dirty="0">
                <a:solidFill>
                  <a:srgbClr val="FFFFFF"/>
                </a:solidFill>
                <a:latin typeface="Georgia" pitchFamily="18"/>
                <a:ea typeface="Microsoft YaHei" pitchFamily="2"/>
              </a:rPr>
              <a:t> de culture </a:t>
            </a:r>
            <a:r>
              <a:rPr lang="it-IT" sz="1600" kern="1200" dirty="0" err="1" smtClean="0">
                <a:solidFill>
                  <a:srgbClr val="FFFFFF"/>
                </a:solidFill>
                <a:latin typeface="Georgia" pitchFamily="18"/>
                <a:ea typeface="Microsoft YaHei" pitchFamily="2"/>
              </a:rPr>
              <a:t>des</a:t>
            </a:r>
            <a:r>
              <a:rPr lang="it-IT" sz="1600" kern="1200" dirty="0" smtClean="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classes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populaires</a:t>
            </a:r>
            <a:r>
              <a:rPr lang="it-IT" sz="1600" kern="1200" dirty="0">
                <a:solidFill>
                  <a:srgbClr val="FFFFFF"/>
                </a:solidFill>
                <a:latin typeface="Georgia" pitchFamily="18"/>
                <a:ea typeface="Microsoft YaHei" pitchFamily="2"/>
              </a:rPr>
              <a:t>, qui </a:t>
            </a:r>
            <a:r>
              <a:rPr lang="it-IT" sz="1600" kern="1200" dirty="0" err="1">
                <a:solidFill>
                  <a:srgbClr val="FFFFFF"/>
                </a:solidFill>
                <a:latin typeface="Georgia" pitchFamily="18"/>
                <a:ea typeface="Microsoft YaHei" pitchFamily="2"/>
              </a:rPr>
              <a:t>seulement</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dans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ces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années</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participent</a:t>
            </a:r>
            <a:r>
              <a:rPr lang="it-IT" sz="1600" kern="1200" dirty="0">
                <a:solidFill>
                  <a:srgbClr val="FFFFFF"/>
                </a:solidFill>
                <a:latin typeface="Georgia" pitchFamily="18"/>
                <a:ea typeface="Microsoft YaHei" pitchFamily="2"/>
              </a:rPr>
              <a:t> à la vie civile </a:t>
            </a:r>
            <a:r>
              <a:rPr lang="it-IT" sz="1600" kern="1200" dirty="0" err="1">
                <a:solidFill>
                  <a:srgbClr val="FFFFFF"/>
                </a:solidFill>
                <a:latin typeface="Georgia" pitchFamily="18"/>
                <a:ea typeface="Microsoft YaHei" pitchFamily="2"/>
              </a:rPr>
              <a:t>et</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politique</a:t>
            </a:r>
            <a:r>
              <a:rPr lang="it-IT" sz="1600" kern="1200" dirty="0">
                <a:solidFill>
                  <a:srgbClr val="FFFFFF"/>
                </a:solidFill>
                <a:latin typeface="Georgia" pitchFamily="18"/>
                <a:ea typeface="Microsoft YaHei" pitchFamily="2"/>
              </a:rPr>
              <a:t>. </a:t>
            </a:r>
            <a:r>
              <a:rPr lang="it-IT" sz="1600" kern="1200" dirty="0">
                <a:solidFill>
                  <a:srgbClr val="000000"/>
                </a:solidFill>
                <a:latin typeface="Georgia" pitchFamily="18"/>
                <a:ea typeface="Microsoft YaHei" pitchFamily="2"/>
              </a:rPr>
              <a:t> </a:t>
            </a:r>
            <a:r>
              <a:rPr lang="it-IT" sz="1600" kern="1200" dirty="0" err="1">
                <a:solidFill>
                  <a:srgbClr val="FFFFFF"/>
                </a:solidFill>
                <a:latin typeface="Georgia" pitchFamily="18"/>
                <a:ea typeface="Microsoft YaHei" pitchFamily="2"/>
              </a:rPr>
              <a:t>Dans</a:t>
            </a:r>
            <a:r>
              <a:rPr lang="it-IT" sz="1600" kern="1200" dirty="0">
                <a:solidFill>
                  <a:srgbClr val="FFFFFF"/>
                </a:solidFill>
                <a:latin typeface="Georgia" pitchFamily="18"/>
                <a:ea typeface="Microsoft YaHei" pitchFamily="2"/>
              </a:rPr>
              <a:t> le </a:t>
            </a:r>
            <a:r>
              <a:rPr lang="it-IT" sz="1600" kern="1200" dirty="0" err="1" smtClean="0">
                <a:solidFill>
                  <a:srgbClr val="FFFFFF"/>
                </a:solidFill>
                <a:latin typeface="Georgia" pitchFamily="18"/>
                <a:ea typeface="Microsoft YaHei" pitchFamily="2"/>
              </a:rPr>
              <a:t>second</a:t>
            </a:r>
            <a:r>
              <a:rPr lang="it-IT" sz="1600" kern="1200" dirty="0" smtClean="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àpres-guerre</a:t>
            </a:r>
            <a:r>
              <a:rPr lang="it-IT" sz="1600" kern="1200" dirty="0">
                <a:solidFill>
                  <a:srgbClr val="FFFFFF"/>
                </a:solidFill>
                <a:latin typeface="Georgia" pitchFamily="18"/>
                <a:ea typeface="Microsoft YaHei" pitchFamily="2"/>
              </a:rPr>
              <a:t> se </a:t>
            </a:r>
            <a:r>
              <a:rPr lang="it-IT" sz="1600" kern="1200" dirty="0" err="1">
                <a:solidFill>
                  <a:srgbClr val="FFFFFF"/>
                </a:solidFill>
                <a:latin typeface="Georgia" pitchFamily="18"/>
                <a:ea typeface="Microsoft YaHei" pitchFamily="2"/>
              </a:rPr>
              <a:t>propage</a:t>
            </a:r>
            <a:r>
              <a:rPr lang="it-IT" sz="1600" kern="1200" dirty="0">
                <a:solidFill>
                  <a:srgbClr val="FFFFFF"/>
                </a:solidFill>
                <a:latin typeface="Georgia" pitchFamily="18"/>
                <a:ea typeface="Microsoft YaHei" pitchFamily="2"/>
              </a:rPr>
              <a:t> "la </a:t>
            </a:r>
            <a:r>
              <a:rPr lang="it-IT" sz="1600" kern="1200" dirty="0" err="1">
                <a:solidFill>
                  <a:srgbClr val="FFFFFF"/>
                </a:solidFill>
                <a:latin typeface="Georgia" pitchFamily="18"/>
                <a:ea typeface="Microsoft YaHei" pitchFamily="2"/>
              </a:rPr>
              <a:t>mistique</a:t>
            </a:r>
            <a:r>
              <a:rPr lang="it-IT" sz="1600" kern="1200" dirty="0">
                <a:solidFill>
                  <a:srgbClr val="FFFFFF"/>
                </a:solidFill>
                <a:latin typeface="Georgia" pitchFamily="18"/>
                <a:ea typeface="Microsoft YaHei" pitchFamily="2"/>
              </a:rPr>
              <a:t> de la </a:t>
            </a:r>
            <a:r>
              <a:rPr lang="it-IT" sz="1600" kern="1200" dirty="0" err="1">
                <a:solidFill>
                  <a:srgbClr val="FFFFFF"/>
                </a:solidFill>
                <a:latin typeface="Georgia" pitchFamily="18"/>
                <a:ea typeface="Microsoft YaHei" pitchFamily="2"/>
              </a:rPr>
              <a:t>féminité</a:t>
            </a:r>
            <a:r>
              <a:rPr lang="it-IT" sz="1600" kern="1200" dirty="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mot</a:t>
            </a:r>
            <a:r>
              <a:rPr lang="it-IT" sz="1600" kern="1200" dirty="0" smtClean="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avec</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lequel</a:t>
            </a:r>
            <a:r>
              <a:rPr lang="it-IT" sz="1600" kern="1200" dirty="0">
                <a:solidFill>
                  <a:srgbClr val="FFFFFF"/>
                </a:solidFill>
                <a:latin typeface="Georgia" pitchFamily="18"/>
                <a:ea typeface="Microsoft YaHei" pitchFamily="2"/>
              </a:rPr>
              <a:t> Betty </a:t>
            </a:r>
            <a:r>
              <a:rPr lang="it-IT" sz="1600" kern="1200" dirty="0" err="1">
                <a:solidFill>
                  <a:srgbClr val="FFFFFF"/>
                </a:solidFill>
                <a:latin typeface="Georgia" pitchFamily="18"/>
                <a:ea typeface="Microsoft YaHei" pitchFamily="2"/>
              </a:rPr>
              <a:t>Friedan</a:t>
            </a:r>
            <a:r>
              <a:rPr lang="it-IT" sz="1600" kern="1200" dirty="0">
                <a:solidFill>
                  <a:srgbClr val="FFFFFF"/>
                </a:solidFill>
                <a:latin typeface="Georgia" pitchFamily="18"/>
                <a:ea typeface="Microsoft YaHei" pitchFamily="2"/>
              </a:rPr>
              <a:t> a </a:t>
            </a:r>
            <a:r>
              <a:rPr lang="it-IT" sz="1600" kern="1200" dirty="0" err="1" smtClean="0">
                <a:solidFill>
                  <a:srgbClr val="FFFFFF"/>
                </a:solidFill>
                <a:latin typeface="Georgia" pitchFamily="18"/>
                <a:ea typeface="Microsoft YaHei" pitchFamily="2"/>
              </a:rPr>
              <a:t>indiqué</a:t>
            </a:r>
            <a:r>
              <a:rPr lang="it-IT" sz="1600" b="1" kern="1200" dirty="0" smtClean="0">
                <a:solidFill>
                  <a:srgbClr val="FFFFFF"/>
                </a:solidFill>
                <a:latin typeface="Georgia" pitchFamily="18"/>
                <a:ea typeface="Microsoft YaHei" pitchFamily="2"/>
              </a:rPr>
              <a:t> </a:t>
            </a:r>
            <a:r>
              <a:rPr lang="it-IT" sz="1600" b="1" kern="1200" dirty="0">
                <a:solidFill>
                  <a:srgbClr val="FFFFFF"/>
                </a:solidFill>
                <a:latin typeface="Georgia" pitchFamily="18"/>
                <a:ea typeface="Microsoft YaHei" pitchFamily="2"/>
              </a:rPr>
              <a:t>"la </a:t>
            </a:r>
            <a:r>
              <a:rPr lang="it-IT" sz="1600" b="1" kern="1200" dirty="0" err="1">
                <a:solidFill>
                  <a:srgbClr val="FFFFFF"/>
                </a:solidFill>
                <a:latin typeface="Georgia" pitchFamily="18"/>
                <a:ea typeface="Microsoft YaHei" pitchFamily="2"/>
              </a:rPr>
              <a:t>douce</a:t>
            </a:r>
            <a:r>
              <a:rPr lang="it-IT" sz="1600" b="1" kern="1200" dirty="0">
                <a:solidFill>
                  <a:srgbClr val="FFFFFF"/>
                </a:solidFill>
                <a:latin typeface="Georgia" pitchFamily="18"/>
                <a:ea typeface="Microsoft YaHei" pitchFamily="2"/>
              </a:rPr>
              <a:t> </a:t>
            </a:r>
            <a:r>
              <a:rPr lang="it-IT" sz="1600" b="1" kern="1200" dirty="0" err="1">
                <a:solidFill>
                  <a:srgbClr val="FFFFFF"/>
                </a:solidFill>
                <a:latin typeface="Georgia" pitchFamily="18"/>
                <a:ea typeface="Microsoft YaHei" pitchFamily="2"/>
              </a:rPr>
              <a:t>captivité</a:t>
            </a:r>
            <a:r>
              <a:rPr lang="it-IT" sz="1600" b="1" kern="1200" dirty="0">
                <a:solidFill>
                  <a:srgbClr val="FFFFFF"/>
                </a:solidFill>
                <a:latin typeface="Georgia" pitchFamily="18"/>
                <a:ea typeface="Microsoft YaHei" pitchFamily="2"/>
              </a:rPr>
              <a:t> </a:t>
            </a:r>
            <a:r>
              <a:rPr lang="it-IT" sz="1600" b="1" kern="1200" dirty="0" err="1">
                <a:solidFill>
                  <a:srgbClr val="FFFFFF"/>
                </a:solidFill>
                <a:latin typeface="Georgia" pitchFamily="18"/>
                <a:ea typeface="Microsoft YaHei" pitchFamily="2"/>
              </a:rPr>
              <a:t>domestique</a:t>
            </a:r>
            <a:r>
              <a:rPr lang="it-IT" sz="1600" b="1" kern="1200" dirty="0">
                <a:solidFill>
                  <a:srgbClr val="FFFFFF"/>
                </a:solidFill>
                <a:latin typeface="Georgia" pitchFamily="18"/>
                <a:ea typeface="Microsoft YaHei" pitchFamily="2"/>
              </a:rPr>
              <a:t> de la femme"</a:t>
            </a:r>
            <a:r>
              <a:rPr lang="it-IT" sz="1600" kern="1200" dirty="0">
                <a:solidFill>
                  <a:srgbClr val="FFFFFF"/>
                </a:solidFill>
                <a:latin typeface="Georgia" pitchFamily="18"/>
                <a:ea typeface="Microsoft YaHei" pitchFamily="2"/>
              </a:rPr>
              <a:t>. La </a:t>
            </a:r>
            <a:r>
              <a:rPr lang="it-IT" sz="1600" kern="1200" dirty="0" smtClean="0">
                <a:solidFill>
                  <a:srgbClr val="FFFFFF"/>
                </a:solidFill>
                <a:latin typeface="Georgia" pitchFamily="18"/>
                <a:ea typeface="Microsoft YaHei" pitchFamily="2"/>
              </a:rPr>
              <a:t>presse </a:t>
            </a:r>
            <a:r>
              <a:rPr lang="it-IT" sz="1600" kern="1200" dirty="0" err="1">
                <a:solidFill>
                  <a:srgbClr val="FFFFFF"/>
                </a:solidFill>
                <a:latin typeface="Georgia" pitchFamily="18"/>
                <a:ea typeface="Microsoft YaHei" pitchFamily="2"/>
              </a:rPr>
              <a:t>consacrée</a:t>
            </a:r>
            <a:r>
              <a:rPr lang="it-IT" sz="1600" kern="1200" dirty="0">
                <a:solidFill>
                  <a:srgbClr val="FFFFFF"/>
                </a:solidFill>
                <a:latin typeface="Georgia" pitchFamily="18"/>
                <a:ea typeface="Microsoft YaHei" pitchFamily="2"/>
              </a:rPr>
              <a:t> à la femme </a:t>
            </a:r>
            <a:r>
              <a:rPr lang="it-IT" sz="1600" kern="1200" dirty="0" err="1" smtClean="0">
                <a:solidFill>
                  <a:srgbClr val="FFFFFF"/>
                </a:solidFill>
                <a:latin typeface="Georgia" pitchFamily="18"/>
                <a:ea typeface="Microsoft YaHei" pitchFamily="2"/>
              </a:rPr>
              <a:t>acquiert</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le </a:t>
            </a:r>
            <a:r>
              <a:rPr lang="it-IT" sz="1600" kern="1200" dirty="0" err="1" smtClean="0">
                <a:solidFill>
                  <a:srgbClr val="FFFFFF"/>
                </a:solidFill>
                <a:latin typeface="Georgia" pitchFamily="18"/>
                <a:ea typeface="Microsoft YaHei" pitchFamily="2"/>
              </a:rPr>
              <a:t>r</a:t>
            </a:r>
            <a:r>
              <a:rPr lang="it-IT" sz="1600" dirty="0" err="1" smtClean="0"/>
              <a:t>ôle</a:t>
            </a:r>
            <a:endParaRPr lang="it-IT" sz="1600" dirty="0"/>
          </a:p>
          <a:p>
            <a:pPr marL="216000" lvl="0" indent="-216000" algn="ctr">
              <a:lnSpc>
                <a:spcPct val="138000"/>
              </a:lnSpc>
              <a:spcAft>
                <a:spcPts val="1001"/>
              </a:spcAft>
              <a:buNone/>
            </a:pP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de </a:t>
            </a:r>
            <a:r>
              <a:rPr lang="it-IT" sz="1600" kern="1200" dirty="0" err="1">
                <a:solidFill>
                  <a:srgbClr val="FFFFFF"/>
                </a:solidFill>
                <a:latin typeface="Georgia" pitchFamily="18"/>
                <a:ea typeface="Microsoft YaHei" pitchFamily="2"/>
              </a:rPr>
              <a:t>reine</a:t>
            </a:r>
            <a:r>
              <a:rPr lang="it-IT" sz="1600" kern="1200" dirty="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des</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mass media </a:t>
            </a:r>
            <a:r>
              <a:rPr lang="it-IT" sz="1600" kern="1200" dirty="0" err="1">
                <a:solidFill>
                  <a:srgbClr val="FFFFFF"/>
                </a:solidFill>
                <a:latin typeface="Georgia" pitchFamily="18"/>
                <a:ea typeface="Microsoft YaHei" pitchFamily="2"/>
              </a:rPr>
              <a:t>et</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contribue</a:t>
            </a:r>
            <a:r>
              <a:rPr lang="it-IT" sz="1600" kern="1200" dirty="0">
                <a:solidFill>
                  <a:srgbClr val="FFFFFF"/>
                </a:solidFill>
                <a:latin typeface="Georgia" pitchFamily="18"/>
                <a:ea typeface="Microsoft YaHei" pitchFamily="2"/>
              </a:rPr>
              <a:t> à la </a:t>
            </a:r>
            <a:r>
              <a:rPr lang="it-IT" sz="1600" kern="1200" dirty="0" err="1">
                <a:solidFill>
                  <a:srgbClr val="FFFFFF"/>
                </a:solidFill>
                <a:latin typeface="Georgia" pitchFamily="18"/>
                <a:ea typeface="Microsoft YaHei" pitchFamily="2"/>
              </a:rPr>
              <a:t>formation</a:t>
            </a:r>
            <a:r>
              <a:rPr lang="it-IT" sz="1600" kern="1200" dirty="0">
                <a:solidFill>
                  <a:srgbClr val="FFFFFF"/>
                </a:solidFill>
                <a:latin typeface="Georgia" pitchFamily="18"/>
                <a:ea typeface="Microsoft YaHei" pitchFamily="2"/>
              </a:rPr>
              <a:t> de la nouvelle femme.  </a:t>
            </a:r>
            <a:r>
              <a:rPr lang="it-IT" sz="1600" kern="1200" dirty="0" smtClean="0">
                <a:solidFill>
                  <a:srgbClr val="FFFFFF"/>
                </a:solidFill>
                <a:latin typeface="Georgia" pitchFamily="18"/>
                <a:ea typeface="Microsoft YaHei" pitchFamily="2"/>
              </a:rPr>
              <a:t>On </a:t>
            </a:r>
            <a:r>
              <a:rPr lang="it-IT" sz="1600" kern="1200" dirty="0" err="1" smtClean="0">
                <a:solidFill>
                  <a:srgbClr val="FFFFFF"/>
                </a:solidFill>
                <a:latin typeface="Georgia" pitchFamily="18"/>
                <a:ea typeface="Microsoft YaHei" pitchFamily="2"/>
              </a:rPr>
              <a:t>affirme</a:t>
            </a:r>
            <a:r>
              <a:rPr lang="it-IT" sz="1600" kern="1200" dirty="0" smtClean="0">
                <a:solidFill>
                  <a:srgbClr val="FFFFFF"/>
                </a:solidFill>
                <a:latin typeface="Georgia" pitchFamily="18"/>
                <a:ea typeface="Microsoft YaHei" pitchFamily="2"/>
              </a:rPr>
              <a:t> une </a:t>
            </a:r>
            <a:r>
              <a:rPr lang="it-IT" sz="1600" kern="1200" dirty="0" err="1" smtClean="0">
                <a:solidFill>
                  <a:srgbClr val="FFFFFF"/>
                </a:solidFill>
                <a:latin typeface="Georgia" pitchFamily="18"/>
                <a:ea typeface="Microsoft YaHei" pitchFamily="2"/>
              </a:rPr>
              <a:t>image</a:t>
            </a:r>
            <a:r>
              <a:rPr lang="it-IT" sz="1600" kern="1200" dirty="0" smtClean="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féminine</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moderne, mais </a:t>
            </a:r>
            <a:r>
              <a:rPr lang="it-IT" sz="1600" kern="1200" dirty="0" err="1">
                <a:solidFill>
                  <a:srgbClr val="FFFFFF"/>
                </a:solidFill>
                <a:latin typeface="Georgia" pitchFamily="18"/>
                <a:ea typeface="Microsoft YaHei" pitchFamily="2"/>
              </a:rPr>
              <a:t>encore</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traditionelle</a:t>
            </a:r>
            <a:r>
              <a:rPr lang="it-IT" sz="1600" kern="1200" dirty="0">
                <a:solidFill>
                  <a:srgbClr val="FFFFFF"/>
                </a:solidFill>
                <a:latin typeface="Georgia" pitchFamily="18"/>
                <a:ea typeface="Microsoft YaHei" pitchFamily="2"/>
              </a:rPr>
              <a:t>: </a:t>
            </a:r>
            <a:r>
              <a:rPr lang="it-IT" sz="1600" kern="1200" dirty="0" smtClean="0">
                <a:solidFill>
                  <a:srgbClr val="FFFFFF"/>
                </a:solidFill>
                <a:latin typeface="Georgia" pitchFamily="18"/>
                <a:ea typeface="Microsoft YaHei" pitchFamily="2"/>
              </a:rPr>
              <a:t>on </a:t>
            </a:r>
            <a:r>
              <a:rPr lang="it-IT" sz="1600" kern="1200" dirty="0">
                <a:solidFill>
                  <a:srgbClr val="FFFFFF"/>
                </a:solidFill>
                <a:latin typeface="Georgia" pitchFamily="18"/>
                <a:ea typeface="Microsoft YaHei" pitchFamily="2"/>
              </a:rPr>
              <a:t>propose une femme </a:t>
            </a:r>
            <a:r>
              <a:rPr lang="it-IT" sz="1600" kern="1200" dirty="0" err="1">
                <a:solidFill>
                  <a:srgbClr val="FFFFFF"/>
                </a:solidFill>
                <a:latin typeface="Georgia" pitchFamily="18"/>
                <a:ea typeface="Microsoft YaHei" pitchFamily="2"/>
              </a:rPr>
              <a:t>jolie</a:t>
            </a: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comme</a:t>
            </a:r>
            <a:r>
              <a:rPr lang="it-IT" sz="1600" kern="1200" dirty="0">
                <a:solidFill>
                  <a:srgbClr val="FFFFFF"/>
                </a:solidFill>
                <a:latin typeface="Georgia" pitchFamily="18"/>
                <a:ea typeface="Microsoft YaHei" pitchFamily="2"/>
              </a:rPr>
              <a:t> une presentatrice </a:t>
            </a:r>
            <a:r>
              <a:rPr lang="it-IT" sz="1600" kern="1200" dirty="0" err="1" smtClean="0">
                <a:solidFill>
                  <a:srgbClr val="FFFFFF"/>
                </a:solidFill>
                <a:latin typeface="Georgia" pitchFamily="18"/>
                <a:ea typeface="Microsoft YaHei" pitchFamily="2"/>
              </a:rPr>
              <a:t>televisée</a:t>
            </a:r>
            <a:r>
              <a:rPr lang="it-IT" sz="1600" kern="1200" dirty="0" smtClean="0">
                <a:solidFill>
                  <a:srgbClr val="FFFFFF"/>
                </a:solidFill>
                <a:latin typeface="Georgia" pitchFamily="18"/>
                <a:ea typeface="Microsoft YaHei" pitchFamily="2"/>
              </a:rPr>
              <a:t>  </a:t>
            </a:r>
            <a:r>
              <a:rPr lang="it-IT" sz="1600" kern="1200" dirty="0" err="1" smtClean="0">
                <a:solidFill>
                  <a:srgbClr val="FFFFFF"/>
                </a:solidFill>
                <a:latin typeface="Georgia" pitchFamily="18"/>
                <a:ea typeface="Microsoft YaHei" pitchFamily="2"/>
              </a:rPr>
              <a:t>satisfaite</a:t>
            </a:r>
            <a:r>
              <a:rPr lang="it-IT" sz="1600" kern="1200" dirty="0" smtClean="0">
                <a:solidFill>
                  <a:srgbClr val="FFFFFF"/>
                </a:solidFill>
                <a:latin typeface="Georgia" pitchFamily="18"/>
                <a:ea typeface="Microsoft YaHei" pitchFamily="2"/>
              </a:rPr>
              <a:t> </a:t>
            </a:r>
            <a:r>
              <a:rPr lang="it-IT" sz="1600" kern="1200" dirty="0">
                <a:solidFill>
                  <a:srgbClr val="FFFFFF"/>
                </a:solidFill>
                <a:latin typeface="Georgia" pitchFamily="18"/>
                <a:ea typeface="Microsoft YaHei" pitchFamily="2"/>
              </a:rPr>
              <a:t>de son </a:t>
            </a:r>
            <a:r>
              <a:rPr lang="it-IT" sz="1600" kern="1200" dirty="0" err="1" smtClean="0">
                <a:solidFill>
                  <a:srgbClr val="FFFFFF"/>
                </a:solidFill>
                <a:latin typeface="Georgia" pitchFamily="18"/>
                <a:ea typeface="Microsoft YaHei" pitchFamily="2"/>
              </a:rPr>
              <a:t>destin</a:t>
            </a:r>
            <a:r>
              <a:rPr lang="it-IT" sz="1600" kern="1200" dirty="0" smtClean="0">
                <a:solidFill>
                  <a:srgbClr val="FFFFFF"/>
                </a:solidFill>
                <a:latin typeface="Georgia" pitchFamily="18"/>
                <a:ea typeface="Microsoft YaHei" pitchFamily="2"/>
              </a:rPr>
              <a:t> d‘</a:t>
            </a:r>
            <a:r>
              <a:rPr lang="it-IT" sz="1600" kern="1200" dirty="0" err="1" smtClean="0">
                <a:solidFill>
                  <a:srgbClr val="FFFFFF"/>
                </a:solidFill>
                <a:latin typeface="Georgia" pitchFamily="18"/>
                <a:ea typeface="Microsoft YaHei" pitchFamily="2"/>
              </a:rPr>
              <a:t>épouse</a:t>
            </a:r>
            <a:r>
              <a:rPr lang="it-IT" sz="1600" kern="1200" dirty="0">
                <a:solidFill>
                  <a:srgbClr val="FFFFFF"/>
                </a:solidFill>
                <a:latin typeface="Georgia" pitchFamily="18"/>
                <a:ea typeface="Microsoft YaHei" pitchFamily="2"/>
              </a:rPr>
              <a:t>.   </a:t>
            </a:r>
          </a:p>
          <a:p>
            <a:pPr marL="216000" lvl="0" indent="-216000" algn="ctr">
              <a:lnSpc>
                <a:spcPct val="138000"/>
              </a:lnSpc>
              <a:spcAft>
                <a:spcPts val="1001"/>
              </a:spcAft>
              <a:buNone/>
            </a:pPr>
            <a:r>
              <a:rPr lang="it-IT" sz="1600" kern="1200" dirty="0">
                <a:solidFill>
                  <a:srgbClr val="FFFFFF"/>
                </a:solidFill>
                <a:latin typeface="Georgia" pitchFamily="18"/>
                <a:ea typeface="Microsoft YaHei" pitchFamily="2"/>
              </a:rPr>
              <a:t>( </a:t>
            </a:r>
            <a:r>
              <a:rPr lang="it-IT" sz="1600" kern="1200" dirty="0" err="1">
                <a:solidFill>
                  <a:srgbClr val="FFFFFF"/>
                </a:solidFill>
                <a:latin typeface="Georgia" pitchFamily="18"/>
                <a:ea typeface="Microsoft YaHei" pitchFamily="2"/>
              </a:rPr>
              <a:t>Nozzoli</a:t>
            </a:r>
            <a:r>
              <a:rPr lang="it-IT" sz="1600" kern="1200" dirty="0">
                <a:solidFill>
                  <a:srgbClr val="FFFFFF"/>
                </a:solidFill>
                <a:latin typeface="Georgia" pitchFamily="18"/>
                <a:ea typeface="Microsoft YaHei" pitchFamily="2"/>
              </a:rPr>
              <a:t> S., "Donne si diventa", Milano, </a:t>
            </a:r>
            <a:r>
              <a:rPr lang="it-IT" sz="1600" kern="1200" dirty="0" err="1">
                <a:solidFill>
                  <a:srgbClr val="FFFFFF"/>
                </a:solidFill>
                <a:latin typeface="Georgia" pitchFamily="18"/>
                <a:ea typeface="Microsoft YaHei" pitchFamily="2"/>
              </a:rPr>
              <a:t>Vangelista</a:t>
            </a:r>
            <a:r>
              <a:rPr lang="it-IT" sz="1600" kern="1200" dirty="0">
                <a:solidFill>
                  <a:srgbClr val="FFFFFF"/>
                </a:solidFill>
                <a:latin typeface="Georgia" pitchFamily="18"/>
                <a:ea typeface="Microsoft YaHei" pitchFamily="2"/>
              </a:rPr>
              <a:t> Editore 1973 )</a:t>
            </a:r>
          </a:p>
        </p:txBody>
      </p:sp>
      <p:pic>
        <p:nvPicPr>
          <p:cNvPr id="4" name="Immagine 3"/>
          <p:cNvPicPr>
            <a:picLocks noChangeAspect="1"/>
          </p:cNvPicPr>
          <p:nvPr/>
        </p:nvPicPr>
        <p:blipFill>
          <a:blip r:embed="rId3" cstate="print">
            <a:alphaModFix/>
            <a:lum/>
          </a:blip>
          <a:srcRect/>
          <a:stretch>
            <a:fillRect/>
          </a:stretch>
        </p:blipFill>
        <p:spPr>
          <a:xfrm>
            <a:off x="216000" y="5829480"/>
            <a:ext cx="4486320" cy="1586520"/>
          </a:xfrm>
          <a:prstGeom prst="rect">
            <a:avLst/>
          </a:prstGeom>
          <a:noFill/>
          <a:ln>
            <a:noFill/>
          </a:ln>
        </p:spPr>
      </p:pic>
      <p:sp>
        <p:nvSpPr>
          <p:cNvPr id="5" name="CasellaDiTesto 4"/>
          <p:cNvSpPr txBox="1"/>
          <p:nvPr/>
        </p:nvSpPr>
        <p:spPr>
          <a:xfrm>
            <a:off x="4845240" y="6214319"/>
            <a:ext cx="4248000" cy="708120"/>
          </a:xfrm>
          <a:prstGeom prst="rect">
            <a:avLst/>
          </a:prstGeom>
          <a:noFill/>
          <a:ln>
            <a:noFill/>
          </a:ln>
        </p:spPr>
        <p:txBody>
          <a:bodyPr lIns="0" tIns="0" rIns="0" bIns="0"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marR="0" lvl="0" indent="-216000" algn="l" rtl="0" hangingPunct="0">
              <a:buNone/>
              <a:tabLst/>
            </a:pPr>
            <a:r>
              <a:rPr lang="it-IT" sz="2400" b="0" i="0" u="none" strike="noStrike">
                <a:ln>
                  <a:noFill/>
                </a:ln>
                <a:solidFill>
                  <a:srgbClr val="CCCCCC"/>
                </a:solidFill>
                <a:latin typeface="Thorndale" pitchFamily="18"/>
                <a:ea typeface="Lucida Sans Unicode" pitchFamily="2"/>
                <a:cs typeface="Tahoma" pitchFamily="2"/>
              </a:rPr>
              <a:t>- Betty Friedan</a:t>
            </a:r>
          </a:p>
        </p:txBody>
      </p:sp>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740879" y="282240"/>
            <a:ext cx="8607960" cy="725759"/>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a:t>Les médias féminins</a:t>
            </a:r>
          </a:p>
        </p:txBody>
      </p:sp>
      <p:sp>
        <p:nvSpPr>
          <p:cNvPr id="3" name="Sottotitolo 2"/>
          <p:cNvSpPr txBox="1">
            <a:spLocks noGrp="1"/>
          </p:cNvSpPr>
          <p:nvPr>
            <p:ph type="subTitle" idx="4294967295"/>
          </p:nvPr>
        </p:nvSpPr>
        <p:spPr>
          <a:xfrm>
            <a:off x="4536000" y="1369440"/>
            <a:ext cx="5256000" cy="5445000"/>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2000" dirty="0">
                <a:solidFill>
                  <a:srgbClr val="FFFFFF"/>
                </a:solidFill>
              </a:rPr>
              <a:t>Le </a:t>
            </a:r>
            <a:r>
              <a:rPr lang="it-IT" sz="2000" dirty="0" err="1">
                <a:solidFill>
                  <a:srgbClr val="FFFFFF"/>
                </a:solidFill>
              </a:rPr>
              <a:t>développement</a:t>
            </a:r>
            <a:r>
              <a:rPr lang="it-IT" sz="2000" dirty="0">
                <a:solidFill>
                  <a:srgbClr val="FFFFFF"/>
                </a:solidFill>
              </a:rPr>
              <a:t> le plus </a:t>
            </a:r>
            <a:r>
              <a:rPr lang="it-IT" sz="2000" dirty="0" err="1">
                <a:solidFill>
                  <a:srgbClr val="FFFFFF"/>
                </a:solidFill>
              </a:rPr>
              <a:t>fréquent</a:t>
            </a:r>
            <a:r>
              <a:rPr lang="it-IT" sz="2000" dirty="0">
                <a:solidFill>
                  <a:srgbClr val="FFFFFF"/>
                </a:solidFill>
              </a:rPr>
              <a:t> </a:t>
            </a:r>
            <a:r>
              <a:rPr lang="it-IT" sz="2000" dirty="0" err="1">
                <a:solidFill>
                  <a:srgbClr val="FFFFFF"/>
                </a:solidFill>
              </a:rPr>
              <a:t>et</a:t>
            </a:r>
            <a:r>
              <a:rPr lang="it-IT" sz="2000" dirty="0">
                <a:solidFill>
                  <a:srgbClr val="FFFFFF"/>
                </a:solidFill>
              </a:rPr>
              <a:t> </a:t>
            </a:r>
            <a:r>
              <a:rPr lang="it-IT" sz="2000" dirty="0" err="1">
                <a:solidFill>
                  <a:srgbClr val="FFFFFF"/>
                </a:solidFill>
              </a:rPr>
              <a:t>sans</a:t>
            </a:r>
            <a:r>
              <a:rPr lang="it-IT" sz="2000" dirty="0">
                <a:solidFill>
                  <a:srgbClr val="FFFFFF"/>
                </a:solidFill>
              </a:rPr>
              <a:t> </a:t>
            </a:r>
            <a:r>
              <a:rPr lang="it-IT" sz="2000" dirty="0" err="1">
                <a:solidFill>
                  <a:srgbClr val="FFFFFF"/>
                </a:solidFill>
              </a:rPr>
              <a:t>doute</a:t>
            </a:r>
            <a:r>
              <a:rPr lang="it-IT" sz="2000" dirty="0">
                <a:solidFill>
                  <a:srgbClr val="FFFFFF"/>
                </a:solidFill>
              </a:rPr>
              <a:t> le plus </a:t>
            </a:r>
            <a:r>
              <a:rPr lang="it-IT" sz="2000" dirty="0" err="1">
                <a:solidFill>
                  <a:srgbClr val="FFFFFF"/>
                </a:solidFill>
              </a:rPr>
              <a:t>important</a:t>
            </a:r>
            <a:r>
              <a:rPr lang="it-IT" sz="2000" dirty="0">
                <a:solidFill>
                  <a:srgbClr val="FFFFFF"/>
                </a:solidFill>
              </a:rPr>
              <a:t> est la </a:t>
            </a:r>
            <a:r>
              <a:rPr lang="it-IT" sz="2000" dirty="0" err="1">
                <a:solidFill>
                  <a:srgbClr val="FFFFFF"/>
                </a:solidFill>
              </a:rPr>
              <a:t>création</a:t>
            </a:r>
            <a:r>
              <a:rPr lang="it-IT" sz="2000" dirty="0">
                <a:solidFill>
                  <a:srgbClr val="FFFFFF"/>
                </a:solidFill>
              </a:rPr>
              <a:t> de </a:t>
            </a:r>
            <a:r>
              <a:rPr lang="it-IT" sz="2000" dirty="0" err="1" smtClean="0">
                <a:solidFill>
                  <a:srgbClr val="FFFFFF"/>
                </a:solidFill>
              </a:rPr>
              <a:t>articles</a:t>
            </a:r>
            <a:r>
              <a:rPr lang="it-IT" sz="2000" dirty="0" smtClean="0">
                <a:solidFill>
                  <a:srgbClr val="FFFFFF"/>
                </a:solidFill>
              </a:rPr>
              <a:t> </a:t>
            </a:r>
            <a:r>
              <a:rPr lang="it-IT" sz="2000" dirty="0" err="1">
                <a:solidFill>
                  <a:srgbClr val="FFFFFF"/>
                </a:solidFill>
              </a:rPr>
              <a:t>et</a:t>
            </a:r>
            <a:r>
              <a:rPr lang="it-IT" sz="2000" dirty="0">
                <a:solidFill>
                  <a:srgbClr val="FFFFFF"/>
                </a:solidFill>
              </a:rPr>
              <a:t> de </a:t>
            </a:r>
            <a:r>
              <a:rPr lang="it-IT" sz="2000" dirty="0" err="1" smtClean="0">
                <a:solidFill>
                  <a:srgbClr val="FFFFFF"/>
                </a:solidFill>
              </a:rPr>
              <a:t>émissions</a:t>
            </a:r>
            <a:r>
              <a:rPr lang="it-IT" sz="2000" dirty="0" smtClean="0">
                <a:solidFill>
                  <a:srgbClr val="FFFFFF"/>
                </a:solidFill>
              </a:rPr>
              <a:t> </a:t>
            </a:r>
            <a:r>
              <a:rPr lang="it-IT" sz="2000" dirty="0" err="1">
                <a:solidFill>
                  <a:srgbClr val="FFFFFF"/>
                </a:solidFill>
              </a:rPr>
              <a:t>consacrés</a:t>
            </a:r>
            <a:r>
              <a:rPr lang="it-IT" sz="2000" dirty="0">
                <a:solidFill>
                  <a:srgbClr val="FFFFFF"/>
                </a:solidFill>
              </a:rPr>
              <a:t> </a:t>
            </a:r>
            <a:r>
              <a:rPr lang="it-IT" sz="2000" dirty="0" err="1">
                <a:solidFill>
                  <a:srgbClr val="FFFFFF"/>
                </a:solidFill>
              </a:rPr>
              <a:t>aux</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ainsi</a:t>
            </a:r>
            <a:r>
              <a:rPr lang="it-IT" sz="2000" dirty="0">
                <a:solidFill>
                  <a:srgbClr val="FFFFFF"/>
                </a:solidFill>
              </a:rPr>
              <a:t> </a:t>
            </a:r>
            <a:r>
              <a:rPr lang="it-IT" sz="2000" dirty="0" err="1">
                <a:solidFill>
                  <a:srgbClr val="FFFFFF"/>
                </a:solidFill>
              </a:rPr>
              <a:t>que</a:t>
            </a:r>
            <a:r>
              <a:rPr lang="it-IT" sz="2000" dirty="0">
                <a:solidFill>
                  <a:srgbClr val="FFFFFF"/>
                </a:solidFill>
              </a:rPr>
              <a:t> de </a:t>
            </a:r>
            <a:r>
              <a:rPr lang="it-IT" sz="2000" dirty="0" err="1">
                <a:solidFill>
                  <a:srgbClr val="FFFFFF"/>
                </a:solidFill>
              </a:rPr>
              <a:t>revues</a:t>
            </a:r>
            <a:r>
              <a:rPr lang="it-IT" sz="2000" dirty="0">
                <a:solidFill>
                  <a:srgbClr val="FFFFFF"/>
                </a:solidFill>
              </a:rPr>
              <a:t>, de </a:t>
            </a:r>
            <a:r>
              <a:rPr lang="it-IT" sz="2000" dirty="0" err="1">
                <a:solidFill>
                  <a:srgbClr val="FFFFFF"/>
                </a:solidFill>
              </a:rPr>
              <a:t>journaux</a:t>
            </a:r>
            <a:r>
              <a:rPr lang="it-IT" sz="2000" dirty="0">
                <a:solidFill>
                  <a:srgbClr val="FFFFFF"/>
                </a:solidFill>
              </a:rPr>
              <a:t> </a:t>
            </a:r>
            <a:r>
              <a:rPr lang="it-IT" sz="2000" dirty="0" err="1">
                <a:solidFill>
                  <a:srgbClr val="FFFFFF"/>
                </a:solidFill>
              </a:rPr>
              <a:t>et</a:t>
            </a:r>
            <a:r>
              <a:rPr lang="it-IT" sz="2000" dirty="0">
                <a:solidFill>
                  <a:srgbClr val="FFFFFF"/>
                </a:solidFill>
              </a:rPr>
              <a:t> de </a:t>
            </a:r>
            <a:r>
              <a:rPr lang="it-IT" sz="2000" dirty="0" err="1">
                <a:solidFill>
                  <a:srgbClr val="FFFFFF"/>
                </a:solidFill>
              </a:rPr>
              <a:t>stations</a:t>
            </a:r>
            <a:r>
              <a:rPr lang="it-IT" sz="2000" dirty="0">
                <a:solidFill>
                  <a:srgbClr val="FFFFFF"/>
                </a:solidFill>
              </a:rPr>
              <a:t> de radio </a:t>
            </a:r>
            <a:r>
              <a:rPr lang="it-IT" sz="2000" dirty="0" err="1">
                <a:solidFill>
                  <a:srgbClr val="FFFFFF"/>
                </a:solidFill>
              </a:rPr>
              <a:t>et</a:t>
            </a:r>
            <a:r>
              <a:rPr lang="it-IT" sz="2000" dirty="0">
                <a:solidFill>
                  <a:srgbClr val="FFFFFF"/>
                </a:solidFill>
              </a:rPr>
              <a:t> de </a:t>
            </a:r>
            <a:r>
              <a:rPr lang="it-IT" sz="2000" dirty="0" err="1">
                <a:solidFill>
                  <a:srgbClr val="FFFFFF"/>
                </a:solidFill>
              </a:rPr>
              <a:t>télévision</a:t>
            </a:r>
            <a:r>
              <a:rPr lang="it-IT" sz="2000" dirty="0">
                <a:solidFill>
                  <a:srgbClr val="FFFFFF"/>
                </a:solidFill>
              </a:rPr>
              <a:t> pour </a:t>
            </a: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Ces</a:t>
            </a:r>
            <a:r>
              <a:rPr lang="it-IT" sz="2000" dirty="0">
                <a:solidFill>
                  <a:srgbClr val="FFFFFF"/>
                </a:solidFill>
              </a:rPr>
              <a:t> </a:t>
            </a:r>
            <a:r>
              <a:rPr lang="it-IT" sz="2000" dirty="0" err="1">
                <a:solidFill>
                  <a:srgbClr val="FFFFFF"/>
                </a:solidFill>
              </a:rPr>
              <a:t>nouveaux</a:t>
            </a:r>
            <a:r>
              <a:rPr lang="it-IT" sz="2000" dirty="0">
                <a:solidFill>
                  <a:srgbClr val="FFFFFF"/>
                </a:solidFill>
              </a:rPr>
              <a:t> </a:t>
            </a:r>
            <a:r>
              <a:rPr lang="it-IT" sz="2000" dirty="0" err="1">
                <a:solidFill>
                  <a:srgbClr val="FFFFFF"/>
                </a:solidFill>
              </a:rPr>
              <a:t>organismes</a:t>
            </a:r>
            <a:r>
              <a:rPr lang="it-IT" sz="2000" dirty="0">
                <a:solidFill>
                  <a:srgbClr val="FFFFFF"/>
                </a:solidFill>
              </a:rPr>
              <a:t> </a:t>
            </a:r>
            <a:r>
              <a:rPr lang="it-IT" sz="2000" dirty="0" err="1">
                <a:solidFill>
                  <a:srgbClr val="FFFFFF"/>
                </a:solidFill>
              </a:rPr>
              <a:t>féminins</a:t>
            </a:r>
            <a:r>
              <a:rPr lang="it-IT" sz="2000" dirty="0">
                <a:solidFill>
                  <a:srgbClr val="FFFFFF"/>
                </a:solidFill>
              </a:rPr>
              <a:t> </a:t>
            </a:r>
            <a:r>
              <a:rPr lang="it-IT" sz="2000" dirty="0" err="1">
                <a:solidFill>
                  <a:srgbClr val="FFFFFF"/>
                </a:solidFill>
              </a:rPr>
              <a:t>ont</a:t>
            </a:r>
            <a:r>
              <a:rPr lang="it-IT" sz="2000" dirty="0">
                <a:solidFill>
                  <a:srgbClr val="FFFFFF"/>
                </a:solidFill>
              </a:rPr>
              <a:t> </a:t>
            </a:r>
            <a:r>
              <a:rPr lang="it-IT" sz="2000" dirty="0" err="1">
                <a:solidFill>
                  <a:srgbClr val="FFFFFF"/>
                </a:solidFill>
              </a:rPr>
              <a:t>permis</a:t>
            </a:r>
            <a:endParaRPr lang="it-IT" sz="2000" dirty="0">
              <a:solidFill>
                <a:srgbClr val="FFFFFF"/>
              </a:solidFill>
            </a:endParaRPr>
          </a:p>
          <a:p>
            <a:pPr marL="216000" lvl="0" indent="-216000" algn="ctr">
              <a:buNone/>
            </a:pPr>
            <a:r>
              <a:rPr lang="it-IT" sz="2000" dirty="0">
                <a:solidFill>
                  <a:srgbClr val="FFFFFF"/>
                </a:solidFill>
              </a:rPr>
              <a:t>d'</a:t>
            </a:r>
            <a:r>
              <a:rPr lang="it-IT" sz="2000" dirty="0" err="1">
                <a:solidFill>
                  <a:srgbClr val="FFFFFF"/>
                </a:solidFill>
              </a:rPr>
              <a:t>accroître</a:t>
            </a:r>
            <a:r>
              <a:rPr lang="it-IT" sz="2000" dirty="0">
                <a:solidFill>
                  <a:srgbClr val="FFFFFF"/>
                </a:solidFill>
              </a:rPr>
              <a:t> la </a:t>
            </a:r>
            <a:r>
              <a:rPr lang="it-IT" sz="2000" dirty="0" err="1">
                <a:solidFill>
                  <a:srgbClr val="FFFFFF"/>
                </a:solidFill>
              </a:rPr>
              <a:t>participation</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dans</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médias</a:t>
            </a:r>
            <a:r>
              <a:rPr lang="it-IT" sz="2000" dirty="0">
                <a:solidFill>
                  <a:srgbClr val="FFFFFF"/>
                </a:solidFill>
              </a:rPr>
              <a:t> </a:t>
            </a:r>
            <a:r>
              <a:rPr lang="it-IT" sz="2000" dirty="0" err="1">
                <a:solidFill>
                  <a:srgbClr val="FFFFFF"/>
                </a:solidFill>
              </a:rPr>
              <a:t>et</a:t>
            </a:r>
            <a:r>
              <a:rPr lang="it-IT" sz="2000" dirty="0">
                <a:solidFill>
                  <a:srgbClr val="FFFFFF"/>
                </a:solidFill>
              </a:rPr>
              <a:t> la </a:t>
            </a:r>
            <a:r>
              <a:rPr lang="it-IT" sz="2000" dirty="0" err="1">
                <a:solidFill>
                  <a:srgbClr val="FFFFFF"/>
                </a:solidFill>
              </a:rPr>
              <a:t>diffusion</a:t>
            </a:r>
            <a:r>
              <a:rPr lang="it-IT" sz="2000" dirty="0">
                <a:solidFill>
                  <a:srgbClr val="FFFFFF"/>
                </a:solidFill>
              </a:rPr>
              <a:t> par </a:t>
            </a:r>
            <a:r>
              <a:rPr lang="it-IT" sz="2000" dirty="0" err="1">
                <a:solidFill>
                  <a:srgbClr val="FFFFFF"/>
                </a:solidFill>
              </a:rPr>
              <a:t>ceux-ci</a:t>
            </a:r>
            <a:r>
              <a:rPr lang="it-IT" sz="2000" dirty="0">
                <a:solidFill>
                  <a:srgbClr val="FFFFFF"/>
                </a:solidFill>
              </a:rPr>
              <a:t> d'</a:t>
            </a:r>
            <a:r>
              <a:rPr lang="it-IT" sz="2000" dirty="0" err="1">
                <a:solidFill>
                  <a:srgbClr val="FFFFFF"/>
                </a:solidFill>
              </a:rPr>
              <a:t>informations</a:t>
            </a:r>
            <a:r>
              <a:rPr lang="it-IT" sz="2000" dirty="0">
                <a:solidFill>
                  <a:srgbClr val="FFFFFF"/>
                </a:solidFill>
              </a:rPr>
              <a:t> qui </a:t>
            </a:r>
            <a:r>
              <a:rPr lang="it-IT" sz="2000" dirty="0" err="1">
                <a:solidFill>
                  <a:srgbClr val="FFFFFF"/>
                </a:solidFill>
              </a:rPr>
              <a:t>présentent</a:t>
            </a:r>
            <a:r>
              <a:rPr lang="it-IT" sz="2000" dirty="0">
                <a:solidFill>
                  <a:srgbClr val="FFFFFF"/>
                </a:solidFill>
              </a:rPr>
              <a:t> une </a:t>
            </a:r>
            <a:r>
              <a:rPr lang="it-IT" sz="2000" dirty="0" err="1">
                <a:solidFill>
                  <a:srgbClr val="FFFFFF"/>
                </a:solidFill>
              </a:rPr>
              <a:t>image</a:t>
            </a:r>
            <a:r>
              <a:rPr lang="it-IT" sz="2000" dirty="0">
                <a:solidFill>
                  <a:srgbClr val="FFFFFF"/>
                </a:solidFill>
              </a:rPr>
              <a:t> positive </a:t>
            </a:r>
            <a:r>
              <a:rPr lang="it-IT" sz="2000" dirty="0" err="1">
                <a:solidFill>
                  <a:srgbClr val="FFFFFF"/>
                </a:solidFill>
              </a:rPr>
              <a:t>des</a:t>
            </a:r>
            <a:r>
              <a:rPr lang="it-IT" sz="2000" dirty="0">
                <a:solidFill>
                  <a:srgbClr val="FFFFFF"/>
                </a:solidFill>
              </a:rPr>
              <a:t> </a:t>
            </a:r>
            <a:r>
              <a:rPr lang="it-IT" sz="2000" dirty="0" err="1">
                <a:solidFill>
                  <a:srgbClr val="FFFFFF"/>
                </a:solidFill>
              </a:rPr>
              <a:t>femmes</a:t>
            </a:r>
            <a:r>
              <a:rPr lang="it-IT" sz="2000" dirty="0">
                <a:solidFill>
                  <a:srgbClr val="FFFFFF"/>
                </a:solidFill>
              </a:rPr>
              <a:t>.</a:t>
            </a:r>
          </a:p>
          <a:p>
            <a:pPr marL="216000" lvl="0" indent="-216000" algn="ctr">
              <a:buNone/>
            </a:pPr>
            <a:r>
              <a:rPr lang="it-IT" sz="2000" dirty="0">
                <a:solidFill>
                  <a:srgbClr val="FFFFFF"/>
                </a:solidFill>
              </a:rPr>
              <a:t>En Chine, il y a </a:t>
            </a:r>
            <a:r>
              <a:rPr lang="it-IT" sz="2000" dirty="0" err="1">
                <a:solidFill>
                  <a:srgbClr val="FFFFFF"/>
                </a:solidFill>
              </a:rPr>
              <a:t>avait</a:t>
            </a:r>
            <a:r>
              <a:rPr lang="it-IT" sz="2000" dirty="0">
                <a:solidFill>
                  <a:srgbClr val="FFFFFF"/>
                </a:solidFill>
              </a:rPr>
              <a:t> plus de 80 </a:t>
            </a:r>
            <a:r>
              <a:rPr lang="it-IT" sz="2000" dirty="0" err="1">
                <a:solidFill>
                  <a:srgbClr val="FFFFFF"/>
                </a:solidFill>
              </a:rPr>
              <a:t>revues</a:t>
            </a:r>
            <a:r>
              <a:rPr lang="it-IT" sz="2000" dirty="0">
                <a:solidFill>
                  <a:srgbClr val="FFFFFF"/>
                </a:solidFill>
              </a:rPr>
              <a:t> </a:t>
            </a:r>
            <a:r>
              <a:rPr lang="it-IT" sz="2000" dirty="0" err="1">
                <a:solidFill>
                  <a:srgbClr val="FFFFFF"/>
                </a:solidFill>
              </a:rPr>
              <a:t>féminines</a:t>
            </a:r>
            <a:r>
              <a:rPr lang="it-IT" sz="2000" dirty="0">
                <a:solidFill>
                  <a:srgbClr val="FFFFFF"/>
                </a:solidFill>
              </a:rPr>
              <a:t> en 1997, </a:t>
            </a:r>
            <a:r>
              <a:rPr lang="it-IT" sz="2000" dirty="0" err="1">
                <a:solidFill>
                  <a:srgbClr val="FFFFFF"/>
                </a:solidFill>
              </a:rPr>
              <a:t>et</a:t>
            </a:r>
            <a:r>
              <a:rPr lang="it-IT" sz="2000" dirty="0">
                <a:solidFill>
                  <a:srgbClr val="FFFFFF"/>
                </a:solidFill>
              </a:rPr>
              <a:t> 7 </a:t>
            </a:r>
            <a:r>
              <a:rPr lang="it-IT" sz="2000" dirty="0" err="1">
                <a:solidFill>
                  <a:srgbClr val="FFFFFF"/>
                </a:solidFill>
              </a:rPr>
              <a:t>des</a:t>
            </a:r>
            <a:r>
              <a:rPr lang="it-IT" sz="2000" dirty="0">
                <a:solidFill>
                  <a:srgbClr val="FFFFFF"/>
                </a:solidFill>
              </a:rPr>
              <a:t> 32 </a:t>
            </a:r>
            <a:r>
              <a:rPr lang="it-IT" sz="2000" dirty="0" err="1">
                <a:solidFill>
                  <a:srgbClr val="FFFFFF"/>
                </a:solidFill>
              </a:rPr>
              <a:t>chaînes</a:t>
            </a:r>
            <a:r>
              <a:rPr lang="it-IT" sz="2000" dirty="0">
                <a:solidFill>
                  <a:srgbClr val="FFFFFF"/>
                </a:solidFill>
              </a:rPr>
              <a:t> de </a:t>
            </a:r>
            <a:r>
              <a:rPr lang="it-IT" sz="2000" dirty="0" err="1">
                <a:solidFill>
                  <a:srgbClr val="FFFFFF"/>
                </a:solidFill>
              </a:rPr>
              <a:t>télévision</a:t>
            </a:r>
            <a:r>
              <a:rPr lang="it-IT" sz="2000" dirty="0">
                <a:solidFill>
                  <a:srgbClr val="FFFFFF"/>
                </a:solidFill>
              </a:rPr>
              <a:t> </a:t>
            </a:r>
            <a:r>
              <a:rPr lang="it-IT" sz="2000" dirty="0" err="1">
                <a:solidFill>
                  <a:srgbClr val="FFFFFF"/>
                </a:solidFill>
              </a:rPr>
              <a:t>passaient</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programmes</a:t>
            </a:r>
            <a:r>
              <a:rPr lang="it-IT" sz="2000" dirty="0">
                <a:solidFill>
                  <a:srgbClr val="FFFFFF"/>
                </a:solidFill>
              </a:rPr>
              <a:t> </a:t>
            </a:r>
            <a:r>
              <a:rPr lang="it-IT" sz="2000" dirty="0" err="1">
                <a:solidFill>
                  <a:srgbClr val="FFFFFF"/>
                </a:solidFill>
              </a:rPr>
              <a:t>féminins</a:t>
            </a:r>
            <a:r>
              <a:rPr lang="it-IT" sz="2000" dirty="0">
                <a:solidFill>
                  <a:srgbClr val="FFFFFF"/>
                </a:solidFill>
              </a:rPr>
              <a:t> en 1998. Le </a:t>
            </a:r>
            <a:r>
              <a:rPr lang="it-IT" sz="2000" dirty="0" err="1">
                <a:solidFill>
                  <a:srgbClr val="FFFFFF"/>
                </a:solidFill>
              </a:rPr>
              <a:t>programme</a:t>
            </a:r>
            <a:r>
              <a:rPr lang="it-IT" sz="2000" dirty="0">
                <a:solidFill>
                  <a:srgbClr val="FFFFFF"/>
                </a:solidFill>
              </a:rPr>
              <a:t> de </a:t>
            </a:r>
            <a:r>
              <a:rPr lang="it-IT" sz="2000" dirty="0" err="1">
                <a:solidFill>
                  <a:srgbClr val="FFFFFF"/>
                </a:solidFill>
              </a:rPr>
              <a:t>télévision</a:t>
            </a:r>
            <a:r>
              <a:rPr lang="it-IT" sz="2000" dirty="0">
                <a:solidFill>
                  <a:srgbClr val="FFFFFF"/>
                </a:solidFill>
              </a:rPr>
              <a:t> La </a:t>
            </a:r>
            <a:r>
              <a:rPr lang="it-IT" sz="2000" dirty="0" err="1">
                <a:solidFill>
                  <a:srgbClr val="FFFFFF"/>
                </a:solidFill>
              </a:rPr>
              <a:t>moitié</a:t>
            </a:r>
            <a:r>
              <a:rPr lang="it-IT" sz="2000" dirty="0">
                <a:solidFill>
                  <a:srgbClr val="FFFFFF"/>
                </a:solidFill>
              </a:rPr>
              <a:t> </a:t>
            </a:r>
            <a:r>
              <a:rPr lang="it-IT" sz="2000" dirty="0" err="1">
                <a:solidFill>
                  <a:srgbClr val="FFFFFF"/>
                </a:solidFill>
              </a:rPr>
              <a:t>du</a:t>
            </a:r>
            <a:r>
              <a:rPr lang="it-IT" sz="2000" dirty="0">
                <a:solidFill>
                  <a:srgbClr val="FFFFFF"/>
                </a:solidFill>
              </a:rPr>
              <a:t> ciel, </a:t>
            </a:r>
            <a:r>
              <a:rPr lang="it-IT" sz="2000" dirty="0" err="1">
                <a:solidFill>
                  <a:srgbClr val="FFFFFF"/>
                </a:solidFill>
              </a:rPr>
              <a:t>diffusé</a:t>
            </a:r>
            <a:r>
              <a:rPr lang="it-IT" sz="2000" dirty="0">
                <a:solidFill>
                  <a:srgbClr val="FFFFFF"/>
                </a:solidFill>
              </a:rPr>
              <a:t> par la </a:t>
            </a:r>
            <a:r>
              <a:rPr lang="it-IT" sz="2000" dirty="0" err="1">
                <a:solidFill>
                  <a:srgbClr val="FFFFFF"/>
                </a:solidFill>
              </a:rPr>
              <a:t>chaîne</a:t>
            </a:r>
            <a:r>
              <a:rPr lang="it-IT" sz="2000" dirty="0">
                <a:solidFill>
                  <a:srgbClr val="FFFFFF"/>
                </a:solidFill>
              </a:rPr>
              <a:t> Chine </a:t>
            </a:r>
            <a:r>
              <a:rPr lang="it-IT" sz="2000" dirty="0" err="1">
                <a:solidFill>
                  <a:srgbClr val="FFFFFF"/>
                </a:solidFill>
              </a:rPr>
              <a:t>T.V.</a:t>
            </a:r>
            <a:r>
              <a:rPr lang="it-IT" sz="2000" dirty="0">
                <a:solidFill>
                  <a:srgbClr val="FFFFFF"/>
                </a:solidFill>
              </a:rPr>
              <a:t> centrale </a:t>
            </a:r>
            <a:r>
              <a:rPr lang="it-IT" sz="2000" dirty="0" err="1">
                <a:solidFill>
                  <a:srgbClr val="FFFFFF"/>
                </a:solidFill>
              </a:rPr>
              <a:t>bénéficie</a:t>
            </a:r>
            <a:r>
              <a:rPr lang="it-IT" sz="2000" dirty="0">
                <a:solidFill>
                  <a:srgbClr val="FFFFFF"/>
                </a:solidFill>
              </a:rPr>
              <a:t> d'une </a:t>
            </a:r>
            <a:r>
              <a:rPr lang="it-IT" sz="2000" dirty="0" err="1">
                <a:solidFill>
                  <a:srgbClr val="FFFFFF"/>
                </a:solidFill>
              </a:rPr>
              <a:t>large</a:t>
            </a:r>
            <a:r>
              <a:rPr lang="it-IT" sz="2000" dirty="0">
                <a:solidFill>
                  <a:srgbClr val="FFFFFF"/>
                </a:solidFill>
              </a:rPr>
              <a:t> audience </a:t>
            </a:r>
            <a:r>
              <a:rPr lang="it-IT" sz="2000" dirty="0" err="1">
                <a:solidFill>
                  <a:srgbClr val="FFFFFF"/>
                </a:solidFill>
              </a:rPr>
              <a:t>et</a:t>
            </a:r>
            <a:r>
              <a:rPr lang="it-IT" sz="2000" dirty="0">
                <a:solidFill>
                  <a:srgbClr val="FFFFFF"/>
                </a:solidFill>
              </a:rPr>
              <a:t> </a:t>
            </a:r>
            <a:r>
              <a:rPr lang="it-IT" sz="2000" dirty="0" err="1">
                <a:solidFill>
                  <a:srgbClr val="FFFFFF"/>
                </a:solidFill>
              </a:rPr>
              <a:t>traite</a:t>
            </a:r>
            <a:r>
              <a:rPr lang="it-IT" sz="2000" dirty="0">
                <a:solidFill>
                  <a:srgbClr val="FFFFFF"/>
                </a:solidFill>
              </a:rPr>
              <a:t> de </a:t>
            </a:r>
            <a:r>
              <a:rPr lang="it-IT" sz="2000" dirty="0" err="1">
                <a:solidFill>
                  <a:srgbClr val="FFFFFF"/>
                </a:solidFill>
              </a:rPr>
              <a:t>sujets</a:t>
            </a:r>
            <a:r>
              <a:rPr lang="it-IT" sz="2000" dirty="0">
                <a:solidFill>
                  <a:srgbClr val="FFFFFF"/>
                </a:solidFill>
              </a:rPr>
              <a:t> </a:t>
            </a:r>
            <a:r>
              <a:rPr lang="it-IT" sz="2000" dirty="0" err="1">
                <a:solidFill>
                  <a:srgbClr val="FFFFFF"/>
                </a:solidFill>
              </a:rPr>
              <a:t>intéressant</a:t>
            </a:r>
            <a:r>
              <a:rPr lang="it-IT" sz="2000" dirty="0">
                <a:solidFill>
                  <a:srgbClr val="FFFFFF"/>
                </a:solidFill>
              </a:rPr>
              <a:t> </a:t>
            </a:r>
            <a:r>
              <a:rPr lang="it-IT" sz="2000" dirty="0" err="1">
                <a:solidFill>
                  <a:srgbClr val="FFFFFF"/>
                </a:solidFill>
              </a:rPr>
              <a:t>particulièrement</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a:t>
            </a:r>
          </a:p>
          <a:p>
            <a:pPr marL="216000" lvl="0" indent="-216000" algn="ctr">
              <a:buNone/>
            </a:pPr>
            <a:r>
              <a:rPr lang="it-IT" sz="2000" dirty="0">
                <a:solidFill>
                  <a:srgbClr val="FFFFFF"/>
                </a:solidFill>
              </a:rPr>
              <a:t>Le </a:t>
            </a:r>
            <a:r>
              <a:rPr lang="it-IT" sz="2000" dirty="0" err="1">
                <a:solidFill>
                  <a:srgbClr val="FFFFFF"/>
                </a:solidFill>
              </a:rPr>
              <a:t>Yémen</a:t>
            </a:r>
            <a:r>
              <a:rPr lang="it-IT" sz="2000" dirty="0">
                <a:solidFill>
                  <a:srgbClr val="FFFFFF"/>
                </a:solidFill>
              </a:rPr>
              <a:t> </a:t>
            </a:r>
            <a:r>
              <a:rPr lang="it-IT" sz="2000" dirty="0" err="1">
                <a:solidFill>
                  <a:srgbClr val="FFFFFF"/>
                </a:solidFill>
              </a:rPr>
              <a:t>compte</a:t>
            </a:r>
            <a:r>
              <a:rPr lang="it-IT" sz="2000" dirty="0">
                <a:solidFill>
                  <a:srgbClr val="FFFFFF"/>
                </a:solidFill>
              </a:rPr>
              <a:t> </a:t>
            </a:r>
            <a:r>
              <a:rPr lang="it-IT" sz="2000" dirty="0" err="1">
                <a:solidFill>
                  <a:srgbClr val="FFFFFF"/>
                </a:solidFill>
              </a:rPr>
              <a:t>deux</a:t>
            </a:r>
            <a:r>
              <a:rPr lang="it-IT" sz="2000" dirty="0">
                <a:solidFill>
                  <a:srgbClr val="FFFFFF"/>
                </a:solidFill>
              </a:rPr>
              <a:t> </a:t>
            </a:r>
            <a:r>
              <a:rPr lang="it-IT" sz="2000" dirty="0" err="1">
                <a:solidFill>
                  <a:srgbClr val="FFFFFF"/>
                </a:solidFill>
              </a:rPr>
              <a:t>journaux</a:t>
            </a:r>
            <a:r>
              <a:rPr lang="it-IT" sz="2000" dirty="0">
                <a:solidFill>
                  <a:srgbClr val="FFFFFF"/>
                </a:solidFill>
              </a:rPr>
              <a:t> </a:t>
            </a:r>
            <a:r>
              <a:rPr lang="it-IT" sz="2000" dirty="0" err="1">
                <a:solidFill>
                  <a:srgbClr val="FFFFFF"/>
                </a:solidFill>
              </a:rPr>
              <a:t>consacrés</a:t>
            </a:r>
            <a:r>
              <a:rPr lang="it-IT" sz="2000" dirty="0">
                <a:solidFill>
                  <a:srgbClr val="FFFFFF"/>
                </a:solidFill>
              </a:rPr>
              <a:t> </a:t>
            </a:r>
            <a:r>
              <a:rPr lang="it-IT" sz="2000" dirty="0" err="1">
                <a:solidFill>
                  <a:srgbClr val="FFFFFF"/>
                </a:solidFill>
              </a:rPr>
              <a:t>exclusivement</a:t>
            </a:r>
            <a:r>
              <a:rPr lang="it-IT" sz="2000" dirty="0">
                <a:solidFill>
                  <a:srgbClr val="FFFFFF"/>
                </a:solidFill>
              </a:rPr>
              <a:t> </a:t>
            </a:r>
            <a:r>
              <a:rPr lang="it-IT" sz="2000" dirty="0" err="1">
                <a:solidFill>
                  <a:srgbClr val="FFFFFF"/>
                </a:solidFill>
              </a:rPr>
              <a:t>aux</a:t>
            </a:r>
            <a:r>
              <a:rPr lang="it-IT" sz="2000" dirty="0">
                <a:solidFill>
                  <a:srgbClr val="FFFFFF"/>
                </a:solidFill>
              </a:rPr>
              <a:t> </a:t>
            </a:r>
            <a:r>
              <a:rPr lang="it-IT" sz="2000" dirty="0" err="1">
                <a:solidFill>
                  <a:srgbClr val="FFFFFF"/>
                </a:solidFill>
              </a:rPr>
              <a:t>questions</a:t>
            </a:r>
            <a:r>
              <a:rPr lang="it-IT" sz="2000" dirty="0">
                <a:solidFill>
                  <a:srgbClr val="FFFFFF"/>
                </a:solidFill>
              </a:rPr>
              <a:t> </a:t>
            </a:r>
            <a:r>
              <a:rPr lang="it-IT" sz="2000" dirty="0" err="1">
                <a:solidFill>
                  <a:srgbClr val="FFFFFF"/>
                </a:solidFill>
              </a:rPr>
              <a:t>féminines</a:t>
            </a:r>
            <a:r>
              <a:rPr lang="it-IT" sz="2000" dirty="0">
                <a:solidFill>
                  <a:srgbClr val="FFFFFF"/>
                </a:solidFill>
              </a:rPr>
              <a:t>; </a:t>
            </a:r>
            <a:r>
              <a:rPr lang="it-IT" sz="2000" dirty="0" err="1">
                <a:solidFill>
                  <a:srgbClr val="FFFFFF"/>
                </a:solidFill>
              </a:rPr>
              <a:t>tous</a:t>
            </a:r>
            <a:r>
              <a:rPr lang="it-IT" sz="2000" dirty="0">
                <a:solidFill>
                  <a:srgbClr val="FFFFFF"/>
                </a:solidFill>
              </a:rPr>
              <a:t> </a:t>
            </a:r>
            <a:r>
              <a:rPr lang="it-IT" sz="2000" dirty="0" err="1">
                <a:solidFill>
                  <a:srgbClr val="FFFFFF"/>
                </a:solidFill>
              </a:rPr>
              <a:t>deux</a:t>
            </a:r>
            <a:r>
              <a:rPr lang="it-IT" sz="2000" dirty="0">
                <a:solidFill>
                  <a:srgbClr val="FFFFFF"/>
                </a:solidFill>
              </a:rPr>
              <a:t> </a:t>
            </a:r>
            <a:r>
              <a:rPr lang="it-IT" sz="2000" dirty="0" err="1">
                <a:solidFill>
                  <a:srgbClr val="FFFFFF"/>
                </a:solidFill>
              </a:rPr>
              <a:t>sont</a:t>
            </a:r>
            <a:r>
              <a:rPr lang="it-IT" sz="2000" dirty="0">
                <a:solidFill>
                  <a:srgbClr val="FFFFFF"/>
                </a:solidFill>
              </a:rPr>
              <a:t> </a:t>
            </a:r>
            <a:r>
              <a:rPr lang="it-IT" sz="2000" dirty="0" err="1">
                <a:solidFill>
                  <a:srgbClr val="FFFFFF"/>
                </a:solidFill>
              </a:rPr>
              <a:t>dirigés</a:t>
            </a:r>
            <a:r>
              <a:rPr lang="it-IT" sz="2000" dirty="0">
                <a:solidFill>
                  <a:srgbClr val="FFFFFF"/>
                </a:solidFill>
              </a:rPr>
              <a:t> par </a:t>
            </a:r>
            <a:r>
              <a:rPr lang="it-IT" sz="2000" dirty="0" err="1">
                <a:solidFill>
                  <a:srgbClr val="FFFFFF"/>
                </a:solidFill>
              </a:rPr>
              <a:t>des</a:t>
            </a:r>
            <a:r>
              <a:rPr lang="it-IT" sz="2000" dirty="0">
                <a:solidFill>
                  <a:srgbClr val="FFFFFF"/>
                </a:solidFill>
              </a:rPr>
              <a:t> </a:t>
            </a:r>
            <a:r>
              <a:rPr lang="it-IT" sz="2000" dirty="0" err="1">
                <a:solidFill>
                  <a:srgbClr val="FFFFFF"/>
                </a:solidFill>
              </a:rPr>
              <a:t>femmes</a:t>
            </a:r>
            <a:r>
              <a:rPr lang="it-IT" sz="2000" dirty="0">
                <a:solidFill>
                  <a:srgbClr val="FFFFFF"/>
                </a:solidFill>
              </a:rPr>
              <a:t>.</a:t>
            </a:r>
          </a:p>
        </p:txBody>
      </p:sp>
      <p:pic>
        <p:nvPicPr>
          <p:cNvPr id="4" name="Immagine 3"/>
          <p:cNvPicPr>
            <a:picLocks noChangeAspect="1"/>
          </p:cNvPicPr>
          <p:nvPr/>
        </p:nvPicPr>
        <p:blipFill>
          <a:blip r:embed="rId3" cstate="print">
            <a:alphaModFix/>
            <a:lum/>
          </a:blip>
          <a:srcRect/>
          <a:stretch>
            <a:fillRect/>
          </a:stretch>
        </p:blipFill>
        <p:spPr>
          <a:xfrm>
            <a:off x="291600" y="1224000"/>
            <a:ext cx="3668400" cy="5832000"/>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65280" y="213120"/>
            <a:ext cx="8607960" cy="9684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a:t>L'élimination de la représentation stéréotypée des femmes</a:t>
            </a:r>
          </a:p>
        </p:txBody>
      </p:sp>
      <p:sp>
        <p:nvSpPr>
          <p:cNvPr id="3" name="Sottotitolo 2"/>
          <p:cNvSpPr txBox="1">
            <a:spLocks noGrp="1"/>
          </p:cNvSpPr>
          <p:nvPr>
            <p:ph type="subTitle" idx="4294967295"/>
          </p:nvPr>
        </p:nvSpPr>
        <p:spPr>
          <a:xfrm>
            <a:off x="576000" y="1181520"/>
            <a:ext cx="8772480" cy="1932119"/>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2000">
                <a:solidFill>
                  <a:srgbClr val="FFFFFF"/>
                </a:solidFill>
              </a:rPr>
              <a:t>Les rapports établis par les gouvernements montrent que, dans la plupart des régions, les médias accordent une plus grande attention aux questions intéressant les femmes et à leurs préoccupations. Des mesures ont été prises pour promouvoir une représentation équilibrée et non stéréotypée des femmes, et des efforts ont été faits pour inclure une approche soucieuse d'équité entre les sexes dans la formation des professionnels des médias.</a:t>
            </a:r>
          </a:p>
        </p:txBody>
      </p:sp>
      <p:pic>
        <p:nvPicPr>
          <p:cNvPr id="4" name="Immagine 3"/>
          <p:cNvPicPr>
            <a:picLocks noChangeAspect="1"/>
          </p:cNvPicPr>
          <p:nvPr/>
        </p:nvPicPr>
        <p:blipFill>
          <a:blip r:embed="rId3" cstate="print">
            <a:alphaModFix/>
            <a:lum/>
          </a:blip>
          <a:srcRect/>
          <a:stretch>
            <a:fillRect/>
          </a:stretch>
        </p:blipFill>
        <p:spPr>
          <a:xfrm>
            <a:off x="2088000" y="3113639"/>
            <a:ext cx="5832000" cy="4446360"/>
          </a:xfrm>
          <a:prstGeom prst="rect">
            <a:avLst/>
          </a:prstGeom>
          <a:noFill/>
          <a:ln>
            <a:noFill/>
          </a:ln>
        </p:spPr>
      </p:pic>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824040" y="288000"/>
            <a:ext cx="8607960" cy="896399"/>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a:t>Les femmes dans les médias aujourd'hui</a:t>
            </a:r>
          </a:p>
        </p:txBody>
      </p:sp>
      <p:sp>
        <p:nvSpPr>
          <p:cNvPr id="3" name="Sottotitolo 2"/>
          <p:cNvSpPr txBox="1">
            <a:spLocks noGrp="1"/>
          </p:cNvSpPr>
          <p:nvPr>
            <p:ph type="subTitle" idx="4294967295"/>
          </p:nvPr>
        </p:nvSpPr>
        <p:spPr>
          <a:xfrm>
            <a:off x="5400000" y="1440000"/>
            <a:ext cx="4536000" cy="5544000"/>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représentent</a:t>
            </a:r>
            <a:r>
              <a:rPr lang="it-IT" sz="2000" dirty="0">
                <a:solidFill>
                  <a:srgbClr val="FFFFFF"/>
                </a:solidFill>
              </a:rPr>
              <a:t> en </a:t>
            </a:r>
            <a:r>
              <a:rPr lang="it-IT" sz="2000" dirty="0" err="1">
                <a:solidFill>
                  <a:srgbClr val="FFFFFF"/>
                </a:solidFill>
              </a:rPr>
              <a:t>effet</a:t>
            </a:r>
            <a:r>
              <a:rPr lang="it-IT" sz="2000" dirty="0">
                <a:solidFill>
                  <a:srgbClr val="FFFFFF"/>
                </a:solidFill>
              </a:rPr>
              <a:t> </a:t>
            </a:r>
            <a:r>
              <a:rPr lang="it-IT" sz="2000" dirty="0" err="1">
                <a:solidFill>
                  <a:srgbClr val="FFFFFF"/>
                </a:solidFill>
              </a:rPr>
              <a:t>aujourd</a:t>
            </a:r>
            <a:r>
              <a:rPr lang="it-IT" sz="2000" dirty="0">
                <a:solidFill>
                  <a:srgbClr val="FFFFFF"/>
                </a:solidFill>
              </a:rPr>
              <a:t>'</a:t>
            </a:r>
            <a:r>
              <a:rPr lang="it-IT" sz="2000" dirty="0" err="1">
                <a:solidFill>
                  <a:srgbClr val="FFFFFF"/>
                </a:solidFill>
              </a:rPr>
              <a:t>hui</a:t>
            </a:r>
            <a:r>
              <a:rPr lang="it-IT" sz="2000" dirty="0">
                <a:solidFill>
                  <a:srgbClr val="FFFFFF"/>
                </a:solidFill>
              </a:rPr>
              <a:t> plus de 43% </a:t>
            </a:r>
            <a:r>
              <a:rPr lang="it-IT" sz="2000" dirty="0" err="1">
                <a:solidFill>
                  <a:srgbClr val="FFFFFF"/>
                </a:solidFill>
              </a:rPr>
              <a:t>des</a:t>
            </a:r>
            <a:r>
              <a:rPr lang="it-IT" sz="2000" dirty="0">
                <a:solidFill>
                  <a:srgbClr val="FFFFFF"/>
                </a:solidFill>
              </a:rPr>
              <a:t> </a:t>
            </a:r>
            <a:r>
              <a:rPr lang="it-IT" sz="2000" dirty="0" err="1">
                <a:solidFill>
                  <a:srgbClr val="FFFFFF"/>
                </a:solidFill>
              </a:rPr>
              <a:t>journalistes</a:t>
            </a:r>
            <a:r>
              <a:rPr lang="it-IT" sz="2000" dirty="0">
                <a:solidFill>
                  <a:srgbClr val="FFFFFF"/>
                </a:solidFill>
              </a:rPr>
              <a:t>, une </a:t>
            </a:r>
            <a:r>
              <a:rPr lang="it-IT" sz="2000" dirty="0" err="1">
                <a:solidFill>
                  <a:srgbClr val="FFFFFF"/>
                </a:solidFill>
              </a:rPr>
              <a:t>proportion</a:t>
            </a:r>
            <a:r>
              <a:rPr lang="it-IT" sz="2000" dirty="0">
                <a:solidFill>
                  <a:srgbClr val="FFFFFF"/>
                </a:solidFill>
              </a:rPr>
              <a:t> qui </a:t>
            </a:r>
            <a:r>
              <a:rPr lang="it-IT" sz="2000" dirty="0" err="1">
                <a:solidFill>
                  <a:srgbClr val="FFFFFF"/>
                </a:solidFill>
              </a:rPr>
              <a:t>devrait</a:t>
            </a:r>
            <a:r>
              <a:rPr lang="it-IT" sz="2000" dirty="0">
                <a:solidFill>
                  <a:srgbClr val="FFFFFF"/>
                </a:solidFill>
              </a:rPr>
              <a:t> </a:t>
            </a:r>
            <a:r>
              <a:rPr lang="it-IT" sz="2000" dirty="0" err="1">
                <a:solidFill>
                  <a:srgbClr val="FFFFFF"/>
                </a:solidFill>
              </a:rPr>
              <a:t>croître</a:t>
            </a:r>
            <a:r>
              <a:rPr lang="it-IT" sz="2000" dirty="0">
                <a:solidFill>
                  <a:srgbClr val="FFFFFF"/>
                </a:solidFill>
              </a:rPr>
              <a:t> </a:t>
            </a:r>
            <a:r>
              <a:rPr lang="it-IT" sz="2000" dirty="0" err="1">
                <a:solidFill>
                  <a:srgbClr val="FFFFFF"/>
                </a:solidFill>
              </a:rPr>
              <a:t>puisque</a:t>
            </a:r>
            <a:r>
              <a:rPr lang="it-IT" sz="2000" dirty="0">
                <a:solidFill>
                  <a:srgbClr val="FFFFFF"/>
                </a:solidFill>
              </a:rPr>
              <a:t> 60% </a:t>
            </a:r>
            <a:r>
              <a:rPr lang="it-IT" sz="2000" dirty="0" err="1">
                <a:solidFill>
                  <a:srgbClr val="FFFFFF"/>
                </a:solidFill>
              </a:rPr>
              <a:t>des</a:t>
            </a:r>
            <a:r>
              <a:rPr lang="it-IT" sz="2000" dirty="0">
                <a:solidFill>
                  <a:srgbClr val="FFFFFF"/>
                </a:solidFill>
              </a:rPr>
              <a:t> </a:t>
            </a:r>
            <a:r>
              <a:rPr lang="it-IT" sz="2000" dirty="0" err="1">
                <a:solidFill>
                  <a:srgbClr val="FFFFFF"/>
                </a:solidFill>
              </a:rPr>
              <a:t>élèves</a:t>
            </a:r>
            <a:r>
              <a:rPr lang="it-IT" sz="2000" dirty="0">
                <a:solidFill>
                  <a:srgbClr val="FFFFFF"/>
                </a:solidFill>
              </a:rPr>
              <a:t> en </a:t>
            </a:r>
            <a:r>
              <a:rPr lang="it-IT" sz="2000" dirty="0" err="1">
                <a:solidFill>
                  <a:srgbClr val="FFFFFF"/>
                </a:solidFill>
              </a:rPr>
              <a:t>écoles</a:t>
            </a:r>
            <a:r>
              <a:rPr lang="it-IT" sz="2000" dirty="0">
                <a:solidFill>
                  <a:srgbClr val="FFFFFF"/>
                </a:solidFill>
              </a:rPr>
              <a:t> en </a:t>
            </a:r>
            <a:r>
              <a:rPr lang="it-IT" sz="2000" dirty="0" err="1">
                <a:solidFill>
                  <a:srgbClr val="FFFFFF"/>
                </a:solidFill>
              </a:rPr>
              <a:t>journalisme</a:t>
            </a:r>
            <a:r>
              <a:rPr lang="it-IT" sz="2000" dirty="0">
                <a:solidFill>
                  <a:srgbClr val="FFFFFF"/>
                </a:solidFill>
              </a:rPr>
              <a:t> </a:t>
            </a:r>
            <a:r>
              <a:rPr lang="it-IT" sz="2000" dirty="0" err="1">
                <a:solidFill>
                  <a:srgbClr val="FFFFFF"/>
                </a:solidFill>
              </a:rPr>
              <a:t>sont</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filles</a:t>
            </a:r>
            <a:r>
              <a:rPr lang="it-IT" sz="2000" dirty="0">
                <a:solidFill>
                  <a:srgbClr val="FFFFFF"/>
                </a:solidFill>
              </a:rPr>
              <a:t>.  </a:t>
            </a:r>
            <a:r>
              <a:rPr lang="it-IT" sz="2000" dirty="0" err="1">
                <a:solidFill>
                  <a:srgbClr val="FFFFFF"/>
                </a:solidFill>
              </a:rPr>
              <a:t>Pourtant</a:t>
            </a:r>
            <a:r>
              <a:rPr lang="it-IT" sz="2000" dirty="0">
                <a:solidFill>
                  <a:srgbClr val="FFFFFF"/>
                </a:solidFill>
              </a:rPr>
              <a:t>, la </a:t>
            </a:r>
            <a:r>
              <a:rPr lang="it-IT" sz="2000" dirty="0" err="1">
                <a:solidFill>
                  <a:srgbClr val="FFFFFF"/>
                </a:solidFill>
              </a:rPr>
              <a:t>commission</a:t>
            </a:r>
            <a:r>
              <a:rPr lang="it-IT" sz="2000" dirty="0">
                <a:solidFill>
                  <a:srgbClr val="FFFFFF"/>
                </a:solidFill>
              </a:rPr>
              <a:t> constate </a:t>
            </a:r>
            <a:r>
              <a:rPr lang="it-IT" sz="2000" dirty="0" err="1">
                <a:solidFill>
                  <a:srgbClr val="FFFFFF"/>
                </a:solidFill>
              </a:rPr>
              <a:t>que</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sont</a:t>
            </a:r>
            <a:r>
              <a:rPr lang="it-IT" sz="2000" dirty="0">
                <a:solidFill>
                  <a:srgbClr val="FFFFFF"/>
                </a:solidFill>
              </a:rPr>
              <a:t> </a:t>
            </a:r>
            <a:r>
              <a:rPr lang="it-IT" sz="2000" dirty="0" err="1">
                <a:solidFill>
                  <a:srgbClr val="FFFFFF"/>
                </a:solidFill>
              </a:rPr>
              <a:t>toujours</a:t>
            </a:r>
            <a:r>
              <a:rPr lang="it-IT" sz="2000" dirty="0">
                <a:solidFill>
                  <a:srgbClr val="FFFFFF"/>
                </a:solidFill>
              </a:rPr>
              <a:t> </a:t>
            </a:r>
            <a:r>
              <a:rPr lang="it-IT" sz="2000" dirty="0" err="1">
                <a:solidFill>
                  <a:srgbClr val="FFFFFF"/>
                </a:solidFill>
              </a:rPr>
              <a:t>moins</a:t>
            </a:r>
            <a:r>
              <a:rPr lang="it-IT" sz="2000" dirty="0">
                <a:solidFill>
                  <a:srgbClr val="FFFFFF"/>
                </a:solidFill>
              </a:rPr>
              <a:t> </a:t>
            </a:r>
            <a:r>
              <a:rPr lang="it-IT" sz="2000" dirty="0" err="1">
                <a:solidFill>
                  <a:srgbClr val="FFFFFF"/>
                </a:solidFill>
              </a:rPr>
              <a:t>présentes</a:t>
            </a:r>
            <a:r>
              <a:rPr lang="it-IT" sz="2000" dirty="0">
                <a:solidFill>
                  <a:srgbClr val="FFFFFF"/>
                </a:solidFill>
              </a:rPr>
              <a:t> </a:t>
            </a:r>
            <a:r>
              <a:rPr lang="it-IT" sz="2000" dirty="0" err="1">
                <a:solidFill>
                  <a:srgbClr val="FFFFFF"/>
                </a:solidFill>
              </a:rPr>
              <a:t>dans</a:t>
            </a:r>
            <a:r>
              <a:rPr lang="it-IT" sz="2000" dirty="0">
                <a:solidFill>
                  <a:srgbClr val="FFFFFF"/>
                </a:solidFill>
              </a:rPr>
              <a:t> le </a:t>
            </a:r>
            <a:r>
              <a:rPr lang="it-IT" sz="2000" dirty="0" err="1">
                <a:solidFill>
                  <a:srgbClr val="FFFFFF"/>
                </a:solidFill>
              </a:rPr>
              <a:t>contenu</a:t>
            </a:r>
            <a:r>
              <a:rPr lang="it-IT" sz="2000" dirty="0">
                <a:solidFill>
                  <a:srgbClr val="FFFFFF"/>
                </a:solidFill>
              </a:rPr>
              <a:t> </a:t>
            </a:r>
            <a:r>
              <a:rPr lang="it-IT" sz="2000" dirty="0" err="1">
                <a:solidFill>
                  <a:srgbClr val="FFFFFF"/>
                </a:solidFill>
              </a:rPr>
              <a:t>et</a:t>
            </a:r>
            <a:r>
              <a:rPr lang="it-IT" sz="2000" dirty="0">
                <a:solidFill>
                  <a:srgbClr val="FFFFFF"/>
                </a:solidFill>
              </a:rPr>
              <a:t> </a:t>
            </a:r>
            <a:r>
              <a:rPr lang="it-IT" sz="2000" dirty="0" err="1">
                <a:solidFill>
                  <a:srgbClr val="FFFFFF"/>
                </a:solidFill>
              </a:rPr>
              <a:t>dans</a:t>
            </a:r>
            <a:r>
              <a:rPr lang="it-IT" sz="2000" dirty="0">
                <a:solidFill>
                  <a:srgbClr val="FFFFFF"/>
                </a:solidFill>
              </a:rPr>
              <a:t> l'</a:t>
            </a:r>
            <a:r>
              <a:rPr lang="it-IT" sz="2000" dirty="0" err="1">
                <a:solidFill>
                  <a:srgbClr val="FFFFFF"/>
                </a:solidFill>
              </a:rPr>
              <a:t>expression</a:t>
            </a:r>
            <a:r>
              <a:rPr lang="it-IT" sz="2000" dirty="0">
                <a:solidFill>
                  <a:srgbClr val="FFFFFF"/>
                </a:solidFill>
              </a:rPr>
              <a:t> </a:t>
            </a:r>
            <a:r>
              <a:rPr lang="it-IT" sz="2000" dirty="0" err="1">
                <a:solidFill>
                  <a:srgbClr val="FFFFFF"/>
                </a:solidFill>
              </a:rPr>
              <a:t>ou</a:t>
            </a:r>
            <a:r>
              <a:rPr lang="it-IT" sz="2000" dirty="0">
                <a:solidFill>
                  <a:srgbClr val="FFFFFF"/>
                </a:solidFill>
              </a:rPr>
              <a:t> le </a:t>
            </a:r>
            <a:r>
              <a:rPr lang="it-IT" sz="2000" dirty="0" err="1">
                <a:solidFill>
                  <a:srgbClr val="FFFFFF"/>
                </a:solidFill>
              </a:rPr>
              <a:t>temps</a:t>
            </a:r>
            <a:r>
              <a:rPr lang="it-IT" sz="2000" dirty="0">
                <a:solidFill>
                  <a:srgbClr val="FFFFFF"/>
                </a:solidFill>
              </a:rPr>
              <a:t> de parole. </a:t>
            </a:r>
            <a:r>
              <a:rPr lang="it-IT" sz="2000" dirty="0" err="1">
                <a:solidFill>
                  <a:srgbClr val="FFFFFF"/>
                </a:solidFill>
              </a:rPr>
              <a:t>Les</a:t>
            </a:r>
            <a:r>
              <a:rPr lang="it-IT" sz="2000" dirty="0">
                <a:solidFill>
                  <a:srgbClr val="FFFFFF"/>
                </a:solidFill>
              </a:rPr>
              <a:t> </a:t>
            </a:r>
            <a:r>
              <a:rPr lang="it-IT" sz="2000" dirty="0" err="1">
                <a:solidFill>
                  <a:srgbClr val="FFFFFF"/>
                </a:solidFill>
              </a:rPr>
              <a:t>femmes</a:t>
            </a:r>
            <a:r>
              <a:rPr lang="it-IT" sz="2000" dirty="0">
                <a:solidFill>
                  <a:srgbClr val="FFFFFF"/>
                </a:solidFill>
              </a:rPr>
              <a:t> </a:t>
            </a:r>
            <a:r>
              <a:rPr lang="it-IT" sz="2000" dirty="0" err="1">
                <a:solidFill>
                  <a:srgbClr val="FFFFFF"/>
                </a:solidFill>
              </a:rPr>
              <a:t>présentes</a:t>
            </a:r>
            <a:r>
              <a:rPr lang="it-IT" sz="2000" dirty="0">
                <a:solidFill>
                  <a:srgbClr val="FFFFFF"/>
                </a:solidFill>
              </a:rPr>
              <a:t> </a:t>
            </a:r>
            <a:r>
              <a:rPr lang="it-IT" sz="2000" dirty="0" err="1">
                <a:solidFill>
                  <a:srgbClr val="FFFFFF"/>
                </a:solidFill>
              </a:rPr>
              <a:t>dans</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médias</a:t>
            </a:r>
            <a:r>
              <a:rPr lang="it-IT" sz="2000" dirty="0">
                <a:solidFill>
                  <a:srgbClr val="FFFFFF"/>
                </a:solidFill>
              </a:rPr>
              <a:t> </a:t>
            </a:r>
            <a:r>
              <a:rPr lang="it-IT" sz="2000" dirty="0" err="1">
                <a:solidFill>
                  <a:srgbClr val="FFFFFF"/>
                </a:solidFill>
              </a:rPr>
              <a:t>sont</a:t>
            </a:r>
            <a:r>
              <a:rPr lang="it-IT" sz="2000" dirty="0">
                <a:solidFill>
                  <a:srgbClr val="FFFFFF"/>
                </a:solidFill>
              </a:rPr>
              <a:t> plus </a:t>
            </a:r>
            <a:r>
              <a:rPr lang="it-IT" sz="2000" dirty="0" err="1">
                <a:solidFill>
                  <a:srgbClr val="FFFFFF"/>
                </a:solidFill>
              </a:rPr>
              <a:t>anonymes</a:t>
            </a:r>
            <a:r>
              <a:rPr lang="it-IT" sz="2000" dirty="0">
                <a:solidFill>
                  <a:srgbClr val="FFFFFF"/>
                </a:solidFill>
              </a:rPr>
              <a:t>, </a:t>
            </a:r>
            <a:r>
              <a:rPr lang="it-IT" sz="2000" dirty="0" err="1">
                <a:solidFill>
                  <a:srgbClr val="FFFFFF"/>
                </a:solidFill>
              </a:rPr>
              <a:t>moins</a:t>
            </a:r>
            <a:r>
              <a:rPr lang="it-IT" sz="2000" dirty="0">
                <a:solidFill>
                  <a:srgbClr val="FFFFFF"/>
                </a:solidFill>
              </a:rPr>
              <a:t> </a:t>
            </a:r>
            <a:r>
              <a:rPr lang="it-IT" sz="2000" dirty="0" err="1">
                <a:solidFill>
                  <a:srgbClr val="FFFFFF"/>
                </a:solidFill>
              </a:rPr>
              <a:t>expertes</a:t>
            </a:r>
            <a:r>
              <a:rPr lang="it-IT" sz="2000" dirty="0">
                <a:solidFill>
                  <a:srgbClr val="FFFFFF"/>
                </a:solidFill>
              </a:rPr>
              <a:t>, </a:t>
            </a:r>
            <a:r>
              <a:rPr lang="it-IT" sz="2000" dirty="0" err="1">
                <a:solidFill>
                  <a:srgbClr val="FFFFFF"/>
                </a:solidFill>
              </a:rPr>
              <a:t>davantage</a:t>
            </a:r>
            <a:r>
              <a:rPr lang="it-IT" sz="2000" dirty="0">
                <a:solidFill>
                  <a:srgbClr val="FFFFFF"/>
                </a:solidFill>
              </a:rPr>
              <a:t> </a:t>
            </a:r>
            <a:r>
              <a:rPr lang="it-IT" sz="2000" dirty="0" err="1">
                <a:solidFill>
                  <a:srgbClr val="FFFFFF"/>
                </a:solidFill>
              </a:rPr>
              <a:t>victimes</a:t>
            </a:r>
            <a:r>
              <a:rPr lang="it-IT" sz="2000" dirty="0">
                <a:solidFill>
                  <a:srgbClr val="FFFFFF"/>
                </a:solidFill>
              </a:rPr>
              <a:t> </a:t>
            </a:r>
            <a:r>
              <a:rPr lang="it-IT" sz="2000" dirty="0" err="1">
                <a:solidFill>
                  <a:srgbClr val="FFFFFF"/>
                </a:solidFill>
              </a:rPr>
              <a:t>que</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smtClean="0">
                <a:solidFill>
                  <a:srgbClr val="FFFFFF"/>
                </a:solidFill>
              </a:rPr>
              <a:t>hommes</a:t>
            </a:r>
            <a:r>
              <a:rPr lang="it-IT" sz="2000" dirty="0" smtClean="0">
                <a:solidFill>
                  <a:srgbClr val="FFFFFF"/>
                </a:solidFill>
              </a:rPr>
              <a:t>, </a:t>
            </a:r>
            <a:r>
              <a:rPr lang="it-IT" sz="2000" dirty="0" err="1" smtClean="0">
                <a:solidFill>
                  <a:srgbClr val="FFFFFF"/>
                </a:solidFill>
              </a:rPr>
              <a:t>comme</a:t>
            </a:r>
            <a:r>
              <a:rPr lang="it-IT" sz="2000" dirty="0" smtClean="0">
                <a:solidFill>
                  <a:srgbClr val="FFFFFF"/>
                </a:solidFill>
              </a:rPr>
              <a:t>   </a:t>
            </a:r>
            <a:r>
              <a:rPr lang="it-IT" sz="2000" dirty="0" err="1">
                <a:solidFill>
                  <a:srgbClr val="FFFFFF"/>
                </a:solidFill>
              </a:rPr>
              <a:t>souligne</a:t>
            </a:r>
            <a:r>
              <a:rPr lang="it-IT" sz="2000" dirty="0">
                <a:solidFill>
                  <a:srgbClr val="FFFFFF"/>
                </a:solidFill>
              </a:rPr>
              <a:t> le </a:t>
            </a:r>
            <a:r>
              <a:rPr lang="it-IT" sz="2000" dirty="0" err="1">
                <a:solidFill>
                  <a:srgbClr val="FFFFFF"/>
                </a:solidFill>
              </a:rPr>
              <a:t>rapport</a:t>
            </a:r>
            <a:r>
              <a:rPr lang="it-IT" sz="2000" dirty="0">
                <a:solidFill>
                  <a:srgbClr val="FFFFFF"/>
                </a:solidFill>
              </a:rPr>
              <a:t>. La </a:t>
            </a:r>
            <a:r>
              <a:rPr lang="it-IT" sz="2000" dirty="0" err="1">
                <a:solidFill>
                  <a:srgbClr val="FFFFFF"/>
                </a:solidFill>
              </a:rPr>
              <a:t>commission</a:t>
            </a:r>
            <a:r>
              <a:rPr lang="it-IT" sz="2000" dirty="0">
                <a:solidFill>
                  <a:srgbClr val="FFFFFF"/>
                </a:solidFill>
              </a:rPr>
              <a:t> propose la </a:t>
            </a:r>
            <a:r>
              <a:rPr lang="it-IT" sz="2000" dirty="0" err="1">
                <a:solidFill>
                  <a:srgbClr val="FFFFFF"/>
                </a:solidFill>
              </a:rPr>
              <a:t>création</a:t>
            </a:r>
            <a:r>
              <a:rPr lang="it-IT" sz="2000" dirty="0">
                <a:solidFill>
                  <a:srgbClr val="FFFFFF"/>
                </a:solidFill>
              </a:rPr>
              <a:t> d'une </a:t>
            </a:r>
            <a:r>
              <a:rPr lang="it-IT" sz="2000" dirty="0" err="1">
                <a:solidFill>
                  <a:srgbClr val="FFFFFF"/>
                </a:solidFill>
              </a:rPr>
              <a:t>mission</a:t>
            </a:r>
            <a:r>
              <a:rPr lang="it-IT" sz="2000" dirty="0">
                <a:solidFill>
                  <a:srgbClr val="FFFFFF"/>
                </a:solidFill>
              </a:rPr>
              <a:t> pérenne de </a:t>
            </a:r>
            <a:r>
              <a:rPr lang="it-IT" sz="2000" dirty="0" err="1">
                <a:solidFill>
                  <a:srgbClr val="FFFFFF"/>
                </a:solidFill>
              </a:rPr>
              <a:t>suivi</a:t>
            </a:r>
            <a:r>
              <a:rPr lang="it-IT" sz="2000" dirty="0">
                <a:solidFill>
                  <a:srgbClr val="FFFFFF"/>
                </a:solidFill>
              </a:rPr>
              <a:t> </a:t>
            </a:r>
            <a:r>
              <a:rPr lang="it-IT" sz="2000" dirty="0" err="1">
                <a:solidFill>
                  <a:srgbClr val="FFFFFF"/>
                </a:solidFill>
              </a:rPr>
              <a:t>des</a:t>
            </a:r>
            <a:r>
              <a:rPr lang="it-IT" sz="2000" dirty="0">
                <a:solidFill>
                  <a:srgbClr val="FFFFFF"/>
                </a:solidFill>
              </a:rPr>
              <a:t> </a:t>
            </a:r>
            <a:r>
              <a:rPr lang="it-IT" sz="2000" dirty="0" err="1">
                <a:solidFill>
                  <a:srgbClr val="FFFFFF"/>
                </a:solidFill>
              </a:rPr>
              <a:t>stéréotypes</a:t>
            </a:r>
            <a:r>
              <a:rPr lang="it-IT" sz="2000" dirty="0">
                <a:solidFill>
                  <a:srgbClr val="FFFFFF"/>
                </a:solidFill>
              </a:rPr>
              <a:t> </a:t>
            </a:r>
            <a:r>
              <a:rPr lang="it-IT" sz="2000" dirty="0" err="1">
                <a:solidFill>
                  <a:srgbClr val="FFFFFF"/>
                </a:solidFill>
              </a:rPr>
              <a:t>féminins</a:t>
            </a:r>
            <a:r>
              <a:rPr lang="it-IT" sz="2000" dirty="0">
                <a:solidFill>
                  <a:srgbClr val="FFFFFF"/>
                </a:solidFill>
              </a:rPr>
              <a:t> </a:t>
            </a:r>
            <a:r>
              <a:rPr lang="it-IT" sz="2000" dirty="0" err="1">
                <a:solidFill>
                  <a:srgbClr val="FFFFFF"/>
                </a:solidFill>
              </a:rPr>
              <a:t>dans</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médias</a:t>
            </a:r>
            <a:r>
              <a:rPr lang="it-IT" sz="2000" dirty="0">
                <a:solidFill>
                  <a:srgbClr val="FFFFFF"/>
                </a:solidFill>
              </a:rPr>
              <a:t> por </a:t>
            </a:r>
            <a:r>
              <a:rPr lang="it-IT" sz="2000" dirty="0" err="1" smtClean="0">
                <a:solidFill>
                  <a:srgbClr val="FFFFFF"/>
                </a:solidFill>
              </a:rPr>
              <a:t>améliorer</a:t>
            </a:r>
            <a:r>
              <a:rPr lang="it-IT" sz="2000" dirty="0" smtClean="0">
                <a:solidFill>
                  <a:srgbClr val="FFFFFF"/>
                </a:solidFill>
              </a:rPr>
              <a:t> </a:t>
            </a:r>
            <a:r>
              <a:rPr lang="it-IT" sz="2000" dirty="0" err="1">
                <a:solidFill>
                  <a:srgbClr val="FFFFFF"/>
                </a:solidFill>
              </a:rPr>
              <a:t>leur</a:t>
            </a:r>
            <a:r>
              <a:rPr lang="it-IT" sz="2000" dirty="0">
                <a:solidFill>
                  <a:srgbClr val="FFFFFF"/>
                </a:solidFill>
              </a:rPr>
              <a:t> situation </a:t>
            </a:r>
            <a:r>
              <a:rPr lang="it-IT" sz="2000" dirty="0" err="1">
                <a:solidFill>
                  <a:srgbClr val="FFFFFF"/>
                </a:solidFill>
              </a:rPr>
              <a:t>et</a:t>
            </a:r>
            <a:r>
              <a:rPr lang="it-IT" sz="2000" dirty="0">
                <a:solidFill>
                  <a:srgbClr val="FFFFFF"/>
                </a:solidFill>
              </a:rPr>
              <a:t> </a:t>
            </a:r>
            <a:r>
              <a:rPr lang="it-IT" sz="2000" dirty="0" err="1" smtClean="0">
                <a:solidFill>
                  <a:srgbClr val="FFFFFF"/>
                </a:solidFill>
              </a:rPr>
              <a:t>regler</a:t>
            </a:r>
            <a:r>
              <a:rPr lang="it-IT" sz="2000" dirty="0" smtClean="0">
                <a:solidFill>
                  <a:srgbClr val="FFFFFF"/>
                </a:solidFill>
              </a:rPr>
              <a:t> </a:t>
            </a:r>
            <a:r>
              <a:rPr lang="it-IT" sz="2000" dirty="0">
                <a:solidFill>
                  <a:srgbClr val="FFFFFF"/>
                </a:solidFill>
              </a:rPr>
              <a:t>l'</a:t>
            </a:r>
            <a:r>
              <a:rPr lang="it-IT" sz="2000" dirty="0" err="1">
                <a:solidFill>
                  <a:srgbClr val="FFFFFF"/>
                </a:solidFill>
              </a:rPr>
              <a:t>égalité</a:t>
            </a:r>
            <a:r>
              <a:rPr lang="it-IT" sz="2000" dirty="0">
                <a:solidFill>
                  <a:srgbClr val="FFFFFF"/>
                </a:solidFill>
              </a:rPr>
              <a:t> </a:t>
            </a:r>
            <a:r>
              <a:rPr lang="it-IT" sz="2000" dirty="0" err="1">
                <a:solidFill>
                  <a:srgbClr val="FFFFFF"/>
                </a:solidFill>
              </a:rPr>
              <a:t>entre</a:t>
            </a:r>
            <a:r>
              <a:rPr lang="it-IT" sz="2000" dirty="0">
                <a:solidFill>
                  <a:srgbClr val="FFFFFF"/>
                </a:solidFill>
              </a:rPr>
              <a:t> </a:t>
            </a:r>
            <a:r>
              <a:rPr lang="it-IT" sz="2000" dirty="0" err="1">
                <a:solidFill>
                  <a:srgbClr val="FFFFFF"/>
                </a:solidFill>
              </a:rPr>
              <a:t>les</a:t>
            </a:r>
            <a:r>
              <a:rPr lang="it-IT" sz="2000" dirty="0">
                <a:solidFill>
                  <a:srgbClr val="FFFFFF"/>
                </a:solidFill>
              </a:rPr>
              <a:t> </a:t>
            </a:r>
            <a:r>
              <a:rPr lang="it-IT" sz="2000" dirty="0" err="1">
                <a:solidFill>
                  <a:srgbClr val="FFFFFF"/>
                </a:solidFill>
              </a:rPr>
              <a:t>sexes</a:t>
            </a:r>
            <a:r>
              <a:rPr lang="it-IT" sz="2000" dirty="0">
                <a:solidFill>
                  <a:srgbClr val="FFFFFF"/>
                </a:solidFill>
              </a:rPr>
              <a:t>.</a:t>
            </a:r>
          </a:p>
        </p:txBody>
      </p:sp>
      <p:pic>
        <p:nvPicPr>
          <p:cNvPr id="4" name="Immagine 3"/>
          <p:cNvPicPr>
            <a:picLocks noChangeAspect="1"/>
          </p:cNvPicPr>
          <p:nvPr/>
        </p:nvPicPr>
        <p:blipFill>
          <a:blip r:embed="rId3" cstate="print">
            <a:alphaModFix/>
            <a:lum/>
          </a:blip>
          <a:srcRect/>
          <a:stretch>
            <a:fillRect/>
          </a:stretch>
        </p:blipFill>
        <p:spPr>
          <a:xfrm>
            <a:off x="235440" y="1512000"/>
            <a:ext cx="4876560" cy="4609800"/>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740879" y="282240"/>
            <a:ext cx="8607960" cy="6617519"/>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216000" lvl="0" indent="-216000" algn="ctr">
              <a:buNone/>
            </a:pPr>
            <a:r>
              <a:rPr lang="it-IT" sz="6600">
                <a:solidFill>
                  <a:srgbClr val="CCCCCC"/>
                </a:solidFill>
                <a:latin typeface="AR BERKLEY" pitchFamily="18"/>
              </a:rPr>
              <a:t>Fin</a:t>
            </a:r>
          </a:p>
        </p:txBody>
      </p:sp>
    </p:spTree>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dark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960</Words>
  <Application>Microsoft Office PowerPoint</Application>
  <PresentationFormat>Personalizzato</PresentationFormat>
  <Paragraphs>45</Paragraphs>
  <Slides>10</Slides>
  <Notes>10</Notes>
  <HiddenSlides>1</HiddenSlides>
  <MMClips>0</MMClips>
  <ScaleCrop>false</ScaleCrop>
  <HeadingPairs>
    <vt:vector size="4" baseType="variant">
      <vt:variant>
        <vt:lpstr>Tema</vt:lpstr>
      </vt:variant>
      <vt:variant>
        <vt:i4>2</vt:i4>
      </vt:variant>
      <vt:variant>
        <vt:lpstr>Titoli diapositive</vt:lpstr>
      </vt:variant>
      <vt:variant>
        <vt:i4>10</vt:i4>
      </vt:variant>
    </vt:vector>
  </HeadingPairs>
  <TitlesOfParts>
    <vt:vector size="12" baseType="lpstr">
      <vt:lpstr>Predefinito</vt:lpstr>
      <vt:lpstr>lyt-darkblue</vt:lpstr>
      <vt:lpstr>Les femmes et les médias</vt:lpstr>
      <vt:lpstr>L'image négative des femmes dans les médias</vt:lpstr>
      <vt:lpstr>Diapositiva 3</vt:lpstr>
      <vt:lpstr>Participation des femmes à la  prise de décisions dans les médias</vt:lpstr>
      <vt:lpstr>La presse feminine</vt:lpstr>
      <vt:lpstr>Les médias féminins</vt:lpstr>
      <vt:lpstr>L'élimination de la représentation stéréotypée des femmes</vt:lpstr>
      <vt:lpstr>Les femmes dans les médias aujourd'hui</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femmes et les médias</dc:title>
  <dc:creator>Loredana Conte</dc:creator>
  <cp:lastModifiedBy>Utente</cp:lastModifiedBy>
  <cp:revision>9</cp:revision>
  <dcterms:created xsi:type="dcterms:W3CDTF">2017-05-03T22:07:05Z</dcterms:created>
  <dcterms:modified xsi:type="dcterms:W3CDTF">2017-05-05T13:10:56Z</dcterms:modified>
</cp:coreProperties>
</file>