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4660"/>
  </p:normalViewPr>
  <p:slideViewPr>
    <p:cSldViewPr>
      <p:cViewPr varScale="1">
        <p:scale>
          <a:sx n="68" d="100"/>
          <a:sy n="68" d="100"/>
        </p:scale>
        <p:origin x="-134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it-IT" smtClean="0"/>
              <a:t>Fare clic per modificare lo stile del titolo</a:t>
            </a:r>
            <a:endParaRPr lang="en-US" dirty="0"/>
          </a:p>
        </p:txBody>
      </p:sp>
      <p:sp>
        <p:nvSpPr>
          <p:cNvPr id="11" name="Date Placeholder 10"/>
          <p:cNvSpPr>
            <a:spLocks noGrp="1"/>
          </p:cNvSpPr>
          <p:nvPr>
            <p:ph type="dt" sz="half" idx="10"/>
          </p:nvPr>
        </p:nvSpPr>
        <p:spPr bwMode="black"/>
        <p:txBody>
          <a:bodyPr/>
          <a:lstStyle/>
          <a:p>
            <a:fld id="{7D06A8A8-0616-4152-B367-687971E54AF0}" type="datetimeFigureOut">
              <a:rPr lang="it-IT" smtClean="0"/>
              <a:pPr/>
              <a:t>05/05/2017</a:t>
            </a:fld>
            <a:endParaRPr lang="it-IT"/>
          </a:p>
        </p:txBody>
      </p:sp>
      <p:sp>
        <p:nvSpPr>
          <p:cNvPr id="17" name="Slide Number Placeholder 16"/>
          <p:cNvSpPr>
            <a:spLocks noGrp="1"/>
          </p:cNvSpPr>
          <p:nvPr>
            <p:ph type="sldNum" sz="quarter" idx="11"/>
          </p:nvPr>
        </p:nvSpPr>
        <p:spPr/>
        <p:txBody>
          <a:bodyPr/>
          <a:lstStyle/>
          <a:p>
            <a:fld id="{9873B9B0-C603-4F90-B557-94D621DA187B}" type="slidenum">
              <a:rPr lang="it-IT" smtClean="0"/>
              <a:pPr/>
              <a:t>‹N›</a:t>
            </a:fld>
            <a:endParaRPr lang="it-IT"/>
          </a:p>
        </p:txBody>
      </p:sp>
      <p:sp>
        <p:nvSpPr>
          <p:cNvPr id="19" name="Footer Placeholder 18"/>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D06A8A8-0616-4152-B367-687971E54AF0}" type="datetimeFigureOut">
              <a:rPr lang="it-IT" smtClean="0"/>
              <a:pPr/>
              <a:t>05/05/2017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73B9B0-C603-4F90-B557-94D621DA187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D06A8A8-0616-4152-B367-687971E54AF0}" type="datetimeFigureOut">
              <a:rPr lang="it-IT" smtClean="0"/>
              <a:pPr/>
              <a:t>05/05/2017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873B9B0-C603-4F90-B557-94D621DA187B}" type="slidenum">
              <a:rPr lang="it-IT" smtClean="0"/>
              <a:pPr/>
              <a:t>‹N›</a:t>
            </a:fld>
            <a:endParaRPr lang="it-IT"/>
          </a:p>
        </p:txBody>
      </p:sp>
      <p:sp>
        <p:nvSpPr>
          <p:cNvPr id="2" name="Vertical Title 1"/>
          <p:cNvSpPr>
            <a:spLocks noGrp="1"/>
          </p:cNvSpPr>
          <p:nvPr>
            <p:ph type="title" orient="vert"/>
          </p:nvPr>
        </p:nvSpPr>
        <p:spPr>
          <a:xfrm>
            <a:off x="7239000" y="914401"/>
            <a:ext cx="926980" cy="5029200"/>
          </a:xfrm>
        </p:spPr>
        <p:txBody>
          <a:bodyPr vert="eaVert"/>
          <a:lstStyle/>
          <a:p>
            <a:r>
              <a:rPr lang="it-IT" smtClean="0"/>
              <a:t>Fare clic per modificare lo stile del titolo</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Title 8"/>
          <p:cNvSpPr>
            <a:spLocks noGrp="1"/>
          </p:cNvSpPr>
          <p:nvPr>
            <p:ph type="title"/>
          </p:nvPr>
        </p:nvSpPr>
        <p:spPr/>
        <p:txBody>
          <a:bodyPr/>
          <a:lstStyle/>
          <a:p>
            <a:r>
              <a:rPr lang="it-IT" smtClean="0"/>
              <a:t>Fare clic per modificare lo stile del titolo</a:t>
            </a:r>
            <a:endParaRPr lang="en-US"/>
          </a:p>
        </p:txBody>
      </p:sp>
      <p:sp>
        <p:nvSpPr>
          <p:cNvPr id="11" name="Date Placeholder 10"/>
          <p:cNvSpPr>
            <a:spLocks noGrp="1"/>
          </p:cNvSpPr>
          <p:nvPr>
            <p:ph type="dt" sz="half" idx="14"/>
          </p:nvPr>
        </p:nvSpPr>
        <p:spPr/>
        <p:txBody>
          <a:bodyPr/>
          <a:lstStyle/>
          <a:p>
            <a:fld id="{7D06A8A8-0616-4152-B367-687971E54AF0}" type="datetimeFigureOut">
              <a:rPr lang="it-IT" smtClean="0"/>
              <a:pPr/>
              <a:t>05/05/2017</a:t>
            </a:fld>
            <a:endParaRPr lang="it-IT"/>
          </a:p>
        </p:txBody>
      </p:sp>
      <p:sp>
        <p:nvSpPr>
          <p:cNvPr id="12" name="Slide Number Placeholder 11"/>
          <p:cNvSpPr>
            <a:spLocks noGrp="1"/>
          </p:cNvSpPr>
          <p:nvPr>
            <p:ph type="sldNum" sz="quarter" idx="15"/>
          </p:nvPr>
        </p:nvSpPr>
        <p:spPr/>
        <p:txBody>
          <a:bodyPr/>
          <a:lstStyle/>
          <a:p>
            <a:fld id="{9873B9B0-C603-4F90-B557-94D621DA187B}" type="slidenum">
              <a:rPr lang="it-IT" smtClean="0"/>
              <a:pPr/>
              <a:t>‹N›</a:t>
            </a:fld>
            <a:endParaRPr lang="it-IT"/>
          </a:p>
        </p:txBody>
      </p:sp>
      <p:sp>
        <p:nvSpPr>
          <p:cNvPr id="13" name="Footer Placeholder 12"/>
          <p:cNvSpPr>
            <a:spLocks noGrp="1"/>
          </p:cNvSpPr>
          <p:nvPr>
            <p:ph type="ftr" sz="quarter" idx="16"/>
          </p:nvPr>
        </p:nvSpPr>
        <p:spPr/>
        <p:txBody>
          <a:bodyPr/>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it-IT" smtClean="0"/>
              <a:t>Fare clic per modificare lo stile del titolo</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3" name="Date Placeholder 12"/>
          <p:cNvSpPr>
            <a:spLocks noGrp="1"/>
          </p:cNvSpPr>
          <p:nvPr>
            <p:ph type="dt" sz="half" idx="10"/>
          </p:nvPr>
        </p:nvSpPr>
        <p:spPr/>
        <p:txBody>
          <a:bodyPr/>
          <a:lstStyle/>
          <a:p>
            <a:fld id="{7D06A8A8-0616-4152-B367-687971E54AF0}" type="datetimeFigureOut">
              <a:rPr lang="it-IT" smtClean="0"/>
              <a:pPr/>
              <a:t>05/05/2017</a:t>
            </a:fld>
            <a:endParaRPr lang="it-IT"/>
          </a:p>
        </p:txBody>
      </p:sp>
      <p:sp>
        <p:nvSpPr>
          <p:cNvPr id="14" name="Slide Number Placeholder 13"/>
          <p:cNvSpPr>
            <a:spLocks noGrp="1"/>
          </p:cNvSpPr>
          <p:nvPr>
            <p:ph type="sldNum" sz="quarter" idx="11"/>
          </p:nvPr>
        </p:nvSpPr>
        <p:spPr/>
        <p:txBody>
          <a:bodyPr/>
          <a:lstStyle/>
          <a:p>
            <a:fld id="{9873B9B0-C603-4F90-B557-94D621DA187B}" type="slidenum">
              <a:rPr lang="it-IT" smtClean="0"/>
              <a:pPr/>
              <a:t>‹N›</a:t>
            </a:fld>
            <a:endParaRPr lang="it-IT"/>
          </a:p>
        </p:txBody>
      </p:sp>
      <p:sp>
        <p:nvSpPr>
          <p:cNvPr id="15" name="Footer Placeholder 14"/>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9" name="Date Placeholder 8"/>
          <p:cNvSpPr>
            <a:spLocks noGrp="1"/>
          </p:cNvSpPr>
          <p:nvPr>
            <p:ph type="dt" sz="half" idx="15"/>
          </p:nvPr>
        </p:nvSpPr>
        <p:spPr/>
        <p:txBody>
          <a:bodyPr/>
          <a:lstStyle/>
          <a:p>
            <a:fld id="{7D06A8A8-0616-4152-B367-687971E54AF0}" type="datetimeFigureOut">
              <a:rPr lang="it-IT" smtClean="0"/>
              <a:pPr/>
              <a:t>05/05/2017</a:t>
            </a:fld>
            <a:endParaRPr lang="it-IT"/>
          </a:p>
        </p:txBody>
      </p:sp>
      <p:sp>
        <p:nvSpPr>
          <p:cNvPr id="12" name="Slide Number Placeholder 11"/>
          <p:cNvSpPr>
            <a:spLocks noGrp="1"/>
          </p:cNvSpPr>
          <p:nvPr>
            <p:ph type="sldNum" sz="quarter" idx="16"/>
          </p:nvPr>
        </p:nvSpPr>
        <p:spPr/>
        <p:txBody>
          <a:bodyPr/>
          <a:lstStyle/>
          <a:p>
            <a:fld id="{9873B9B0-C603-4F90-B557-94D621DA187B}" type="slidenum">
              <a:rPr lang="it-IT" smtClean="0"/>
              <a:pPr/>
              <a:t>‹N›</a:t>
            </a:fld>
            <a:endParaRPr lang="it-IT"/>
          </a:p>
        </p:txBody>
      </p:sp>
      <p:sp>
        <p:nvSpPr>
          <p:cNvPr id="13" name="Footer Placeholder 12"/>
          <p:cNvSpPr>
            <a:spLocks noGrp="1"/>
          </p:cNvSpPr>
          <p:nvPr>
            <p:ph type="ftr" sz="quarter" idx="17"/>
          </p:nvPr>
        </p:nvSpPr>
        <p:spPr/>
        <p:txBody>
          <a:bodyPr/>
          <a:lstStyle/>
          <a:p>
            <a:endParaRPr lang="it-IT"/>
          </a:p>
        </p:txBody>
      </p:sp>
      <p:sp>
        <p:nvSpPr>
          <p:cNvPr id="16" name="Title 15"/>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it-IT" smtClean="0"/>
              <a:t>Fare clic per modificare stili del testo dello schema</a:t>
            </a:r>
          </a:p>
        </p:txBody>
      </p:sp>
      <p:sp>
        <p:nvSpPr>
          <p:cNvPr id="11" name="Date Placeholder 10"/>
          <p:cNvSpPr>
            <a:spLocks noGrp="1"/>
          </p:cNvSpPr>
          <p:nvPr>
            <p:ph type="dt" sz="half" idx="16"/>
          </p:nvPr>
        </p:nvSpPr>
        <p:spPr/>
        <p:txBody>
          <a:bodyPr/>
          <a:lstStyle/>
          <a:p>
            <a:fld id="{7D06A8A8-0616-4152-B367-687971E54AF0}" type="datetimeFigureOut">
              <a:rPr lang="it-IT" smtClean="0"/>
              <a:pPr/>
              <a:t>05/05/2017</a:t>
            </a:fld>
            <a:endParaRPr lang="it-IT"/>
          </a:p>
        </p:txBody>
      </p:sp>
      <p:sp>
        <p:nvSpPr>
          <p:cNvPr id="12" name="Slide Number Placeholder 11"/>
          <p:cNvSpPr>
            <a:spLocks noGrp="1"/>
          </p:cNvSpPr>
          <p:nvPr>
            <p:ph type="sldNum" sz="quarter" idx="17"/>
          </p:nvPr>
        </p:nvSpPr>
        <p:spPr/>
        <p:txBody>
          <a:bodyPr/>
          <a:lstStyle/>
          <a:p>
            <a:fld id="{9873B9B0-C603-4F90-B557-94D621DA187B}" type="slidenum">
              <a:rPr lang="it-IT" smtClean="0"/>
              <a:pPr/>
              <a:t>‹N›</a:t>
            </a:fld>
            <a:endParaRPr lang="it-IT"/>
          </a:p>
        </p:txBody>
      </p:sp>
      <p:sp>
        <p:nvSpPr>
          <p:cNvPr id="13" name="Footer Placeholder 12"/>
          <p:cNvSpPr>
            <a:spLocks noGrp="1"/>
          </p:cNvSpPr>
          <p:nvPr>
            <p:ph type="ftr" sz="quarter" idx="18"/>
          </p:nvPr>
        </p:nvSpPr>
        <p:spPr/>
        <p:txBody>
          <a:bodyPr/>
          <a:lstStyle/>
          <a:p>
            <a:endParaRPr lang="it-IT"/>
          </a:p>
        </p:txBody>
      </p:sp>
      <p:sp>
        <p:nvSpPr>
          <p:cNvPr id="18" name="Title 1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it-IT" smtClean="0"/>
              <a:t>Fare clic per modificare lo stile del titolo</a:t>
            </a:r>
            <a:endParaRPr lang="en-US"/>
          </a:p>
        </p:txBody>
      </p:sp>
      <p:sp>
        <p:nvSpPr>
          <p:cNvPr id="15" name="Date Placeholder 14"/>
          <p:cNvSpPr>
            <a:spLocks noGrp="1"/>
          </p:cNvSpPr>
          <p:nvPr>
            <p:ph type="dt" sz="half" idx="10"/>
          </p:nvPr>
        </p:nvSpPr>
        <p:spPr/>
        <p:txBody>
          <a:bodyPr/>
          <a:lstStyle/>
          <a:p>
            <a:fld id="{7D06A8A8-0616-4152-B367-687971E54AF0}" type="datetimeFigureOut">
              <a:rPr lang="it-IT" smtClean="0"/>
              <a:pPr/>
              <a:t>05/05/2017</a:t>
            </a:fld>
            <a:endParaRPr lang="it-IT"/>
          </a:p>
        </p:txBody>
      </p:sp>
      <p:sp>
        <p:nvSpPr>
          <p:cNvPr id="16" name="Slide Number Placeholder 15"/>
          <p:cNvSpPr>
            <a:spLocks noGrp="1"/>
          </p:cNvSpPr>
          <p:nvPr>
            <p:ph type="sldNum" sz="quarter" idx="11"/>
          </p:nvPr>
        </p:nvSpPr>
        <p:spPr/>
        <p:txBody>
          <a:bodyPr/>
          <a:lstStyle/>
          <a:p>
            <a:fld id="{9873B9B0-C603-4F90-B557-94D621DA187B}" type="slidenum">
              <a:rPr lang="it-IT" smtClean="0"/>
              <a:pPr/>
              <a:t>‹N›</a:t>
            </a:fld>
            <a:endParaRPr lang="it-IT"/>
          </a:p>
        </p:txBody>
      </p:sp>
      <p:sp>
        <p:nvSpPr>
          <p:cNvPr id="17" name="Footer Placeholder 16"/>
          <p:cNvSpPr>
            <a:spLocks noGrp="1"/>
          </p:cNvSpPr>
          <p:nvPr>
            <p:ph type="ftr" sz="quarter" idx="12"/>
          </p:nvPr>
        </p:nvSpPr>
        <p:spPr/>
        <p:txBody>
          <a:bodyPr/>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D06A8A8-0616-4152-B367-687971E54AF0}" type="datetimeFigureOut">
              <a:rPr lang="it-IT" smtClean="0"/>
              <a:pPr/>
              <a:t>05/05/2017</a:t>
            </a:fld>
            <a:endParaRPr lang="it-IT"/>
          </a:p>
        </p:txBody>
      </p:sp>
      <p:sp>
        <p:nvSpPr>
          <p:cNvPr id="8" name="Slide Number Placeholder 7"/>
          <p:cNvSpPr>
            <a:spLocks noGrp="1"/>
          </p:cNvSpPr>
          <p:nvPr>
            <p:ph type="sldNum" sz="quarter" idx="11"/>
          </p:nvPr>
        </p:nvSpPr>
        <p:spPr/>
        <p:txBody>
          <a:bodyPr/>
          <a:lstStyle/>
          <a:p>
            <a:fld id="{9873B9B0-C603-4F90-B557-94D621DA187B}" type="slidenum">
              <a:rPr lang="it-IT" smtClean="0"/>
              <a:pPr/>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3" name="Title 12"/>
          <p:cNvSpPr>
            <a:spLocks noGrp="1"/>
          </p:cNvSpPr>
          <p:nvPr>
            <p:ph type="title"/>
          </p:nvPr>
        </p:nvSpPr>
        <p:spPr/>
        <p:txBody>
          <a:bodyPr/>
          <a:lstStyle/>
          <a:p>
            <a:r>
              <a:rPr lang="it-IT" smtClean="0"/>
              <a:t>Fare clic per modificare lo stile del titolo</a:t>
            </a:r>
            <a:endParaRPr lang="en-US"/>
          </a:p>
        </p:txBody>
      </p:sp>
      <p:sp>
        <p:nvSpPr>
          <p:cNvPr id="16" name="Date Placeholder 15"/>
          <p:cNvSpPr>
            <a:spLocks noGrp="1"/>
          </p:cNvSpPr>
          <p:nvPr>
            <p:ph type="dt" sz="half" idx="15"/>
          </p:nvPr>
        </p:nvSpPr>
        <p:spPr/>
        <p:txBody>
          <a:bodyPr/>
          <a:lstStyle/>
          <a:p>
            <a:fld id="{7D06A8A8-0616-4152-B367-687971E54AF0}" type="datetimeFigureOut">
              <a:rPr lang="it-IT" smtClean="0"/>
              <a:pPr/>
              <a:t>05/05/2017</a:t>
            </a:fld>
            <a:endParaRPr lang="it-IT"/>
          </a:p>
        </p:txBody>
      </p:sp>
      <p:sp>
        <p:nvSpPr>
          <p:cNvPr id="19" name="Slide Number Placeholder 18"/>
          <p:cNvSpPr>
            <a:spLocks noGrp="1"/>
          </p:cNvSpPr>
          <p:nvPr>
            <p:ph type="sldNum" sz="quarter" idx="16"/>
          </p:nvPr>
        </p:nvSpPr>
        <p:spPr/>
        <p:txBody>
          <a:bodyPr/>
          <a:lstStyle/>
          <a:p>
            <a:fld id="{9873B9B0-C603-4F90-B557-94D621DA187B}" type="slidenum">
              <a:rPr lang="it-IT" smtClean="0"/>
              <a:pPr/>
              <a:t>‹N›</a:t>
            </a:fld>
            <a:endParaRPr lang="it-IT"/>
          </a:p>
        </p:txBody>
      </p:sp>
      <p:sp>
        <p:nvSpPr>
          <p:cNvPr id="23" name="Footer Placeholder 22"/>
          <p:cNvSpPr>
            <a:spLocks noGrp="1"/>
          </p:cNvSpPr>
          <p:nvPr>
            <p:ph type="ftr" sz="quarter" idx="17"/>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it-IT" smtClean="0"/>
              <a:t>Fare clic per modificare stili del testo dello schema</a:t>
            </a:r>
          </a:p>
        </p:txBody>
      </p:sp>
      <p:sp>
        <p:nvSpPr>
          <p:cNvPr id="12" name="Title 11"/>
          <p:cNvSpPr>
            <a:spLocks noGrp="1"/>
          </p:cNvSpPr>
          <p:nvPr>
            <p:ph type="title"/>
          </p:nvPr>
        </p:nvSpPr>
        <p:spPr>
          <a:xfrm>
            <a:off x="2514600" y="975360"/>
            <a:ext cx="4114800" cy="701040"/>
          </a:xfrm>
        </p:spPr>
        <p:txBody>
          <a:bodyPr/>
          <a:lstStyle/>
          <a:p>
            <a:r>
              <a:rPr lang="it-IT" smtClean="0"/>
              <a:t>Fare clic per modificare lo stile del titolo</a:t>
            </a:r>
            <a:endParaRPr lang="en-US"/>
          </a:p>
        </p:txBody>
      </p:sp>
      <p:sp>
        <p:nvSpPr>
          <p:cNvPr id="13" name="Date Placeholder 12"/>
          <p:cNvSpPr>
            <a:spLocks noGrp="1"/>
          </p:cNvSpPr>
          <p:nvPr>
            <p:ph type="dt" sz="half" idx="14"/>
          </p:nvPr>
        </p:nvSpPr>
        <p:spPr>
          <a:xfrm>
            <a:off x="2981325" y="273180"/>
            <a:ext cx="3181350" cy="292100"/>
          </a:xfrm>
        </p:spPr>
        <p:txBody>
          <a:bodyPr/>
          <a:lstStyle/>
          <a:p>
            <a:fld id="{7D06A8A8-0616-4152-B367-687971E54AF0}" type="datetimeFigureOut">
              <a:rPr lang="it-IT" smtClean="0"/>
              <a:pPr/>
              <a:t>05/05/2017</a:t>
            </a:fld>
            <a:endParaRPr lang="it-IT"/>
          </a:p>
        </p:txBody>
      </p:sp>
      <p:sp>
        <p:nvSpPr>
          <p:cNvPr id="14" name="Slide Number Placeholder 13"/>
          <p:cNvSpPr>
            <a:spLocks noGrp="1"/>
          </p:cNvSpPr>
          <p:nvPr>
            <p:ph type="sldNum" sz="quarter" idx="15"/>
          </p:nvPr>
        </p:nvSpPr>
        <p:spPr>
          <a:xfrm>
            <a:off x="4038600" y="6172200"/>
            <a:ext cx="1066800" cy="304800"/>
          </a:xfrm>
        </p:spPr>
        <p:txBody>
          <a:bodyPr/>
          <a:lstStyle/>
          <a:p>
            <a:fld id="{9873B9B0-C603-4F90-B557-94D621DA187B}" type="slidenum">
              <a:rPr lang="it-IT" smtClean="0"/>
              <a:pPr/>
              <a:t>‹N›</a:t>
            </a:fld>
            <a:endParaRPr lang="it-IT"/>
          </a:p>
        </p:txBody>
      </p:sp>
      <p:sp>
        <p:nvSpPr>
          <p:cNvPr id="15" name="Footer Placeholder 14"/>
          <p:cNvSpPr>
            <a:spLocks noGrp="1"/>
          </p:cNvSpPr>
          <p:nvPr>
            <p:ph type="ftr" sz="quarter" idx="16"/>
          </p:nvPr>
        </p:nvSpPr>
        <p:spPr>
          <a:xfrm>
            <a:off x="1447800" y="6486525"/>
            <a:ext cx="6248400" cy="29210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7D06A8A8-0616-4152-B367-687971E54AF0}" type="datetimeFigureOut">
              <a:rPr lang="it-IT" smtClean="0"/>
              <a:pPr/>
              <a:t>05/05/2017</a:t>
            </a:fld>
            <a:endParaRPr lang="it-IT"/>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it-IT"/>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873B9B0-C603-4F90-B557-94D621DA187B}" type="slidenum">
              <a:rPr lang="it-IT" smtClean="0"/>
              <a:pPr/>
              <a:t>‹N›</a:t>
            </a:fld>
            <a:endParaRPr lang="it-IT"/>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it-IT" smtClean="0"/>
              <a:t>Fare clic per modificare lo stile del titolo</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65400" y="3045460"/>
            <a:ext cx="4022824" cy="1031612"/>
          </a:xfrm>
        </p:spPr>
        <p:txBody>
          <a:bodyPr/>
          <a:lstStyle/>
          <a:p>
            <a:r>
              <a:rPr lang="it-IT" dirty="0" err="1" smtClean="0"/>
              <a:t>Introduction</a:t>
            </a:r>
            <a:r>
              <a:rPr lang="it-IT" dirty="0" smtClean="0"/>
              <a:t>, </a:t>
            </a:r>
            <a:r>
              <a:rPr lang="it-IT" dirty="0" err="1" smtClean="0"/>
              <a:t>les</a:t>
            </a:r>
            <a:r>
              <a:rPr lang="it-IT" dirty="0" smtClean="0"/>
              <a:t> </a:t>
            </a:r>
            <a:r>
              <a:rPr lang="it-IT" dirty="0" err="1" smtClean="0"/>
              <a:t>personnages</a:t>
            </a:r>
            <a:r>
              <a:rPr lang="it-IT" dirty="0"/>
              <a:t> </a:t>
            </a:r>
            <a:r>
              <a:rPr lang="it-IT" dirty="0" smtClean="0"/>
              <a:t>plus </a:t>
            </a:r>
            <a:r>
              <a:rPr lang="it-IT" dirty="0" err="1" smtClean="0"/>
              <a:t>importantes</a:t>
            </a:r>
            <a:r>
              <a:rPr lang="it-IT" dirty="0" smtClean="0"/>
              <a:t>, </a:t>
            </a:r>
            <a:r>
              <a:rPr lang="it-IT" dirty="0" err="1" smtClean="0"/>
              <a:t>tematiques…</a:t>
            </a:r>
            <a:endParaRPr lang="it-IT" dirty="0"/>
          </a:p>
        </p:txBody>
      </p:sp>
      <p:sp>
        <p:nvSpPr>
          <p:cNvPr id="2" name="Titolo 1"/>
          <p:cNvSpPr>
            <a:spLocks noGrp="1"/>
          </p:cNvSpPr>
          <p:nvPr>
            <p:ph type="title"/>
          </p:nvPr>
        </p:nvSpPr>
        <p:spPr/>
        <p:txBody>
          <a:bodyPr/>
          <a:lstStyle/>
          <a:p>
            <a:r>
              <a:rPr lang="fr-FR" dirty="0"/>
              <a:t>La femme dans la </a:t>
            </a:r>
            <a:r>
              <a:rPr lang="fr-FR" dirty="0" err="1"/>
              <a:t>litterature</a:t>
            </a:r>
            <a:r>
              <a:rPr lang="fr-FR" dirty="0"/>
              <a:t> du XIX  siècle </a:t>
            </a:r>
            <a:endParaRPr lang="it-IT" dirty="0"/>
          </a:p>
        </p:txBody>
      </p:sp>
      <p:sp>
        <p:nvSpPr>
          <p:cNvPr id="4" name="CasellaDiTesto 3"/>
          <p:cNvSpPr txBox="1"/>
          <p:nvPr/>
        </p:nvSpPr>
        <p:spPr>
          <a:xfrm>
            <a:off x="1616535" y="4437112"/>
            <a:ext cx="5924955" cy="707886"/>
          </a:xfrm>
          <a:prstGeom prst="rect">
            <a:avLst/>
          </a:prstGeom>
          <a:noFill/>
        </p:spPr>
        <p:txBody>
          <a:bodyPr wrap="none" rtlCol="0">
            <a:spAutoFit/>
          </a:bodyPr>
          <a:lstStyle/>
          <a:p>
            <a:pPr algn="ctr"/>
            <a:r>
              <a:rPr lang="it-IT" sz="2000" dirty="0" err="1" smtClean="0"/>
              <a:t>Réalisé</a:t>
            </a:r>
            <a:r>
              <a:rPr lang="it-IT" sz="2000" dirty="0" smtClean="0"/>
              <a:t> par:</a:t>
            </a:r>
          </a:p>
          <a:p>
            <a:r>
              <a:rPr lang="it-IT" sz="2000" dirty="0" smtClean="0"/>
              <a:t>Jennifer </a:t>
            </a:r>
            <a:r>
              <a:rPr lang="it-IT" sz="2000" dirty="0" err="1" smtClean="0"/>
              <a:t>Manfrè</a:t>
            </a:r>
            <a:r>
              <a:rPr lang="it-IT" sz="2000" dirty="0" smtClean="0"/>
              <a:t>, Alice </a:t>
            </a:r>
            <a:r>
              <a:rPr lang="it-IT" sz="2000" dirty="0" err="1" smtClean="0"/>
              <a:t>Adami</a:t>
            </a:r>
            <a:r>
              <a:rPr lang="it-IT" sz="2000" dirty="0" smtClean="0"/>
              <a:t>, Rachele Orfei, Serena </a:t>
            </a:r>
            <a:r>
              <a:rPr lang="it-IT" sz="2000" dirty="0" err="1" smtClean="0"/>
              <a:t>Boni</a:t>
            </a:r>
            <a:endParaRPr lang="it-IT" sz="2000" dirty="0" smtClean="0"/>
          </a:p>
        </p:txBody>
      </p:sp>
    </p:spTree>
    <p:extLst>
      <p:ext uri="{BB962C8B-B14F-4D97-AF65-F5344CB8AC3E}">
        <p14:creationId xmlns:p14="http://schemas.microsoft.com/office/powerpoint/2010/main" xmlns="" val="1159993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r>
              <a:rPr lang="fr-FR" dirty="0"/>
              <a:t>Après la mort de son père, Isabelle Archer se retrouve en possession d'un maigre revenu. Originaire d'Albany, New York, elle est invitée par sa tante maternelle, Lydia </a:t>
            </a:r>
            <a:r>
              <a:rPr lang="fr-FR" dirty="0" err="1"/>
              <a:t>Touchett</a:t>
            </a:r>
            <a:r>
              <a:rPr lang="fr-FR" dirty="0"/>
              <a:t>, à visiter l'Europe, en commençant par </a:t>
            </a:r>
            <a:r>
              <a:rPr lang="fr-FR" dirty="0" err="1" smtClean="0"/>
              <a:t>Gardencourt</a:t>
            </a:r>
            <a:r>
              <a:rPr lang="fr-FR" dirty="0"/>
              <a:t>. Elle y rencontre son cousin Ralph </a:t>
            </a:r>
            <a:r>
              <a:rPr lang="fr-FR" dirty="0" err="1"/>
              <a:t>Touchett</a:t>
            </a:r>
            <a:r>
              <a:rPr lang="fr-FR" dirty="0"/>
              <a:t>, malade, mais aimable compagnon de </a:t>
            </a:r>
            <a:r>
              <a:rPr lang="fr-FR" dirty="0" smtClean="0"/>
              <a:t>conversation.</a:t>
            </a:r>
          </a:p>
          <a:p>
            <a:r>
              <a:rPr lang="fr-FR" dirty="0"/>
              <a:t>À </a:t>
            </a:r>
            <a:r>
              <a:rPr lang="fr-FR" dirty="0" err="1"/>
              <a:t>Gardencourt</a:t>
            </a:r>
            <a:r>
              <a:rPr lang="fr-FR" dirty="0"/>
              <a:t>, elle rencontre une autre invitée, Mme </a:t>
            </a:r>
            <a:r>
              <a:rPr lang="fr-FR" dirty="0" err="1"/>
              <a:t>Merle,une</a:t>
            </a:r>
            <a:r>
              <a:rPr lang="fr-FR" dirty="0"/>
              <a:t> femme brillante qui semble encourager la jeune Isabelle dans ses aspirations. L'oncle d'Isabelle meurt et lui laisse, à la surprise générale, une vaste fortune. Or, cette femme est une intrigante qui fait bientôt tomber la jeune fille dans les filets de Gilbert Osmond. Cet expatrié américain, séducteur et despotique, l'épouse. </a:t>
            </a:r>
            <a:endParaRPr lang="it-IT" dirty="0"/>
          </a:p>
        </p:txBody>
      </p:sp>
      <p:sp>
        <p:nvSpPr>
          <p:cNvPr id="3" name="Titolo 2"/>
          <p:cNvSpPr>
            <a:spLocks noGrp="1"/>
          </p:cNvSpPr>
          <p:nvPr>
            <p:ph type="title"/>
          </p:nvPr>
        </p:nvSpPr>
        <p:spPr/>
        <p:txBody>
          <a:bodyPr/>
          <a:lstStyle/>
          <a:p>
            <a:r>
              <a:rPr lang="it-IT" dirty="0" smtClean="0"/>
              <a:t>«</a:t>
            </a:r>
            <a:r>
              <a:rPr lang="it-IT" dirty="0" err="1" smtClean="0"/>
              <a:t>Portrait</a:t>
            </a:r>
            <a:r>
              <a:rPr lang="it-IT" dirty="0" smtClean="0"/>
              <a:t> </a:t>
            </a:r>
            <a:r>
              <a:rPr lang="it-IT" dirty="0"/>
              <a:t>de </a:t>
            </a:r>
            <a:r>
              <a:rPr lang="it-IT" dirty="0" smtClean="0"/>
              <a:t>femme»</a:t>
            </a:r>
            <a:br>
              <a:rPr lang="it-IT" dirty="0" smtClean="0"/>
            </a:br>
            <a:r>
              <a:rPr lang="it-IT" dirty="0" smtClean="0"/>
              <a:t>Henry James</a:t>
            </a:r>
            <a:endParaRPr lang="it-IT" dirty="0"/>
          </a:p>
        </p:txBody>
      </p:sp>
    </p:spTree>
    <p:extLst>
      <p:ext uri="{BB962C8B-B14F-4D97-AF65-F5344CB8AC3E}">
        <p14:creationId xmlns:p14="http://schemas.microsoft.com/office/powerpoint/2010/main" xmlns="" val="1263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r>
              <a:rPr lang="fr-FR" dirty="0"/>
              <a:t>S'amorcent alors plusieurs années de malheur et d'humiliations auxquelles assistent impuissants tous ses proches. Mais la maladie de Ralph </a:t>
            </a:r>
            <a:r>
              <a:rPr lang="fr-FR" dirty="0" err="1"/>
              <a:t>Touchett</a:t>
            </a:r>
            <a:r>
              <a:rPr lang="fr-FR" dirty="0"/>
              <a:t> s'est aggravée et lorsque Isabelle se rend à son chevet en Angleterre, elle en sait déjà beaucoup sur la duplicité de Mme Merle et de Gilbert Osmond. Elle peut maintenant envisager de se libérer définitivement de leur emprise quand </a:t>
            </a:r>
            <a:r>
              <a:rPr lang="fr-FR" dirty="0" err="1"/>
              <a:t>Goodwood</a:t>
            </a:r>
            <a:r>
              <a:rPr lang="fr-FR" dirty="0"/>
              <a:t> lui renouvelle l'expression de son amour. Fidèle à ses promesses, à son destin, à ses vœux, Isabelle retourne auprès de son époux à Florence, laissant Caspar désemparé.</a:t>
            </a:r>
          </a:p>
          <a:p>
            <a:endParaRPr lang="it-IT" dirty="0"/>
          </a:p>
        </p:txBody>
      </p:sp>
    </p:spTree>
    <p:extLst>
      <p:ext uri="{BB962C8B-B14F-4D97-AF65-F5344CB8AC3E}">
        <p14:creationId xmlns:p14="http://schemas.microsoft.com/office/powerpoint/2010/main" xmlns="" val="170964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48780"/>
            <a:ext cx="3528392" cy="52925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asellaDiTesto 3"/>
          <p:cNvSpPr txBox="1"/>
          <p:nvPr/>
        </p:nvSpPr>
        <p:spPr>
          <a:xfrm>
            <a:off x="4067944" y="1556792"/>
            <a:ext cx="4464496" cy="5016758"/>
          </a:xfrm>
          <a:prstGeom prst="rect">
            <a:avLst/>
          </a:prstGeom>
          <a:noFill/>
        </p:spPr>
        <p:txBody>
          <a:bodyPr wrap="square" rtlCol="0">
            <a:spAutoFit/>
          </a:bodyPr>
          <a:lstStyle/>
          <a:p>
            <a:r>
              <a:rPr lang="fr-FR" sz="2000" dirty="0" smtClean="0"/>
              <a:t>Bien que </a:t>
            </a:r>
            <a:r>
              <a:rPr lang="fr-FR" sz="2000" dirty="0" smtClean="0"/>
              <a:t> </a:t>
            </a:r>
            <a:r>
              <a:rPr lang="fr-FR" sz="2000" dirty="0" smtClean="0"/>
              <a:t>le personnage de ce roman ne </a:t>
            </a:r>
            <a:r>
              <a:rPr lang="fr-FR" sz="2000" dirty="0" smtClean="0"/>
              <a:t>subissent </a:t>
            </a:r>
            <a:r>
              <a:rPr lang="fr-FR" sz="2000" dirty="0" smtClean="0"/>
              <a:t>pas une </a:t>
            </a:r>
            <a:r>
              <a:rPr lang="fr-FR" sz="2000" dirty="0" smtClean="0"/>
              <a:t>mort </a:t>
            </a:r>
            <a:r>
              <a:rPr lang="fr-FR" sz="2000" dirty="0" smtClean="0"/>
              <a:t>violente , Isabel  est </a:t>
            </a:r>
            <a:r>
              <a:rPr lang="fr-FR" sz="2000" dirty="0" smtClean="0"/>
              <a:t>morte </a:t>
            </a:r>
            <a:r>
              <a:rPr lang="fr-FR" sz="2000" dirty="0" smtClean="0"/>
              <a:t>psychologiquement.</a:t>
            </a:r>
          </a:p>
          <a:p>
            <a:endParaRPr lang="fr-FR" sz="2000" dirty="0" smtClean="0"/>
          </a:p>
          <a:p>
            <a:r>
              <a:rPr lang="fr-FR" sz="2000" dirty="0"/>
              <a:t>I</a:t>
            </a:r>
            <a:r>
              <a:rPr lang="fr-FR" sz="2000" dirty="0" smtClean="0"/>
              <a:t>l s'agit d'un roman de formation </a:t>
            </a:r>
            <a:r>
              <a:rPr lang="fr-FR" sz="2000" dirty="0" smtClean="0"/>
              <a:t>qui décrit </a:t>
            </a:r>
            <a:r>
              <a:rPr lang="fr-FR" sz="2000" dirty="0" smtClean="0"/>
              <a:t>la manipulation humaine et une analyse minutieuse de quel piège horrible puisse devenir le conformisme: adoré par Osmond, accepté et subi par Isabel Archer. </a:t>
            </a:r>
          </a:p>
          <a:p>
            <a:r>
              <a:rPr lang="fr-FR" sz="2000" dirty="0" smtClean="0"/>
              <a:t>Par la suite le même James affirma que "L'idée de fond est que la pauvre </a:t>
            </a:r>
            <a:r>
              <a:rPr lang="fr-FR" sz="2000" dirty="0" smtClean="0"/>
              <a:t>, </a:t>
            </a:r>
            <a:r>
              <a:rPr lang="fr-FR" sz="2000" dirty="0" smtClean="0"/>
              <a:t>avec ses rêves de liberté et de noblesse, </a:t>
            </a:r>
            <a:r>
              <a:rPr lang="fr-FR" sz="2000" dirty="0" smtClean="0"/>
              <a:t> </a:t>
            </a:r>
            <a:r>
              <a:rPr lang="fr-FR" sz="2000" dirty="0" smtClean="0"/>
              <a:t>croit avoir accompli un geste généreux, spontané et avisé, mais elle se retrouve en réalité écrasée par les engrenages du conventionnel"</a:t>
            </a:r>
            <a:endParaRPr lang="it-IT" sz="2000" dirty="0"/>
          </a:p>
        </p:txBody>
      </p:sp>
    </p:spTree>
    <p:extLst>
      <p:ext uri="{BB962C8B-B14F-4D97-AF65-F5344CB8AC3E}">
        <p14:creationId xmlns:p14="http://schemas.microsoft.com/office/powerpoint/2010/main" xmlns="" val="265445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395536" y="1916832"/>
            <a:ext cx="8435280" cy="4576528"/>
          </a:xfrm>
        </p:spPr>
        <p:txBody>
          <a:bodyPr>
            <a:normAutofit fontScale="92500" lnSpcReduction="10000"/>
          </a:bodyPr>
          <a:lstStyle/>
          <a:p>
            <a:r>
              <a:rPr lang="fr-FR" sz="2400" dirty="0"/>
              <a:t>La passion est l’expression que les grands mythes littéraires ont </a:t>
            </a:r>
            <a:r>
              <a:rPr lang="fr-FR" sz="2400" dirty="0" smtClean="0"/>
              <a:t>donné aux </a:t>
            </a:r>
            <a:r>
              <a:rPr lang="fr-FR" sz="2400" dirty="0"/>
              <a:t>rapports entre l’homme et la femme. L’amour est </a:t>
            </a:r>
            <a:r>
              <a:rPr lang="fr-FR" sz="2400" dirty="0" smtClean="0"/>
              <a:t>diffusé </a:t>
            </a:r>
            <a:r>
              <a:rPr lang="fr-FR" sz="2400" dirty="0"/>
              <a:t>dans toute la </a:t>
            </a:r>
            <a:r>
              <a:rPr lang="fr-FR" sz="2400" dirty="0" err="1"/>
              <a:t>littérature</a:t>
            </a:r>
            <a:r>
              <a:rPr lang="fr-FR" sz="2400" dirty="0"/>
              <a:t>, notre culture et notre </a:t>
            </a:r>
            <a:r>
              <a:rPr lang="fr-FR" sz="2400" dirty="0" err="1"/>
              <a:t>éducation</a:t>
            </a:r>
            <a:r>
              <a:rPr lang="fr-FR" sz="2400" dirty="0"/>
              <a:t>. </a:t>
            </a:r>
            <a:r>
              <a:rPr lang="fr-FR" sz="2400" dirty="0" smtClean="0"/>
              <a:t>C’</a:t>
            </a:r>
            <a:r>
              <a:rPr lang="fr-FR" sz="2400" dirty="0" smtClean="0"/>
              <a:t>est </a:t>
            </a:r>
            <a:r>
              <a:rPr lang="fr-FR" sz="2400" dirty="0"/>
              <a:t>un </a:t>
            </a:r>
            <a:r>
              <a:rPr lang="fr-FR" sz="2400" dirty="0" err="1" smtClean="0"/>
              <a:t>évé̀nement</a:t>
            </a:r>
            <a:r>
              <a:rPr lang="fr-FR" sz="2400" dirty="0" smtClean="0"/>
              <a:t> </a:t>
            </a:r>
            <a:r>
              <a:rPr lang="fr-FR" sz="2400" dirty="0" err="1"/>
              <a:t>suprême</a:t>
            </a:r>
            <a:r>
              <a:rPr lang="fr-FR" sz="2400" dirty="0"/>
              <a:t> dans le </a:t>
            </a:r>
            <a:r>
              <a:rPr lang="fr-FR" sz="2400" dirty="0" err="1"/>
              <a:t>décor</a:t>
            </a:r>
            <a:r>
              <a:rPr lang="fr-FR" sz="2400" dirty="0"/>
              <a:t> de la vie. Nos </a:t>
            </a:r>
            <a:r>
              <a:rPr lang="fr-FR" sz="2400" dirty="0" err="1"/>
              <a:t>légendes</a:t>
            </a:r>
            <a:r>
              <a:rPr lang="fr-FR" sz="2400" dirty="0"/>
              <a:t>, nos chansons, nos contes, nos films, l’exaltent. </a:t>
            </a:r>
            <a:r>
              <a:rPr lang="fr-FR" sz="2400" dirty="0" smtClean="0"/>
              <a:t>Pour ce qui concerne</a:t>
            </a:r>
            <a:r>
              <a:rPr lang="fr-FR" sz="2400" dirty="0" smtClean="0"/>
              <a:t> la </a:t>
            </a:r>
            <a:r>
              <a:rPr lang="fr-FR" sz="2400" dirty="0" err="1"/>
              <a:t>littérature</a:t>
            </a:r>
            <a:r>
              <a:rPr lang="fr-FR" sz="2400" dirty="0"/>
              <a:t>, surtout les romans, ils sont </a:t>
            </a:r>
            <a:r>
              <a:rPr lang="fr-FR" sz="2400" dirty="0" err="1"/>
              <a:t>dominés</a:t>
            </a:r>
            <a:r>
              <a:rPr lang="fr-FR" sz="2400" dirty="0"/>
              <a:t> à travers les </a:t>
            </a:r>
            <a:r>
              <a:rPr lang="fr-FR" sz="2400" dirty="0" err="1"/>
              <a:t>siècles</a:t>
            </a:r>
            <a:r>
              <a:rPr lang="fr-FR" sz="2400" dirty="0"/>
              <a:t> par le </a:t>
            </a:r>
            <a:r>
              <a:rPr lang="fr-FR" sz="2400" dirty="0" err="1"/>
              <a:t>thème</a:t>
            </a:r>
            <a:r>
              <a:rPr lang="fr-FR" sz="2400" dirty="0"/>
              <a:t> de l’amour. </a:t>
            </a:r>
          </a:p>
          <a:p>
            <a:r>
              <a:rPr lang="fr-FR" sz="2400" dirty="0"/>
              <a:t>L’amour brise la routine quotidienne, chasse l’ennui que, par exemple, Stendhal </a:t>
            </a:r>
            <a:r>
              <a:rPr lang="fr-FR" sz="2400" dirty="0" err="1"/>
              <a:t>considère</a:t>
            </a:r>
            <a:r>
              <a:rPr lang="fr-FR" sz="2400" dirty="0"/>
              <a:t> comme un mal si profond parce qu’il est l’absence de toute raison de vivre ou de mourir. La passion </a:t>
            </a:r>
            <a:r>
              <a:rPr lang="fr-FR" sz="2400" dirty="0" smtClean="0"/>
              <a:t>amoureuse </a:t>
            </a:r>
            <a:r>
              <a:rPr lang="fr-FR" sz="2400" dirty="0"/>
              <a:t>a un but et cela suffit pour que chaque </a:t>
            </a:r>
            <a:r>
              <a:rPr lang="fr-FR" sz="2400" dirty="0" err="1"/>
              <a:t>journée</a:t>
            </a:r>
            <a:r>
              <a:rPr lang="fr-FR" sz="2400" dirty="0"/>
              <a:t> devienne </a:t>
            </a:r>
            <a:r>
              <a:rPr lang="fr-FR" sz="2400" dirty="0" smtClean="0"/>
              <a:t>une nouvelle </a:t>
            </a:r>
            <a:r>
              <a:rPr lang="fr-FR" sz="2400" dirty="0"/>
              <a:t>aventure. </a:t>
            </a:r>
          </a:p>
          <a:p>
            <a:r>
              <a:rPr lang="fr-FR" sz="2400" dirty="0"/>
              <a:t>L’amour, c’</a:t>
            </a:r>
            <a:r>
              <a:rPr lang="fr-FR" sz="2400" dirty="0" err="1"/>
              <a:t>est-a</a:t>
            </a:r>
            <a:r>
              <a:rPr lang="fr-FR" sz="2400" dirty="0"/>
              <a:t>̀-dire la femme, fait </a:t>
            </a:r>
            <a:r>
              <a:rPr lang="fr-FR" sz="2400" dirty="0" err="1"/>
              <a:t>apparaître</a:t>
            </a:r>
            <a:r>
              <a:rPr lang="fr-FR" sz="2400" dirty="0"/>
              <a:t> les vraies fins de l’existence: le beau, le bonheur, la </a:t>
            </a:r>
            <a:r>
              <a:rPr lang="fr-FR" sz="2400" dirty="0" err="1"/>
              <a:t>fraîcheur</a:t>
            </a:r>
            <a:r>
              <a:rPr lang="fr-FR" sz="2400" dirty="0"/>
              <a:t> des sensations et du monde. C’est l’amour qui arrache à l’homme son </a:t>
            </a:r>
            <a:r>
              <a:rPr lang="fr-FR" sz="2400" dirty="0" err="1"/>
              <a:t>âme</a:t>
            </a:r>
            <a:r>
              <a:rPr lang="fr-FR" sz="2400" dirty="0"/>
              <a:t>. </a:t>
            </a:r>
          </a:p>
          <a:p>
            <a:endParaRPr lang="it-IT" dirty="0"/>
          </a:p>
        </p:txBody>
      </p:sp>
      <p:sp>
        <p:nvSpPr>
          <p:cNvPr id="3" name="Titolo 2"/>
          <p:cNvSpPr>
            <a:spLocks noGrp="1"/>
          </p:cNvSpPr>
          <p:nvPr>
            <p:ph type="title"/>
          </p:nvPr>
        </p:nvSpPr>
        <p:spPr/>
        <p:txBody>
          <a:bodyPr/>
          <a:lstStyle/>
          <a:p>
            <a:r>
              <a:rPr lang="it-IT" dirty="0"/>
              <a:t>L’</a:t>
            </a:r>
            <a:r>
              <a:rPr lang="it-IT" dirty="0" err="1"/>
              <a:t>Amour</a:t>
            </a:r>
            <a:r>
              <a:rPr lang="it-IT" dirty="0"/>
              <a:t> et la </a:t>
            </a:r>
            <a:r>
              <a:rPr lang="it-IT" dirty="0" err="1"/>
              <a:t>Passion</a:t>
            </a:r>
            <a:r>
              <a:rPr lang="it-IT" dirty="0"/>
              <a:t> </a:t>
            </a:r>
          </a:p>
        </p:txBody>
      </p:sp>
    </p:spTree>
    <p:extLst>
      <p:ext uri="{BB962C8B-B14F-4D97-AF65-F5344CB8AC3E}">
        <p14:creationId xmlns:p14="http://schemas.microsoft.com/office/powerpoint/2010/main" xmlns="" val="1370956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179512" y="1484784"/>
            <a:ext cx="8686800" cy="4611216"/>
          </a:xfrm>
        </p:spPr>
        <p:txBody>
          <a:bodyPr>
            <a:noAutofit/>
          </a:bodyPr>
          <a:lstStyle/>
          <a:p>
            <a:r>
              <a:rPr lang="fr-FR" sz="2400" dirty="0"/>
              <a:t>“Cette </a:t>
            </a:r>
            <a:r>
              <a:rPr lang="fr-FR" sz="2400" dirty="0" err="1"/>
              <a:t>éducation</a:t>
            </a:r>
            <a:r>
              <a:rPr lang="fr-FR" sz="2400" dirty="0"/>
              <a:t> de l’amour, </a:t>
            </a:r>
            <a:r>
              <a:rPr lang="fr-FR" sz="2400" dirty="0" err="1"/>
              <a:t>donnée</a:t>
            </a:r>
            <a:r>
              <a:rPr lang="fr-FR" sz="2400" dirty="0"/>
              <a:t> par une femme </a:t>
            </a:r>
            <a:r>
              <a:rPr lang="fr-FR" sz="2400" dirty="0" err="1"/>
              <a:t>extrêmement</a:t>
            </a:r>
            <a:r>
              <a:rPr lang="fr-FR" sz="2400" dirty="0"/>
              <a:t> ignorante, fut un bonheur” (Le Rouge et le Noir). </a:t>
            </a:r>
          </a:p>
          <a:p>
            <a:r>
              <a:rPr lang="fr-FR" sz="2400" dirty="0"/>
              <a:t>L’amour n’est qu’une occupation pour l’homme, mais un destin social pour la femme selon Simone De Beauvoir (Francis-</a:t>
            </a:r>
            <a:r>
              <a:rPr lang="fr-FR" sz="2400" dirty="0" err="1"/>
              <a:t>Gontier</a:t>
            </a:r>
            <a:r>
              <a:rPr lang="fr-FR" sz="2400" dirty="0"/>
              <a:t> :1979). La femme attend trop de l’amour; elle fait de l’homme, de son amant, un sauveur, </a:t>
            </a:r>
            <a:r>
              <a:rPr lang="fr-FR" sz="2400" dirty="0" err="1"/>
              <a:t>même</a:t>
            </a:r>
            <a:r>
              <a:rPr lang="fr-FR" sz="2400" dirty="0"/>
              <a:t> un dieu. D’une part, elle cherche la </a:t>
            </a:r>
            <a:r>
              <a:rPr lang="fr-FR" sz="2400" dirty="0" err="1"/>
              <a:t>liberte</a:t>
            </a:r>
            <a:r>
              <a:rPr lang="fr-FR" sz="2400" dirty="0"/>
              <a:t>́, d’autre part elle se fait </a:t>
            </a:r>
            <a:r>
              <a:rPr lang="fr-FR" sz="2400" dirty="0" err="1"/>
              <a:t>dépendante</a:t>
            </a:r>
            <a:r>
              <a:rPr lang="fr-FR" sz="2400" dirty="0"/>
              <a:t> de l’homme. Elle </a:t>
            </a:r>
            <a:r>
              <a:rPr lang="fr-FR" sz="2400" dirty="0" err="1"/>
              <a:t>connaît</a:t>
            </a:r>
            <a:r>
              <a:rPr lang="fr-FR" sz="2400" dirty="0"/>
              <a:t> donc trop souvent la </a:t>
            </a:r>
            <a:r>
              <a:rPr lang="fr-FR" sz="2400" dirty="0" err="1"/>
              <a:t>déception</a:t>
            </a:r>
            <a:r>
              <a:rPr lang="fr-FR" sz="2400" dirty="0"/>
              <a:t>. La </a:t>
            </a:r>
            <a:r>
              <a:rPr lang="fr-FR" sz="2400" dirty="0" err="1"/>
              <a:t>destinée</a:t>
            </a:r>
            <a:r>
              <a:rPr lang="fr-FR" sz="2400" dirty="0"/>
              <a:t> d’une femme amoureuse est entre les mains de son amant. </a:t>
            </a:r>
          </a:p>
          <a:p>
            <a:r>
              <a:rPr lang="fr-FR" sz="2400" dirty="0"/>
              <a:t>Devant la femme, l’homme </a:t>
            </a:r>
            <a:r>
              <a:rPr lang="fr-FR" sz="2400" dirty="0" err="1"/>
              <a:t>goûte</a:t>
            </a:r>
            <a:r>
              <a:rPr lang="fr-FR" sz="2400" dirty="0"/>
              <a:t> le plaisir de la contemplation</a:t>
            </a:r>
            <a:r>
              <a:rPr lang="fr-FR" sz="2400" dirty="0" smtClean="0"/>
              <a:t>. </a:t>
            </a:r>
            <a:r>
              <a:rPr lang="fr-FR" sz="2400" dirty="0"/>
              <a:t>On ne peut comprendre la </a:t>
            </a:r>
            <a:r>
              <a:rPr lang="fr-FR" sz="2400" dirty="0" err="1"/>
              <a:t>délicatesse</a:t>
            </a:r>
            <a:r>
              <a:rPr lang="fr-FR" sz="2400" dirty="0"/>
              <a:t> des femmes, leur </a:t>
            </a:r>
            <a:r>
              <a:rPr lang="fr-FR" sz="2400" dirty="0" err="1"/>
              <a:t>sensibilite</a:t>
            </a:r>
            <a:r>
              <a:rPr lang="fr-FR" sz="2400" dirty="0"/>
              <a:t>́ et leur ardeur, sans avoir une </a:t>
            </a:r>
            <a:r>
              <a:rPr lang="fr-FR" sz="2400" dirty="0" err="1"/>
              <a:t>âme</a:t>
            </a:r>
            <a:r>
              <a:rPr lang="fr-FR" sz="2400" dirty="0"/>
              <a:t> </a:t>
            </a:r>
            <a:r>
              <a:rPr lang="fr-FR" sz="2400" dirty="0" err="1"/>
              <a:t>délicate</a:t>
            </a:r>
            <a:r>
              <a:rPr lang="fr-FR" sz="2400" dirty="0"/>
              <a:t>, sensible et ardente; les sentiments </a:t>
            </a:r>
            <a:r>
              <a:rPr lang="fr-FR" sz="2400" dirty="0" err="1"/>
              <a:t>féminins</a:t>
            </a:r>
            <a:r>
              <a:rPr lang="fr-FR" sz="2400" dirty="0"/>
              <a:t> </a:t>
            </a:r>
            <a:r>
              <a:rPr lang="fr-FR" sz="2400" dirty="0" err="1"/>
              <a:t>créent</a:t>
            </a:r>
            <a:r>
              <a:rPr lang="fr-FR" sz="2400" dirty="0"/>
              <a:t> un autre monde. </a:t>
            </a:r>
            <a:endParaRPr lang="it-IT" sz="2400" dirty="0"/>
          </a:p>
        </p:txBody>
      </p:sp>
    </p:spTree>
    <p:extLst>
      <p:ext uri="{BB962C8B-B14F-4D97-AF65-F5344CB8AC3E}">
        <p14:creationId xmlns:p14="http://schemas.microsoft.com/office/powerpoint/2010/main" xmlns="" val="392519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179512" y="1556792"/>
            <a:ext cx="4608512" cy="4968552"/>
          </a:xfrm>
        </p:spPr>
        <p:txBody>
          <a:bodyPr/>
          <a:lstStyle/>
          <a:p>
            <a:r>
              <a:rPr lang="fr-FR" dirty="0"/>
              <a:t>L’amour et la passion sont si puissants dans le cœur des </a:t>
            </a:r>
            <a:r>
              <a:rPr lang="fr-FR" dirty="0" err="1"/>
              <a:t>héroïnes</a:t>
            </a:r>
            <a:r>
              <a:rPr lang="fr-FR" dirty="0"/>
              <a:t> contrairement aux </a:t>
            </a:r>
            <a:r>
              <a:rPr lang="fr-FR" dirty="0" err="1"/>
              <a:t>héros</a:t>
            </a:r>
            <a:r>
              <a:rPr lang="fr-FR" dirty="0"/>
              <a:t> hypocrites. Celles-ci vivent ces sentiments avec ardeur. </a:t>
            </a:r>
          </a:p>
          <a:p>
            <a:r>
              <a:rPr lang="fr-FR" dirty="0"/>
              <a:t>La passion de Mme de </a:t>
            </a:r>
            <a:r>
              <a:rPr lang="fr-FR" dirty="0" err="1"/>
              <a:t>Rênal</a:t>
            </a:r>
            <a:r>
              <a:rPr lang="fr-FR" dirty="0"/>
              <a:t> envers Julien est si puissante qu’elle est heureuse d’</a:t>
            </a:r>
            <a:r>
              <a:rPr lang="fr-FR" dirty="0" err="1"/>
              <a:t>être</a:t>
            </a:r>
            <a:r>
              <a:rPr lang="fr-FR" dirty="0"/>
              <a:t> </a:t>
            </a:r>
            <a:r>
              <a:rPr lang="fr-FR" dirty="0" err="1"/>
              <a:t>blessée</a:t>
            </a:r>
            <a:r>
              <a:rPr lang="fr-FR" dirty="0"/>
              <a:t> par lui: </a:t>
            </a:r>
          </a:p>
          <a:p>
            <a:r>
              <a:rPr lang="fr-FR" dirty="0"/>
              <a:t>“Et mourir de la main de Julien, c’est le comble des </a:t>
            </a:r>
            <a:r>
              <a:rPr lang="fr-FR" dirty="0" err="1"/>
              <a:t>félicités</a:t>
            </a:r>
            <a:r>
              <a:rPr lang="fr-FR" dirty="0"/>
              <a:t>” (Le Rouge et Le Noir). </a:t>
            </a:r>
          </a:p>
          <a:p>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0811" y="1556792"/>
            <a:ext cx="3414514" cy="48696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3934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fontScale="92500"/>
          </a:bodyPr>
          <a:lstStyle/>
          <a:p>
            <a:r>
              <a:rPr lang="fr-FR" sz="2400" dirty="0"/>
              <a:t>Les </a:t>
            </a:r>
            <a:r>
              <a:rPr lang="fr-FR" sz="2400" dirty="0" err="1"/>
              <a:t>héroïnes</a:t>
            </a:r>
            <a:r>
              <a:rPr lang="fr-FR" sz="2400" dirty="0"/>
              <a:t> dans le roman du XIXe </a:t>
            </a:r>
            <a:r>
              <a:rPr lang="fr-FR" sz="2400" dirty="0" err="1"/>
              <a:t>siècle</a:t>
            </a:r>
            <a:r>
              <a:rPr lang="fr-FR" sz="2400" dirty="0"/>
              <a:t> sont d’une </a:t>
            </a:r>
            <a:r>
              <a:rPr lang="fr-FR" sz="2400" dirty="0" err="1"/>
              <a:t>extrême</a:t>
            </a:r>
            <a:r>
              <a:rPr lang="fr-FR" sz="2400" dirty="0"/>
              <a:t> </a:t>
            </a:r>
            <a:r>
              <a:rPr lang="fr-FR" sz="2400" dirty="0" err="1"/>
              <a:t>naïvete</a:t>
            </a:r>
            <a:r>
              <a:rPr lang="fr-FR" sz="2400" dirty="0"/>
              <a:t>́, elles ont vraiment une </a:t>
            </a:r>
            <a:r>
              <a:rPr lang="fr-FR" sz="2400" dirty="0" err="1"/>
              <a:t>âme</a:t>
            </a:r>
            <a:r>
              <a:rPr lang="fr-FR" sz="2400" dirty="0"/>
              <a:t> pure. Il est clair que les romanciers ont choisi </a:t>
            </a:r>
            <a:r>
              <a:rPr lang="fr-FR" sz="2400" dirty="0" err="1"/>
              <a:t>généralement</a:t>
            </a:r>
            <a:r>
              <a:rPr lang="fr-FR" sz="2400" dirty="0"/>
              <a:t> comme </a:t>
            </a:r>
            <a:r>
              <a:rPr lang="fr-FR" sz="2400" dirty="0" err="1"/>
              <a:t>héroïne</a:t>
            </a:r>
            <a:r>
              <a:rPr lang="fr-FR" sz="2400" dirty="0"/>
              <a:t> des femmes </a:t>
            </a:r>
            <a:r>
              <a:rPr lang="fr-FR" sz="2400" dirty="0" err="1"/>
              <a:t>naïves</a:t>
            </a:r>
            <a:r>
              <a:rPr lang="fr-FR" sz="2400" dirty="0"/>
              <a:t> pour mieux montrer la femme de leur </a:t>
            </a:r>
            <a:r>
              <a:rPr lang="fr-FR" sz="2400" dirty="0" err="1"/>
              <a:t>siècle</a:t>
            </a:r>
            <a:r>
              <a:rPr lang="fr-FR" sz="2400" dirty="0"/>
              <a:t> qui respecte tout et qui n’a aucune </a:t>
            </a:r>
            <a:r>
              <a:rPr lang="fr-FR" sz="2400" dirty="0" err="1"/>
              <a:t>expérience</a:t>
            </a:r>
            <a:r>
              <a:rPr lang="fr-FR" sz="2400" dirty="0"/>
              <a:t> de la vie parce qu’elle reste toujours dans son foyer. </a:t>
            </a:r>
          </a:p>
          <a:p>
            <a:r>
              <a:rPr lang="fr-FR" sz="2400" dirty="0"/>
              <a:t>Dans le Rouge et le Noir, Stendhal nous montre la </a:t>
            </a:r>
            <a:r>
              <a:rPr lang="fr-FR" sz="2400" dirty="0" err="1"/>
              <a:t>purete</a:t>
            </a:r>
            <a:r>
              <a:rPr lang="fr-FR" sz="2400" dirty="0"/>
              <a:t>́ de l’</a:t>
            </a:r>
            <a:r>
              <a:rPr lang="fr-FR" sz="2400" dirty="0" err="1"/>
              <a:t>âme</a:t>
            </a:r>
            <a:r>
              <a:rPr lang="fr-FR" sz="2400" dirty="0"/>
              <a:t> de Mme de </a:t>
            </a:r>
            <a:r>
              <a:rPr lang="fr-FR" sz="2400" dirty="0" err="1"/>
              <a:t>Rênal</a:t>
            </a:r>
            <a:r>
              <a:rPr lang="fr-FR" sz="2400" dirty="0"/>
              <a:t> qui n’a </a:t>
            </a:r>
            <a:r>
              <a:rPr lang="fr-FR" sz="2400" dirty="0" err="1"/>
              <a:t>même</a:t>
            </a:r>
            <a:r>
              <a:rPr lang="fr-FR" sz="2400" dirty="0"/>
              <a:t> pas le courage de juger son mari qu’elle n’aime pas: </a:t>
            </a:r>
          </a:p>
          <a:p>
            <a:r>
              <a:rPr lang="fr-FR" sz="2400" dirty="0"/>
              <a:t>“C’</a:t>
            </a:r>
            <a:r>
              <a:rPr lang="fr-FR" sz="2400" dirty="0" err="1"/>
              <a:t>était</a:t>
            </a:r>
            <a:r>
              <a:rPr lang="fr-FR" sz="2400" dirty="0"/>
              <a:t> une </a:t>
            </a:r>
            <a:r>
              <a:rPr lang="fr-FR" sz="2400" dirty="0" err="1"/>
              <a:t>âme</a:t>
            </a:r>
            <a:r>
              <a:rPr lang="fr-FR" sz="2400" dirty="0"/>
              <a:t> </a:t>
            </a:r>
            <a:r>
              <a:rPr lang="fr-FR" sz="2400" dirty="0" err="1"/>
              <a:t>naïve</a:t>
            </a:r>
            <a:r>
              <a:rPr lang="fr-FR" sz="2400" dirty="0"/>
              <a:t>, qui jamais ne s’</a:t>
            </a:r>
            <a:r>
              <a:rPr lang="fr-FR" sz="2400" dirty="0" err="1"/>
              <a:t>était</a:t>
            </a:r>
            <a:r>
              <a:rPr lang="fr-FR" sz="2400" dirty="0"/>
              <a:t> </a:t>
            </a:r>
            <a:r>
              <a:rPr lang="fr-FR" sz="2400" dirty="0" err="1"/>
              <a:t>élevée</a:t>
            </a:r>
            <a:r>
              <a:rPr lang="fr-FR" sz="2400" dirty="0"/>
              <a:t> </a:t>
            </a:r>
            <a:r>
              <a:rPr lang="fr-FR" sz="2400" dirty="0" err="1"/>
              <a:t>même</a:t>
            </a:r>
            <a:r>
              <a:rPr lang="fr-FR" sz="2400" dirty="0"/>
              <a:t> jusqu’à juger son mari et à s’avouer qu’il l’ennuyait” (Le Rouge et Le Noir). </a:t>
            </a:r>
          </a:p>
          <a:p>
            <a:endParaRPr lang="it-IT" dirty="0"/>
          </a:p>
        </p:txBody>
      </p:sp>
      <p:sp>
        <p:nvSpPr>
          <p:cNvPr id="3" name="Titolo 2"/>
          <p:cNvSpPr>
            <a:spLocks noGrp="1"/>
          </p:cNvSpPr>
          <p:nvPr>
            <p:ph type="title"/>
          </p:nvPr>
        </p:nvSpPr>
        <p:spPr/>
        <p:txBody>
          <a:bodyPr/>
          <a:lstStyle/>
          <a:p>
            <a:r>
              <a:rPr lang="fr-FR" dirty="0"/>
              <a:t>La </a:t>
            </a:r>
            <a:r>
              <a:rPr lang="fr-FR" dirty="0" err="1"/>
              <a:t>Naïvete</a:t>
            </a:r>
            <a:r>
              <a:rPr lang="fr-FR" dirty="0"/>
              <a:t>́ et la </a:t>
            </a:r>
            <a:r>
              <a:rPr lang="fr-FR" dirty="0" err="1"/>
              <a:t>Purete</a:t>
            </a:r>
            <a:r>
              <a:rPr lang="fr-FR" dirty="0"/>
              <a:t>́ de L’</a:t>
            </a:r>
            <a:r>
              <a:rPr lang="fr-FR" dirty="0" err="1"/>
              <a:t>âme</a:t>
            </a:r>
            <a:r>
              <a:rPr lang="fr-FR" dirty="0"/>
              <a:t> Chez L’</a:t>
            </a:r>
            <a:r>
              <a:rPr lang="fr-FR" dirty="0" err="1"/>
              <a:t>Héroïne</a:t>
            </a:r>
            <a:r>
              <a:rPr lang="fr-FR" dirty="0"/>
              <a:t> </a:t>
            </a:r>
            <a:endParaRPr lang="it-IT" dirty="0"/>
          </a:p>
        </p:txBody>
      </p:sp>
    </p:spTree>
    <p:extLst>
      <p:ext uri="{BB962C8B-B14F-4D97-AF65-F5344CB8AC3E}">
        <p14:creationId xmlns:p14="http://schemas.microsoft.com/office/powerpoint/2010/main" xmlns="" val="2248614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107504" y="1484784"/>
            <a:ext cx="8784976" cy="5112568"/>
          </a:xfrm>
        </p:spPr>
        <p:txBody>
          <a:bodyPr>
            <a:normAutofit fontScale="92500" lnSpcReduction="20000"/>
          </a:bodyPr>
          <a:lstStyle/>
          <a:p>
            <a:r>
              <a:rPr lang="fr-FR" sz="2200" dirty="0"/>
              <a:t>Il n’y a aucune hypocrisie dans le cœur de Mme de </a:t>
            </a:r>
            <a:r>
              <a:rPr lang="fr-FR" sz="2200" dirty="0" err="1"/>
              <a:t>Rênal</a:t>
            </a:r>
            <a:r>
              <a:rPr lang="fr-FR" sz="2200" dirty="0"/>
              <a:t>:</a:t>
            </a:r>
          </a:p>
          <a:p>
            <a:r>
              <a:rPr lang="fr-FR" sz="2200" dirty="0"/>
              <a:t>“Aucune hypocrisie ne venait </a:t>
            </a:r>
            <a:r>
              <a:rPr lang="fr-FR" sz="2200" dirty="0" err="1"/>
              <a:t>altérer</a:t>
            </a:r>
            <a:r>
              <a:rPr lang="fr-FR" sz="2200" dirty="0"/>
              <a:t> la </a:t>
            </a:r>
            <a:r>
              <a:rPr lang="fr-FR" sz="2200" dirty="0" err="1"/>
              <a:t>purete</a:t>
            </a:r>
            <a:r>
              <a:rPr lang="fr-FR" sz="2200" dirty="0"/>
              <a:t>́ de cette </a:t>
            </a:r>
            <a:r>
              <a:rPr lang="fr-FR" sz="2200" dirty="0" err="1"/>
              <a:t>âme</a:t>
            </a:r>
            <a:r>
              <a:rPr lang="fr-FR" sz="2200" dirty="0"/>
              <a:t> </a:t>
            </a:r>
            <a:r>
              <a:rPr lang="fr-FR" sz="2200" dirty="0" err="1"/>
              <a:t>naïve</a:t>
            </a:r>
            <a:r>
              <a:rPr lang="fr-FR" sz="2200" dirty="0"/>
              <a:t>, </a:t>
            </a:r>
            <a:r>
              <a:rPr lang="fr-FR" sz="2200" dirty="0" err="1"/>
              <a:t>égarée</a:t>
            </a:r>
            <a:r>
              <a:rPr lang="fr-FR" sz="2200" dirty="0"/>
              <a:t> par une passion qu’elle n’avait jamais </a:t>
            </a:r>
            <a:r>
              <a:rPr lang="fr-FR" sz="2200" dirty="0" err="1"/>
              <a:t>éprouvée</a:t>
            </a:r>
            <a:r>
              <a:rPr lang="fr-FR" sz="2200" dirty="0"/>
              <a:t>” (Le Rouge et Le Noir).</a:t>
            </a:r>
          </a:p>
          <a:p>
            <a:endParaRPr lang="fr-FR" sz="2200" dirty="0"/>
          </a:p>
          <a:p>
            <a:r>
              <a:rPr lang="fr-FR" sz="2200" dirty="0"/>
              <a:t>Les </a:t>
            </a:r>
            <a:r>
              <a:rPr lang="fr-FR" sz="2200" dirty="0" err="1"/>
              <a:t>héroïnes</a:t>
            </a:r>
            <a:r>
              <a:rPr lang="fr-FR" sz="2200" dirty="0"/>
              <a:t> les plus pures n’ont pas conscience d’</a:t>
            </a:r>
            <a:r>
              <a:rPr lang="fr-FR" sz="2200" dirty="0" err="1"/>
              <a:t>elles-mêmes</a:t>
            </a:r>
            <a:r>
              <a:rPr lang="fr-FR" sz="2200" dirty="0"/>
              <a:t>. Elles sont ignorantes de leur </a:t>
            </a:r>
            <a:r>
              <a:rPr lang="fr-FR" sz="2200" dirty="0" err="1"/>
              <a:t>séduction</a:t>
            </a:r>
            <a:r>
              <a:rPr lang="fr-FR" sz="2200" dirty="0"/>
              <a:t>, de leur intelligence, de leurs passions. </a:t>
            </a:r>
            <a:endParaRPr lang="fr-FR" sz="2200" dirty="0" smtClean="0"/>
          </a:p>
          <a:p>
            <a:endParaRPr lang="fr-FR" sz="2200" dirty="0"/>
          </a:p>
          <a:p>
            <a:r>
              <a:rPr lang="fr-FR" sz="2200" dirty="0"/>
              <a:t>Mme de </a:t>
            </a:r>
            <a:r>
              <a:rPr lang="fr-FR" sz="2200" dirty="0" err="1"/>
              <a:t>Rênal</a:t>
            </a:r>
            <a:r>
              <a:rPr lang="fr-FR" sz="2200" dirty="0"/>
              <a:t>, </a:t>
            </a:r>
            <a:r>
              <a:rPr lang="fr-FR" sz="2200" dirty="0" err="1"/>
              <a:t>ligotée</a:t>
            </a:r>
            <a:r>
              <a:rPr lang="fr-FR" sz="2200" dirty="0"/>
              <a:t> par sa </a:t>
            </a:r>
            <a:r>
              <a:rPr lang="fr-FR" sz="2200" dirty="0" err="1"/>
              <a:t>fierte</a:t>
            </a:r>
            <a:r>
              <a:rPr lang="fr-FR" sz="2200" dirty="0"/>
              <a:t>́, ses </a:t>
            </a:r>
            <a:r>
              <a:rPr lang="fr-FR" sz="2200" dirty="0" err="1"/>
              <a:t>préjugés</a:t>
            </a:r>
            <a:r>
              <a:rPr lang="fr-FR" sz="2200" dirty="0"/>
              <a:t>, son ignorance, est </a:t>
            </a:r>
            <a:r>
              <a:rPr lang="fr-FR" sz="2200" dirty="0" err="1"/>
              <a:t>peut-être</a:t>
            </a:r>
            <a:r>
              <a:rPr lang="fr-FR" sz="2200" dirty="0"/>
              <a:t> de toutes les femmes </a:t>
            </a:r>
            <a:r>
              <a:rPr lang="fr-FR" sz="2200" dirty="0" err="1"/>
              <a:t>créées</a:t>
            </a:r>
            <a:r>
              <a:rPr lang="fr-FR" sz="2200" dirty="0"/>
              <a:t> par Stendhal celle qui l’</a:t>
            </a:r>
            <a:r>
              <a:rPr lang="fr-FR" sz="2200" dirty="0" err="1"/>
              <a:t>étonne</a:t>
            </a:r>
            <a:r>
              <a:rPr lang="fr-FR" sz="2200" dirty="0"/>
              <a:t> le plus. Il situe volontiers ses </a:t>
            </a:r>
            <a:r>
              <a:rPr lang="fr-FR" sz="2200" dirty="0" err="1"/>
              <a:t>he</a:t>
            </a:r>
            <a:r>
              <a:rPr lang="fr-FR" sz="2200" dirty="0"/>
              <a:t>́</a:t>
            </a:r>
            <a:r>
              <a:rPr lang="fr-FR" sz="2200" dirty="0" err="1"/>
              <a:t>roïnes</a:t>
            </a:r>
            <a:r>
              <a:rPr lang="fr-FR" sz="2200" dirty="0"/>
              <a:t> en province, dans un milieu </a:t>
            </a:r>
            <a:r>
              <a:rPr lang="fr-FR" sz="2200" dirty="0" err="1" smtClean="0"/>
              <a:t>borneé</a:t>
            </a:r>
            <a:r>
              <a:rPr lang="fr-FR" sz="2200" dirty="0" smtClean="0"/>
              <a:t>, </a:t>
            </a:r>
            <a:r>
              <a:rPr lang="fr-FR" sz="2200" dirty="0"/>
              <a:t>sous </a:t>
            </a:r>
            <a:r>
              <a:rPr lang="fr-FR" sz="2200" dirty="0" smtClean="0"/>
              <a:t>le regard </a:t>
            </a:r>
            <a:r>
              <a:rPr lang="fr-FR" sz="2200" dirty="0"/>
              <a:t>d’un mari qui ne </a:t>
            </a:r>
            <a:r>
              <a:rPr lang="fr-FR" sz="2200" dirty="0" smtClean="0"/>
              <a:t>comprend </a:t>
            </a:r>
            <a:r>
              <a:rPr lang="fr-FR" sz="2200" dirty="0"/>
              <a:t>pas. Mme de </a:t>
            </a:r>
            <a:r>
              <a:rPr lang="fr-FR" sz="2200" dirty="0" err="1"/>
              <a:t>Rênal</a:t>
            </a:r>
            <a:r>
              <a:rPr lang="fr-FR" sz="2200" dirty="0"/>
              <a:t> est d’esprit timide et sans aucune </a:t>
            </a:r>
            <a:r>
              <a:rPr lang="fr-FR" sz="2200" dirty="0" err="1"/>
              <a:t>expérience</a:t>
            </a:r>
            <a:r>
              <a:rPr lang="fr-FR" sz="2200" dirty="0"/>
              <a:t>. Elle ne sera donc pas responsable de ses erreurs, mais </a:t>
            </a:r>
            <a:r>
              <a:rPr lang="fr-FR" sz="2200" dirty="0" err="1"/>
              <a:t>plutôt</a:t>
            </a:r>
            <a:r>
              <a:rPr lang="fr-FR" sz="2200" dirty="0"/>
              <a:t> elle en sera victime. Elle ne sait pas </a:t>
            </a:r>
            <a:r>
              <a:rPr lang="fr-FR" sz="2200" dirty="0" err="1"/>
              <a:t>reconnaître</a:t>
            </a:r>
            <a:r>
              <a:rPr lang="fr-FR" sz="2200" dirty="0"/>
              <a:t> l’amour et elle lui </a:t>
            </a:r>
            <a:r>
              <a:rPr lang="fr-FR" sz="2200" dirty="0" err="1"/>
              <a:t>cède</a:t>
            </a:r>
            <a:r>
              <a:rPr lang="fr-FR" sz="2200" dirty="0"/>
              <a:t> sans </a:t>
            </a:r>
            <a:r>
              <a:rPr lang="fr-FR" sz="2200" dirty="0" err="1"/>
              <a:t>résistance</a:t>
            </a:r>
            <a:r>
              <a:rPr lang="fr-FR" sz="2200" dirty="0"/>
              <a:t> à cause de son ignorance et de sa </a:t>
            </a:r>
            <a:r>
              <a:rPr lang="fr-FR" sz="2200" dirty="0" err="1"/>
              <a:t>naïvete</a:t>
            </a:r>
            <a:r>
              <a:rPr lang="fr-FR" sz="2200" dirty="0"/>
              <a:t>́. </a:t>
            </a:r>
          </a:p>
          <a:p>
            <a:r>
              <a:rPr lang="fr-FR" sz="2200" dirty="0"/>
              <a:t> “Elle n’avait aucune </a:t>
            </a:r>
            <a:r>
              <a:rPr lang="fr-FR" sz="2200" dirty="0" err="1"/>
              <a:t>idée</a:t>
            </a:r>
            <a:r>
              <a:rPr lang="fr-FR" sz="2200" dirty="0"/>
              <a:t> de telles souffrances, elles </a:t>
            </a:r>
            <a:r>
              <a:rPr lang="fr-FR" sz="2200" dirty="0" err="1"/>
              <a:t>troublèrent</a:t>
            </a:r>
            <a:r>
              <a:rPr lang="fr-FR" sz="2200" dirty="0"/>
              <a:t> sa raison. Elle eut un instant la </a:t>
            </a:r>
            <a:r>
              <a:rPr lang="fr-FR" sz="2200" dirty="0" err="1"/>
              <a:t>pensée</a:t>
            </a:r>
            <a:r>
              <a:rPr lang="fr-FR" sz="2200" dirty="0"/>
              <a:t> d’avouer à son mari qu’elle craignait d’aimer Julien” (Le Rouge et Le Noir). </a:t>
            </a:r>
          </a:p>
          <a:p>
            <a:endParaRPr lang="it-IT" dirty="0"/>
          </a:p>
        </p:txBody>
      </p:sp>
    </p:spTree>
    <p:extLst>
      <p:ext uri="{BB962C8B-B14F-4D97-AF65-F5344CB8AC3E}">
        <p14:creationId xmlns:p14="http://schemas.microsoft.com/office/powerpoint/2010/main" xmlns="" val="1537382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r>
              <a:rPr lang="fr-FR" sz="2400" dirty="0"/>
              <a:t>La femme est généralement  présentée comme un  modèle </a:t>
            </a:r>
            <a:r>
              <a:rPr lang="fr-FR" sz="2400" dirty="0" smtClean="0"/>
              <a:t>le </a:t>
            </a:r>
            <a:r>
              <a:rPr lang="fr-FR" sz="2400" dirty="0"/>
              <a:t>plus </a:t>
            </a:r>
            <a:r>
              <a:rPr lang="fr-FR" sz="2400" dirty="0" smtClean="0"/>
              <a:t>traditionnel: </a:t>
            </a:r>
            <a:r>
              <a:rPr lang="fr-FR" sz="2400" dirty="0"/>
              <a:t>la mère, l’épouse, la maîtresse, la femme frigide... La maternité est le mythe principal accordé à la femme. Selon S. de Beauvoir, la maternité n’est pas une vocation ni une réalisation pour la femme. Mais pour beaucoup d’autres écrivains, la maternité est un destin, c’est-à-dire une situation qu’elles n’arrivent pas à contrôler. Quant à l’amour maternel, c’est un amour très difficile, car il n’implique pas de réciprocité,(comme par exemple, Mme Bovary) </a:t>
            </a:r>
            <a:r>
              <a:rPr lang="fr-FR" sz="2400" dirty="0" smtClean="0"/>
              <a:t>.</a:t>
            </a:r>
            <a:endParaRPr lang="it-IT" sz="2400" dirty="0"/>
          </a:p>
        </p:txBody>
      </p:sp>
      <p:sp>
        <p:nvSpPr>
          <p:cNvPr id="3" name="Titolo 2"/>
          <p:cNvSpPr>
            <a:spLocks noGrp="1"/>
          </p:cNvSpPr>
          <p:nvPr>
            <p:ph type="title"/>
          </p:nvPr>
        </p:nvSpPr>
        <p:spPr/>
        <p:txBody>
          <a:bodyPr/>
          <a:lstStyle/>
          <a:p>
            <a:r>
              <a:rPr lang="it-IT" dirty="0"/>
              <a:t>La </a:t>
            </a:r>
            <a:r>
              <a:rPr lang="it-IT" dirty="0" err="1"/>
              <a:t>Maternité</a:t>
            </a:r>
            <a:r>
              <a:rPr lang="it-IT" dirty="0"/>
              <a:t> </a:t>
            </a:r>
          </a:p>
        </p:txBody>
      </p:sp>
    </p:spTree>
    <p:extLst>
      <p:ext uri="{BB962C8B-B14F-4D97-AF65-F5344CB8AC3E}">
        <p14:creationId xmlns:p14="http://schemas.microsoft.com/office/powerpoint/2010/main" xmlns="" val="3924054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r>
              <a:rPr lang="fr-FR" sz="2400" dirty="0"/>
              <a:t>Certaines mères sont tyranniques, possessives et exclusives envers l’enfant. Mais contrairement à ces mythes, S. de Beauvoir, constatant que “la maternité est un étrange compromis de narcissisme, d’altruisme, de rêve, de sincérité, de mauvaise fois, de dévouement, de cynisme”, refuse la limitation de la femme dans quelques fonctions </a:t>
            </a:r>
            <a:r>
              <a:rPr lang="fr-FR" sz="2400" dirty="0" smtClean="0"/>
              <a:t>qu’on ne peut  </a:t>
            </a:r>
            <a:r>
              <a:rPr lang="fr-FR" sz="2400" dirty="0"/>
              <a:t>pas changer . La maternité est donc considérée comme la plus importante activité, la mission la plus délicate qui est d’élever un enfant. </a:t>
            </a:r>
          </a:p>
          <a:p>
            <a:endParaRPr lang="it-IT" dirty="0"/>
          </a:p>
        </p:txBody>
      </p:sp>
    </p:spTree>
    <p:extLst>
      <p:ext uri="{BB962C8B-B14F-4D97-AF65-F5344CB8AC3E}">
        <p14:creationId xmlns:p14="http://schemas.microsoft.com/office/powerpoint/2010/main" xmlns="" val="164034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219256" cy="4504520"/>
          </a:xfrm>
        </p:spPr>
        <p:txBody>
          <a:bodyPr>
            <a:normAutofit/>
          </a:bodyPr>
          <a:lstStyle/>
          <a:p>
            <a:r>
              <a:rPr lang="fr-FR" sz="2800" dirty="0"/>
              <a:t>La femme a été l’inspiratrice des écrivains depuis des siècles grâce à son harmonie et sa beauté. Les genres littéraires comme la poésie et le roman ont traité largement de type de la femme. Les écrivains les plus célèbres du XIXe siècle comme Balzac, Stendhal et Flaubert ont peint la femme en tant que personnage figurant et même personnage principal (héroïne) dans leurs </a:t>
            </a:r>
            <a:r>
              <a:rPr lang="fr-FR" sz="2800" dirty="0" err="1"/>
              <a:t>oeuvres</a:t>
            </a:r>
            <a:r>
              <a:rPr lang="fr-FR" sz="2800" dirty="0"/>
              <a:t>.</a:t>
            </a:r>
          </a:p>
          <a:p>
            <a:r>
              <a:rPr lang="fr-FR" sz="2800" dirty="0"/>
              <a:t>Toute la littérature n’offre à la femme qu’une alternative : être esclave ou infâme.</a:t>
            </a:r>
          </a:p>
          <a:p>
            <a:endParaRPr lang="it-IT" dirty="0"/>
          </a:p>
        </p:txBody>
      </p:sp>
      <p:sp>
        <p:nvSpPr>
          <p:cNvPr id="3" name="Titolo 2"/>
          <p:cNvSpPr>
            <a:spLocks noGrp="1"/>
          </p:cNvSpPr>
          <p:nvPr>
            <p:ph type="title"/>
          </p:nvPr>
        </p:nvSpPr>
        <p:spPr/>
        <p:txBody>
          <a:bodyPr/>
          <a:lstStyle/>
          <a:p>
            <a:r>
              <a:rPr lang="it-IT" dirty="0"/>
              <a:t>INTRODUCTION</a:t>
            </a:r>
          </a:p>
        </p:txBody>
      </p:sp>
    </p:spTree>
    <p:extLst>
      <p:ext uri="{BB962C8B-B14F-4D97-AF65-F5344CB8AC3E}">
        <p14:creationId xmlns:p14="http://schemas.microsoft.com/office/powerpoint/2010/main" xmlns="" val="1166023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r>
              <a:rPr lang="fr-FR" sz="2400" dirty="0" smtClean="0"/>
              <a:t>Le </a:t>
            </a:r>
            <a:r>
              <a:rPr lang="fr-FR" sz="2400" dirty="0"/>
              <a:t>mariage est un contrat entre les époux qui donne à la fois certains devoirs à la femme et à l’homme: la femme doit honorer et servir son mari; et celui-ci doit respecter certains privilèges de sa femme légitime. Dans toutes les sociétés, on a la tentation de faire pression sur les individus célibataires pour qu’ils se marient. </a:t>
            </a:r>
            <a:endParaRPr lang="it-IT" sz="2400" dirty="0"/>
          </a:p>
        </p:txBody>
      </p:sp>
      <p:sp>
        <p:nvSpPr>
          <p:cNvPr id="3" name="Titolo 2"/>
          <p:cNvSpPr>
            <a:spLocks noGrp="1"/>
          </p:cNvSpPr>
          <p:nvPr>
            <p:ph type="title"/>
          </p:nvPr>
        </p:nvSpPr>
        <p:spPr/>
        <p:txBody>
          <a:bodyPr/>
          <a:lstStyle/>
          <a:p>
            <a:r>
              <a:rPr lang="it-IT" dirty="0"/>
              <a:t>Le </a:t>
            </a:r>
            <a:r>
              <a:rPr lang="it-IT" dirty="0" err="1"/>
              <a:t>Mariage</a:t>
            </a:r>
            <a:r>
              <a:rPr lang="it-IT" dirty="0"/>
              <a:t> </a:t>
            </a:r>
          </a:p>
        </p:txBody>
      </p:sp>
    </p:spTree>
    <p:extLst>
      <p:ext uri="{BB962C8B-B14F-4D97-AF65-F5344CB8AC3E}">
        <p14:creationId xmlns:p14="http://schemas.microsoft.com/office/powerpoint/2010/main" xmlns="" val="3258439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r>
              <a:rPr lang="fr-FR" sz="2400" dirty="0"/>
              <a:t>Beauvoir souligne que “Le principe du mariage est obscène parce qu’il transforme en droits et devoirs un échange qui doit être fondé sur un élan spontané”.  La femme abandonne sa propre liberté en se plaçant sous la protection d’un homme, il n’y a ni amour, ni individualité hors de la liberté. Et le mariage est donc considéré comme une institution qui tue l’amour. Mais la bourgeoisie du XIXe siècle avait prouvé que l’amour et le mariage </a:t>
            </a:r>
            <a:r>
              <a:rPr lang="fr-FR" sz="2400" dirty="0" smtClean="0"/>
              <a:t>étaient  </a:t>
            </a:r>
            <a:r>
              <a:rPr lang="fr-FR" sz="2400" dirty="0"/>
              <a:t>opposés. Dans les romans de ce siècle, on nous peint en général les héroïnes mariées et en même temps malheureuses. Car il s’y agit toujours d’un mariage d’intérêt et sans amour. </a:t>
            </a:r>
          </a:p>
          <a:p>
            <a:endParaRPr lang="it-IT" dirty="0"/>
          </a:p>
        </p:txBody>
      </p:sp>
    </p:spTree>
    <p:extLst>
      <p:ext uri="{BB962C8B-B14F-4D97-AF65-F5344CB8AC3E}">
        <p14:creationId xmlns:p14="http://schemas.microsoft.com/office/powerpoint/2010/main" xmlns="" val="2822766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Autofit/>
          </a:bodyPr>
          <a:lstStyle/>
          <a:p>
            <a:r>
              <a:rPr lang="fr-FR" sz="2200" dirty="0" smtClean="0"/>
              <a:t>L'éducation</a:t>
            </a:r>
            <a:r>
              <a:rPr lang="fr-FR" sz="2200" dirty="0"/>
              <a:t>, l'histoire, l'opinion publique ont obligé les femmes à n'être rien, c'est-à-dire à vivre comme esclave de l'homme. Selon Simone de Beauvoir la femme n’a été l’égale de l’homme à aucun moment de l’histoire. La place de la femme dans la société a été toujours celle que les hommes lui ont assignée, et elle n'a jamais imposé sa propre </a:t>
            </a:r>
            <a:r>
              <a:rPr lang="fr-FR" sz="2200" dirty="0" err="1" smtClean="0"/>
              <a:t>indépendence</a:t>
            </a:r>
            <a:r>
              <a:rPr lang="fr-FR" sz="2200" dirty="0"/>
              <a:t>. Aristote exprime l'opinion publique quand il déclare que « la femme est femme en vertu d'une déficience, qu'elle doit vivre enfermée dans son foyer et subordonnée à l'homme ». La femme a été totalement accrochée à l'homme depuis des </a:t>
            </a:r>
            <a:r>
              <a:rPr lang="fr-FR" sz="2200" dirty="0" smtClean="0"/>
              <a:t>siècles ,</a:t>
            </a:r>
            <a:r>
              <a:rPr lang="fr-FR" sz="2200" dirty="0"/>
              <a:t>elle n'a existé jamais pour elle-même. Elle a passé sa vie à rêver, elle n'a pu faire autre chose que vivre dans un monde d'évasion imaginaire pour fuir de la </a:t>
            </a:r>
            <a:r>
              <a:rPr lang="fr-FR" sz="2200" dirty="0" err="1"/>
              <a:t>realité</a:t>
            </a:r>
            <a:r>
              <a:rPr lang="fr-FR" sz="2200" dirty="0"/>
              <a:t> </a:t>
            </a:r>
            <a:r>
              <a:rPr lang="fr-FR" sz="2200" dirty="0" smtClean="0"/>
              <a:t>dominée </a:t>
            </a:r>
            <a:r>
              <a:rPr lang="fr-FR" sz="2200" dirty="0"/>
              <a:t>par les mâles. </a:t>
            </a:r>
            <a:endParaRPr lang="it-IT" sz="2200" dirty="0"/>
          </a:p>
        </p:txBody>
      </p:sp>
      <p:sp>
        <p:nvSpPr>
          <p:cNvPr id="3" name="Titolo 2"/>
          <p:cNvSpPr>
            <a:spLocks noGrp="1"/>
          </p:cNvSpPr>
          <p:nvPr>
            <p:ph type="title"/>
          </p:nvPr>
        </p:nvSpPr>
        <p:spPr/>
        <p:txBody>
          <a:bodyPr/>
          <a:lstStyle/>
          <a:p>
            <a:r>
              <a:rPr lang="fr-FR" dirty="0"/>
              <a:t>La relation maître-esclave entre la femme et l'homme </a:t>
            </a:r>
            <a:endParaRPr lang="it-IT" dirty="0"/>
          </a:p>
        </p:txBody>
      </p:sp>
    </p:spTree>
    <p:extLst>
      <p:ext uri="{BB962C8B-B14F-4D97-AF65-F5344CB8AC3E}">
        <p14:creationId xmlns:p14="http://schemas.microsoft.com/office/powerpoint/2010/main" xmlns="" val="4103116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r>
              <a:rPr lang="fr-FR" sz="2400" dirty="0" smtClean="0"/>
              <a:t>Au XIX siècle</a:t>
            </a:r>
            <a:r>
              <a:rPr lang="fr-FR" sz="2400" dirty="0" smtClean="0"/>
              <a:t>, </a:t>
            </a:r>
            <a:r>
              <a:rPr lang="fr-FR" sz="2400" dirty="0"/>
              <a:t>un genre littéraire jeune </a:t>
            </a:r>
            <a:r>
              <a:rPr lang="fr-FR" sz="2400" dirty="0" smtClean="0"/>
              <a:t>,le roman</a:t>
            </a:r>
            <a:r>
              <a:rPr lang="fr-FR" sz="2400" dirty="0" smtClean="0"/>
              <a:t>, devient relativement l'endroit, </a:t>
            </a:r>
            <a:r>
              <a:rPr lang="fr-FR" sz="2400" dirty="0"/>
              <a:t>dans lequel la nouvelle société bourgeoise </a:t>
            </a:r>
            <a:r>
              <a:rPr lang="fr-FR" sz="2400" dirty="0" smtClean="0"/>
              <a:t>est </a:t>
            </a:r>
            <a:r>
              <a:rPr lang="fr-FR" sz="2400" dirty="0" smtClean="0"/>
              <a:t>représentée </a:t>
            </a:r>
            <a:r>
              <a:rPr lang="fr-FR" sz="2400" dirty="0"/>
              <a:t>et </a:t>
            </a:r>
            <a:r>
              <a:rPr lang="fr-FR" sz="2400" dirty="0" smtClean="0"/>
              <a:t>elle </a:t>
            </a:r>
            <a:r>
              <a:rPr lang="fr-FR" sz="2400" dirty="0" smtClean="0"/>
              <a:t>se </a:t>
            </a:r>
            <a:r>
              <a:rPr lang="fr-FR" sz="2400" dirty="0" err="1" smtClean="0"/>
              <a:t>réflechit</a:t>
            </a:r>
            <a:r>
              <a:rPr lang="fr-FR" sz="2400" dirty="0" smtClean="0"/>
              <a:t>; ce sont des hommes et des </a:t>
            </a:r>
            <a:r>
              <a:rPr lang="fr-FR" sz="2400" dirty="0" smtClean="0"/>
              <a:t>femmes de la </a:t>
            </a:r>
            <a:r>
              <a:rPr lang="fr-FR" sz="2400" dirty="0" smtClean="0"/>
              <a:t>bourgeoisie qui </a:t>
            </a:r>
            <a:r>
              <a:rPr lang="fr-FR" sz="2400" dirty="0"/>
              <a:t>lisent et </a:t>
            </a:r>
            <a:r>
              <a:rPr lang="fr-FR" sz="2400" dirty="0" smtClean="0"/>
              <a:t> </a:t>
            </a:r>
            <a:r>
              <a:rPr lang="fr-FR" sz="2400" dirty="0"/>
              <a:t>écrivent </a:t>
            </a:r>
            <a:r>
              <a:rPr lang="fr-FR" sz="2400" dirty="0" smtClean="0"/>
              <a:t>les romans, la bourgeoisie  </a:t>
            </a:r>
            <a:r>
              <a:rPr lang="fr-FR" sz="2400" dirty="0"/>
              <a:t>réfléchit sur </a:t>
            </a:r>
            <a:r>
              <a:rPr lang="fr-FR" sz="2400" dirty="0" smtClean="0"/>
              <a:t>elle</a:t>
            </a:r>
            <a:r>
              <a:rPr lang="fr-FR" sz="2400" dirty="0" smtClean="0"/>
              <a:t>-même et </a:t>
            </a:r>
            <a:r>
              <a:rPr lang="fr-FR" sz="2400" dirty="0"/>
              <a:t>porte à la lumière ses contradictions. </a:t>
            </a:r>
            <a:r>
              <a:rPr lang="fr-FR" sz="2400" dirty="0" smtClean="0"/>
              <a:t>Donc le </a:t>
            </a:r>
            <a:r>
              <a:rPr lang="fr-FR" sz="2400" dirty="0"/>
              <a:t>roman est dépositaire de l'histoire contemporaine </a:t>
            </a:r>
            <a:r>
              <a:rPr lang="fr-FR" sz="2400" dirty="0" smtClean="0"/>
              <a:t>surtout </a:t>
            </a:r>
            <a:r>
              <a:rPr lang="fr-FR" sz="2400" dirty="0"/>
              <a:t>pour ces aspects traditionnellement négligés par l'historiographie officielle: les </a:t>
            </a:r>
            <a:r>
              <a:rPr lang="fr-FR" sz="2400" dirty="0" err="1" smtClean="0"/>
              <a:t>moeurs</a:t>
            </a:r>
            <a:r>
              <a:rPr lang="fr-FR" sz="2400" dirty="0" smtClean="0"/>
              <a:t> , les </a:t>
            </a:r>
            <a:r>
              <a:rPr lang="fr-FR" sz="2400" dirty="0"/>
              <a:t>habitudes, </a:t>
            </a:r>
            <a:r>
              <a:rPr lang="fr-FR" sz="2400" dirty="0" smtClean="0"/>
              <a:t>les </a:t>
            </a:r>
            <a:r>
              <a:rPr lang="fr-FR" sz="2400" dirty="0" err="1" smtClean="0"/>
              <a:t>règles,la</a:t>
            </a:r>
            <a:r>
              <a:rPr lang="fr-FR" sz="2400" dirty="0" smtClean="0"/>
              <a:t> </a:t>
            </a:r>
            <a:r>
              <a:rPr lang="fr-FR" sz="2400" dirty="0" err="1" smtClean="0"/>
              <a:t>mentalité,les</a:t>
            </a:r>
            <a:r>
              <a:rPr lang="fr-FR" sz="2400" dirty="0" smtClean="0"/>
              <a:t>  </a:t>
            </a:r>
            <a:r>
              <a:rPr lang="fr-FR" sz="2400" dirty="0"/>
              <a:t>codes de comportement, la vie quotidienne, les relations </a:t>
            </a:r>
            <a:r>
              <a:rPr lang="fr-FR" sz="2400" dirty="0" smtClean="0"/>
              <a:t>interpersonnelles</a:t>
            </a:r>
            <a:r>
              <a:rPr lang="fr-FR" sz="2400" dirty="0" smtClean="0"/>
              <a:t>.</a:t>
            </a:r>
            <a:endParaRPr lang="it-IT" sz="2400" dirty="0"/>
          </a:p>
        </p:txBody>
      </p:sp>
      <p:sp>
        <p:nvSpPr>
          <p:cNvPr id="3" name="Titolo 2"/>
          <p:cNvSpPr>
            <a:spLocks noGrp="1"/>
          </p:cNvSpPr>
          <p:nvPr>
            <p:ph type="title"/>
          </p:nvPr>
        </p:nvSpPr>
        <p:spPr/>
        <p:txBody>
          <a:bodyPr/>
          <a:lstStyle/>
          <a:p>
            <a:r>
              <a:rPr lang="it-IT" dirty="0" err="1" smtClean="0"/>
              <a:t>conclusion</a:t>
            </a:r>
            <a:endParaRPr lang="it-IT" dirty="0"/>
          </a:p>
        </p:txBody>
      </p:sp>
    </p:spTree>
    <p:extLst>
      <p:ext uri="{BB962C8B-B14F-4D97-AF65-F5344CB8AC3E}">
        <p14:creationId xmlns:p14="http://schemas.microsoft.com/office/powerpoint/2010/main" xmlns="" val="608199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3923928" y="1628800"/>
            <a:ext cx="4896544" cy="4680520"/>
          </a:xfrm>
        </p:spPr>
        <p:txBody>
          <a:bodyPr/>
          <a:lstStyle/>
          <a:p>
            <a:r>
              <a:rPr lang="fr-FR" u="sng" dirty="0"/>
              <a:t>Les femmes lisent les romans</a:t>
            </a:r>
            <a:r>
              <a:rPr lang="fr-FR" dirty="0"/>
              <a:t>. Les femmes surtout celles des classes </a:t>
            </a:r>
            <a:r>
              <a:rPr lang="fr-FR" dirty="0" smtClean="0"/>
              <a:t>mi-</a:t>
            </a:r>
            <a:r>
              <a:rPr lang="fr-FR" dirty="0" err="1" smtClean="0"/>
              <a:t>élévée</a:t>
            </a:r>
            <a:r>
              <a:rPr lang="fr-FR" dirty="0" smtClean="0"/>
              <a:t>, </a:t>
            </a:r>
            <a:r>
              <a:rPr lang="fr-FR" dirty="0"/>
              <a:t>mais aussi </a:t>
            </a:r>
            <a:r>
              <a:rPr lang="fr-FR" dirty="0" smtClean="0"/>
              <a:t>les garçon et les  petits bourgeois deviennent, </a:t>
            </a:r>
            <a:r>
              <a:rPr lang="fr-FR" dirty="0"/>
              <a:t>entre la fin </a:t>
            </a:r>
            <a:r>
              <a:rPr lang="fr-FR" dirty="0" smtClean="0"/>
              <a:t>du XVIII </a:t>
            </a:r>
            <a:r>
              <a:rPr lang="fr-FR" dirty="0"/>
              <a:t>et la première moitié </a:t>
            </a:r>
            <a:r>
              <a:rPr lang="fr-FR" dirty="0" smtClean="0"/>
              <a:t>du XIX siècle, </a:t>
            </a:r>
            <a:r>
              <a:rPr lang="fr-FR" dirty="0"/>
              <a:t>une tranche essentielle du public auquel les romans </a:t>
            </a:r>
            <a:r>
              <a:rPr lang="fr-FR" dirty="0" smtClean="0"/>
              <a:t>s’adressent.</a:t>
            </a:r>
            <a:endParaRPr lang="fr-FR" dirty="0" smtClean="0"/>
          </a:p>
          <a:p>
            <a:r>
              <a:rPr lang="fr-FR" u="sng" dirty="0"/>
              <a:t>Les femmes </a:t>
            </a:r>
            <a:r>
              <a:rPr lang="fr-FR" u="sng" dirty="0" smtClean="0"/>
              <a:t>écrivent des  </a:t>
            </a:r>
            <a:r>
              <a:rPr lang="fr-FR" u="sng" dirty="0"/>
              <a:t>romans</a:t>
            </a:r>
            <a:r>
              <a:rPr lang="fr-FR" dirty="0"/>
              <a:t>. Le </a:t>
            </a:r>
            <a:r>
              <a:rPr lang="fr-FR" dirty="0" smtClean="0"/>
              <a:t>XIX siècle</a:t>
            </a:r>
            <a:r>
              <a:rPr lang="fr-FR" dirty="0" smtClean="0"/>
              <a:t> </a:t>
            </a:r>
            <a:r>
              <a:rPr lang="fr-FR" dirty="0"/>
              <a:t>est le siècle dans lequel </a:t>
            </a:r>
            <a:r>
              <a:rPr lang="fr-FR" dirty="0" smtClean="0"/>
              <a:t> </a:t>
            </a:r>
            <a:r>
              <a:rPr lang="fr-FR" dirty="0"/>
              <a:t>s'impose </a:t>
            </a:r>
            <a:r>
              <a:rPr lang="fr-FR" dirty="0" smtClean="0"/>
              <a:t>l'illustration </a:t>
            </a:r>
            <a:r>
              <a:rPr lang="fr-FR" dirty="0"/>
              <a:t>de l'auteur incontestablement </a:t>
            </a:r>
            <a:r>
              <a:rPr lang="fr-FR" dirty="0" smtClean="0"/>
              <a:t>aussi</a:t>
            </a:r>
          </a:p>
          <a:p>
            <a:r>
              <a:rPr lang="fr-FR" sz="2200" b="1" dirty="0"/>
              <a:t>Les </a:t>
            </a:r>
            <a:r>
              <a:rPr lang="fr-FR" sz="2200" b="1" dirty="0" smtClean="0"/>
              <a:t>femmes </a:t>
            </a:r>
            <a:r>
              <a:rPr lang="fr-FR" sz="2200" b="1" dirty="0"/>
              <a:t>habitent les romans.</a:t>
            </a:r>
            <a:endParaRPr lang="fr-FR" sz="2200" b="1"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913" y="1628800"/>
            <a:ext cx="3610367" cy="4536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7732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a:xfrm>
            <a:off x="251520" y="1628800"/>
            <a:ext cx="4824536" cy="4896544"/>
          </a:xfrm>
        </p:spPr>
        <p:txBody>
          <a:bodyPr>
            <a:normAutofit lnSpcReduction="10000"/>
          </a:bodyPr>
          <a:lstStyle/>
          <a:p>
            <a:r>
              <a:rPr lang="fr-FR" sz="2400" dirty="0"/>
              <a:t>Lectrices, écrivains, personnages, les femmes trouvent dans le roman </a:t>
            </a:r>
            <a:r>
              <a:rPr lang="fr-FR" sz="2400" dirty="0" smtClean="0"/>
              <a:t>types </a:t>
            </a:r>
            <a:r>
              <a:rPr lang="fr-FR" sz="2400" dirty="0"/>
              <a:t>féminins, comportements, destinées possibles avec lequel </a:t>
            </a:r>
            <a:r>
              <a:rPr lang="fr-FR" sz="2400" dirty="0" smtClean="0"/>
              <a:t>chaque </a:t>
            </a:r>
            <a:r>
              <a:rPr lang="fr-FR" sz="2400" dirty="0" smtClean="0"/>
              <a:t> </a:t>
            </a:r>
            <a:r>
              <a:rPr lang="fr-FR" sz="2400" dirty="0"/>
              <a:t>fois se mesurer, s'identifier, se différencier: celle des femmes </a:t>
            </a:r>
            <a:r>
              <a:rPr lang="fr-FR" sz="2400" dirty="0" smtClean="0"/>
              <a:t>de 1800  </a:t>
            </a:r>
            <a:r>
              <a:rPr lang="fr-FR" sz="2400" dirty="0"/>
              <a:t>est une lecture active et pas passive, </a:t>
            </a:r>
            <a:r>
              <a:rPr lang="fr-FR" sz="2400" dirty="0" err="1" smtClean="0"/>
              <a:t>participée,en</a:t>
            </a:r>
            <a:r>
              <a:rPr lang="fr-FR" sz="2400" dirty="0" smtClean="0"/>
              <a:t> </a:t>
            </a:r>
            <a:r>
              <a:rPr lang="fr-FR" sz="2400" dirty="0"/>
              <a:t>amateur, parfois polémique. Mais oui, parce que les femmes demandent d'être représentée avec de la liberté, avec de la fidélité, avec respect, et, </a:t>
            </a:r>
            <a:r>
              <a:rPr lang="fr-FR" sz="2400" dirty="0" smtClean="0"/>
              <a:t>beaucoup </a:t>
            </a:r>
            <a:r>
              <a:rPr lang="fr-FR" sz="2400" dirty="0" smtClean="0"/>
              <a:t> </a:t>
            </a:r>
            <a:r>
              <a:rPr lang="fr-FR" sz="2400" dirty="0"/>
              <a:t>de lectrices affirment leur droit de critique et de jugement</a:t>
            </a:r>
            <a:r>
              <a:rPr lang="fr-FR" dirty="0"/>
              <a:t>.</a:t>
            </a:r>
            <a:endParaRPr lang="it-IT"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556792"/>
            <a:ext cx="3979065" cy="511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1053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lstStyle/>
          <a:p>
            <a:r>
              <a:rPr lang="fr-FR" dirty="0" smtClean="0"/>
              <a:t>http://dergipark.ulakbim.gov.tr/cusosbil/article/viewFile/5000000981/5000001672</a:t>
            </a:r>
            <a:endParaRPr lang="it-IT" dirty="0" smtClean="0"/>
          </a:p>
          <a:p>
            <a:r>
              <a:rPr lang="fr-FR" dirty="0" smtClean="0"/>
              <a:t> </a:t>
            </a:r>
            <a:endParaRPr lang="it-IT" dirty="0" smtClean="0"/>
          </a:p>
          <a:p>
            <a:r>
              <a:rPr lang="fr-FR" dirty="0" smtClean="0"/>
              <a:t>http://www.scritub.com/limba/franceza/Le-roman-du-eme-siecle-et-la-c75334.php</a:t>
            </a:r>
            <a:endParaRPr lang="it-IT" dirty="0" smtClean="0"/>
          </a:p>
          <a:p>
            <a:r>
              <a:rPr lang="fr-FR" dirty="0" smtClean="0"/>
              <a:t> </a:t>
            </a:r>
            <a:endParaRPr lang="it-IT" dirty="0" smtClean="0"/>
          </a:p>
          <a:p>
            <a:r>
              <a:rPr lang="fr-FR" dirty="0" smtClean="0"/>
              <a:t>http://thelivingnews.it/gli-straordinari-volti-delle-donne-nella-letteratura/</a:t>
            </a:r>
            <a:r>
              <a:rPr lang="it-IT" dirty="0" smtClean="0"/>
              <a:t> </a:t>
            </a:r>
            <a:r>
              <a:rPr lang="fr-FR" dirty="0" smtClean="0"/>
              <a:t/>
            </a:r>
            <a:br>
              <a:rPr lang="fr-FR" dirty="0" smtClean="0"/>
            </a:br>
            <a:endParaRPr lang="fr-FR" dirty="0" smtClean="0"/>
          </a:p>
          <a:p>
            <a:r>
              <a:rPr lang="fr-FR" dirty="0" smtClean="0"/>
              <a:t>http://www.vanityfair.it/show/libri/16/03/08/8-marzo-eroine-donne-letteratura-protagoniste-romanzi</a:t>
            </a:r>
            <a:endParaRPr lang="it-IT" dirty="0" smtClean="0"/>
          </a:p>
          <a:p>
            <a:endParaRPr lang="it-IT" dirty="0"/>
          </a:p>
        </p:txBody>
      </p:sp>
      <p:sp>
        <p:nvSpPr>
          <p:cNvPr id="3" name="Titolo 2"/>
          <p:cNvSpPr>
            <a:spLocks noGrp="1"/>
          </p:cNvSpPr>
          <p:nvPr>
            <p:ph type="title"/>
          </p:nvPr>
        </p:nvSpPr>
        <p:spPr/>
        <p:txBody>
          <a:bodyPr/>
          <a:lstStyle/>
          <a:p>
            <a:r>
              <a:rPr lang="it-IT" dirty="0" err="1" smtClean="0"/>
              <a:t>sources</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7931224" cy="2128256"/>
          </a:xfrm>
        </p:spPr>
        <p:txBody>
          <a:bodyPr>
            <a:normAutofit fontScale="92500" lnSpcReduction="20000"/>
          </a:bodyPr>
          <a:lstStyle/>
          <a:p>
            <a:r>
              <a:rPr lang="fr-FR" sz="2400" dirty="0"/>
              <a:t>Le statut de la femme est </a:t>
            </a:r>
            <a:r>
              <a:rPr lang="fr-FR" sz="2400" dirty="0" smtClean="0"/>
              <a:t>,pendant les </a:t>
            </a:r>
            <a:r>
              <a:rPr lang="fr-FR" sz="2400" dirty="0"/>
              <a:t>siècles ,largement inférieur à celui de l'homme, la Révolution et son principe d'égalité laisse augurer une amélioration et un changement de statut. Il n'en est rien. Si la révolution a réussi à poser les principes d'égalité et reconnaît à la femme la personnalité civile, le droit de vote n'est toujours pas institué. </a:t>
            </a:r>
          </a:p>
          <a:p>
            <a:r>
              <a:rPr lang="fr-FR" dirty="0"/>
              <a:t> </a:t>
            </a:r>
            <a:endParaRPr lang="it-IT" dirty="0"/>
          </a:p>
        </p:txBody>
      </p:sp>
      <p:sp>
        <p:nvSpPr>
          <p:cNvPr id="3" name="Titolo 2"/>
          <p:cNvSpPr>
            <a:spLocks noGrp="1"/>
          </p:cNvSpPr>
          <p:nvPr>
            <p:ph type="title"/>
          </p:nvPr>
        </p:nvSpPr>
        <p:spPr/>
        <p:txBody>
          <a:bodyPr/>
          <a:lstStyle/>
          <a:p>
            <a:r>
              <a:rPr lang="it-IT" dirty="0"/>
              <a:t>LA FEMME DANS L’HISTOIRE</a:t>
            </a:r>
          </a:p>
        </p:txBody>
      </p:sp>
      <p:pic>
        <p:nvPicPr>
          <p:cNvPr id="4" name="Immagine 3" descr="Risultati immagini per donne letteratura"/>
          <p:cNvPicPr/>
          <p:nvPr/>
        </p:nvPicPr>
        <p:blipFill>
          <a:blip r:embed="rId2" cstate="print"/>
          <a:srcRect/>
          <a:stretch>
            <a:fillRect/>
          </a:stretch>
        </p:blipFill>
        <p:spPr bwMode="auto">
          <a:xfrm>
            <a:off x="2195736" y="3717032"/>
            <a:ext cx="5112568" cy="2963086"/>
          </a:xfrm>
          <a:prstGeom prst="rect">
            <a:avLst/>
          </a:prstGeom>
          <a:noFill/>
          <a:ln w="9525">
            <a:noFill/>
            <a:miter lim="800000"/>
            <a:headEnd/>
            <a:tailEnd/>
          </a:ln>
        </p:spPr>
      </p:pic>
    </p:spTree>
    <p:extLst>
      <p:ext uri="{BB962C8B-B14F-4D97-AF65-F5344CB8AC3E}">
        <p14:creationId xmlns:p14="http://schemas.microsoft.com/office/powerpoint/2010/main" xmlns="" val="3793116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8435280" cy="4576528"/>
          </a:xfrm>
        </p:spPr>
        <p:txBody>
          <a:bodyPr>
            <a:normAutofit lnSpcReduction="10000"/>
          </a:bodyPr>
          <a:lstStyle/>
          <a:p>
            <a:r>
              <a:rPr lang="fr-FR" sz="2200" dirty="0"/>
              <a:t>La révolution française et son principe d’égalité avait laissé espérer une amélioration et un changement de statut pour les femmes, mais rien n’a réellement changé.</a:t>
            </a:r>
          </a:p>
          <a:p>
            <a:r>
              <a:rPr lang="fr-FR" sz="2200" dirty="0"/>
              <a:t>A part le fait qu’elles ont pu écrire la Déclaration des droits de la Femme, et de la citoyenne. La femme au 19ème siècle est inférieure à </a:t>
            </a:r>
            <a:r>
              <a:rPr lang="fr-FR" sz="2200" dirty="0" smtClean="0"/>
              <a:t>l’</a:t>
            </a:r>
            <a:r>
              <a:rPr lang="fr-FR" sz="2200" dirty="0" err="1" smtClean="0"/>
              <a:t>homme,elle</a:t>
            </a:r>
            <a:r>
              <a:rPr lang="fr-FR" sz="2200" dirty="0" smtClean="0"/>
              <a:t> </a:t>
            </a:r>
            <a:r>
              <a:rPr lang="fr-FR" sz="2200" dirty="0"/>
              <a:t>reste un être mineur </a:t>
            </a:r>
            <a:r>
              <a:rPr lang="fr-FR" sz="2200" dirty="0" smtClean="0"/>
              <a:t>placé sous </a:t>
            </a:r>
            <a:r>
              <a:rPr lang="fr-FR" sz="2200" dirty="0"/>
              <a:t>l’autorité de son mari ou bien de son père lorsqu’elle n’a pas encore </a:t>
            </a:r>
            <a:r>
              <a:rPr lang="fr-FR" sz="2200" dirty="0" smtClean="0"/>
              <a:t>d’époux.</a:t>
            </a:r>
            <a:endParaRPr lang="fr-FR" sz="2200" dirty="0"/>
          </a:p>
          <a:p>
            <a:r>
              <a:rPr lang="fr-FR" sz="2200" dirty="0" smtClean="0"/>
              <a:t>Il leur est </a:t>
            </a:r>
            <a:r>
              <a:rPr lang="fr-FR" sz="2200" dirty="0" smtClean="0"/>
              <a:t>interdit </a:t>
            </a:r>
            <a:r>
              <a:rPr lang="fr-FR" sz="2200" dirty="0"/>
              <a:t>de se mêler à la politique et de s’informer de la société. En gros elles n’ont aucun </a:t>
            </a:r>
            <a:r>
              <a:rPr lang="fr-FR" sz="2200" dirty="0" smtClean="0"/>
              <a:t>droit </a:t>
            </a:r>
            <a:r>
              <a:rPr lang="fr-FR" sz="2200" dirty="0"/>
              <a:t>ni civil ni politique, elles ne sont prioritaire de rien, car elles n’ont pas de salaire et </a:t>
            </a:r>
            <a:r>
              <a:rPr lang="fr-FR" sz="2200" dirty="0" smtClean="0"/>
              <a:t>elles n‘ont </a:t>
            </a:r>
            <a:r>
              <a:rPr lang="fr-FR" sz="2200" dirty="0"/>
              <a:t>aucun droit sur l'administration des biens communs. Elles sont contraintes à rester à la </a:t>
            </a:r>
            <a:r>
              <a:rPr lang="fr-FR" sz="2200" dirty="0" smtClean="0"/>
              <a:t>maison ,</a:t>
            </a:r>
            <a:r>
              <a:rPr lang="fr-FR" sz="2200" dirty="0"/>
              <a:t>leur unique rôle est d’être </a:t>
            </a:r>
            <a:r>
              <a:rPr lang="fr-FR" sz="2200" dirty="0" smtClean="0"/>
              <a:t> épouses </a:t>
            </a:r>
            <a:r>
              <a:rPr lang="fr-FR" sz="2200" dirty="0"/>
              <a:t>et </a:t>
            </a:r>
            <a:r>
              <a:rPr lang="fr-FR" sz="2200" dirty="0" smtClean="0"/>
              <a:t> </a:t>
            </a:r>
            <a:r>
              <a:rPr lang="fr-FR" sz="2200" dirty="0"/>
              <a:t>mère. On peut dire que Ce siècle a été particulièrement difficile pour les femmes qui n’avaient le droit que de se taire.</a:t>
            </a:r>
          </a:p>
          <a:p>
            <a:endParaRPr lang="it-IT" dirty="0"/>
          </a:p>
        </p:txBody>
      </p:sp>
      <p:sp>
        <p:nvSpPr>
          <p:cNvPr id="3" name="Titolo 2"/>
          <p:cNvSpPr>
            <a:spLocks noGrp="1"/>
          </p:cNvSpPr>
          <p:nvPr>
            <p:ph type="title"/>
          </p:nvPr>
        </p:nvSpPr>
        <p:spPr/>
        <p:txBody>
          <a:bodyPr/>
          <a:lstStyle/>
          <a:p>
            <a:r>
              <a:rPr lang="it-IT" dirty="0" smtClean="0"/>
              <a:t>«Madame Bovary»</a:t>
            </a:r>
            <a:br>
              <a:rPr lang="it-IT" dirty="0" smtClean="0"/>
            </a:br>
            <a:r>
              <a:rPr lang="it-IT" dirty="0" smtClean="0"/>
              <a:t>Gustave Flaubert</a:t>
            </a:r>
            <a:endParaRPr lang="it-IT" dirty="0"/>
          </a:p>
        </p:txBody>
      </p:sp>
    </p:spTree>
    <p:extLst>
      <p:ext uri="{BB962C8B-B14F-4D97-AF65-F5344CB8AC3E}">
        <p14:creationId xmlns:p14="http://schemas.microsoft.com/office/powerpoint/2010/main" xmlns="" val="112022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179512" y="1412776"/>
            <a:ext cx="8723312" cy="5112568"/>
          </a:xfrm>
        </p:spPr>
        <p:txBody>
          <a:bodyPr>
            <a:noAutofit/>
          </a:bodyPr>
          <a:lstStyle/>
          <a:p>
            <a:r>
              <a:rPr lang="fr-FR" sz="2400" dirty="0"/>
              <a:t>Emma est une femme du 19ème siècle, donc elle doit supporter les contraintes de ce temps. La condition des femmes au 19ème siècle </a:t>
            </a:r>
            <a:r>
              <a:rPr lang="fr-FR" sz="2400" dirty="0" smtClean="0"/>
              <a:t>décrite </a:t>
            </a:r>
            <a:r>
              <a:rPr lang="fr-FR" sz="2400" dirty="0"/>
              <a:t>avant est exactement ce à quoi Emma doit se heurter. </a:t>
            </a:r>
          </a:p>
          <a:p>
            <a:endParaRPr lang="fr-FR" sz="2400" dirty="0"/>
          </a:p>
          <a:p>
            <a:r>
              <a:rPr lang="fr-FR" sz="2400" dirty="0"/>
              <a:t>Emma va vite avoir le rôle de femme mariée, croyant éprouver de l’amour, elle épouse le premier prétendant qui se présente, Charles. Elle espère trouver une vie de conte de fées, mais entre l’idéal et la médiocrité quotidienne, elle se lasse vite de son mari et </a:t>
            </a:r>
            <a:r>
              <a:rPr lang="fr-FR" sz="2400" dirty="0" smtClean="0"/>
              <a:t>de </a:t>
            </a:r>
            <a:r>
              <a:rPr lang="fr-FR" sz="2400" dirty="0"/>
              <a:t>son rôle dans son ménage.</a:t>
            </a:r>
          </a:p>
          <a:p>
            <a:r>
              <a:rPr lang="fr-FR" sz="2400" dirty="0"/>
              <a:t>La maternité est aussi une contrainte pour Emma, car contrairement aux autres femmes de son rang, Emma va mettre sa fille en nourrice comme les aristocrates</a:t>
            </a:r>
            <a:r>
              <a:rPr lang="fr-FR" sz="2400" dirty="0" smtClean="0"/>
              <a:t>.</a:t>
            </a:r>
            <a:endParaRPr lang="fr-FR" sz="2400" dirty="0"/>
          </a:p>
        </p:txBody>
      </p:sp>
    </p:spTree>
    <p:extLst>
      <p:ext uri="{BB962C8B-B14F-4D97-AF65-F5344CB8AC3E}">
        <p14:creationId xmlns:p14="http://schemas.microsoft.com/office/powerpoint/2010/main" xmlns="" val="646662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323528" y="404664"/>
            <a:ext cx="8445624" cy="6120680"/>
          </a:xfrm>
        </p:spPr>
        <p:txBody>
          <a:bodyPr/>
          <a:lstStyle/>
          <a:p>
            <a:endParaRPr lang="fr-FR" dirty="0" smtClean="0"/>
          </a:p>
          <a:p>
            <a:endParaRPr lang="fr-FR" dirty="0" smtClean="0"/>
          </a:p>
          <a:p>
            <a:endParaRPr lang="fr-FR" dirty="0"/>
          </a:p>
          <a:p>
            <a:r>
              <a:rPr lang="fr-FR" sz="2400" dirty="0" smtClean="0"/>
              <a:t>Emma </a:t>
            </a:r>
            <a:r>
              <a:rPr lang="fr-FR" sz="2400" dirty="0"/>
              <a:t>dépend de son mari, pour ses choix et ses actes, c’était ce que </a:t>
            </a:r>
            <a:r>
              <a:rPr lang="fr-FR" sz="2400" dirty="0" smtClean="0"/>
              <a:t>voulait </a:t>
            </a:r>
            <a:r>
              <a:rPr lang="fr-FR" sz="2400" dirty="0"/>
              <a:t>le 19ème siècle. Elle rentre dans le moule et n’échappe pas à la condition humaine.</a:t>
            </a:r>
          </a:p>
          <a:p>
            <a:endParaRPr lang="fr-FR" sz="2400" dirty="0"/>
          </a:p>
          <a:p>
            <a:r>
              <a:rPr lang="fr-FR" sz="2400" dirty="0" smtClean="0"/>
              <a:t>Emma </a:t>
            </a:r>
            <a:r>
              <a:rPr lang="fr-FR" sz="2400" dirty="0"/>
              <a:t>est fille d’un riche paysan et lorsqu’elle était jeune, elle vivait au couvent. Là bas, elle y lisait des livres qui décrivent de grandes histoires d’amour, empreintes de romantisme tel que Paul et Virginie et comme elle était enfermée dans le couvent cela ne lui permettait pas de voir la réalité de l’amour. Elle s’est donc </a:t>
            </a:r>
            <a:r>
              <a:rPr lang="fr-FR" sz="2400" dirty="0" smtClean="0"/>
              <a:t>construite </a:t>
            </a:r>
            <a:r>
              <a:rPr lang="fr-FR" sz="2400" dirty="0"/>
              <a:t>une image </a:t>
            </a:r>
            <a:r>
              <a:rPr lang="fr-FR" sz="2400" dirty="0" smtClean="0"/>
              <a:t>idéalisée </a:t>
            </a:r>
            <a:r>
              <a:rPr lang="fr-FR" sz="2400" dirty="0"/>
              <a:t>de l’amour comme étant l’amour absolu.</a:t>
            </a:r>
          </a:p>
          <a:p>
            <a:endParaRPr lang="fr-FR" dirty="0"/>
          </a:p>
          <a:p>
            <a:endParaRPr lang="it-IT" dirty="0"/>
          </a:p>
        </p:txBody>
      </p:sp>
    </p:spTree>
    <p:extLst>
      <p:ext uri="{BB962C8B-B14F-4D97-AF65-F5344CB8AC3E}">
        <p14:creationId xmlns:p14="http://schemas.microsoft.com/office/powerpoint/2010/main" xmlns="" val="198220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457200" y="2020824"/>
            <a:ext cx="4114800" cy="4360504"/>
          </a:xfrm>
        </p:spPr>
        <p:txBody>
          <a:bodyPr/>
          <a:lstStyle/>
          <a:p>
            <a:r>
              <a:rPr lang="fr-FR" sz="2200" dirty="0"/>
              <a:t>Mais comme on l’a dit avant, tout en Emma et autour d’Emma est ennui et principalement, sa vie conjugale qui n’est qu’une routine dans laquelle elle se sent seule. Et qui n’est pas l’amour absolu qu’elle aurait voulu avoir.</a:t>
            </a:r>
          </a:p>
          <a:p>
            <a:r>
              <a:rPr lang="fr-FR" sz="2200" dirty="0"/>
              <a:t>Elle va donc essayer de s’émanciper de cette vie </a:t>
            </a:r>
            <a:r>
              <a:rPr lang="fr-FR" sz="2200" dirty="0" smtClean="0"/>
              <a:t>d’ennui.</a:t>
            </a:r>
            <a:endParaRPr lang="fr-FR" sz="2200" dirty="0" smtClean="0"/>
          </a:p>
          <a:p>
            <a:endParaRPr lang="fr-FR" sz="2200" dirty="0"/>
          </a:p>
          <a:p>
            <a:endParaRPr lang="fr-FR" sz="2200" dirty="0"/>
          </a:p>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556792"/>
            <a:ext cx="3746732" cy="5053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267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p:txBody>
          <a:bodyPr>
            <a:normAutofit/>
          </a:bodyPr>
          <a:lstStyle/>
          <a:p>
            <a:r>
              <a:rPr lang="fr-FR" sz="2400" dirty="0"/>
              <a:t>Nous sommes dans la Russie aristocratique de </a:t>
            </a:r>
            <a:r>
              <a:rPr lang="fr-FR" sz="2400" dirty="0" smtClean="0"/>
              <a:t>la deuxième </a:t>
            </a:r>
            <a:r>
              <a:rPr lang="fr-FR" sz="2400" dirty="0"/>
              <a:t>moitiés </a:t>
            </a:r>
            <a:r>
              <a:rPr lang="fr-FR" sz="2400" dirty="0" smtClean="0"/>
              <a:t>du XIX siècle</a:t>
            </a:r>
            <a:r>
              <a:rPr lang="fr-FR" sz="2400" dirty="0" smtClean="0"/>
              <a:t>. </a:t>
            </a:r>
            <a:r>
              <a:rPr lang="fr-FR" sz="2400" dirty="0"/>
              <a:t>Épousée au haut dirigeant </a:t>
            </a:r>
            <a:r>
              <a:rPr lang="fr-FR" sz="2400" dirty="0" err="1"/>
              <a:t>Aleksej</a:t>
            </a:r>
            <a:r>
              <a:rPr lang="fr-FR" sz="2400" dirty="0"/>
              <a:t> </a:t>
            </a:r>
            <a:r>
              <a:rPr lang="fr-FR" sz="2400" dirty="0" err="1"/>
              <a:t>Aleksandrovic</a:t>
            </a:r>
            <a:r>
              <a:rPr lang="fr-FR" sz="2400" dirty="0"/>
              <a:t> </a:t>
            </a:r>
            <a:r>
              <a:rPr lang="fr-FR" sz="2400" dirty="0" err="1"/>
              <a:t>Karenin</a:t>
            </a:r>
            <a:r>
              <a:rPr lang="fr-FR" sz="2400" dirty="0"/>
              <a:t>, dans un voyage à Moscou Anna rencontre le comte </a:t>
            </a:r>
            <a:r>
              <a:rPr lang="fr-FR" sz="2400" dirty="0" err="1"/>
              <a:t>Vronskij</a:t>
            </a:r>
            <a:r>
              <a:rPr lang="fr-FR" sz="2400" dirty="0"/>
              <a:t>, </a:t>
            </a:r>
            <a:r>
              <a:rPr lang="fr-FR" sz="2400" dirty="0" smtClean="0"/>
              <a:t>beau </a:t>
            </a:r>
            <a:r>
              <a:rPr lang="fr-FR" sz="2400" dirty="0"/>
              <a:t>officiel, cynique et enclin au </a:t>
            </a:r>
            <a:r>
              <a:rPr lang="fr-FR" sz="2400" dirty="0" smtClean="0"/>
              <a:t>plaisir. C’est à ce moment-là qu’ elle choisit</a:t>
            </a:r>
            <a:r>
              <a:rPr lang="fr-FR" sz="2400" dirty="0"/>
              <a:t>: sa vie n'est pas à côté du mari et </a:t>
            </a:r>
            <a:r>
              <a:rPr lang="fr-FR" sz="2400" dirty="0" smtClean="0"/>
              <a:t>du</a:t>
            </a:r>
            <a:r>
              <a:rPr lang="fr-FR" sz="2400" dirty="0" smtClean="0"/>
              <a:t> </a:t>
            </a:r>
            <a:r>
              <a:rPr lang="fr-FR" sz="2400" dirty="0"/>
              <a:t>fils, mais avec le séducteur noble pour lequel </a:t>
            </a:r>
            <a:r>
              <a:rPr lang="fr-FR" sz="2400" dirty="0" smtClean="0"/>
              <a:t>elle abandonne </a:t>
            </a:r>
            <a:r>
              <a:rPr lang="fr-FR" sz="2400" dirty="0"/>
              <a:t>la famille et de qui </a:t>
            </a:r>
            <a:r>
              <a:rPr lang="fr-FR" sz="2400" dirty="0" smtClean="0"/>
              <a:t>elle aura </a:t>
            </a:r>
            <a:r>
              <a:rPr lang="fr-FR" sz="2400" dirty="0"/>
              <a:t>une autre fille, avec beaucoup de </a:t>
            </a:r>
            <a:r>
              <a:rPr lang="fr-FR" sz="2400" dirty="0" smtClean="0"/>
              <a:t> </a:t>
            </a:r>
            <a:r>
              <a:rPr lang="fr-FR" sz="2400" dirty="0"/>
              <a:t>condamnation féroce de la part de la société. Et quand </a:t>
            </a:r>
            <a:r>
              <a:rPr lang="fr-FR" sz="2400" dirty="0" err="1"/>
              <a:t>Vronskij</a:t>
            </a:r>
            <a:r>
              <a:rPr lang="fr-FR" sz="2400" dirty="0"/>
              <a:t> s'éloigne, Anna voit sa destinée s'accomplir en </a:t>
            </a:r>
            <a:r>
              <a:rPr lang="fr-FR" sz="2400" dirty="0" smtClean="0"/>
              <a:t>se</a:t>
            </a:r>
            <a:r>
              <a:rPr lang="fr-FR" sz="2400" dirty="0" smtClean="0"/>
              <a:t> </a:t>
            </a:r>
            <a:r>
              <a:rPr lang="fr-FR" sz="2400" dirty="0"/>
              <a:t>lançant dessous un train en course.</a:t>
            </a:r>
          </a:p>
          <a:p>
            <a:endParaRPr lang="fr-FR" dirty="0"/>
          </a:p>
          <a:p>
            <a:endParaRPr lang="it-IT" dirty="0"/>
          </a:p>
        </p:txBody>
      </p:sp>
      <p:sp>
        <p:nvSpPr>
          <p:cNvPr id="3" name="Titolo 2"/>
          <p:cNvSpPr>
            <a:spLocks noGrp="1"/>
          </p:cNvSpPr>
          <p:nvPr>
            <p:ph type="title"/>
          </p:nvPr>
        </p:nvSpPr>
        <p:spPr/>
        <p:txBody>
          <a:bodyPr/>
          <a:lstStyle/>
          <a:p>
            <a:r>
              <a:rPr lang="it-IT" dirty="0" smtClean="0"/>
              <a:t>«Anna </a:t>
            </a:r>
            <a:r>
              <a:rPr lang="it-IT" dirty="0" err="1" smtClean="0"/>
              <a:t>Karénine</a:t>
            </a:r>
            <a:r>
              <a:rPr lang="it-IT" dirty="0" smtClean="0"/>
              <a:t>»</a:t>
            </a:r>
            <a:br>
              <a:rPr lang="it-IT" dirty="0" smtClean="0"/>
            </a:br>
            <a:r>
              <a:rPr lang="it-IT" dirty="0" err="1" smtClean="0"/>
              <a:t>Lev</a:t>
            </a:r>
            <a:r>
              <a:rPr lang="it-IT" dirty="0" smtClean="0"/>
              <a:t> Tolstoj</a:t>
            </a:r>
            <a:endParaRPr lang="it-IT" dirty="0"/>
          </a:p>
        </p:txBody>
      </p:sp>
    </p:spTree>
    <p:extLst>
      <p:ext uri="{BB962C8B-B14F-4D97-AF65-F5344CB8AC3E}">
        <p14:creationId xmlns:p14="http://schemas.microsoft.com/office/powerpoint/2010/main" xmlns="" val="239873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3"/>
          </p:nvPr>
        </p:nvSpPr>
        <p:spPr>
          <a:xfrm>
            <a:off x="323528" y="4481736"/>
            <a:ext cx="8363272" cy="2376264"/>
          </a:xfrm>
        </p:spPr>
        <p:txBody>
          <a:bodyPr>
            <a:normAutofit fontScale="92500" lnSpcReduction="20000"/>
          </a:bodyPr>
          <a:lstStyle/>
          <a:p>
            <a:r>
              <a:rPr lang="fr-FR" sz="2400" dirty="0"/>
              <a:t>Tolstoï met en scène différents bonheurs conjugaux: </a:t>
            </a:r>
            <a:r>
              <a:rPr lang="fr-FR" sz="2400" dirty="0" smtClean="0"/>
              <a:t>celui  conformiste où  </a:t>
            </a:r>
            <a:r>
              <a:rPr lang="fr-FR" sz="2400" dirty="0"/>
              <a:t>Kitty épouse Levin sans incident et </a:t>
            </a:r>
            <a:r>
              <a:rPr lang="fr-FR" sz="2400" dirty="0" smtClean="0"/>
              <a:t>elle </a:t>
            </a:r>
            <a:r>
              <a:rPr lang="fr-FR" sz="2400" dirty="0" smtClean="0"/>
              <a:t>ne </a:t>
            </a:r>
            <a:r>
              <a:rPr lang="fr-FR" sz="2400" dirty="0"/>
              <a:t>se </a:t>
            </a:r>
            <a:r>
              <a:rPr lang="fr-FR" sz="2400" dirty="0" smtClean="0"/>
              <a:t>pose</a:t>
            </a:r>
            <a:r>
              <a:rPr lang="fr-FR" sz="2400" dirty="0" smtClean="0"/>
              <a:t> </a:t>
            </a:r>
            <a:r>
              <a:rPr lang="fr-FR" sz="2400" dirty="0"/>
              <a:t>pas de questions,; </a:t>
            </a:r>
            <a:r>
              <a:rPr lang="fr-FR" sz="2400" dirty="0" smtClean="0"/>
              <a:t>celui </a:t>
            </a:r>
            <a:r>
              <a:rPr lang="fr-FR" sz="2400" dirty="0"/>
              <a:t>hypocrite, </a:t>
            </a:r>
            <a:r>
              <a:rPr lang="fr-FR" sz="2400" dirty="0" smtClean="0"/>
              <a:t>où Dolly </a:t>
            </a:r>
            <a:r>
              <a:rPr lang="fr-FR" sz="2400" dirty="0"/>
              <a:t>subit en silence les trahisons de Cale et </a:t>
            </a:r>
            <a:r>
              <a:rPr lang="fr-FR" sz="2400" dirty="0" smtClean="0"/>
              <a:t>elle </a:t>
            </a:r>
            <a:r>
              <a:rPr lang="fr-FR" sz="2400" dirty="0" smtClean="0"/>
              <a:t>fait </a:t>
            </a:r>
            <a:r>
              <a:rPr lang="fr-FR" sz="2400" dirty="0"/>
              <a:t>semblant de </a:t>
            </a:r>
            <a:r>
              <a:rPr lang="fr-FR" sz="2400" dirty="0" smtClean="0"/>
              <a:t>rien; celui révolutionnaire</a:t>
            </a:r>
            <a:r>
              <a:rPr lang="fr-FR" sz="2400" dirty="0"/>
              <a:t>, </a:t>
            </a:r>
            <a:r>
              <a:rPr lang="fr-FR" sz="2400" dirty="0" smtClean="0"/>
              <a:t>où Anna quitte son  </a:t>
            </a:r>
            <a:r>
              <a:rPr lang="fr-FR" sz="2400" dirty="0"/>
              <a:t>mari et </a:t>
            </a:r>
            <a:r>
              <a:rPr lang="fr-FR" sz="2400" dirty="0" smtClean="0"/>
              <a:t>son enfant </a:t>
            </a:r>
            <a:r>
              <a:rPr lang="fr-FR" sz="2400" dirty="0"/>
              <a:t>pour rester avec un </a:t>
            </a:r>
            <a:r>
              <a:rPr lang="fr-FR" sz="2400" dirty="0" smtClean="0"/>
              <a:t>autre </a:t>
            </a:r>
            <a:r>
              <a:rPr lang="fr-FR" sz="2400" dirty="0" smtClean="0"/>
              <a:t>. </a:t>
            </a:r>
            <a:r>
              <a:rPr lang="fr-FR" sz="2400" dirty="0"/>
              <a:t>Il est comme si, en esquissant ces formes différentes de rapports de force, l'écrivain </a:t>
            </a:r>
            <a:r>
              <a:rPr lang="fr-FR" sz="2400" dirty="0" smtClean="0"/>
              <a:t>était</a:t>
            </a:r>
            <a:r>
              <a:rPr lang="fr-FR" sz="2400" dirty="0" smtClean="0"/>
              <a:t> </a:t>
            </a:r>
            <a:r>
              <a:rPr lang="fr-FR" sz="2400" dirty="0"/>
              <a:t>en train de raconter une société en fibrillation, prochaine à l'explosion qui arrivera dans les premiers </a:t>
            </a:r>
            <a:r>
              <a:rPr lang="fr-FR" sz="2400" dirty="0" smtClean="0"/>
              <a:t>années du XIX siècle.</a:t>
            </a:r>
            <a:endParaRPr lang="fr-FR" sz="2400" dirty="0"/>
          </a:p>
          <a:p>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9925" y="188640"/>
            <a:ext cx="7482210" cy="421069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0436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336</TotalTime>
  <Words>2801</Words>
  <Application>Microsoft Office PowerPoint</Application>
  <PresentationFormat>Presentazione su schermo (4:3)</PresentationFormat>
  <Paragraphs>80</Paragraphs>
  <Slides>26</Slides>
  <Notes>0</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BlackTie</vt:lpstr>
      <vt:lpstr>La femme dans la litterature du XIX  siècle </vt:lpstr>
      <vt:lpstr>INTRODUCTION</vt:lpstr>
      <vt:lpstr>LA FEMME DANS L’HISTOIRE</vt:lpstr>
      <vt:lpstr>«Madame Bovary» Gustave Flaubert</vt:lpstr>
      <vt:lpstr>Diapositiva 5</vt:lpstr>
      <vt:lpstr>Diapositiva 6</vt:lpstr>
      <vt:lpstr>Diapositiva 7</vt:lpstr>
      <vt:lpstr>«Anna Karénine» Lev Tolstoj</vt:lpstr>
      <vt:lpstr>Diapositiva 9</vt:lpstr>
      <vt:lpstr>«Portrait de femme» Henry James</vt:lpstr>
      <vt:lpstr>Diapositiva 11</vt:lpstr>
      <vt:lpstr>Diapositiva 12</vt:lpstr>
      <vt:lpstr>L’Amour et la Passion </vt:lpstr>
      <vt:lpstr>Diapositiva 14</vt:lpstr>
      <vt:lpstr>Diapositiva 15</vt:lpstr>
      <vt:lpstr>La Naïveté et la Pureté de L’âme Chez L’Héroïne </vt:lpstr>
      <vt:lpstr>Diapositiva 17</vt:lpstr>
      <vt:lpstr>La Maternité </vt:lpstr>
      <vt:lpstr>Diapositiva 19</vt:lpstr>
      <vt:lpstr>Le Mariage </vt:lpstr>
      <vt:lpstr>Diapositiva 21</vt:lpstr>
      <vt:lpstr>La relation maître-esclave entre la femme et l'homme </vt:lpstr>
      <vt:lpstr>conclusion</vt:lpstr>
      <vt:lpstr>Diapositiva 24</vt:lpstr>
      <vt:lpstr>Diapositiva 25</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femme dans la litterature du XIX e siècle</dc:title>
  <dc:creator>SerenaStella</dc:creator>
  <cp:lastModifiedBy>Utente</cp:lastModifiedBy>
  <cp:revision>23</cp:revision>
  <dcterms:created xsi:type="dcterms:W3CDTF">2017-04-20T16:25:32Z</dcterms:created>
  <dcterms:modified xsi:type="dcterms:W3CDTF">2017-05-05T13:51:24Z</dcterms:modified>
</cp:coreProperties>
</file>