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Papyrus"/>
        <a:ea typeface="Papyrus"/>
        <a:cs typeface="Papyrus"/>
        <a:sym typeface="Papyrus"/>
      </a:defRPr>
    </a:lvl1pPr>
    <a:lvl2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Papyrus"/>
        <a:ea typeface="Papyrus"/>
        <a:cs typeface="Papyrus"/>
        <a:sym typeface="Papyrus"/>
      </a:defRPr>
    </a:lvl2pPr>
    <a:lvl3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Papyrus"/>
        <a:ea typeface="Papyrus"/>
        <a:cs typeface="Papyrus"/>
        <a:sym typeface="Papyrus"/>
      </a:defRPr>
    </a:lvl3pPr>
    <a:lvl4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Papyrus"/>
        <a:ea typeface="Papyrus"/>
        <a:cs typeface="Papyrus"/>
        <a:sym typeface="Papyrus"/>
      </a:defRPr>
    </a:lvl4pPr>
    <a:lvl5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Papyrus"/>
        <a:ea typeface="Papyrus"/>
        <a:cs typeface="Papyrus"/>
        <a:sym typeface="Papyrus"/>
      </a:defRPr>
    </a:lvl5pPr>
    <a:lvl6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Papyrus"/>
        <a:ea typeface="Papyrus"/>
        <a:cs typeface="Papyrus"/>
        <a:sym typeface="Papyrus"/>
      </a:defRPr>
    </a:lvl6pPr>
    <a:lvl7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Papyrus"/>
        <a:ea typeface="Papyrus"/>
        <a:cs typeface="Papyrus"/>
        <a:sym typeface="Papyrus"/>
      </a:defRPr>
    </a:lvl7pPr>
    <a:lvl8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Papyrus"/>
        <a:ea typeface="Papyrus"/>
        <a:cs typeface="Papyrus"/>
        <a:sym typeface="Papyrus"/>
      </a:defRPr>
    </a:lvl8pPr>
    <a:lvl9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Papyrus"/>
        <a:ea typeface="Papyrus"/>
        <a:cs typeface="Papyrus"/>
        <a:sym typeface="Papyru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showPr>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Papyrus"/>
          <a:ea typeface="Papyrus"/>
          <a:cs typeface="Papyrus"/>
        </a:font>
        <a:srgbClr val="3E231A"/>
      </a:tcTxStyle>
      <a:tcStyle>
        <a:tcBdr>
          <a:left>
            <a:ln w="12700" cap="flat">
              <a:solidFill>
                <a:srgbClr val="24383E"/>
              </a:solidFill>
              <a:prstDash val="solid"/>
              <a:round/>
            </a:ln>
          </a:left>
          <a:right>
            <a:ln w="12700" cap="flat">
              <a:solidFill>
                <a:srgbClr val="24383E"/>
              </a:solidFill>
              <a:prstDash val="solid"/>
              <a:round/>
            </a:ln>
          </a:right>
          <a:top>
            <a:ln w="12700" cap="flat">
              <a:solidFill>
                <a:srgbClr val="24383E"/>
              </a:solidFill>
              <a:prstDash val="solid"/>
              <a:round/>
            </a:ln>
          </a:top>
          <a:bottom>
            <a:ln w="127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rgbClr val="D4DAE2"/>
          </a:solidFill>
        </a:fill>
      </a:tcStyle>
    </a:wholeTbl>
    <a:band2H>
      <a:tcTxStyle/>
      <a:tcStyle>
        <a:tcBdr/>
        <a:fill>
          <a:solidFill>
            <a:srgbClr val="EBEDF1"/>
          </a:solidFill>
        </a:fill>
      </a:tcStyle>
    </a:band2H>
    <a:firstCol>
      <a:tcTxStyle b="on" i="off">
        <a:font>
          <a:latin typeface="Papyrus"/>
          <a:ea typeface="Papyrus"/>
          <a:cs typeface="Papyrus"/>
        </a:font>
        <a:srgbClr val="24383E"/>
      </a:tcTxStyle>
      <a:tcStyle>
        <a:tcBdr>
          <a:left>
            <a:ln w="12700" cap="flat">
              <a:solidFill>
                <a:srgbClr val="24383E"/>
              </a:solidFill>
              <a:prstDash val="solid"/>
              <a:round/>
            </a:ln>
          </a:left>
          <a:right>
            <a:ln w="12700" cap="flat">
              <a:solidFill>
                <a:srgbClr val="24383E"/>
              </a:solidFill>
              <a:prstDash val="solid"/>
              <a:round/>
            </a:ln>
          </a:right>
          <a:top>
            <a:ln w="12700" cap="flat">
              <a:solidFill>
                <a:srgbClr val="24383E"/>
              </a:solidFill>
              <a:prstDash val="solid"/>
              <a:round/>
            </a:ln>
          </a:top>
          <a:bottom>
            <a:ln w="127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chemeClr val="accent1"/>
          </a:solidFill>
        </a:fill>
      </a:tcStyle>
    </a:firstCol>
    <a:lastRow>
      <a:tcTxStyle b="on" i="off">
        <a:font>
          <a:latin typeface="Papyrus"/>
          <a:ea typeface="Papyrus"/>
          <a:cs typeface="Papyrus"/>
        </a:font>
        <a:srgbClr val="24383E"/>
      </a:tcTxStyle>
      <a:tcStyle>
        <a:tcBdr>
          <a:left>
            <a:ln w="12700" cap="flat">
              <a:solidFill>
                <a:srgbClr val="24383E"/>
              </a:solidFill>
              <a:prstDash val="solid"/>
              <a:round/>
            </a:ln>
          </a:left>
          <a:right>
            <a:ln w="12700" cap="flat">
              <a:solidFill>
                <a:srgbClr val="24383E"/>
              </a:solidFill>
              <a:prstDash val="solid"/>
              <a:round/>
            </a:ln>
          </a:right>
          <a:top>
            <a:ln w="38100" cap="flat">
              <a:solidFill>
                <a:srgbClr val="24383E"/>
              </a:solidFill>
              <a:prstDash val="solid"/>
              <a:round/>
            </a:ln>
          </a:top>
          <a:bottom>
            <a:ln w="127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chemeClr val="accent1"/>
          </a:solidFill>
        </a:fill>
      </a:tcStyle>
    </a:lastRow>
    <a:firstRow>
      <a:tcTxStyle b="on" i="off">
        <a:font>
          <a:latin typeface="Papyrus"/>
          <a:ea typeface="Papyrus"/>
          <a:cs typeface="Papyrus"/>
        </a:font>
        <a:srgbClr val="24383E"/>
      </a:tcTxStyle>
      <a:tcStyle>
        <a:tcBdr>
          <a:left>
            <a:ln w="12700" cap="flat">
              <a:solidFill>
                <a:srgbClr val="24383E"/>
              </a:solidFill>
              <a:prstDash val="solid"/>
              <a:round/>
            </a:ln>
          </a:left>
          <a:right>
            <a:ln w="12700" cap="flat">
              <a:solidFill>
                <a:srgbClr val="24383E"/>
              </a:solidFill>
              <a:prstDash val="solid"/>
              <a:round/>
            </a:ln>
          </a:right>
          <a:top>
            <a:ln w="12700" cap="flat">
              <a:solidFill>
                <a:srgbClr val="24383E"/>
              </a:solidFill>
              <a:prstDash val="solid"/>
              <a:round/>
            </a:ln>
          </a:top>
          <a:bottom>
            <a:ln w="381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chemeClr val="accent1"/>
          </a:solidFill>
        </a:fill>
      </a:tcStyle>
    </a:firstRow>
  </a:tblStyle>
  <a:tblStyle styleId="{C7B018BB-80A7-4F77-B60F-C8B233D01FF8}" styleName="">
    <a:tblBg/>
    <a:wholeTbl>
      <a:tcTxStyle b="off" i="off">
        <a:font>
          <a:latin typeface="Papyrus"/>
          <a:ea typeface="Papyrus"/>
          <a:cs typeface="Papyrus"/>
        </a:font>
        <a:srgbClr val="3E231A"/>
      </a:tcTxStyle>
      <a:tcStyle>
        <a:tcBdr>
          <a:left>
            <a:ln w="12700" cap="flat">
              <a:solidFill>
                <a:srgbClr val="24383E"/>
              </a:solidFill>
              <a:prstDash val="solid"/>
              <a:round/>
            </a:ln>
          </a:left>
          <a:right>
            <a:ln w="12700" cap="flat">
              <a:solidFill>
                <a:srgbClr val="24383E"/>
              </a:solidFill>
              <a:prstDash val="solid"/>
              <a:round/>
            </a:ln>
          </a:right>
          <a:top>
            <a:ln w="12700" cap="flat">
              <a:solidFill>
                <a:srgbClr val="24383E"/>
              </a:solidFill>
              <a:prstDash val="solid"/>
              <a:round/>
            </a:ln>
          </a:top>
          <a:bottom>
            <a:ln w="127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rgbClr val="EFE5CE"/>
          </a:solidFill>
        </a:fill>
      </a:tcStyle>
    </a:wholeTbl>
    <a:band2H>
      <a:tcTxStyle/>
      <a:tcStyle>
        <a:tcBdr/>
        <a:fill>
          <a:solidFill>
            <a:srgbClr val="F7F2E8"/>
          </a:solidFill>
        </a:fill>
      </a:tcStyle>
    </a:band2H>
    <a:firstCol>
      <a:tcTxStyle b="on" i="off">
        <a:font>
          <a:latin typeface="Papyrus"/>
          <a:ea typeface="Papyrus"/>
          <a:cs typeface="Papyrus"/>
        </a:font>
        <a:srgbClr val="24383E"/>
      </a:tcTxStyle>
      <a:tcStyle>
        <a:tcBdr>
          <a:left>
            <a:ln w="12700" cap="flat">
              <a:solidFill>
                <a:srgbClr val="24383E"/>
              </a:solidFill>
              <a:prstDash val="solid"/>
              <a:round/>
            </a:ln>
          </a:left>
          <a:right>
            <a:ln w="12700" cap="flat">
              <a:solidFill>
                <a:srgbClr val="24383E"/>
              </a:solidFill>
              <a:prstDash val="solid"/>
              <a:round/>
            </a:ln>
          </a:right>
          <a:top>
            <a:ln w="12700" cap="flat">
              <a:solidFill>
                <a:srgbClr val="24383E"/>
              </a:solidFill>
              <a:prstDash val="solid"/>
              <a:round/>
            </a:ln>
          </a:top>
          <a:bottom>
            <a:ln w="127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chemeClr val="accent3"/>
          </a:solidFill>
        </a:fill>
      </a:tcStyle>
    </a:firstCol>
    <a:lastRow>
      <a:tcTxStyle b="on" i="off">
        <a:font>
          <a:latin typeface="Papyrus"/>
          <a:ea typeface="Papyrus"/>
          <a:cs typeface="Papyrus"/>
        </a:font>
        <a:srgbClr val="24383E"/>
      </a:tcTxStyle>
      <a:tcStyle>
        <a:tcBdr>
          <a:left>
            <a:ln w="12700" cap="flat">
              <a:solidFill>
                <a:srgbClr val="24383E"/>
              </a:solidFill>
              <a:prstDash val="solid"/>
              <a:round/>
            </a:ln>
          </a:left>
          <a:right>
            <a:ln w="12700" cap="flat">
              <a:solidFill>
                <a:srgbClr val="24383E"/>
              </a:solidFill>
              <a:prstDash val="solid"/>
              <a:round/>
            </a:ln>
          </a:right>
          <a:top>
            <a:ln w="38100" cap="flat">
              <a:solidFill>
                <a:srgbClr val="24383E"/>
              </a:solidFill>
              <a:prstDash val="solid"/>
              <a:round/>
            </a:ln>
          </a:top>
          <a:bottom>
            <a:ln w="127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chemeClr val="accent3"/>
          </a:solidFill>
        </a:fill>
      </a:tcStyle>
    </a:lastRow>
    <a:firstRow>
      <a:tcTxStyle b="on" i="off">
        <a:font>
          <a:latin typeface="Papyrus"/>
          <a:ea typeface="Papyrus"/>
          <a:cs typeface="Papyrus"/>
        </a:font>
        <a:srgbClr val="24383E"/>
      </a:tcTxStyle>
      <a:tcStyle>
        <a:tcBdr>
          <a:left>
            <a:ln w="12700" cap="flat">
              <a:solidFill>
                <a:srgbClr val="24383E"/>
              </a:solidFill>
              <a:prstDash val="solid"/>
              <a:round/>
            </a:ln>
          </a:left>
          <a:right>
            <a:ln w="12700" cap="flat">
              <a:solidFill>
                <a:srgbClr val="24383E"/>
              </a:solidFill>
              <a:prstDash val="solid"/>
              <a:round/>
            </a:ln>
          </a:right>
          <a:top>
            <a:ln w="12700" cap="flat">
              <a:solidFill>
                <a:srgbClr val="24383E"/>
              </a:solidFill>
              <a:prstDash val="solid"/>
              <a:round/>
            </a:ln>
          </a:top>
          <a:bottom>
            <a:ln w="381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chemeClr val="accent3"/>
          </a:solidFill>
        </a:fill>
      </a:tcStyle>
    </a:firstRow>
  </a:tblStyle>
  <a:tblStyle styleId="{EEE7283C-3CF3-47DC-8721-378D4A62B228}" styleName="">
    <a:tblBg/>
    <a:wholeTbl>
      <a:tcTxStyle b="off" i="off">
        <a:font>
          <a:latin typeface="Papyrus"/>
          <a:ea typeface="Papyrus"/>
          <a:cs typeface="Papyrus"/>
        </a:font>
        <a:srgbClr val="3E231A"/>
      </a:tcTxStyle>
      <a:tcStyle>
        <a:tcBdr>
          <a:left>
            <a:ln w="12700" cap="flat">
              <a:solidFill>
                <a:srgbClr val="24383E"/>
              </a:solidFill>
              <a:prstDash val="solid"/>
              <a:round/>
            </a:ln>
          </a:left>
          <a:right>
            <a:ln w="12700" cap="flat">
              <a:solidFill>
                <a:srgbClr val="24383E"/>
              </a:solidFill>
              <a:prstDash val="solid"/>
              <a:round/>
            </a:ln>
          </a:right>
          <a:top>
            <a:ln w="12700" cap="flat">
              <a:solidFill>
                <a:srgbClr val="24383E"/>
              </a:solidFill>
              <a:prstDash val="solid"/>
              <a:round/>
            </a:ln>
          </a:top>
          <a:bottom>
            <a:ln w="127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rgbClr val="DBD8DF"/>
          </a:solidFill>
        </a:fill>
      </a:tcStyle>
    </a:wholeTbl>
    <a:band2H>
      <a:tcTxStyle/>
      <a:tcStyle>
        <a:tcBdr/>
        <a:fill>
          <a:solidFill>
            <a:srgbClr val="EEECF0"/>
          </a:solidFill>
        </a:fill>
      </a:tcStyle>
    </a:band2H>
    <a:firstCol>
      <a:tcTxStyle b="on" i="off">
        <a:font>
          <a:latin typeface="Papyrus"/>
          <a:ea typeface="Papyrus"/>
          <a:cs typeface="Papyrus"/>
        </a:font>
        <a:srgbClr val="24383E"/>
      </a:tcTxStyle>
      <a:tcStyle>
        <a:tcBdr>
          <a:left>
            <a:ln w="12700" cap="flat">
              <a:solidFill>
                <a:srgbClr val="24383E"/>
              </a:solidFill>
              <a:prstDash val="solid"/>
              <a:round/>
            </a:ln>
          </a:left>
          <a:right>
            <a:ln w="12700" cap="flat">
              <a:solidFill>
                <a:srgbClr val="24383E"/>
              </a:solidFill>
              <a:prstDash val="solid"/>
              <a:round/>
            </a:ln>
          </a:right>
          <a:top>
            <a:ln w="12700" cap="flat">
              <a:solidFill>
                <a:srgbClr val="24383E"/>
              </a:solidFill>
              <a:prstDash val="solid"/>
              <a:round/>
            </a:ln>
          </a:top>
          <a:bottom>
            <a:ln w="127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chemeClr val="accent6"/>
          </a:solidFill>
        </a:fill>
      </a:tcStyle>
    </a:firstCol>
    <a:lastRow>
      <a:tcTxStyle b="on" i="off">
        <a:font>
          <a:latin typeface="Papyrus"/>
          <a:ea typeface="Papyrus"/>
          <a:cs typeface="Papyrus"/>
        </a:font>
        <a:srgbClr val="24383E"/>
      </a:tcTxStyle>
      <a:tcStyle>
        <a:tcBdr>
          <a:left>
            <a:ln w="12700" cap="flat">
              <a:solidFill>
                <a:srgbClr val="24383E"/>
              </a:solidFill>
              <a:prstDash val="solid"/>
              <a:round/>
            </a:ln>
          </a:left>
          <a:right>
            <a:ln w="12700" cap="flat">
              <a:solidFill>
                <a:srgbClr val="24383E"/>
              </a:solidFill>
              <a:prstDash val="solid"/>
              <a:round/>
            </a:ln>
          </a:right>
          <a:top>
            <a:ln w="38100" cap="flat">
              <a:solidFill>
                <a:srgbClr val="24383E"/>
              </a:solidFill>
              <a:prstDash val="solid"/>
              <a:round/>
            </a:ln>
          </a:top>
          <a:bottom>
            <a:ln w="127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chemeClr val="accent6"/>
          </a:solidFill>
        </a:fill>
      </a:tcStyle>
    </a:lastRow>
    <a:firstRow>
      <a:tcTxStyle b="on" i="off">
        <a:font>
          <a:latin typeface="Papyrus"/>
          <a:ea typeface="Papyrus"/>
          <a:cs typeface="Papyrus"/>
        </a:font>
        <a:srgbClr val="24383E"/>
      </a:tcTxStyle>
      <a:tcStyle>
        <a:tcBdr>
          <a:left>
            <a:ln w="12700" cap="flat">
              <a:solidFill>
                <a:srgbClr val="24383E"/>
              </a:solidFill>
              <a:prstDash val="solid"/>
              <a:round/>
            </a:ln>
          </a:left>
          <a:right>
            <a:ln w="12700" cap="flat">
              <a:solidFill>
                <a:srgbClr val="24383E"/>
              </a:solidFill>
              <a:prstDash val="solid"/>
              <a:round/>
            </a:ln>
          </a:right>
          <a:top>
            <a:ln w="12700" cap="flat">
              <a:solidFill>
                <a:srgbClr val="24383E"/>
              </a:solidFill>
              <a:prstDash val="solid"/>
              <a:round/>
            </a:ln>
          </a:top>
          <a:bottom>
            <a:ln w="381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chemeClr val="accent6"/>
          </a:solidFill>
        </a:fill>
      </a:tcStyle>
    </a:firstRow>
  </a:tblStyle>
  <a:tblStyle styleId="{CF821DB8-F4EB-4A41-A1BA-3FCAFE7338EE}" styleName="">
    <a:tblBg/>
    <a:wholeTbl>
      <a:tcTxStyle b="off" i="off">
        <a:font>
          <a:latin typeface="Papyrus"/>
          <a:ea typeface="Papyrus"/>
          <a:cs typeface="Papyrus"/>
        </a:font>
        <a:srgbClr val="3E231A"/>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8E7E7"/>
          </a:solidFill>
        </a:fill>
      </a:tcStyle>
    </a:wholeTbl>
    <a:band2H>
      <a:tcTxStyle/>
      <a:tcStyle>
        <a:tcBdr/>
        <a:fill>
          <a:solidFill>
            <a:srgbClr val="24383E"/>
          </a:solidFill>
        </a:fill>
      </a:tcStyle>
    </a:band2H>
    <a:firstCol>
      <a:tcTxStyle b="on" i="off">
        <a:font>
          <a:latin typeface="Papyrus"/>
          <a:ea typeface="Papyrus"/>
          <a:cs typeface="Papyrus"/>
        </a:font>
        <a:srgbClr val="24383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Papyrus"/>
          <a:ea typeface="Papyrus"/>
          <a:cs typeface="Papyrus"/>
        </a:font>
        <a:srgbClr val="3E231A"/>
      </a:tcTxStyle>
      <a:tcStyle>
        <a:tcBdr>
          <a:left>
            <a:ln w="12700" cap="flat">
              <a:noFill/>
              <a:miter lim="400000"/>
            </a:ln>
          </a:left>
          <a:right>
            <a:ln w="12700" cap="flat">
              <a:noFill/>
              <a:miter lim="400000"/>
            </a:ln>
          </a:right>
          <a:top>
            <a:ln w="50800" cap="flat">
              <a:solidFill>
                <a:srgbClr val="3E231A"/>
              </a:solidFill>
              <a:prstDash val="solid"/>
              <a:round/>
            </a:ln>
          </a:top>
          <a:bottom>
            <a:ln w="25400" cap="flat">
              <a:solidFill>
                <a:srgbClr val="3E231A"/>
              </a:solidFill>
              <a:prstDash val="solid"/>
              <a:round/>
            </a:ln>
          </a:bottom>
          <a:insideH>
            <a:ln w="12700" cap="flat">
              <a:noFill/>
              <a:miter lim="400000"/>
            </a:ln>
          </a:insideH>
          <a:insideV>
            <a:ln w="12700" cap="flat">
              <a:noFill/>
              <a:miter lim="400000"/>
            </a:ln>
          </a:insideV>
        </a:tcBdr>
        <a:fill>
          <a:solidFill>
            <a:srgbClr val="24383E"/>
          </a:solidFill>
        </a:fill>
      </a:tcStyle>
    </a:lastRow>
    <a:firstRow>
      <a:tcTxStyle b="on" i="off">
        <a:font>
          <a:latin typeface="Papyrus"/>
          <a:ea typeface="Papyrus"/>
          <a:cs typeface="Papyrus"/>
        </a:font>
        <a:srgbClr val="24383E"/>
      </a:tcTxStyle>
      <a:tcStyle>
        <a:tcBdr>
          <a:left>
            <a:ln w="12700" cap="flat">
              <a:noFill/>
              <a:miter lim="400000"/>
            </a:ln>
          </a:left>
          <a:right>
            <a:ln w="12700" cap="flat">
              <a:noFill/>
              <a:miter lim="400000"/>
            </a:ln>
          </a:right>
          <a:top>
            <a:ln w="25400" cap="flat">
              <a:solidFill>
                <a:srgbClr val="3E231A"/>
              </a:solidFill>
              <a:prstDash val="solid"/>
              <a:round/>
            </a:ln>
          </a:top>
          <a:bottom>
            <a:ln w="25400" cap="flat">
              <a:solidFill>
                <a:srgbClr val="3E231A"/>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Papyrus"/>
          <a:ea typeface="Papyrus"/>
          <a:cs typeface="Papyrus"/>
        </a:font>
        <a:srgbClr val="3E231A"/>
      </a:tcTxStyle>
      <a:tcStyle>
        <a:tcBdr>
          <a:left>
            <a:ln w="12700" cap="flat">
              <a:solidFill>
                <a:srgbClr val="24383E"/>
              </a:solidFill>
              <a:prstDash val="solid"/>
              <a:round/>
            </a:ln>
          </a:left>
          <a:right>
            <a:ln w="12700" cap="flat">
              <a:solidFill>
                <a:srgbClr val="24383E"/>
              </a:solidFill>
              <a:prstDash val="solid"/>
              <a:round/>
            </a:ln>
          </a:right>
          <a:top>
            <a:ln w="12700" cap="flat">
              <a:solidFill>
                <a:srgbClr val="24383E"/>
              </a:solidFill>
              <a:prstDash val="solid"/>
              <a:round/>
            </a:ln>
          </a:top>
          <a:bottom>
            <a:ln w="127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rgbClr val="CDCBCB"/>
          </a:solidFill>
        </a:fill>
      </a:tcStyle>
    </a:wholeTbl>
    <a:band2H>
      <a:tcTxStyle/>
      <a:tcStyle>
        <a:tcBdr/>
        <a:fill>
          <a:solidFill>
            <a:srgbClr val="E8E7E7"/>
          </a:solidFill>
        </a:fill>
      </a:tcStyle>
    </a:band2H>
    <a:firstCol>
      <a:tcTxStyle b="on" i="off">
        <a:font>
          <a:latin typeface="Papyrus"/>
          <a:ea typeface="Papyrus"/>
          <a:cs typeface="Papyrus"/>
        </a:font>
        <a:srgbClr val="24383E"/>
      </a:tcTxStyle>
      <a:tcStyle>
        <a:tcBdr>
          <a:left>
            <a:ln w="12700" cap="flat">
              <a:solidFill>
                <a:srgbClr val="24383E"/>
              </a:solidFill>
              <a:prstDash val="solid"/>
              <a:round/>
            </a:ln>
          </a:left>
          <a:right>
            <a:ln w="12700" cap="flat">
              <a:solidFill>
                <a:srgbClr val="24383E"/>
              </a:solidFill>
              <a:prstDash val="solid"/>
              <a:round/>
            </a:ln>
          </a:right>
          <a:top>
            <a:ln w="12700" cap="flat">
              <a:solidFill>
                <a:srgbClr val="24383E"/>
              </a:solidFill>
              <a:prstDash val="solid"/>
              <a:round/>
            </a:ln>
          </a:top>
          <a:bottom>
            <a:ln w="127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rgbClr val="3E231A"/>
          </a:solidFill>
        </a:fill>
      </a:tcStyle>
    </a:firstCol>
    <a:lastRow>
      <a:tcTxStyle b="on" i="off">
        <a:font>
          <a:latin typeface="Papyrus"/>
          <a:ea typeface="Papyrus"/>
          <a:cs typeface="Papyrus"/>
        </a:font>
        <a:srgbClr val="24383E"/>
      </a:tcTxStyle>
      <a:tcStyle>
        <a:tcBdr>
          <a:left>
            <a:ln w="12700" cap="flat">
              <a:solidFill>
                <a:srgbClr val="24383E"/>
              </a:solidFill>
              <a:prstDash val="solid"/>
              <a:round/>
            </a:ln>
          </a:left>
          <a:right>
            <a:ln w="12700" cap="flat">
              <a:solidFill>
                <a:srgbClr val="24383E"/>
              </a:solidFill>
              <a:prstDash val="solid"/>
              <a:round/>
            </a:ln>
          </a:right>
          <a:top>
            <a:ln w="38100" cap="flat">
              <a:solidFill>
                <a:srgbClr val="24383E"/>
              </a:solidFill>
              <a:prstDash val="solid"/>
              <a:round/>
            </a:ln>
          </a:top>
          <a:bottom>
            <a:ln w="127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rgbClr val="3E231A"/>
          </a:solidFill>
        </a:fill>
      </a:tcStyle>
    </a:lastRow>
    <a:firstRow>
      <a:tcTxStyle b="on" i="off">
        <a:font>
          <a:latin typeface="Papyrus"/>
          <a:ea typeface="Papyrus"/>
          <a:cs typeface="Papyrus"/>
        </a:font>
        <a:srgbClr val="24383E"/>
      </a:tcTxStyle>
      <a:tcStyle>
        <a:tcBdr>
          <a:left>
            <a:ln w="12700" cap="flat">
              <a:solidFill>
                <a:srgbClr val="24383E"/>
              </a:solidFill>
              <a:prstDash val="solid"/>
              <a:round/>
            </a:ln>
          </a:left>
          <a:right>
            <a:ln w="12700" cap="flat">
              <a:solidFill>
                <a:srgbClr val="24383E"/>
              </a:solidFill>
              <a:prstDash val="solid"/>
              <a:round/>
            </a:ln>
          </a:right>
          <a:top>
            <a:ln w="12700" cap="flat">
              <a:solidFill>
                <a:srgbClr val="24383E"/>
              </a:solidFill>
              <a:prstDash val="solid"/>
              <a:round/>
            </a:ln>
          </a:top>
          <a:bottom>
            <a:ln w="381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rgbClr val="3E231A"/>
          </a:solidFill>
        </a:fill>
      </a:tcStyle>
    </a:firstRow>
  </a:tblStyle>
  <a:tblStyle styleId="{2708684C-4D16-4618-839F-0558EEFCDFE6}" styleName="">
    <a:tblBg/>
    <a:wholeTbl>
      <a:tcTxStyle b="off" i="off">
        <a:font>
          <a:latin typeface="Papyrus"/>
          <a:ea typeface="Papyrus"/>
          <a:cs typeface="Papyrus"/>
        </a:font>
        <a:srgbClr val="3E231A"/>
      </a:tcTxStyle>
      <a:tcStyle>
        <a:tcBdr>
          <a:left>
            <a:ln w="12700" cap="flat">
              <a:solidFill>
                <a:srgbClr val="3E231A"/>
              </a:solidFill>
              <a:prstDash val="solid"/>
              <a:round/>
            </a:ln>
          </a:left>
          <a:right>
            <a:ln w="12700" cap="flat">
              <a:solidFill>
                <a:srgbClr val="3E231A"/>
              </a:solidFill>
              <a:prstDash val="solid"/>
              <a:round/>
            </a:ln>
          </a:right>
          <a:top>
            <a:ln w="12700" cap="flat">
              <a:solidFill>
                <a:srgbClr val="3E231A"/>
              </a:solidFill>
              <a:prstDash val="solid"/>
              <a:round/>
            </a:ln>
          </a:top>
          <a:bottom>
            <a:ln w="12700" cap="flat">
              <a:solidFill>
                <a:srgbClr val="3E231A"/>
              </a:solidFill>
              <a:prstDash val="solid"/>
              <a:round/>
            </a:ln>
          </a:bottom>
          <a:insideH>
            <a:ln w="12700" cap="flat">
              <a:solidFill>
                <a:srgbClr val="3E231A"/>
              </a:solidFill>
              <a:prstDash val="solid"/>
              <a:round/>
            </a:ln>
          </a:insideH>
          <a:insideV>
            <a:ln w="12700" cap="flat">
              <a:solidFill>
                <a:srgbClr val="3E231A"/>
              </a:solidFill>
              <a:prstDash val="solid"/>
              <a:round/>
            </a:ln>
          </a:insideV>
        </a:tcBdr>
        <a:fill>
          <a:solidFill>
            <a:srgbClr val="3E231A">
              <a:alpha val="20000"/>
            </a:srgbClr>
          </a:solidFill>
        </a:fill>
      </a:tcStyle>
    </a:wholeTbl>
    <a:band2H>
      <a:tcTxStyle/>
      <a:tcStyle>
        <a:tcBdr/>
        <a:fill>
          <a:solidFill>
            <a:srgbClr val="FFFFFF"/>
          </a:solidFill>
        </a:fill>
      </a:tcStyle>
    </a:band2H>
    <a:firstCol>
      <a:tcTxStyle b="on" i="off">
        <a:font>
          <a:latin typeface="Papyrus"/>
          <a:ea typeface="Papyrus"/>
          <a:cs typeface="Papyrus"/>
        </a:font>
        <a:srgbClr val="3E231A"/>
      </a:tcTxStyle>
      <a:tcStyle>
        <a:tcBdr>
          <a:left>
            <a:ln w="12700" cap="flat">
              <a:solidFill>
                <a:srgbClr val="3E231A"/>
              </a:solidFill>
              <a:prstDash val="solid"/>
              <a:round/>
            </a:ln>
          </a:left>
          <a:right>
            <a:ln w="12700" cap="flat">
              <a:solidFill>
                <a:srgbClr val="3E231A"/>
              </a:solidFill>
              <a:prstDash val="solid"/>
              <a:round/>
            </a:ln>
          </a:right>
          <a:top>
            <a:ln w="12700" cap="flat">
              <a:solidFill>
                <a:srgbClr val="3E231A"/>
              </a:solidFill>
              <a:prstDash val="solid"/>
              <a:round/>
            </a:ln>
          </a:top>
          <a:bottom>
            <a:ln w="12700" cap="flat">
              <a:solidFill>
                <a:srgbClr val="3E231A"/>
              </a:solidFill>
              <a:prstDash val="solid"/>
              <a:round/>
            </a:ln>
          </a:bottom>
          <a:insideH>
            <a:ln w="12700" cap="flat">
              <a:solidFill>
                <a:srgbClr val="3E231A"/>
              </a:solidFill>
              <a:prstDash val="solid"/>
              <a:round/>
            </a:ln>
          </a:insideH>
          <a:insideV>
            <a:ln w="12700" cap="flat">
              <a:solidFill>
                <a:srgbClr val="3E231A"/>
              </a:solidFill>
              <a:prstDash val="solid"/>
              <a:round/>
            </a:ln>
          </a:insideV>
        </a:tcBdr>
        <a:fill>
          <a:solidFill>
            <a:srgbClr val="3E231A">
              <a:alpha val="20000"/>
            </a:srgbClr>
          </a:solidFill>
        </a:fill>
      </a:tcStyle>
    </a:firstCol>
    <a:lastRow>
      <a:tcTxStyle b="on" i="off">
        <a:font>
          <a:latin typeface="Papyrus"/>
          <a:ea typeface="Papyrus"/>
          <a:cs typeface="Papyrus"/>
        </a:font>
        <a:srgbClr val="3E231A"/>
      </a:tcTxStyle>
      <a:tcStyle>
        <a:tcBdr>
          <a:left>
            <a:ln w="12700" cap="flat">
              <a:solidFill>
                <a:srgbClr val="3E231A"/>
              </a:solidFill>
              <a:prstDash val="solid"/>
              <a:round/>
            </a:ln>
          </a:left>
          <a:right>
            <a:ln w="12700" cap="flat">
              <a:solidFill>
                <a:srgbClr val="3E231A"/>
              </a:solidFill>
              <a:prstDash val="solid"/>
              <a:round/>
            </a:ln>
          </a:right>
          <a:top>
            <a:ln w="50800" cap="flat">
              <a:solidFill>
                <a:srgbClr val="3E231A"/>
              </a:solidFill>
              <a:prstDash val="solid"/>
              <a:round/>
            </a:ln>
          </a:top>
          <a:bottom>
            <a:ln w="12700" cap="flat">
              <a:solidFill>
                <a:srgbClr val="3E231A"/>
              </a:solidFill>
              <a:prstDash val="solid"/>
              <a:round/>
            </a:ln>
          </a:bottom>
          <a:insideH>
            <a:ln w="12700" cap="flat">
              <a:solidFill>
                <a:srgbClr val="3E231A"/>
              </a:solidFill>
              <a:prstDash val="solid"/>
              <a:round/>
            </a:ln>
          </a:insideH>
          <a:insideV>
            <a:ln w="12700" cap="flat">
              <a:solidFill>
                <a:srgbClr val="3E231A"/>
              </a:solidFill>
              <a:prstDash val="solid"/>
              <a:round/>
            </a:ln>
          </a:insideV>
        </a:tcBdr>
        <a:fill>
          <a:noFill/>
        </a:fill>
      </a:tcStyle>
    </a:lastRow>
    <a:firstRow>
      <a:tcTxStyle b="on" i="off">
        <a:font>
          <a:latin typeface="Papyrus"/>
          <a:ea typeface="Papyrus"/>
          <a:cs typeface="Papyrus"/>
        </a:font>
        <a:srgbClr val="3E231A"/>
      </a:tcTxStyle>
      <a:tcStyle>
        <a:tcBdr>
          <a:left>
            <a:ln w="12700" cap="flat">
              <a:solidFill>
                <a:srgbClr val="3E231A"/>
              </a:solidFill>
              <a:prstDash val="solid"/>
              <a:round/>
            </a:ln>
          </a:left>
          <a:right>
            <a:ln w="12700" cap="flat">
              <a:solidFill>
                <a:srgbClr val="3E231A"/>
              </a:solidFill>
              <a:prstDash val="solid"/>
              <a:round/>
            </a:ln>
          </a:right>
          <a:top>
            <a:ln w="12700" cap="flat">
              <a:solidFill>
                <a:srgbClr val="3E231A"/>
              </a:solidFill>
              <a:prstDash val="solid"/>
              <a:round/>
            </a:ln>
          </a:top>
          <a:bottom>
            <a:ln w="25400" cap="flat">
              <a:solidFill>
                <a:srgbClr val="3E231A"/>
              </a:solidFill>
              <a:prstDash val="solid"/>
              <a:round/>
            </a:ln>
          </a:bottom>
          <a:insideH>
            <a:ln w="12700" cap="flat">
              <a:solidFill>
                <a:srgbClr val="3E231A"/>
              </a:solidFill>
              <a:prstDash val="solid"/>
              <a:round/>
            </a:ln>
          </a:insideH>
          <a:insideV>
            <a:ln w="12700" cap="flat">
              <a:solidFill>
                <a:srgbClr val="3E231A"/>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8" d="100"/>
          <a:sy n="48" d="100"/>
        </p:scale>
        <p:origin x="-1422" y="-90"/>
      </p:cViewPr>
      <p:guideLst>
        <p:guide orient="horz" pos="3072"/>
        <p:guide pos="4096"/>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7" name="Shape 107"/>
          <p:cNvSpPr>
            <a:spLocks noGrp="1" noRot="1" noChangeAspect="1"/>
          </p:cNvSpPr>
          <p:nvPr>
            <p:ph type="sldImg"/>
          </p:nvPr>
        </p:nvSpPr>
        <p:spPr>
          <a:xfrm>
            <a:off x="1143000" y="685800"/>
            <a:ext cx="4572000" cy="3429000"/>
          </a:xfrm>
          <a:prstGeom prst="rect">
            <a:avLst/>
          </a:prstGeom>
        </p:spPr>
        <p:txBody>
          <a:bodyPr/>
          <a:lstStyle/>
          <a:p>
            <a:endParaRPr/>
          </a:p>
        </p:txBody>
      </p:sp>
      <p:sp>
        <p:nvSpPr>
          <p:cNvPr id="108" name="Shape 10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olo e sottotitolo">
    <p:spTree>
      <p:nvGrpSpPr>
        <p:cNvPr id="1" name=""/>
        <p:cNvGrpSpPr/>
        <p:nvPr/>
      </p:nvGrpSpPr>
      <p:grpSpPr>
        <a:xfrm>
          <a:off x="0" y="0"/>
          <a:ext cx="0" cy="0"/>
          <a:chOff x="0" y="0"/>
          <a:chExt cx="0" cy="0"/>
        </a:xfrm>
      </p:grpSpPr>
      <p:sp>
        <p:nvSpPr>
          <p:cNvPr id="11" name="Titolo Testo"/>
          <p:cNvSpPr>
            <a:spLocks noGrp="1"/>
          </p:cNvSpPr>
          <p:nvPr>
            <p:ph type="title"/>
          </p:nvPr>
        </p:nvSpPr>
        <p:spPr>
          <a:xfrm>
            <a:off x="1270000" y="1689100"/>
            <a:ext cx="10464800" cy="3467100"/>
          </a:xfrm>
          <a:prstGeom prst="rect">
            <a:avLst/>
          </a:prstGeom>
        </p:spPr>
        <p:txBody>
          <a:bodyPr anchor="b"/>
          <a:lstStyle>
            <a:lvl1pPr algn="ctr"/>
          </a:lstStyle>
          <a:p>
            <a:r>
              <a:t>Titolo Testo</a:t>
            </a:r>
          </a:p>
        </p:txBody>
      </p:sp>
      <p:sp>
        <p:nvSpPr>
          <p:cNvPr id="12" name="Corpo livello uno…"/>
          <p:cNvSpPr>
            <a:spLocks noGrp="1"/>
          </p:cNvSpPr>
          <p:nvPr>
            <p:ph type="body" sz="quarter" idx="1"/>
          </p:nvPr>
        </p:nvSpPr>
        <p:spPr>
          <a:xfrm>
            <a:off x="1270000" y="5181600"/>
            <a:ext cx="10464800" cy="1460500"/>
          </a:xfrm>
          <a:prstGeom prst="rect">
            <a:avLst/>
          </a:prstGeom>
        </p:spPr>
        <p:txBody>
          <a:bodyPr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r>
              <a:t>Corpo livello uno</a:t>
            </a:r>
          </a:p>
          <a:p>
            <a:pPr lvl="1"/>
            <a:r>
              <a:t>Corpo livello due</a:t>
            </a:r>
          </a:p>
          <a:p>
            <a:pPr lvl="2"/>
            <a:r>
              <a:t>Corpo livello tre</a:t>
            </a:r>
          </a:p>
          <a:p>
            <a:pPr lvl="3"/>
            <a:r>
              <a:t>Corpo livello quattro</a:t>
            </a:r>
          </a:p>
          <a:p>
            <a:pPr lvl="4"/>
            <a:r>
              <a:t>Corpo livello cinque</a:t>
            </a:r>
          </a:p>
        </p:txBody>
      </p:sp>
      <p:sp>
        <p:nvSpPr>
          <p:cNvPr id="13" name="Numero diapositiva"/>
          <p:cNvSpPr>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93" name="Immagine"/>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94" name="Numero diapositiva"/>
          <p:cNvSpPr>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uoto">
    <p:spTree>
      <p:nvGrpSpPr>
        <p:cNvPr id="1" name=""/>
        <p:cNvGrpSpPr/>
        <p:nvPr/>
      </p:nvGrpSpPr>
      <p:grpSpPr>
        <a:xfrm>
          <a:off x="0" y="0"/>
          <a:ext cx="0" cy="0"/>
          <a:chOff x="0" y="0"/>
          <a:chExt cx="0" cy="0"/>
        </a:xfrm>
      </p:grpSpPr>
      <p:sp>
        <p:nvSpPr>
          <p:cNvPr id="101" name="Numero diapositiva"/>
          <p:cNvSpPr>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Foto - Orizzontale">
    <p:spTree>
      <p:nvGrpSpPr>
        <p:cNvPr id="1" name=""/>
        <p:cNvGrpSpPr/>
        <p:nvPr/>
      </p:nvGrpSpPr>
      <p:grpSpPr>
        <a:xfrm>
          <a:off x="0" y="0"/>
          <a:ext cx="0" cy="0"/>
          <a:chOff x="0" y="0"/>
          <a:chExt cx="0" cy="0"/>
        </a:xfrm>
      </p:grpSpPr>
      <p:sp>
        <p:nvSpPr>
          <p:cNvPr id="20" name="Immagine"/>
          <p:cNvSpPr>
            <a:spLocks noGrp="1"/>
          </p:cNvSpPr>
          <p:nvPr>
            <p:ph type="pic" sz="half" idx="13"/>
          </p:nvPr>
        </p:nvSpPr>
        <p:spPr>
          <a:xfrm>
            <a:off x="1573807" y="1421424"/>
            <a:ext cx="9855201" cy="5143503"/>
          </a:xfrm>
          <a:prstGeom prst="rect">
            <a:avLst/>
          </a:prstGeom>
        </p:spPr>
        <p:txBody>
          <a:bodyPr lIns="91439" tIns="45719" rIns="91439" bIns="45719" anchor="t">
            <a:noAutofit/>
          </a:bodyPr>
          <a:lstStyle/>
          <a:p>
            <a:endParaRPr/>
          </a:p>
        </p:txBody>
      </p:sp>
      <p:sp>
        <p:nvSpPr>
          <p:cNvPr id="21" name="Titolo Testo"/>
          <p:cNvSpPr>
            <a:spLocks noGrp="1"/>
          </p:cNvSpPr>
          <p:nvPr>
            <p:ph type="title"/>
          </p:nvPr>
        </p:nvSpPr>
        <p:spPr>
          <a:xfrm>
            <a:off x="1270000" y="6680200"/>
            <a:ext cx="10464800" cy="1270000"/>
          </a:xfrm>
          <a:prstGeom prst="rect">
            <a:avLst/>
          </a:prstGeom>
        </p:spPr>
        <p:txBody>
          <a:bodyPr anchor="b"/>
          <a:lstStyle>
            <a:lvl1pPr algn="ctr"/>
          </a:lstStyle>
          <a:p>
            <a:r>
              <a:t>Titolo Testo</a:t>
            </a:r>
          </a:p>
        </p:txBody>
      </p:sp>
      <p:sp>
        <p:nvSpPr>
          <p:cNvPr id="22" name="Corpo livello uno…"/>
          <p:cNvSpPr>
            <a:spLocks noGrp="1"/>
          </p:cNvSpPr>
          <p:nvPr>
            <p:ph type="body" sz="quarter" idx="1"/>
          </p:nvPr>
        </p:nvSpPr>
        <p:spPr>
          <a:xfrm>
            <a:off x="1270000" y="7835900"/>
            <a:ext cx="10464800" cy="1460500"/>
          </a:xfrm>
          <a:prstGeom prst="rect">
            <a:avLst/>
          </a:prstGeom>
        </p:spPr>
        <p:txBody>
          <a:bodyPr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r>
              <a:t>Corpo livello uno</a:t>
            </a:r>
          </a:p>
          <a:p>
            <a:pPr lvl="1"/>
            <a:r>
              <a:t>Corpo livello due</a:t>
            </a:r>
          </a:p>
          <a:p>
            <a:pPr lvl="2"/>
            <a:r>
              <a:t>Corpo livello tre</a:t>
            </a:r>
          </a:p>
          <a:p>
            <a:pPr lvl="3"/>
            <a:r>
              <a:t>Corpo livello quattro</a:t>
            </a:r>
          </a:p>
          <a:p>
            <a:pPr lvl="4"/>
            <a:r>
              <a:t>Corpo livello cinque</a:t>
            </a:r>
          </a:p>
        </p:txBody>
      </p:sp>
      <p:sp>
        <p:nvSpPr>
          <p:cNvPr id="23" name="Numero diapositiva"/>
          <p:cNvSpPr>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olo - Centrato">
    <p:spTree>
      <p:nvGrpSpPr>
        <p:cNvPr id="1" name=""/>
        <p:cNvGrpSpPr/>
        <p:nvPr/>
      </p:nvGrpSpPr>
      <p:grpSpPr>
        <a:xfrm>
          <a:off x="0" y="0"/>
          <a:ext cx="0" cy="0"/>
          <a:chOff x="0" y="0"/>
          <a:chExt cx="0" cy="0"/>
        </a:xfrm>
      </p:grpSpPr>
      <p:sp>
        <p:nvSpPr>
          <p:cNvPr id="30" name="Titolo Testo"/>
          <p:cNvSpPr>
            <a:spLocks noGrp="1"/>
          </p:cNvSpPr>
          <p:nvPr>
            <p:ph type="title"/>
          </p:nvPr>
        </p:nvSpPr>
        <p:spPr>
          <a:xfrm>
            <a:off x="1270000" y="3289300"/>
            <a:ext cx="10464800" cy="3175000"/>
          </a:xfrm>
          <a:prstGeom prst="rect">
            <a:avLst/>
          </a:prstGeom>
        </p:spPr>
        <p:txBody>
          <a:bodyPr/>
          <a:lstStyle>
            <a:lvl1pPr algn="ctr"/>
          </a:lstStyle>
          <a:p>
            <a:r>
              <a:t>Titolo Testo</a:t>
            </a:r>
          </a:p>
        </p:txBody>
      </p:sp>
      <p:sp>
        <p:nvSpPr>
          <p:cNvPr id="31" name="Numero diapositiva"/>
          <p:cNvSpPr>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Foto - Verticale">
    <p:spTree>
      <p:nvGrpSpPr>
        <p:cNvPr id="1" name=""/>
        <p:cNvGrpSpPr/>
        <p:nvPr/>
      </p:nvGrpSpPr>
      <p:grpSpPr>
        <a:xfrm>
          <a:off x="0" y="0"/>
          <a:ext cx="0" cy="0"/>
          <a:chOff x="0" y="0"/>
          <a:chExt cx="0" cy="0"/>
        </a:xfrm>
      </p:grpSpPr>
      <p:sp>
        <p:nvSpPr>
          <p:cNvPr id="38" name="Immagine"/>
          <p:cNvSpPr>
            <a:spLocks noGrp="1"/>
          </p:cNvSpPr>
          <p:nvPr>
            <p:ph type="pic" sz="half" idx="13"/>
          </p:nvPr>
        </p:nvSpPr>
        <p:spPr>
          <a:xfrm>
            <a:off x="6775450" y="1408083"/>
            <a:ext cx="4673600" cy="6972301"/>
          </a:xfrm>
          <a:prstGeom prst="rect">
            <a:avLst/>
          </a:prstGeom>
        </p:spPr>
        <p:txBody>
          <a:bodyPr lIns="91439" tIns="45719" rIns="91439" bIns="45719" anchor="t">
            <a:noAutofit/>
          </a:bodyPr>
          <a:lstStyle/>
          <a:p>
            <a:endParaRPr/>
          </a:p>
        </p:txBody>
      </p:sp>
      <p:sp>
        <p:nvSpPr>
          <p:cNvPr id="39" name="Titolo Testo"/>
          <p:cNvSpPr>
            <a:spLocks noGrp="1"/>
          </p:cNvSpPr>
          <p:nvPr>
            <p:ph type="title"/>
          </p:nvPr>
        </p:nvSpPr>
        <p:spPr>
          <a:xfrm>
            <a:off x="965200" y="1397000"/>
            <a:ext cx="5600700" cy="4038600"/>
          </a:xfrm>
          <a:prstGeom prst="rect">
            <a:avLst/>
          </a:prstGeom>
        </p:spPr>
        <p:txBody>
          <a:bodyPr anchor="b"/>
          <a:lstStyle>
            <a:lvl1pPr algn="ctr">
              <a:defRPr sz="6800"/>
            </a:lvl1pPr>
          </a:lstStyle>
          <a:p>
            <a:r>
              <a:t>Titolo Testo</a:t>
            </a:r>
          </a:p>
        </p:txBody>
      </p:sp>
      <p:sp>
        <p:nvSpPr>
          <p:cNvPr id="40" name="Corpo livello uno…"/>
          <p:cNvSpPr>
            <a:spLocks noGrp="1"/>
          </p:cNvSpPr>
          <p:nvPr>
            <p:ph type="body" sz="quarter" idx="1"/>
          </p:nvPr>
        </p:nvSpPr>
        <p:spPr>
          <a:xfrm>
            <a:off x="965200" y="5448300"/>
            <a:ext cx="5600700" cy="2933700"/>
          </a:xfrm>
          <a:prstGeom prst="rect">
            <a:avLst/>
          </a:prstGeom>
        </p:spPr>
        <p:txBody>
          <a:bodyPr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r>
              <a:t>Corpo livello uno</a:t>
            </a:r>
          </a:p>
          <a:p>
            <a:pPr lvl="1"/>
            <a:r>
              <a:t>Corpo livello due</a:t>
            </a:r>
          </a:p>
          <a:p>
            <a:pPr lvl="2"/>
            <a:r>
              <a:t>Corpo livello tre</a:t>
            </a:r>
          </a:p>
          <a:p>
            <a:pPr lvl="3"/>
            <a:r>
              <a:t>Corpo livello quattro</a:t>
            </a:r>
          </a:p>
          <a:p>
            <a:pPr lvl="4"/>
            <a:r>
              <a:t>Corpo livello cinque</a:t>
            </a:r>
          </a:p>
        </p:txBody>
      </p:sp>
      <p:sp>
        <p:nvSpPr>
          <p:cNvPr id="41" name="Numero diapositiva"/>
          <p:cNvSpPr>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olo - In alto">
    <p:spTree>
      <p:nvGrpSpPr>
        <p:cNvPr id="1" name=""/>
        <p:cNvGrpSpPr/>
        <p:nvPr/>
      </p:nvGrpSpPr>
      <p:grpSpPr>
        <a:xfrm>
          <a:off x="0" y="0"/>
          <a:ext cx="0" cy="0"/>
          <a:chOff x="0" y="0"/>
          <a:chExt cx="0" cy="0"/>
        </a:xfrm>
      </p:grpSpPr>
      <p:sp>
        <p:nvSpPr>
          <p:cNvPr id="48" name="Titolo Testo"/>
          <p:cNvSpPr>
            <a:spLocks noGrp="1"/>
          </p:cNvSpPr>
          <p:nvPr>
            <p:ph type="title"/>
          </p:nvPr>
        </p:nvSpPr>
        <p:spPr>
          <a:xfrm>
            <a:off x="1270000" y="635000"/>
            <a:ext cx="10464800" cy="2108200"/>
          </a:xfrm>
          <a:prstGeom prst="rect">
            <a:avLst/>
          </a:prstGeom>
        </p:spPr>
        <p:txBody>
          <a:bodyPr/>
          <a:lstStyle>
            <a:lvl1pPr algn="ctr"/>
          </a:lstStyle>
          <a:p>
            <a:r>
              <a:t>Titolo Testo</a:t>
            </a:r>
          </a:p>
        </p:txBody>
      </p:sp>
      <p:sp>
        <p:nvSpPr>
          <p:cNvPr id="49" name="Numero diapositiva"/>
          <p:cNvSpPr>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olo e punti elenco">
    <p:spTree>
      <p:nvGrpSpPr>
        <p:cNvPr id="1" name=""/>
        <p:cNvGrpSpPr/>
        <p:nvPr/>
      </p:nvGrpSpPr>
      <p:grpSpPr>
        <a:xfrm>
          <a:off x="0" y="0"/>
          <a:ext cx="0" cy="0"/>
          <a:chOff x="0" y="0"/>
          <a:chExt cx="0" cy="0"/>
        </a:xfrm>
      </p:grpSpPr>
      <p:sp>
        <p:nvSpPr>
          <p:cNvPr id="56" name="Titolo Testo"/>
          <p:cNvSpPr>
            <a:spLocks noGrp="1"/>
          </p:cNvSpPr>
          <p:nvPr>
            <p:ph type="title"/>
          </p:nvPr>
        </p:nvSpPr>
        <p:spPr>
          <a:xfrm>
            <a:off x="1270000" y="635000"/>
            <a:ext cx="10464800" cy="2108200"/>
          </a:xfrm>
          <a:prstGeom prst="rect">
            <a:avLst/>
          </a:prstGeom>
        </p:spPr>
        <p:txBody>
          <a:bodyPr/>
          <a:lstStyle>
            <a:lvl1pPr algn="ctr"/>
          </a:lstStyle>
          <a:p>
            <a:r>
              <a:t>Titolo Testo</a:t>
            </a:r>
          </a:p>
        </p:txBody>
      </p:sp>
      <p:sp>
        <p:nvSpPr>
          <p:cNvPr id="57" name="Corpo livello uno…"/>
          <p:cNvSpPr>
            <a:spLocks noGrp="1"/>
          </p:cNvSpPr>
          <p:nvPr>
            <p:ph type="body" idx="1"/>
          </p:nvPr>
        </p:nvSpPr>
        <p:spPr>
          <a:xfrm>
            <a:off x="1270000" y="2819400"/>
            <a:ext cx="10464800" cy="5842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Corpo livello uno</a:t>
            </a:r>
          </a:p>
          <a:p>
            <a:pPr lvl="1"/>
            <a:r>
              <a:t>Corpo livello due</a:t>
            </a:r>
          </a:p>
          <a:p>
            <a:pPr lvl="2"/>
            <a:r>
              <a:t>Corpo livello tre</a:t>
            </a:r>
          </a:p>
          <a:p>
            <a:pPr lvl="3"/>
            <a:r>
              <a:t>Corpo livello quattro</a:t>
            </a:r>
          </a:p>
          <a:p>
            <a:pPr lvl="4"/>
            <a:r>
              <a:t>Corpo livello cinque</a:t>
            </a:r>
          </a:p>
        </p:txBody>
      </p:sp>
      <p:sp>
        <p:nvSpPr>
          <p:cNvPr id="58" name="Numero diapositiva"/>
          <p:cNvSpPr>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olo, punti elenco e foto">
    <p:spTree>
      <p:nvGrpSpPr>
        <p:cNvPr id="1" name=""/>
        <p:cNvGrpSpPr/>
        <p:nvPr/>
      </p:nvGrpSpPr>
      <p:grpSpPr>
        <a:xfrm>
          <a:off x="0" y="0"/>
          <a:ext cx="0" cy="0"/>
          <a:chOff x="0" y="0"/>
          <a:chExt cx="0" cy="0"/>
        </a:xfrm>
      </p:grpSpPr>
      <p:sp>
        <p:nvSpPr>
          <p:cNvPr id="65" name="Immagine"/>
          <p:cNvSpPr>
            <a:spLocks noGrp="1"/>
          </p:cNvSpPr>
          <p:nvPr>
            <p:ph type="pic" sz="half" idx="13"/>
          </p:nvPr>
        </p:nvSpPr>
        <p:spPr>
          <a:xfrm>
            <a:off x="6731000" y="2857500"/>
            <a:ext cx="5003800" cy="5588000"/>
          </a:xfrm>
          <a:prstGeom prst="rect">
            <a:avLst/>
          </a:prstGeom>
        </p:spPr>
        <p:txBody>
          <a:bodyPr lIns="91439" tIns="45719" rIns="91439" bIns="45719" anchor="t">
            <a:noAutofit/>
          </a:bodyPr>
          <a:lstStyle/>
          <a:p>
            <a:endParaRPr/>
          </a:p>
        </p:txBody>
      </p:sp>
      <p:sp>
        <p:nvSpPr>
          <p:cNvPr id="66" name="Titolo Testo"/>
          <p:cNvSpPr>
            <a:spLocks noGrp="1"/>
          </p:cNvSpPr>
          <p:nvPr>
            <p:ph type="title"/>
          </p:nvPr>
        </p:nvSpPr>
        <p:spPr>
          <a:xfrm>
            <a:off x="1270000" y="635000"/>
            <a:ext cx="10464800" cy="2108200"/>
          </a:xfrm>
          <a:prstGeom prst="rect">
            <a:avLst/>
          </a:prstGeom>
        </p:spPr>
        <p:txBody>
          <a:bodyPr/>
          <a:lstStyle>
            <a:lvl1pPr algn="ctr"/>
          </a:lstStyle>
          <a:p>
            <a:r>
              <a:t>Titolo Testo</a:t>
            </a:r>
          </a:p>
        </p:txBody>
      </p:sp>
      <p:sp>
        <p:nvSpPr>
          <p:cNvPr id="67" name="Corpo livello uno…"/>
          <p:cNvSpPr>
            <a:spLocks noGrp="1"/>
          </p:cNvSpPr>
          <p:nvPr>
            <p:ph type="body" sz="half" idx="1"/>
          </p:nvPr>
        </p:nvSpPr>
        <p:spPr>
          <a:xfrm>
            <a:off x="1270000" y="2819400"/>
            <a:ext cx="5016500" cy="5651500"/>
          </a:xfrm>
          <a:prstGeom prst="rect">
            <a:avLst/>
          </a:prstGeom>
        </p:spPr>
        <p:txBody>
          <a:bodyPr/>
          <a:lstStyle>
            <a:lvl1pPr marL="368300" indent="-368300">
              <a:spcBef>
                <a:spcPts val="2800"/>
              </a:spcBef>
              <a:buBlip>
                <a:blip r:embed="rId2"/>
              </a:buBlip>
              <a:defRPr sz="3000"/>
            </a:lvl1pPr>
            <a:lvl2pPr marL="736600" indent="-368300">
              <a:spcBef>
                <a:spcPts val="2800"/>
              </a:spcBef>
              <a:buBlip>
                <a:blip r:embed="rId2"/>
              </a:buBlip>
              <a:defRPr sz="3000"/>
            </a:lvl2pPr>
            <a:lvl3pPr marL="1104900" indent="-368300">
              <a:spcBef>
                <a:spcPts val="2800"/>
              </a:spcBef>
              <a:buBlip>
                <a:blip r:embed="rId2"/>
              </a:buBlip>
              <a:defRPr sz="3000"/>
            </a:lvl3pPr>
            <a:lvl4pPr marL="1473200" indent="-368300">
              <a:spcBef>
                <a:spcPts val="2800"/>
              </a:spcBef>
              <a:buBlip>
                <a:blip r:embed="rId2"/>
              </a:buBlip>
              <a:defRPr sz="3000"/>
            </a:lvl4pPr>
            <a:lvl5pPr marL="1841500" indent="-368300">
              <a:spcBef>
                <a:spcPts val="2800"/>
              </a:spcBef>
              <a:buBlip>
                <a:blip r:embed="rId2"/>
              </a:buBlip>
              <a:defRPr sz="3000"/>
            </a:lvl5pPr>
          </a:lstStyle>
          <a:p>
            <a:r>
              <a:t>Corpo livello uno</a:t>
            </a:r>
          </a:p>
          <a:p>
            <a:pPr lvl="1"/>
            <a:r>
              <a:t>Corpo livello due</a:t>
            </a:r>
          </a:p>
          <a:p>
            <a:pPr lvl="2"/>
            <a:r>
              <a:t>Corpo livello tre</a:t>
            </a:r>
          </a:p>
          <a:p>
            <a:pPr lvl="3"/>
            <a:r>
              <a:t>Corpo livello quattro</a:t>
            </a:r>
          </a:p>
          <a:p>
            <a:pPr lvl="4"/>
            <a:r>
              <a:t>Corpo livello cinque</a:t>
            </a:r>
          </a:p>
        </p:txBody>
      </p:sp>
      <p:sp>
        <p:nvSpPr>
          <p:cNvPr id="68" name="Numero diapositiva"/>
          <p:cNvSpPr>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unti elenco">
    <p:spTree>
      <p:nvGrpSpPr>
        <p:cNvPr id="1" name=""/>
        <p:cNvGrpSpPr/>
        <p:nvPr/>
      </p:nvGrpSpPr>
      <p:grpSpPr>
        <a:xfrm>
          <a:off x="0" y="0"/>
          <a:ext cx="0" cy="0"/>
          <a:chOff x="0" y="0"/>
          <a:chExt cx="0" cy="0"/>
        </a:xfrm>
      </p:grpSpPr>
      <p:sp>
        <p:nvSpPr>
          <p:cNvPr id="75" name="Corpo livello uno…"/>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Corpo livello uno</a:t>
            </a:r>
          </a:p>
          <a:p>
            <a:pPr lvl="1"/>
            <a:r>
              <a:t>Corpo livello due</a:t>
            </a:r>
          </a:p>
          <a:p>
            <a:pPr lvl="2"/>
            <a:r>
              <a:t>Corpo livello tre</a:t>
            </a:r>
          </a:p>
          <a:p>
            <a:pPr lvl="3"/>
            <a:r>
              <a:t>Corpo livello quattro</a:t>
            </a:r>
          </a:p>
          <a:p>
            <a:pPr lvl="4"/>
            <a:r>
              <a:t>Corpo livello cinque</a:t>
            </a:r>
          </a:p>
        </p:txBody>
      </p:sp>
      <p:sp>
        <p:nvSpPr>
          <p:cNvPr id="76" name="Numero diapositiva"/>
          <p:cNvSpPr>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Foto - 3 per pagina">
    <p:spTree>
      <p:nvGrpSpPr>
        <p:cNvPr id="1" name=""/>
        <p:cNvGrpSpPr/>
        <p:nvPr/>
      </p:nvGrpSpPr>
      <p:grpSpPr>
        <a:xfrm>
          <a:off x="0" y="0"/>
          <a:ext cx="0" cy="0"/>
          <a:chOff x="0" y="0"/>
          <a:chExt cx="0" cy="0"/>
        </a:xfrm>
      </p:grpSpPr>
      <p:sp>
        <p:nvSpPr>
          <p:cNvPr id="83" name="Immagine"/>
          <p:cNvSpPr>
            <a:spLocks noGrp="1"/>
          </p:cNvSpPr>
          <p:nvPr>
            <p:ph type="pic" sz="quarter" idx="13"/>
          </p:nvPr>
        </p:nvSpPr>
        <p:spPr>
          <a:xfrm>
            <a:off x="7396539" y="812918"/>
            <a:ext cx="4660903" cy="2984501"/>
          </a:xfrm>
          <a:prstGeom prst="rect">
            <a:avLst/>
          </a:prstGeom>
        </p:spPr>
        <p:txBody>
          <a:bodyPr lIns="91439" tIns="45719" rIns="91439" bIns="45719" anchor="t">
            <a:noAutofit/>
          </a:bodyPr>
          <a:lstStyle/>
          <a:p>
            <a:endParaRPr/>
          </a:p>
        </p:txBody>
      </p:sp>
      <p:sp>
        <p:nvSpPr>
          <p:cNvPr id="84" name="Immagine"/>
          <p:cNvSpPr>
            <a:spLocks noGrp="1"/>
          </p:cNvSpPr>
          <p:nvPr>
            <p:ph type="pic" sz="quarter" idx="14"/>
          </p:nvPr>
        </p:nvSpPr>
        <p:spPr>
          <a:xfrm>
            <a:off x="7396539" y="4038717"/>
            <a:ext cx="4660903" cy="4864102"/>
          </a:xfrm>
          <a:prstGeom prst="rect">
            <a:avLst/>
          </a:prstGeom>
        </p:spPr>
        <p:txBody>
          <a:bodyPr lIns="91439" tIns="45719" rIns="91439" bIns="45719" anchor="t">
            <a:noAutofit/>
          </a:bodyPr>
          <a:lstStyle/>
          <a:p>
            <a:endParaRPr/>
          </a:p>
        </p:txBody>
      </p:sp>
      <p:sp>
        <p:nvSpPr>
          <p:cNvPr id="85" name="Immagine"/>
          <p:cNvSpPr>
            <a:spLocks noGrp="1"/>
          </p:cNvSpPr>
          <p:nvPr>
            <p:ph type="pic" sz="half" idx="15"/>
          </p:nvPr>
        </p:nvSpPr>
        <p:spPr>
          <a:xfrm>
            <a:off x="952500" y="825500"/>
            <a:ext cx="6197600" cy="8089900"/>
          </a:xfrm>
          <a:prstGeom prst="rect">
            <a:avLst/>
          </a:prstGeom>
        </p:spPr>
        <p:txBody>
          <a:bodyPr lIns="91439" tIns="45719" rIns="91439" bIns="45719" anchor="t">
            <a:noAutofit/>
          </a:bodyPr>
          <a:lstStyle/>
          <a:p>
            <a:endParaRPr/>
          </a:p>
        </p:txBody>
      </p:sp>
      <p:sp>
        <p:nvSpPr>
          <p:cNvPr id="86" name="Numero diapositiva"/>
          <p:cNvSpPr>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2" name="Corpo livello uno…"/>
          <p:cNvSpPr>
            <a:spLocks noGrp="1"/>
          </p:cNvSpPr>
          <p:nvPr>
            <p:ph type="body" idx="1"/>
          </p:nvPr>
        </p:nvSpPr>
        <p:spPr>
          <a:xfrm>
            <a:off x="1270000" y="1168400"/>
            <a:ext cx="10464800" cy="7416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a:buBlip>
                <a:blip r:embed="rId14"/>
              </a:buBlip>
            </a:lvl1pPr>
            <a:lvl2pPr>
              <a:buBlip>
                <a:blip r:embed="rId14"/>
              </a:buBlip>
            </a:lvl2pPr>
            <a:lvl3pPr>
              <a:buBlip>
                <a:blip r:embed="rId14"/>
              </a:buBlip>
            </a:lvl3pPr>
            <a:lvl4pPr>
              <a:buBlip>
                <a:blip r:embed="rId14"/>
              </a:buBlip>
            </a:lvl4pPr>
            <a:lvl5pPr>
              <a:buBlip>
                <a:blip r:embed="rId14"/>
              </a:buBlip>
            </a:lvl5pPr>
          </a:lstStyle>
          <a:p>
            <a:r>
              <a:t>Corpo livello uno</a:t>
            </a:r>
          </a:p>
          <a:p>
            <a:pPr lvl="1"/>
            <a:r>
              <a:t>Corpo livello due</a:t>
            </a:r>
          </a:p>
          <a:p>
            <a:pPr lvl="2"/>
            <a:r>
              <a:t>Corpo livello tre</a:t>
            </a:r>
          </a:p>
          <a:p>
            <a:pPr lvl="3"/>
            <a:r>
              <a:t>Corpo livello quattro</a:t>
            </a:r>
          </a:p>
          <a:p>
            <a:pPr lvl="4"/>
            <a:r>
              <a:t>Corpo livello cinque</a:t>
            </a:r>
          </a:p>
        </p:txBody>
      </p:sp>
      <p:sp>
        <p:nvSpPr>
          <p:cNvPr id="3" name="Titolo Testo"/>
          <p:cNvSpPr>
            <a:spLocks noGrp="1"/>
          </p:cNvSpPr>
          <p:nvPr>
            <p:ph type="title"/>
          </p:nvPr>
        </p:nvSpPr>
        <p:spPr>
          <a:xfrm>
            <a:off x="1948462" y="1950720"/>
            <a:ext cx="10403841" cy="66152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Titolo Testo</a:t>
            </a:r>
          </a:p>
        </p:txBody>
      </p:sp>
      <p:sp>
        <p:nvSpPr>
          <p:cNvPr id="4" name="Numero diapositiva"/>
          <p:cNvSpPr>
            <a:spLocks noGrp="1"/>
          </p:cNvSpPr>
          <p:nvPr>
            <p:ph type="sldNum" sz="quarter" idx="2"/>
          </p:nvPr>
        </p:nvSpPr>
        <p:spPr>
          <a:xfrm>
            <a:off x="6337299" y="9296399"/>
            <a:ext cx="323479" cy="457201"/>
          </a:xfrm>
          <a:prstGeom prst="rect">
            <a:avLst/>
          </a:prstGeom>
          <a:ln w="12700">
            <a:miter lim="400000"/>
          </a:ln>
        </p:spPr>
        <p:txBody>
          <a:bodyPr wrap="none" lIns="50800" tIns="50800" rIns="50800" bIns="50800" anchor="b">
            <a:spAutoFit/>
          </a:bodyPr>
          <a:lstStyle>
            <a:lvl1pPr>
              <a:defRPr sz="1800"/>
            </a:lvl1pPr>
          </a:lstStyle>
          <a:p>
            <a:fld id="{86CB4B4D-7CA3-9044-876B-883B54F8677D}" type="slidenum">
              <a:rPr/>
              <a:pPr/>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l" defTabSz="584200" rtl="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Papyrus"/>
          <a:ea typeface="Papyrus"/>
          <a:cs typeface="Papyrus"/>
          <a:sym typeface="Papyrus"/>
        </a:defRPr>
      </a:lvl1pPr>
      <a:lvl2pPr marL="0" marR="0" indent="0" algn="l" defTabSz="584200" rtl="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Papyrus"/>
          <a:ea typeface="Papyrus"/>
          <a:cs typeface="Papyrus"/>
          <a:sym typeface="Papyrus"/>
        </a:defRPr>
      </a:lvl2pPr>
      <a:lvl3pPr marL="0" marR="0" indent="0" algn="l" defTabSz="584200" rtl="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Papyrus"/>
          <a:ea typeface="Papyrus"/>
          <a:cs typeface="Papyrus"/>
          <a:sym typeface="Papyrus"/>
        </a:defRPr>
      </a:lvl3pPr>
      <a:lvl4pPr marL="0" marR="0" indent="0" algn="l" defTabSz="584200" rtl="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Papyrus"/>
          <a:ea typeface="Papyrus"/>
          <a:cs typeface="Papyrus"/>
          <a:sym typeface="Papyrus"/>
        </a:defRPr>
      </a:lvl4pPr>
      <a:lvl5pPr marL="0" marR="0" indent="0" algn="l" defTabSz="584200" rtl="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Papyrus"/>
          <a:ea typeface="Papyrus"/>
          <a:cs typeface="Papyrus"/>
          <a:sym typeface="Papyrus"/>
        </a:defRPr>
      </a:lvl5pPr>
      <a:lvl6pPr marL="0" marR="0" indent="0" algn="l" defTabSz="584200" rtl="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Papyrus"/>
          <a:ea typeface="Papyrus"/>
          <a:cs typeface="Papyrus"/>
          <a:sym typeface="Papyrus"/>
        </a:defRPr>
      </a:lvl6pPr>
      <a:lvl7pPr marL="0" marR="0" indent="0" algn="l" defTabSz="584200" rtl="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Papyrus"/>
          <a:ea typeface="Papyrus"/>
          <a:cs typeface="Papyrus"/>
          <a:sym typeface="Papyrus"/>
        </a:defRPr>
      </a:lvl7pPr>
      <a:lvl8pPr marL="0" marR="0" indent="0" algn="l" defTabSz="584200" rtl="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Papyrus"/>
          <a:ea typeface="Papyrus"/>
          <a:cs typeface="Papyrus"/>
          <a:sym typeface="Papyrus"/>
        </a:defRPr>
      </a:lvl8pPr>
      <a:lvl9pPr marL="0" marR="0" indent="0" algn="l" defTabSz="584200" rtl="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Papyrus"/>
          <a:ea typeface="Papyrus"/>
          <a:cs typeface="Papyrus"/>
          <a:sym typeface="Papyrus"/>
        </a:defRPr>
      </a:lvl9pPr>
    </p:titleStyle>
    <p:bodyStyle>
      <a:lvl1pPr marL="469900" marR="0" indent="-469900" algn="l" defTabSz="584200" rtl="0" latinLnBrk="0">
        <a:lnSpc>
          <a:spcPct val="100000"/>
        </a:lnSpc>
        <a:spcBef>
          <a:spcPts val="3000"/>
        </a:spcBef>
        <a:spcAft>
          <a:spcPts val="0"/>
        </a:spcAft>
        <a:buClrTx/>
        <a:buSzPct val="25000"/>
        <a:buFontTx/>
        <a:buBlip>
          <a:blip r:embed="rId14"/>
        </a:buBlip>
        <a:tabLst/>
        <a:defRPr sz="3800" b="0" i="0" u="none" strike="noStrike" cap="none" spc="0" baseline="0">
          <a:ln>
            <a:noFill/>
          </a:ln>
          <a:solidFill>
            <a:srgbClr val="3E231A"/>
          </a:solidFill>
          <a:uFillTx/>
          <a:latin typeface="Papyrus"/>
          <a:ea typeface="Papyrus"/>
          <a:cs typeface="Papyrus"/>
          <a:sym typeface="Papyrus"/>
        </a:defRPr>
      </a:lvl1pPr>
      <a:lvl2pPr marL="939800" marR="0" indent="-469900" algn="l" defTabSz="584200" rtl="0" latinLnBrk="0">
        <a:lnSpc>
          <a:spcPct val="100000"/>
        </a:lnSpc>
        <a:spcBef>
          <a:spcPts val="3000"/>
        </a:spcBef>
        <a:spcAft>
          <a:spcPts val="0"/>
        </a:spcAft>
        <a:buClrTx/>
        <a:buSzPct val="25000"/>
        <a:buFontTx/>
        <a:buBlip>
          <a:blip r:embed="rId14"/>
        </a:buBlip>
        <a:tabLst/>
        <a:defRPr sz="3800" b="0" i="0" u="none" strike="noStrike" cap="none" spc="0" baseline="0">
          <a:ln>
            <a:noFill/>
          </a:ln>
          <a:solidFill>
            <a:srgbClr val="3E231A"/>
          </a:solidFill>
          <a:uFillTx/>
          <a:latin typeface="Papyrus"/>
          <a:ea typeface="Papyrus"/>
          <a:cs typeface="Papyrus"/>
          <a:sym typeface="Papyrus"/>
        </a:defRPr>
      </a:lvl2pPr>
      <a:lvl3pPr marL="1409700" marR="0" indent="-469900" algn="l" defTabSz="584200" rtl="0" latinLnBrk="0">
        <a:lnSpc>
          <a:spcPct val="100000"/>
        </a:lnSpc>
        <a:spcBef>
          <a:spcPts val="3000"/>
        </a:spcBef>
        <a:spcAft>
          <a:spcPts val="0"/>
        </a:spcAft>
        <a:buClrTx/>
        <a:buSzPct val="25000"/>
        <a:buFontTx/>
        <a:buBlip>
          <a:blip r:embed="rId14"/>
        </a:buBlip>
        <a:tabLst/>
        <a:defRPr sz="3800" b="0" i="0" u="none" strike="noStrike" cap="none" spc="0" baseline="0">
          <a:ln>
            <a:noFill/>
          </a:ln>
          <a:solidFill>
            <a:srgbClr val="3E231A"/>
          </a:solidFill>
          <a:uFillTx/>
          <a:latin typeface="Papyrus"/>
          <a:ea typeface="Papyrus"/>
          <a:cs typeface="Papyrus"/>
          <a:sym typeface="Papyrus"/>
        </a:defRPr>
      </a:lvl3pPr>
      <a:lvl4pPr marL="1879600" marR="0" indent="-469900" algn="l" defTabSz="584200" rtl="0" latinLnBrk="0">
        <a:lnSpc>
          <a:spcPct val="100000"/>
        </a:lnSpc>
        <a:spcBef>
          <a:spcPts val="3000"/>
        </a:spcBef>
        <a:spcAft>
          <a:spcPts val="0"/>
        </a:spcAft>
        <a:buClrTx/>
        <a:buSzPct val="25000"/>
        <a:buFontTx/>
        <a:buBlip>
          <a:blip r:embed="rId14"/>
        </a:buBlip>
        <a:tabLst/>
        <a:defRPr sz="3800" b="0" i="0" u="none" strike="noStrike" cap="none" spc="0" baseline="0">
          <a:ln>
            <a:noFill/>
          </a:ln>
          <a:solidFill>
            <a:srgbClr val="3E231A"/>
          </a:solidFill>
          <a:uFillTx/>
          <a:latin typeface="Papyrus"/>
          <a:ea typeface="Papyrus"/>
          <a:cs typeface="Papyrus"/>
          <a:sym typeface="Papyrus"/>
        </a:defRPr>
      </a:lvl4pPr>
      <a:lvl5pPr marL="2349500" marR="0" indent="-469900" algn="l" defTabSz="584200" rtl="0" latinLnBrk="0">
        <a:lnSpc>
          <a:spcPct val="100000"/>
        </a:lnSpc>
        <a:spcBef>
          <a:spcPts val="3000"/>
        </a:spcBef>
        <a:spcAft>
          <a:spcPts val="0"/>
        </a:spcAft>
        <a:buClrTx/>
        <a:buSzPct val="25000"/>
        <a:buFontTx/>
        <a:buBlip>
          <a:blip r:embed="rId14"/>
        </a:buBlip>
        <a:tabLst/>
        <a:defRPr sz="3800" b="0" i="0" u="none" strike="noStrike" cap="none" spc="0" baseline="0">
          <a:ln>
            <a:noFill/>
          </a:ln>
          <a:solidFill>
            <a:srgbClr val="3E231A"/>
          </a:solidFill>
          <a:uFillTx/>
          <a:latin typeface="Papyrus"/>
          <a:ea typeface="Papyrus"/>
          <a:cs typeface="Papyrus"/>
          <a:sym typeface="Papyrus"/>
        </a:defRPr>
      </a:lvl5pPr>
      <a:lvl6pPr marL="2819400" marR="0" indent="-469900" algn="l" defTabSz="584200" rtl="0" latinLnBrk="0">
        <a:lnSpc>
          <a:spcPct val="100000"/>
        </a:lnSpc>
        <a:spcBef>
          <a:spcPts val="3000"/>
        </a:spcBef>
        <a:spcAft>
          <a:spcPts val="0"/>
        </a:spcAft>
        <a:buClrTx/>
        <a:buSzPct val="25000"/>
        <a:buFontTx/>
        <a:buBlip>
          <a:blip r:embed="rId14"/>
        </a:buBlip>
        <a:tabLst/>
        <a:defRPr sz="3800" b="0" i="0" u="none" strike="noStrike" cap="none" spc="0" baseline="0">
          <a:ln>
            <a:noFill/>
          </a:ln>
          <a:solidFill>
            <a:srgbClr val="3E231A"/>
          </a:solidFill>
          <a:uFillTx/>
          <a:latin typeface="Papyrus"/>
          <a:ea typeface="Papyrus"/>
          <a:cs typeface="Papyrus"/>
          <a:sym typeface="Papyrus"/>
        </a:defRPr>
      </a:lvl6pPr>
      <a:lvl7pPr marL="3289300" marR="0" indent="-469900" algn="l" defTabSz="584200" rtl="0" latinLnBrk="0">
        <a:lnSpc>
          <a:spcPct val="100000"/>
        </a:lnSpc>
        <a:spcBef>
          <a:spcPts val="3000"/>
        </a:spcBef>
        <a:spcAft>
          <a:spcPts val="0"/>
        </a:spcAft>
        <a:buClrTx/>
        <a:buSzPct val="25000"/>
        <a:buFontTx/>
        <a:buBlip>
          <a:blip r:embed="rId14"/>
        </a:buBlip>
        <a:tabLst/>
        <a:defRPr sz="3800" b="0" i="0" u="none" strike="noStrike" cap="none" spc="0" baseline="0">
          <a:ln>
            <a:noFill/>
          </a:ln>
          <a:solidFill>
            <a:srgbClr val="3E231A"/>
          </a:solidFill>
          <a:uFillTx/>
          <a:latin typeface="Papyrus"/>
          <a:ea typeface="Papyrus"/>
          <a:cs typeface="Papyrus"/>
          <a:sym typeface="Papyrus"/>
        </a:defRPr>
      </a:lvl7pPr>
      <a:lvl8pPr marL="3759200" marR="0" indent="-469900" algn="l" defTabSz="584200" rtl="0" latinLnBrk="0">
        <a:lnSpc>
          <a:spcPct val="100000"/>
        </a:lnSpc>
        <a:spcBef>
          <a:spcPts val="3000"/>
        </a:spcBef>
        <a:spcAft>
          <a:spcPts val="0"/>
        </a:spcAft>
        <a:buClrTx/>
        <a:buSzPct val="25000"/>
        <a:buFontTx/>
        <a:buBlip>
          <a:blip r:embed="rId14"/>
        </a:buBlip>
        <a:tabLst/>
        <a:defRPr sz="3800" b="0" i="0" u="none" strike="noStrike" cap="none" spc="0" baseline="0">
          <a:ln>
            <a:noFill/>
          </a:ln>
          <a:solidFill>
            <a:srgbClr val="3E231A"/>
          </a:solidFill>
          <a:uFillTx/>
          <a:latin typeface="Papyrus"/>
          <a:ea typeface="Papyrus"/>
          <a:cs typeface="Papyrus"/>
          <a:sym typeface="Papyrus"/>
        </a:defRPr>
      </a:lvl8pPr>
      <a:lvl9pPr marL="4229100" marR="0" indent="-469900" algn="l" defTabSz="584200" rtl="0" latinLnBrk="0">
        <a:lnSpc>
          <a:spcPct val="100000"/>
        </a:lnSpc>
        <a:spcBef>
          <a:spcPts val="3000"/>
        </a:spcBef>
        <a:spcAft>
          <a:spcPts val="0"/>
        </a:spcAft>
        <a:buClrTx/>
        <a:buSzPct val="25000"/>
        <a:buFontTx/>
        <a:buBlip>
          <a:blip r:embed="rId14"/>
        </a:buBlip>
        <a:tabLst/>
        <a:defRPr sz="3800" b="0" i="0" u="none" strike="noStrike" cap="none" spc="0" baseline="0">
          <a:ln>
            <a:noFill/>
          </a:ln>
          <a:solidFill>
            <a:srgbClr val="3E231A"/>
          </a:solidFill>
          <a:uFillTx/>
          <a:latin typeface="Papyrus"/>
          <a:ea typeface="Papyrus"/>
          <a:cs typeface="Papyrus"/>
          <a:sym typeface="Papyrus"/>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pyrus"/>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pyrus"/>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pyrus"/>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pyrus"/>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pyrus"/>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pyrus"/>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pyrus"/>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pyrus"/>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pyru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l.facebook.com/l.php?u=https://fr.wikipedia.org/wiki/Cl%C3%A9op%C3%A2tre_VII&amp;h=ATOKvwccpUjCJDyOm-9qaRTz4juWcrM4gKyWj96yQ6HQkhbKQREgpddZSTI52yeRiYkG7yZ8lSwl6cr8RoGEzjrAJ_gIEkA7P7YJ4__vC7Gt1tH72xYUXPgs-U2m2CpSn0--_eU" TargetMode="External"/><Relationship Id="rId7" Type="http://schemas.openxmlformats.org/officeDocument/2006/relationships/hyperlink" Target="http://medarus.org/Medecins/MedecinsTextes/agnodice.htm" TargetMode="External"/><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hyperlink" Target="http://www.e-olympos.com/femme.htm" TargetMode="External"/><Relationship Id="rId5" Type="http://schemas.openxmlformats.org/officeDocument/2006/relationships/hyperlink" Target="https://l.facebook.com/l.php?u=http://www.legypteantique.com/hathor.php&amp;h=ATOKvwccpUjCJDyOm-9qaRTz4juWcrM4gKyWj96yQ6HQkhbKQREgpddZSTI52yeRiYkG7yZ8lSwl6cr8RoGEzjrAJ_gIEkA7P7YJ4__vC7Gt1tH72xYUXPgs-U2m2CpSn0--_eU" TargetMode="External"/><Relationship Id="rId4" Type="http://schemas.openxmlformats.org/officeDocument/2006/relationships/hyperlink" Target="https://l.facebook.com/l.php?u=https://fr.wikipedia.org/wiki/%C3%89gypte_antique&amp;h=ATOKvwccpUjCJDyOm-9qaRTz4juWcrM4gKyWj96yQ6HQkhbKQREgpddZSTI52yeRiYkG7yZ8lSwl6cr8RoGEzjrAJ_gIEkA7P7YJ4__vC7Gt1tH72xYUXPgs-U2m2CpSn0--_eU"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fr.wikipedia.org/wiki/Femme_%C3%A9trusque" TargetMode="External"/><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hyperlink" Target="http://www.antiquite.ac-versailles.fr/femme/femrome.htmhttp:/www.italie-decouverte.com/antiquite-la-femme-romaine-sous-l-empire/https:/fr.vikidia.org/wiki/Femme_dans_la_Rome_antique" TargetMode="External"/><Relationship Id="rId5" Type="http://schemas.openxmlformats.org/officeDocument/2006/relationships/hyperlink" Target="http://www.museedelhistoire.ca/cmc/exhibitions/civil/greece/gr1100f.shtml" TargetMode="External"/><Relationship Id="rId4" Type="http://schemas.openxmlformats.org/officeDocument/2006/relationships/hyperlink" Target="http://arossf.over-blog.com/2014/03/la-femme-etrusque-suite.html"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18362186_1334004836681151_832244197_o.jpg" descr="18362186_1334004836681151_832244197_o.jpg"/>
          <p:cNvPicPr>
            <a:picLocks noChangeAspect="1"/>
          </p:cNvPicPr>
          <p:nvPr/>
        </p:nvPicPr>
        <p:blipFill>
          <a:blip r:embed="rId2" cstate="print">
            <a:extLst/>
          </a:blip>
          <a:stretch>
            <a:fillRect/>
          </a:stretch>
        </p:blipFill>
        <p:spPr>
          <a:xfrm>
            <a:off x="2159000" y="681980"/>
            <a:ext cx="8389640" cy="8389640"/>
          </a:xfrm>
          <a:prstGeom prst="rect">
            <a:avLst/>
          </a:prstGeom>
          <a:ln w="12700">
            <a:miter lim="400000"/>
          </a:ln>
        </p:spPr>
      </p:pic>
      <p:sp>
        <p:nvSpPr>
          <p:cNvPr id="111" name="Femmes dans l’Antiquité"/>
          <p:cNvSpPr/>
          <p:nvPr/>
        </p:nvSpPr>
        <p:spPr>
          <a:xfrm>
            <a:off x="2126629" y="4381499"/>
            <a:ext cx="8454381" cy="1193801"/>
          </a:xfrm>
          <a:prstGeom prst="rect">
            <a:avLst/>
          </a:prstGeom>
          <a:blipFill>
            <a:blip r:embed="rId3" cstate="print"/>
          </a:blipFill>
          <a:ln w="12700">
            <a:miter lim="400000"/>
          </a:ln>
          <a:effectLst>
            <a:outerShdw blurRad="50800" dist="25400" dir="5400000" rotWithShape="0">
              <a:srgbClr val="000000">
                <a:alpha val="25000"/>
              </a:srgbClr>
            </a:outerShdw>
          </a:effectLst>
          <a:extLst>
            <a:ext uri="{C572A759-6A51-4108-AA02-DFA0A04FC94B}">
              <ma14:wrappingTextBoxFlag xmlns:ma14="http://schemas.microsoft.com/office/mac/drawingml/2011/main" xmlns="" val="1"/>
            </a:ext>
          </a:extLst>
        </p:spPr>
        <p:txBody>
          <a:bodyPr lIns="50800" tIns="50800" rIns="50800" bIns="50800" anchor="ctr">
            <a:spAutoFit/>
          </a:bodyPr>
          <a:lstStyle>
            <a:lvl1pPr>
              <a:defRPr sz="6800">
                <a:latin typeface="Snell Roundhand"/>
                <a:ea typeface="Snell Roundhand"/>
                <a:cs typeface="Snell Roundhand"/>
                <a:sym typeface="Snell Roundhand"/>
              </a:defRPr>
            </a:lvl1pPr>
          </a:lstStyle>
          <a:p>
            <a:r>
              <a:t>Femmes dans l’Antiquité  </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egnaposto testo 2"/>
          <p:cNvSpPr>
            <a:spLocks noGrp="1"/>
          </p:cNvSpPr>
          <p:nvPr>
            <p:ph type="body" sz="half" idx="1"/>
          </p:nvPr>
        </p:nvSpPr>
        <p:spPr>
          <a:xfrm>
            <a:off x="1173807" y="1348408"/>
            <a:ext cx="5040562" cy="7128793"/>
          </a:xfrm>
          <a:prstGeom prst="rect">
            <a:avLst/>
          </a:prstGeom>
        </p:spPr>
        <p:txBody>
          <a:bodyPr/>
          <a:lstStyle/>
          <a:p>
            <a:pPr marL="0" indent="0">
              <a:buSzTx/>
              <a:buNone/>
              <a:defRPr sz="2800">
                <a:latin typeface="Times New Roman"/>
                <a:ea typeface="Times New Roman"/>
                <a:cs typeface="Times New Roman"/>
                <a:sym typeface="Times New Roman"/>
              </a:defRPr>
            </a:pPr>
            <a:r>
              <a:t>Par rapport à l'</a:t>
            </a:r>
            <a:r>
              <a:rPr i="1"/>
              <a:t>oikos</a:t>
            </a:r>
            <a:r>
              <a:t> - terme qui signifie à la fois la cellule familiale et le patrimoine – elles devaient donner à l'époux une </a:t>
            </a:r>
            <a:r>
              <a:rPr b="1"/>
              <a:t>descendance légitime</a:t>
            </a:r>
            <a:r>
              <a:t>, des enfants mâles qui pouvaient prendre le rôle de leurs parents et hériter . Cette nécessité de prolonger la famille explique la sévérité avec laquelle est punie l</a:t>
            </a:r>
            <a:r>
              <a:rPr b="1"/>
              <a:t>'adultère</a:t>
            </a:r>
            <a:r>
              <a:t> de la femme : en cas de flagrant délit, le mari avait le droit de tuer l'amant et de répudier la femme. </a:t>
            </a:r>
          </a:p>
        </p:txBody>
      </p:sp>
      <p:pic>
        <p:nvPicPr>
          <p:cNvPr id="144" name="Immagine 3" descr="Immagine 3"/>
          <p:cNvPicPr>
            <a:picLocks noChangeAspect="1"/>
          </p:cNvPicPr>
          <p:nvPr/>
        </p:nvPicPr>
        <p:blipFill>
          <a:blip r:embed="rId2" cstate="print">
            <a:extLst/>
          </a:blip>
          <a:stretch>
            <a:fillRect/>
          </a:stretch>
        </p:blipFill>
        <p:spPr>
          <a:xfrm>
            <a:off x="6502400" y="1255191"/>
            <a:ext cx="5015801" cy="752370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1" nodeType="clickEffect">
                                  <p:stCondLst>
                                    <p:cond delay="0"/>
                                  </p:stCondLst>
                                  <p:iterate>
                                    <p:tmAbs val="0"/>
                                  </p:iterate>
                                  <p:childTnLst>
                                    <p:set>
                                      <p:cBhvr>
                                        <p:cTn id="6" fill="hold"/>
                                        <p:tgtEl>
                                          <p:spTgt spid="144"/>
                                        </p:tgtEl>
                                        <p:attrNameLst>
                                          <p:attrName>style.visibility</p:attrName>
                                        </p:attrNameLst>
                                      </p:cBhvr>
                                      <p:to>
                                        <p:strVal val="visible"/>
                                      </p:to>
                                    </p:set>
                                    <p:animEffect transition="in" filter="box(out)">
                                      <p:cBhvr>
                                        <p:cTn id="7" dur="10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1"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mariage-noce.jpg" descr="mariage-noce.jpg"/>
          <p:cNvPicPr>
            <a:picLocks noGrp="1" noChangeAspect="1"/>
          </p:cNvPicPr>
          <p:nvPr>
            <p:ph type="pic" idx="13"/>
          </p:nvPr>
        </p:nvPicPr>
        <p:blipFill>
          <a:blip r:embed="rId2" cstate="print">
            <a:extLst/>
          </a:blip>
          <a:stretch>
            <a:fillRect/>
          </a:stretch>
        </p:blipFill>
        <p:spPr>
          <a:xfrm>
            <a:off x="946150" y="2705098"/>
            <a:ext cx="5265943" cy="5867404"/>
          </a:xfrm>
          <a:prstGeom prst="rect">
            <a:avLst/>
          </a:prstGeom>
        </p:spPr>
      </p:pic>
      <p:sp>
        <p:nvSpPr>
          <p:cNvPr id="147" name="Mariage à Sparte et Athènes"/>
          <p:cNvSpPr>
            <a:spLocks noGrp="1"/>
          </p:cNvSpPr>
          <p:nvPr>
            <p:ph type="title"/>
          </p:nvPr>
        </p:nvSpPr>
        <p:spPr>
          <a:xfrm>
            <a:off x="669752" y="587410"/>
            <a:ext cx="8784581" cy="1547866"/>
          </a:xfrm>
          <a:prstGeom prst="rect">
            <a:avLst/>
          </a:prstGeom>
        </p:spPr>
        <p:txBody>
          <a:bodyPr/>
          <a:lstStyle>
            <a:lvl1pPr>
              <a:defRPr sz="4800"/>
            </a:lvl1pPr>
          </a:lstStyle>
          <a:p>
            <a:r>
              <a:t>Mariage à Sparte et Athènes</a:t>
            </a:r>
          </a:p>
        </p:txBody>
      </p:sp>
      <p:sp>
        <p:nvSpPr>
          <p:cNvPr id="148" name="L'existence de femmes Athéniennes n’avait de sens que par le mariage, qui intervenait généralement entre 15 et 18 ans et la jeune fille n’avais jamais son mot à dire dans son mariage. Le divorce sur l'initiative de l'épouse ne devait normalement pas être permis: seul le tuteur pouvait demander la dissolution du contrat. Cependant, des exemples montrent que la pratique existe bien.…"/>
          <p:cNvSpPr>
            <a:spLocks noGrp="1"/>
          </p:cNvSpPr>
          <p:nvPr>
            <p:ph type="body" sz="half" idx="1"/>
          </p:nvPr>
        </p:nvSpPr>
        <p:spPr>
          <a:xfrm>
            <a:off x="6285122" y="2366271"/>
            <a:ext cx="5895557" cy="6743477"/>
          </a:xfrm>
          <a:prstGeom prst="rect">
            <a:avLst/>
          </a:prstGeom>
        </p:spPr>
        <p:txBody>
          <a:bodyPr/>
          <a:lstStyle/>
          <a:p>
            <a:pPr marL="0" indent="0" defTabSz="297940">
              <a:spcBef>
                <a:spcPts val="1500"/>
              </a:spcBef>
              <a:buSzTx/>
              <a:buNone/>
              <a:defRPr sz="2800">
                <a:latin typeface="Times New Roman"/>
                <a:ea typeface="Times New Roman"/>
                <a:cs typeface="Times New Roman"/>
                <a:sym typeface="Times New Roman"/>
              </a:defRPr>
            </a:pPr>
            <a:r>
              <a:t>L'existence de femmes Athéniennes n’avait de sens que par le mariage, qui intervenait généralement entre 15 et 18 ans et </a:t>
            </a:r>
            <a:r>
              <a:rPr b="1"/>
              <a:t>la jeune fille n’avais jamais son mot à dire</a:t>
            </a:r>
            <a:r>
              <a:t> dans son mariage. Le divorce sur l'initiative de l'épouse ne devait normalement pas être permis: seul le tuteur pouvait demander la dissolution du contrat. Cependant, des exemples montrent que la pratique existe bien. </a:t>
            </a:r>
            <a:endParaRPr>
              <a:solidFill>
                <a:srgbClr val="000000"/>
              </a:solidFill>
            </a:endParaRPr>
          </a:p>
          <a:p>
            <a:pPr marL="0" indent="0" defTabSz="297940">
              <a:spcBef>
                <a:spcPts val="1500"/>
              </a:spcBef>
              <a:buSzTx/>
              <a:buNone/>
              <a:defRPr sz="2800">
                <a:latin typeface="Times New Roman"/>
                <a:ea typeface="Times New Roman"/>
                <a:cs typeface="Times New Roman"/>
                <a:sym typeface="Times New Roman"/>
              </a:defRPr>
            </a:pPr>
            <a:r>
              <a:t>Une </a:t>
            </a:r>
            <a:r>
              <a:rPr b="1"/>
              <a:t>stricte fidélité </a:t>
            </a:r>
            <a:r>
              <a:t>est requise de la part de l'épouse: son rôle est de donner naissance à des fils légitimes qui puissent hériter des biens paternels. </a:t>
            </a:r>
          </a:p>
        </p:txBody>
      </p:sp>
      <p:sp>
        <p:nvSpPr>
          <p:cNvPr id="149" name="Athènes"/>
          <p:cNvSpPr/>
          <p:nvPr/>
        </p:nvSpPr>
        <p:spPr>
          <a:xfrm>
            <a:off x="8249787" y="1786912"/>
            <a:ext cx="1297783" cy="705487"/>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3000">
                <a:solidFill>
                  <a:srgbClr val="000000"/>
                </a:solidFill>
                <a:effectLst>
                  <a:outerShdw blurRad="76200" dist="12700" dir="5400000" rotWithShape="0">
                    <a:srgbClr val="000000">
                      <a:alpha val="50000"/>
                    </a:srgbClr>
                  </a:outerShdw>
                </a:effectLst>
                <a:latin typeface="Kristen ITC"/>
                <a:ea typeface="Kristen ITC"/>
                <a:cs typeface="Kristen ITC"/>
                <a:sym typeface="Kristen ITC"/>
              </a:defRPr>
            </a:lvl1pPr>
          </a:lstStyle>
          <a:p>
            <a:r>
              <a:t>Athènes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1" nodeType="clickEffect">
                                  <p:stCondLst>
                                    <p:cond delay="0"/>
                                  </p:stCondLst>
                                  <p:iterate>
                                    <p:tmAbs val="0"/>
                                  </p:iterate>
                                  <p:childTnLst>
                                    <p:set>
                                      <p:cBhvr>
                                        <p:cTn id="6" fill="hold"/>
                                        <p:tgtEl>
                                          <p:spTgt spid="146"/>
                                        </p:tgtEl>
                                        <p:attrNameLst>
                                          <p:attrName>style.visibility</p:attrName>
                                        </p:attrNameLst>
                                      </p:cBhvr>
                                      <p:to>
                                        <p:strVal val="visible"/>
                                      </p:to>
                                    </p:set>
                                    <p:animEffect transition="in" filter="box(out)">
                                      <p:cBhvr>
                                        <p:cTn id="7" dur="10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1"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Le mariage s'agissait de produire des garçons vigoureux. C'est pour cette raison qu'il prend place plus tard que dans les autres polis: le mari a environ 30 ans et sa femme, environ 18. Le mariage reste secret jusqu'au premier enfant.…"/>
          <p:cNvSpPr>
            <a:spLocks noGrp="1"/>
          </p:cNvSpPr>
          <p:nvPr>
            <p:ph type="body" sz="half" idx="1"/>
          </p:nvPr>
        </p:nvSpPr>
        <p:spPr>
          <a:xfrm>
            <a:off x="1458589" y="1627314"/>
            <a:ext cx="10383888" cy="3504556"/>
          </a:xfrm>
          <a:prstGeom prst="rect">
            <a:avLst/>
          </a:prstGeom>
        </p:spPr>
        <p:txBody>
          <a:bodyPr>
            <a:normAutofit lnSpcReduction="10000"/>
          </a:bodyPr>
          <a:lstStyle/>
          <a:p>
            <a:pPr marL="0" indent="0" defTabSz="291982">
              <a:spcBef>
                <a:spcPts val="1400"/>
              </a:spcBef>
              <a:buSzTx/>
              <a:buNone/>
              <a:defRPr sz="2744">
                <a:latin typeface="Times New Roman"/>
                <a:ea typeface="Times New Roman"/>
                <a:cs typeface="Times New Roman"/>
                <a:sym typeface="Times New Roman"/>
              </a:defRPr>
            </a:pPr>
            <a:r>
              <a:rPr dirty="0"/>
              <a:t>Le </a:t>
            </a:r>
            <a:r>
              <a:rPr dirty="0" err="1"/>
              <a:t>mariage</a:t>
            </a:r>
            <a:r>
              <a:rPr dirty="0"/>
              <a:t> </a:t>
            </a:r>
            <a:r>
              <a:rPr lang="it-IT" dirty="0" err="1" smtClean="0"/>
              <a:t>devait</a:t>
            </a:r>
            <a:r>
              <a:rPr dirty="0" smtClean="0"/>
              <a:t> </a:t>
            </a:r>
            <a:r>
              <a:rPr lang="it-IT" dirty="0" smtClean="0"/>
              <a:t> </a:t>
            </a:r>
            <a:r>
              <a:rPr dirty="0" err="1" smtClean="0"/>
              <a:t>produire</a:t>
            </a:r>
            <a:r>
              <a:rPr dirty="0" smtClean="0"/>
              <a:t> </a:t>
            </a:r>
            <a:r>
              <a:rPr dirty="0"/>
              <a:t>des </a:t>
            </a:r>
            <a:r>
              <a:rPr b="1" dirty="0" err="1"/>
              <a:t>garçons</a:t>
            </a:r>
            <a:r>
              <a:rPr b="1" dirty="0"/>
              <a:t> </a:t>
            </a:r>
            <a:r>
              <a:rPr b="1" dirty="0" err="1"/>
              <a:t>vigoureux</a:t>
            </a:r>
            <a:r>
              <a:rPr dirty="0"/>
              <a:t>. </a:t>
            </a:r>
            <a:r>
              <a:rPr dirty="0" err="1"/>
              <a:t>C'est</a:t>
            </a:r>
            <a:r>
              <a:rPr dirty="0"/>
              <a:t> pour </a:t>
            </a:r>
            <a:r>
              <a:rPr dirty="0" err="1"/>
              <a:t>cette</a:t>
            </a:r>
            <a:r>
              <a:rPr dirty="0"/>
              <a:t> raison </a:t>
            </a:r>
            <a:r>
              <a:rPr dirty="0" err="1"/>
              <a:t>qu'il</a:t>
            </a:r>
            <a:r>
              <a:rPr dirty="0"/>
              <a:t> </a:t>
            </a:r>
            <a:r>
              <a:rPr lang="it-IT" dirty="0" smtClean="0"/>
              <a:t> </a:t>
            </a:r>
            <a:r>
              <a:rPr lang="it-IT" dirty="0" smtClean="0"/>
              <a:t>se </a:t>
            </a:r>
            <a:r>
              <a:rPr lang="it-IT" dirty="0" err="1" smtClean="0"/>
              <a:t>réalise</a:t>
            </a:r>
            <a:r>
              <a:rPr lang="it-IT" dirty="0" smtClean="0"/>
              <a:t> </a:t>
            </a:r>
            <a:r>
              <a:rPr dirty="0" smtClean="0"/>
              <a:t> </a:t>
            </a:r>
            <a:r>
              <a:rPr dirty="0"/>
              <a:t>plus </a:t>
            </a:r>
            <a:r>
              <a:rPr dirty="0" err="1"/>
              <a:t>tard</a:t>
            </a:r>
            <a:r>
              <a:rPr dirty="0"/>
              <a:t> </a:t>
            </a:r>
            <a:r>
              <a:rPr dirty="0" err="1"/>
              <a:t>que</a:t>
            </a:r>
            <a:r>
              <a:rPr dirty="0"/>
              <a:t> </a:t>
            </a:r>
            <a:r>
              <a:rPr dirty="0" err="1"/>
              <a:t>dans</a:t>
            </a:r>
            <a:r>
              <a:rPr dirty="0"/>
              <a:t> les </a:t>
            </a:r>
            <a:r>
              <a:rPr dirty="0" err="1"/>
              <a:t>autres</a:t>
            </a:r>
            <a:r>
              <a:rPr dirty="0"/>
              <a:t> polis: le </a:t>
            </a:r>
            <a:r>
              <a:rPr dirty="0" err="1"/>
              <a:t>mari</a:t>
            </a:r>
            <a:r>
              <a:rPr dirty="0"/>
              <a:t> a environ 30 </a:t>
            </a:r>
            <a:r>
              <a:rPr dirty="0" err="1"/>
              <a:t>ans</a:t>
            </a:r>
            <a:r>
              <a:rPr dirty="0"/>
              <a:t> et </a:t>
            </a:r>
            <a:r>
              <a:rPr dirty="0" err="1"/>
              <a:t>sa</a:t>
            </a:r>
            <a:r>
              <a:rPr dirty="0"/>
              <a:t> femme, environ 18. Le </a:t>
            </a:r>
            <a:r>
              <a:rPr dirty="0" err="1"/>
              <a:t>mariage</a:t>
            </a:r>
            <a:r>
              <a:rPr dirty="0"/>
              <a:t> </a:t>
            </a:r>
            <a:r>
              <a:rPr dirty="0" err="1"/>
              <a:t>reste</a:t>
            </a:r>
            <a:r>
              <a:rPr dirty="0"/>
              <a:t> </a:t>
            </a:r>
            <a:r>
              <a:rPr b="1" dirty="0"/>
              <a:t>secret</a:t>
            </a:r>
            <a:r>
              <a:rPr dirty="0"/>
              <a:t> </a:t>
            </a:r>
            <a:r>
              <a:rPr dirty="0" err="1"/>
              <a:t>jusqu'au</a:t>
            </a:r>
            <a:r>
              <a:rPr dirty="0"/>
              <a:t> premier enfant. </a:t>
            </a:r>
            <a:endParaRPr dirty="0">
              <a:solidFill>
                <a:srgbClr val="000000"/>
              </a:solidFill>
            </a:endParaRPr>
          </a:p>
          <a:p>
            <a:pPr marL="0" indent="0" defTabSz="291982">
              <a:spcBef>
                <a:spcPts val="1400"/>
              </a:spcBef>
              <a:buSzTx/>
              <a:buNone/>
              <a:defRPr sz="2744">
                <a:latin typeface="Times New Roman"/>
                <a:ea typeface="Times New Roman"/>
                <a:cs typeface="Times New Roman"/>
                <a:sym typeface="Times New Roman"/>
              </a:defRPr>
            </a:pPr>
            <a:r>
              <a:rPr dirty="0"/>
              <a:t>Les femmes </a:t>
            </a:r>
            <a:r>
              <a:rPr dirty="0" err="1"/>
              <a:t>exercent</a:t>
            </a:r>
            <a:r>
              <a:rPr dirty="0"/>
              <a:t> </a:t>
            </a:r>
            <a:r>
              <a:rPr dirty="0" err="1"/>
              <a:t>une</a:t>
            </a:r>
            <a:r>
              <a:rPr dirty="0"/>
              <a:t> </a:t>
            </a:r>
            <a:r>
              <a:rPr b="1" dirty="0" err="1"/>
              <a:t>forme</a:t>
            </a:r>
            <a:r>
              <a:rPr b="1" dirty="0"/>
              <a:t> de </a:t>
            </a:r>
            <a:r>
              <a:rPr b="1" dirty="0" err="1"/>
              <a:t>contrôle</a:t>
            </a:r>
            <a:r>
              <a:rPr b="1" dirty="0"/>
              <a:t> </a:t>
            </a:r>
            <a:r>
              <a:rPr dirty="0" err="1"/>
              <a:t>sur</a:t>
            </a:r>
            <a:r>
              <a:rPr dirty="0"/>
              <a:t> </a:t>
            </a:r>
            <a:r>
              <a:rPr dirty="0" err="1"/>
              <a:t>leur</a:t>
            </a:r>
            <a:r>
              <a:rPr dirty="0"/>
              <a:t> </a:t>
            </a:r>
            <a:r>
              <a:rPr dirty="0" err="1"/>
              <a:t>mariage</a:t>
            </a:r>
            <a:r>
              <a:rPr dirty="0"/>
              <a:t>. Si les </a:t>
            </a:r>
            <a:r>
              <a:rPr dirty="0" err="1"/>
              <a:t>vieux</a:t>
            </a:r>
            <a:r>
              <a:rPr dirty="0"/>
              <a:t> </a:t>
            </a:r>
            <a:r>
              <a:rPr dirty="0" err="1"/>
              <a:t>maris</a:t>
            </a:r>
            <a:r>
              <a:rPr dirty="0"/>
              <a:t> </a:t>
            </a:r>
            <a:r>
              <a:rPr dirty="0" err="1"/>
              <a:t>sont</a:t>
            </a:r>
            <a:r>
              <a:rPr dirty="0"/>
              <a:t> </a:t>
            </a:r>
            <a:r>
              <a:rPr dirty="0" err="1"/>
              <a:t>incités</a:t>
            </a:r>
            <a:r>
              <a:rPr dirty="0"/>
              <a:t> à «  </a:t>
            </a:r>
            <a:r>
              <a:rPr dirty="0" err="1"/>
              <a:t>prêter</a:t>
            </a:r>
            <a:r>
              <a:rPr dirty="0"/>
              <a:t>  » </a:t>
            </a:r>
            <a:r>
              <a:rPr dirty="0" err="1"/>
              <a:t>leurs</a:t>
            </a:r>
            <a:r>
              <a:rPr dirty="0"/>
              <a:t> femmes à des </a:t>
            </a:r>
            <a:r>
              <a:rPr dirty="0" err="1"/>
              <a:t>jeunes</a:t>
            </a:r>
            <a:r>
              <a:rPr dirty="0"/>
              <a:t> gens </a:t>
            </a:r>
            <a:r>
              <a:rPr dirty="0" err="1"/>
              <a:t>vigoureux</a:t>
            </a:r>
            <a:r>
              <a:rPr dirty="0"/>
              <a:t>, les femmes </a:t>
            </a:r>
            <a:r>
              <a:rPr dirty="0" err="1"/>
              <a:t>prennent</a:t>
            </a:r>
            <a:r>
              <a:rPr dirty="0"/>
              <a:t> </a:t>
            </a:r>
            <a:r>
              <a:rPr dirty="0" err="1"/>
              <a:t>parfois</a:t>
            </a:r>
            <a:r>
              <a:rPr dirty="0"/>
              <a:t> un </a:t>
            </a:r>
            <a:r>
              <a:rPr dirty="0" err="1"/>
              <a:t>amant</a:t>
            </a:r>
            <a:r>
              <a:rPr dirty="0"/>
              <a:t> de </a:t>
            </a:r>
            <a:r>
              <a:rPr dirty="0" err="1"/>
              <a:t>sorte</a:t>
            </a:r>
            <a:r>
              <a:rPr dirty="0"/>
              <a:t> </a:t>
            </a:r>
            <a:r>
              <a:rPr dirty="0" err="1"/>
              <a:t>que</a:t>
            </a:r>
            <a:r>
              <a:rPr dirty="0"/>
              <a:t> </a:t>
            </a:r>
            <a:r>
              <a:rPr dirty="0" err="1"/>
              <a:t>l'enfant</a:t>
            </a:r>
            <a:r>
              <a:rPr dirty="0"/>
              <a:t> à </a:t>
            </a:r>
            <a:r>
              <a:rPr dirty="0" err="1"/>
              <a:t>naître</a:t>
            </a:r>
            <a:r>
              <a:rPr dirty="0"/>
              <a:t> </a:t>
            </a:r>
            <a:r>
              <a:rPr dirty="0" err="1" smtClean="0"/>
              <a:t>puisse</a:t>
            </a:r>
            <a:r>
              <a:rPr lang="it-IT" dirty="0" smtClean="0"/>
              <a:t> </a:t>
            </a:r>
            <a:r>
              <a:rPr dirty="0" err="1" smtClean="0"/>
              <a:t>hériter</a:t>
            </a:r>
            <a:r>
              <a:rPr dirty="0" smtClean="0"/>
              <a:t> </a:t>
            </a:r>
            <a:r>
              <a:rPr dirty="0"/>
              <a:t>de </a:t>
            </a:r>
            <a:r>
              <a:rPr dirty="0" err="1"/>
              <a:t>deux</a:t>
            </a:r>
            <a:r>
              <a:rPr dirty="0"/>
              <a:t> lots de </a:t>
            </a:r>
            <a:r>
              <a:rPr dirty="0" err="1"/>
              <a:t>terre</a:t>
            </a:r>
            <a:r>
              <a:rPr dirty="0"/>
              <a:t> au lieu d'un. </a:t>
            </a:r>
          </a:p>
        </p:txBody>
      </p:sp>
      <p:pic>
        <p:nvPicPr>
          <p:cNvPr id="152" name="rome_antique_image1184.jpg" descr="rome_antique_image1184.jpg"/>
          <p:cNvPicPr>
            <a:picLocks noChangeAspect="1"/>
          </p:cNvPicPr>
          <p:nvPr/>
        </p:nvPicPr>
        <p:blipFill>
          <a:blip r:embed="rId2" cstate="print">
            <a:extLst/>
          </a:blip>
          <a:stretch>
            <a:fillRect/>
          </a:stretch>
        </p:blipFill>
        <p:spPr>
          <a:xfrm>
            <a:off x="3118024" y="5276057"/>
            <a:ext cx="6552728" cy="3759044"/>
          </a:xfrm>
          <a:prstGeom prst="rect">
            <a:avLst/>
          </a:prstGeom>
          <a:ln w="12700">
            <a:miter lim="400000"/>
          </a:ln>
        </p:spPr>
      </p:pic>
      <p:sp>
        <p:nvSpPr>
          <p:cNvPr id="153" name="Sparte"/>
          <p:cNvSpPr/>
          <p:nvPr/>
        </p:nvSpPr>
        <p:spPr>
          <a:xfrm>
            <a:off x="6034742" y="759079"/>
            <a:ext cx="1231583" cy="844044"/>
          </a:xfrm>
          <a:prstGeom prst="rect">
            <a:avLst/>
          </a:prstGeom>
          <a:ln w="12700">
            <a:miter lim="400000"/>
          </a:ln>
          <a:effectLst>
            <a:outerShdw blurRad="50800" dist="25400" dir="5400000" rotWithShape="0">
              <a:srgbClr val="000000">
                <a:alpha val="25000"/>
              </a:srgbClr>
            </a:outerShdw>
          </a:effectLst>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a:latin typeface="Kristen ITC"/>
                <a:ea typeface="Kristen ITC"/>
                <a:cs typeface="Kristen ITC"/>
                <a:sym typeface="Kristen ITC"/>
              </a:defRPr>
            </a:lvl1pPr>
          </a:lstStyle>
          <a:p>
            <a:r>
              <a:t>Sparte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152"/>
                                        </p:tgtEl>
                                        <p:attrNameLst>
                                          <p:attrName>style.visibility</p:attrName>
                                        </p:attrNameLst>
                                      </p:cBhvr>
                                      <p:to>
                                        <p:strVal val="visible"/>
                                      </p:to>
                                    </p:set>
                                    <p:anim calcmode="lin" valueType="num">
                                      <p:cBhvr>
                                        <p:cTn id="7" dur="750" fill="hold"/>
                                        <p:tgtEl>
                                          <p:spTgt spid="152"/>
                                        </p:tgtEl>
                                        <p:attrNameLst>
                                          <p:attrName>ppt_w</p:attrName>
                                        </p:attrNameLst>
                                      </p:cBhvr>
                                      <p:tavLst>
                                        <p:tav tm="0">
                                          <p:val>
                                            <p:fltVal val="0"/>
                                          </p:val>
                                        </p:tav>
                                        <p:tav tm="100000">
                                          <p:val>
                                            <p:strVal val="#ppt_w"/>
                                          </p:val>
                                        </p:tav>
                                      </p:tavLst>
                                    </p:anim>
                                    <p:anim calcmode="lin" valueType="num">
                                      <p:cBhvr>
                                        <p:cTn id="8" dur="750" fill="hold"/>
                                        <p:tgtEl>
                                          <p:spTgt spid="15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1"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egnaposto testo 3"/>
          <p:cNvSpPr>
            <a:spLocks noGrp="1"/>
          </p:cNvSpPr>
          <p:nvPr>
            <p:ph type="body" sz="half" idx="1"/>
          </p:nvPr>
        </p:nvSpPr>
        <p:spPr>
          <a:xfrm>
            <a:off x="1749872" y="1060376"/>
            <a:ext cx="9336856" cy="4217640"/>
          </a:xfrm>
          <a:prstGeom prst="rect">
            <a:avLst/>
          </a:prstGeom>
        </p:spPr>
        <p:txBody>
          <a:bodyPr/>
          <a:lstStyle/>
          <a:p>
            <a:pPr marL="0" indent="0" algn="just">
              <a:buSzTx/>
              <a:buNone/>
              <a:defRPr sz="3200">
                <a:latin typeface="Times New Roman"/>
                <a:ea typeface="Times New Roman"/>
                <a:cs typeface="Times New Roman"/>
                <a:sym typeface="Times New Roman"/>
              </a:defRPr>
            </a:pPr>
            <a:r>
              <a:rPr dirty="0"/>
              <a:t>Les femmes </a:t>
            </a:r>
            <a:r>
              <a:rPr dirty="0" err="1" smtClean="0"/>
              <a:t>faisa</a:t>
            </a:r>
            <a:r>
              <a:rPr lang="it-IT" dirty="0" err="1" smtClean="0"/>
              <a:t>ient</a:t>
            </a:r>
            <a:r>
              <a:rPr dirty="0" smtClean="0"/>
              <a:t> </a:t>
            </a:r>
            <a:r>
              <a:rPr dirty="0" err="1"/>
              <a:t>aussi</a:t>
            </a:r>
            <a:r>
              <a:rPr dirty="0"/>
              <a:t> la “</a:t>
            </a:r>
            <a:r>
              <a:rPr b="1" dirty="0" err="1"/>
              <a:t>grève</a:t>
            </a:r>
            <a:r>
              <a:rPr b="1" dirty="0"/>
              <a:t> du </a:t>
            </a:r>
            <a:r>
              <a:rPr b="1" dirty="0" err="1"/>
              <a:t>sexe</a:t>
            </a:r>
            <a:r>
              <a:rPr dirty="0"/>
              <a:t>”, </a:t>
            </a:r>
            <a:r>
              <a:rPr dirty="0" err="1"/>
              <a:t>afin</a:t>
            </a:r>
            <a:r>
              <a:rPr dirty="0"/>
              <a:t> de </a:t>
            </a:r>
            <a:r>
              <a:rPr dirty="0" err="1"/>
              <a:t>raisonner</a:t>
            </a:r>
            <a:r>
              <a:rPr dirty="0"/>
              <a:t> </a:t>
            </a:r>
            <a:r>
              <a:rPr dirty="0" err="1"/>
              <a:t>leur</a:t>
            </a:r>
            <a:r>
              <a:rPr dirty="0"/>
              <a:t> </a:t>
            </a:r>
            <a:r>
              <a:rPr dirty="0" err="1"/>
              <a:t>mari</a:t>
            </a:r>
            <a:r>
              <a:rPr dirty="0"/>
              <a:t> pour </a:t>
            </a:r>
            <a:r>
              <a:rPr dirty="0" err="1"/>
              <a:t>établir</a:t>
            </a:r>
            <a:r>
              <a:rPr dirty="0"/>
              <a:t> la </a:t>
            </a:r>
            <a:r>
              <a:rPr dirty="0" err="1"/>
              <a:t>paix</a:t>
            </a:r>
            <a:r>
              <a:rPr dirty="0"/>
              <a:t> entre les </a:t>
            </a:r>
            <a:r>
              <a:rPr dirty="0" err="1"/>
              <a:t>cités</a:t>
            </a:r>
            <a:r>
              <a:rPr dirty="0"/>
              <a:t>  : </a:t>
            </a:r>
            <a:r>
              <a:rPr i="1" dirty="0"/>
              <a:t>"Pour </a:t>
            </a:r>
            <a:r>
              <a:rPr i="1" dirty="0" err="1"/>
              <a:t>arrêter</a:t>
            </a:r>
            <a:r>
              <a:rPr i="1" dirty="0"/>
              <a:t> la guerre, </a:t>
            </a:r>
            <a:r>
              <a:rPr i="1" dirty="0" err="1"/>
              <a:t>refusez-vous</a:t>
            </a:r>
            <a:r>
              <a:rPr i="1" dirty="0"/>
              <a:t> à </a:t>
            </a:r>
            <a:r>
              <a:rPr i="1" dirty="0" err="1"/>
              <a:t>vos</a:t>
            </a:r>
            <a:r>
              <a:rPr i="1" dirty="0"/>
              <a:t> </a:t>
            </a:r>
            <a:r>
              <a:rPr i="1" dirty="0" err="1"/>
              <a:t>maris</a:t>
            </a:r>
            <a:r>
              <a:rPr i="1" dirty="0"/>
              <a:t>."</a:t>
            </a:r>
            <a:endParaRPr i="1" dirty="0">
              <a:solidFill>
                <a:srgbClr val="000000"/>
              </a:solidFill>
            </a:endParaRPr>
          </a:p>
        </p:txBody>
      </p:sp>
      <p:pic>
        <p:nvPicPr>
          <p:cNvPr id="156" name="Immagine 6" descr="Immagine 6"/>
          <p:cNvPicPr>
            <a:picLocks noChangeAspect="1"/>
          </p:cNvPicPr>
          <p:nvPr/>
        </p:nvPicPr>
        <p:blipFill>
          <a:blip r:embed="rId2" cstate="print">
            <a:extLst/>
          </a:blip>
          <a:stretch>
            <a:fillRect/>
          </a:stretch>
        </p:blipFill>
        <p:spPr>
          <a:xfrm>
            <a:off x="2253927" y="4457451"/>
            <a:ext cx="8424938" cy="3789388"/>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156"/>
                                        </p:tgtEl>
                                        <p:attrNameLst>
                                          <p:attrName>style.visibility</p:attrName>
                                        </p:attrNameLst>
                                      </p:cBhvr>
                                      <p:to>
                                        <p:strVal val="visible"/>
                                      </p:to>
                                    </p:set>
                                    <p:animEffect transition="in" filter="wipe(left)">
                                      <p:cBhvr>
                                        <p:cTn id="7" dur="10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1"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L’éducation de la femme spartiate"/>
          <p:cNvSpPr>
            <a:spLocks noGrp="1"/>
          </p:cNvSpPr>
          <p:nvPr>
            <p:ph type="title"/>
          </p:nvPr>
        </p:nvSpPr>
        <p:spPr>
          <a:xfrm>
            <a:off x="8039786" y="2289938"/>
            <a:ext cx="3824998" cy="1695402"/>
          </a:xfrm>
          <a:prstGeom prst="rect">
            <a:avLst/>
          </a:prstGeom>
        </p:spPr>
        <p:txBody>
          <a:bodyPr/>
          <a:lstStyle>
            <a:lvl1pPr defTabSz="309624">
              <a:defRPr sz="3800"/>
            </a:lvl1pPr>
          </a:lstStyle>
          <a:p>
            <a:r>
              <a:t>L’éducation de la femme spartiate</a:t>
            </a:r>
          </a:p>
        </p:txBody>
      </p:sp>
      <p:sp>
        <p:nvSpPr>
          <p:cNvPr id="159" name="Sparte présentait la particularité d'avoir un système éducative obligatoire pour tous et organisé par l'État, pour les garçons et les filles tous les deux. Alors que le but du système, pour les garçons, était de produire des soldats disciplinés, il était pour les filles de former des mères vigoureuses pour donner naissance à leur tour à des enfants forts et sains. Comme chez les garçons, le cursus commençait à l'âge de 7 ans et il terminait vers 18 ans, âge auquel les jeunes femmes se mariaient. Il comprenait deux volets: d'une part un entraînement physique pour affermir le corps; d'autre part la «mousike» qui comprenaient la danse, la poésie et le chant."/>
          <p:cNvSpPr>
            <a:spLocks noGrp="1"/>
          </p:cNvSpPr>
          <p:nvPr>
            <p:ph type="body" sz="half" idx="1"/>
          </p:nvPr>
        </p:nvSpPr>
        <p:spPr>
          <a:xfrm>
            <a:off x="1101800" y="5468142"/>
            <a:ext cx="10945216" cy="3441107"/>
          </a:xfrm>
          <a:prstGeom prst="rect">
            <a:avLst/>
          </a:prstGeom>
        </p:spPr>
        <p:txBody>
          <a:bodyPr/>
          <a:lstStyle/>
          <a:p>
            <a:pPr marL="0" indent="0" defTabSz="297940">
              <a:lnSpc>
                <a:spcPct val="90000"/>
              </a:lnSpc>
              <a:spcBef>
                <a:spcPts val="1500"/>
              </a:spcBef>
              <a:buSzTx/>
              <a:buNone/>
              <a:defRPr sz="2500">
                <a:latin typeface="Times New Roman"/>
                <a:ea typeface="Times New Roman"/>
                <a:cs typeface="Times New Roman"/>
                <a:sym typeface="Times New Roman"/>
              </a:defRPr>
            </a:pPr>
            <a:r>
              <a:rPr dirty="0" err="1"/>
              <a:t>Sparte</a:t>
            </a:r>
            <a:r>
              <a:rPr dirty="0"/>
              <a:t> </a:t>
            </a:r>
            <a:r>
              <a:rPr dirty="0" err="1"/>
              <a:t>présentait</a:t>
            </a:r>
            <a:r>
              <a:rPr dirty="0"/>
              <a:t> la </a:t>
            </a:r>
            <a:r>
              <a:rPr dirty="0" err="1"/>
              <a:t>particularité</a:t>
            </a:r>
            <a:r>
              <a:rPr dirty="0"/>
              <a:t> </a:t>
            </a:r>
            <a:r>
              <a:rPr dirty="0" err="1"/>
              <a:t>d'avoir</a:t>
            </a:r>
            <a:r>
              <a:rPr dirty="0"/>
              <a:t> un </a:t>
            </a:r>
            <a:r>
              <a:rPr b="1" dirty="0" err="1"/>
              <a:t>système</a:t>
            </a:r>
            <a:r>
              <a:rPr b="1" dirty="0"/>
              <a:t> </a:t>
            </a:r>
            <a:r>
              <a:rPr b="1" dirty="0" err="1" smtClean="0"/>
              <a:t>éducati</a:t>
            </a:r>
            <a:r>
              <a:rPr lang="it-IT" b="1" dirty="0" smtClean="0"/>
              <a:t>f</a:t>
            </a:r>
            <a:r>
              <a:rPr b="1" dirty="0" smtClean="0"/>
              <a:t> </a:t>
            </a:r>
            <a:r>
              <a:rPr b="1" dirty="0" err="1"/>
              <a:t>obligatoire</a:t>
            </a:r>
            <a:r>
              <a:rPr b="1" dirty="0"/>
              <a:t> </a:t>
            </a:r>
            <a:r>
              <a:rPr dirty="0"/>
              <a:t>pour </a:t>
            </a:r>
            <a:r>
              <a:rPr dirty="0" err="1"/>
              <a:t>tous</a:t>
            </a:r>
            <a:r>
              <a:rPr dirty="0"/>
              <a:t> et </a:t>
            </a:r>
            <a:r>
              <a:rPr dirty="0" err="1"/>
              <a:t>organisé</a:t>
            </a:r>
            <a:r>
              <a:rPr dirty="0"/>
              <a:t> par </a:t>
            </a:r>
            <a:r>
              <a:rPr dirty="0" err="1"/>
              <a:t>l'État</a:t>
            </a:r>
            <a:r>
              <a:rPr dirty="0"/>
              <a:t>, </a:t>
            </a:r>
            <a:r>
              <a:rPr b="1" dirty="0"/>
              <a:t>pour les </a:t>
            </a:r>
            <a:r>
              <a:rPr b="1" dirty="0" err="1"/>
              <a:t>garçons</a:t>
            </a:r>
            <a:r>
              <a:rPr b="1" dirty="0"/>
              <a:t> et les </a:t>
            </a:r>
            <a:r>
              <a:rPr b="1" dirty="0" err="1"/>
              <a:t>filles</a:t>
            </a:r>
            <a:r>
              <a:rPr b="1" dirty="0"/>
              <a:t> </a:t>
            </a:r>
            <a:r>
              <a:rPr dirty="0" smtClean="0"/>
              <a:t>. </a:t>
            </a:r>
            <a:r>
              <a:rPr dirty="0" err="1"/>
              <a:t>Alors</a:t>
            </a:r>
            <a:r>
              <a:rPr dirty="0"/>
              <a:t> </a:t>
            </a:r>
            <a:r>
              <a:rPr dirty="0" err="1"/>
              <a:t>que</a:t>
            </a:r>
            <a:r>
              <a:rPr dirty="0"/>
              <a:t> le but du </a:t>
            </a:r>
            <a:r>
              <a:rPr dirty="0" err="1"/>
              <a:t>système</a:t>
            </a:r>
            <a:r>
              <a:rPr dirty="0"/>
              <a:t>, pour les </a:t>
            </a:r>
            <a:r>
              <a:rPr dirty="0" err="1"/>
              <a:t>garçons</a:t>
            </a:r>
            <a:r>
              <a:rPr dirty="0"/>
              <a:t>, </a:t>
            </a:r>
            <a:r>
              <a:rPr dirty="0" err="1"/>
              <a:t>était</a:t>
            </a:r>
            <a:r>
              <a:rPr dirty="0"/>
              <a:t> de </a:t>
            </a:r>
            <a:r>
              <a:rPr dirty="0" err="1"/>
              <a:t>produire</a:t>
            </a:r>
            <a:r>
              <a:rPr dirty="0"/>
              <a:t> des </a:t>
            </a:r>
            <a:r>
              <a:rPr dirty="0" err="1"/>
              <a:t>soldats</a:t>
            </a:r>
            <a:r>
              <a:rPr dirty="0"/>
              <a:t> </a:t>
            </a:r>
            <a:r>
              <a:rPr dirty="0" err="1"/>
              <a:t>disciplinés</a:t>
            </a:r>
            <a:r>
              <a:rPr dirty="0"/>
              <a:t>, </a:t>
            </a:r>
            <a:r>
              <a:rPr dirty="0" err="1"/>
              <a:t>il</a:t>
            </a:r>
            <a:r>
              <a:rPr dirty="0"/>
              <a:t> </a:t>
            </a:r>
            <a:r>
              <a:rPr dirty="0" err="1"/>
              <a:t>était</a:t>
            </a:r>
            <a:r>
              <a:rPr dirty="0"/>
              <a:t> pour les </a:t>
            </a:r>
            <a:r>
              <a:rPr dirty="0" err="1"/>
              <a:t>filles</a:t>
            </a:r>
            <a:r>
              <a:rPr dirty="0"/>
              <a:t> de former des </a:t>
            </a:r>
            <a:r>
              <a:rPr b="1" dirty="0" err="1"/>
              <a:t>mères</a:t>
            </a:r>
            <a:r>
              <a:rPr b="1" dirty="0"/>
              <a:t> </a:t>
            </a:r>
            <a:r>
              <a:rPr b="1" dirty="0" err="1"/>
              <a:t>vigoureuses</a:t>
            </a:r>
            <a:r>
              <a:rPr b="1" dirty="0"/>
              <a:t> </a:t>
            </a:r>
            <a:r>
              <a:rPr dirty="0"/>
              <a:t>pour </a:t>
            </a:r>
            <a:r>
              <a:rPr dirty="0" err="1"/>
              <a:t>donner</a:t>
            </a:r>
            <a:r>
              <a:rPr dirty="0"/>
              <a:t> naissance à </a:t>
            </a:r>
            <a:r>
              <a:rPr dirty="0" err="1"/>
              <a:t>leur</a:t>
            </a:r>
            <a:r>
              <a:rPr dirty="0"/>
              <a:t> tour à des </a:t>
            </a:r>
            <a:r>
              <a:rPr dirty="0" err="1"/>
              <a:t>enfants</a:t>
            </a:r>
            <a:r>
              <a:rPr dirty="0"/>
              <a:t> forts et </a:t>
            </a:r>
            <a:r>
              <a:rPr dirty="0" err="1"/>
              <a:t>sains</a:t>
            </a:r>
            <a:r>
              <a:rPr dirty="0"/>
              <a:t>. </a:t>
            </a:r>
            <a:r>
              <a:rPr dirty="0" err="1"/>
              <a:t>Comme</a:t>
            </a:r>
            <a:r>
              <a:rPr dirty="0"/>
              <a:t> chez les </a:t>
            </a:r>
            <a:r>
              <a:rPr dirty="0" err="1"/>
              <a:t>garçons</a:t>
            </a:r>
            <a:r>
              <a:rPr dirty="0"/>
              <a:t>, le </a:t>
            </a:r>
            <a:r>
              <a:rPr dirty="0" err="1"/>
              <a:t>cursus</a:t>
            </a:r>
            <a:r>
              <a:rPr dirty="0"/>
              <a:t> </a:t>
            </a:r>
            <a:r>
              <a:rPr dirty="0" err="1"/>
              <a:t>commençait</a:t>
            </a:r>
            <a:r>
              <a:rPr dirty="0"/>
              <a:t> à </a:t>
            </a:r>
            <a:r>
              <a:rPr dirty="0" err="1"/>
              <a:t>l'âge</a:t>
            </a:r>
            <a:r>
              <a:rPr dirty="0"/>
              <a:t> de 7 </a:t>
            </a:r>
            <a:r>
              <a:rPr dirty="0" err="1"/>
              <a:t>ans</a:t>
            </a:r>
            <a:r>
              <a:rPr dirty="0"/>
              <a:t> et </a:t>
            </a:r>
            <a:r>
              <a:rPr dirty="0" err="1"/>
              <a:t>il</a:t>
            </a:r>
            <a:r>
              <a:rPr dirty="0"/>
              <a:t> </a:t>
            </a:r>
            <a:r>
              <a:rPr dirty="0" err="1"/>
              <a:t>terminait</a:t>
            </a:r>
            <a:r>
              <a:rPr dirty="0"/>
              <a:t> </a:t>
            </a:r>
            <a:r>
              <a:rPr dirty="0" err="1"/>
              <a:t>vers</a:t>
            </a:r>
            <a:r>
              <a:rPr dirty="0"/>
              <a:t> 18 </a:t>
            </a:r>
            <a:r>
              <a:rPr dirty="0" err="1"/>
              <a:t>ans</a:t>
            </a:r>
            <a:r>
              <a:rPr dirty="0"/>
              <a:t>, </a:t>
            </a:r>
            <a:r>
              <a:rPr dirty="0" err="1"/>
              <a:t>âge</a:t>
            </a:r>
            <a:r>
              <a:rPr dirty="0"/>
              <a:t> </a:t>
            </a:r>
            <a:r>
              <a:rPr dirty="0" err="1"/>
              <a:t>auquel</a:t>
            </a:r>
            <a:r>
              <a:rPr dirty="0"/>
              <a:t> les </a:t>
            </a:r>
            <a:r>
              <a:rPr dirty="0" err="1"/>
              <a:t>jeunes</a:t>
            </a:r>
            <a:r>
              <a:rPr dirty="0"/>
              <a:t> femmes se </a:t>
            </a:r>
            <a:r>
              <a:rPr dirty="0" err="1"/>
              <a:t>mariaient</a:t>
            </a:r>
            <a:r>
              <a:rPr dirty="0"/>
              <a:t>. Il </a:t>
            </a:r>
            <a:r>
              <a:rPr dirty="0" err="1"/>
              <a:t>comprenait</a:t>
            </a:r>
            <a:r>
              <a:rPr dirty="0"/>
              <a:t> </a:t>
            </a:r>
            <a:r>
              <a:rPr b="1" dirty="0" err="1"/>
              <a:t>deux</a:t>
            </a:r>
            <a:r>
              <a:rPr b="1" dirty="0"/>
              <a:t> </a:t>
            </a:r>
            <a:r>
              <a:rPr b="1" dirty="0" err="1"/>
              <a:t>volets</a:t>
            </a:r>
            <a:r>
              <a:rPr dirty="0"/>
              <a:t>: </a:t>
            </a:r>
            <a:r>
              <a:rPr dirty="0" err="1"/>
              <a:t>d'une</a:t>
            </a:r>
            <a:r>
              <a:rPr dirty="0"/>
              <a:t> part un </a:t>
            </a:r>
            <a:r>
              <a:rPr dirty="0" err="1"/>
              <a:t>entraînement</a:t>
            </a:r>
            <a:r>
              <a:rPr dirty="0"/>
              <a:t> physique pour </a:t>
            </a:r>
            <a:r>
              <a:rPr dirty="0" err="1"/>
              <a:t>affermir</a:t>
            </a:r>
            <a:r>
              <a:rPr dirty="0"/>
              <a:t> le corps; </a:t>
            </a:r>
            <a:r>
              <a:rPr dirty="0" err="1"/>
              <a:t>d'autre</a:t>
            </a:r>
            <a:r>
              <a:rPr dirty="0"/>
              <a:t> part la </a:t>
            </a:r>
            <a:r>
              <a:rPr i="1" dirty="0"/>
              <a:t>«</a:t>
            </a:r>
            <a:r>
              <a:rPr i="1" dirty="0" err="1"/>
              <a:t>mousike</a:t>
            </a:r>
            <a:r>
              <a:rPr i="1" dirty="0"/>
              <a:t>» </a:t>
            </a:r>
            <a:r>
              <a:rPr dirty="0"/>
              <a:t>qui </a:t>
            </a:r>
            <a:r>
              <a:rPr dirty="0" err="1"/>
              <a:t>comprenaient</a:t>
            </a:r>
            <a:r>
              <a:rPr dirty="0"/>
              <a:t> la </a:t>
            </a:r>
            <a:r>
              <a:rPr dirty="0" err="1"/>
              <a:t>danse</a:t>
            </a:r>
            <a:r>
              <a:rPr dirty="0"/>
              <a:t>, la </a:t>
            </a:r>
            <a:r>
              <a:rPr dirty="0" err="1"/>
              <a:t>poésie</a:t>
            </a:r>
            <a:r>
              <a:rPr dirty="0"/>
              <a:t> et le chant.</a:t>
            </a:r>
            <a:endParaRPr sz="2800" dirty="0">
              <a:solidFill>
                <a:srgbClr val="000000"/>
              </a:solidFill>
            </a:endParaRPr>
          </a:p>
        </p:txBody>
      </p:sp>
      <p:pic>
        <p:nvPicPr>
          <p:cNvPr id="160" name="slide 4.jpg" descr="slide 4.jpg"/>
          <p:cNvPicPr>
            <a:picLocks noChangeAspect="1"/>
          </p:cNvPicPr>
          <p:nvPr/>
        </p:nvPicPr>
        <p:blipFill>
          <a:blip r:embed="rId2" cstate="print">
            <a:extLst/>
          </a:blip>
          <a:stretch>
            <a:fillRect/>
          </a:stretch>
        </p:blipFill>
        <p:spPr>
          <a:xfrm>
            <a:off x="1531724" y="974560"/>
            <a:ext cx="6281538" cy="4338859"/>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160"/>
                                        </p:tgtEl>
                                        <p:attrNameLst>
                                          <p:attrName>style.visibility</p:attrName>
                                        </p:attrNameLst>
                                      </p:cBhvr>
                                      <p:to>
                                        <p:strVal val="visible"/>
                                      </p:to>
                                    </p:set>
                                    <p:anim calcmode="lin" valueType="num">
                                      <p:cBhvr>
                                        <p:cTn id="7" dur="1000" fill="hold"/>
                                        <p:tgtEl>
                                          <p:spTgt spid="160"/>
                                        </p:tgtEl>
                                        <p:attrNameLst>
                                          <p:attrName>ppt_x</p:attrName>
                                        </p:attrNameLst>
                                      </p:cBhvr>
                                      <p:tavLst>
                                        <p:tav tm="0">
                                          <p:val>
                                            <p:strVal val="0-#ppt_w/2"/>
                                          </p:val>
                                        </p:tav>
                                        <p:tav tm="100000">
                                          <p:val>
                                            <p:strVal val="#ppt_x"/>
                                          </p:val>
                                        </p:tav>
                                      </p:tavLst>
                                    </p:anim>
                                    <p:anim calcmode="lin" valueType="num">
                                      <p:cBhvr>
                                        <p:cTn id="8" dur="1000" fill="hold"/>
                                        <p:tgtEl>
                                          <p:spTgt spid="1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1"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 name="220px-Agnodice_engraving.jpg" descr="220px-Agnodice_engraving.jpg"/>
          <p:cNvPicPr>
            <a:picLocks noGrp="1" noChangeAspect="1"/>
          </p:cNvPicPr>
          <p:nvPr>
            <p:ph type="pic" idx="13"/>
          </p:nvPr>
        </p:nvPicPr>
        <p:blipFill>
          <a:blip r:embed="rId2" cstate="print">
            <a:extLst/>
          </a:blip>
          <a:stretch>
            <a:fillRect/>
          </a:stretch>
        </p:blipFill>
        <p:spPr>
          <a:xfrm>
            <a:off x="7410450" y="1736948"/>
            <a:ext cx="4787902" cy="7086601"/>
          </a:xfrm>
          <a:prstGeom prst="rect">
            <a:avLst/>
          </a:prstGeom>
        </p:spPr>
      </p:pic>
      <p:sp>
        <p:nvSpPr>
          <p:cNvPr id="163" name="Femmes célèbres: Agnodice d’Athènes"/>
          <p:cNvSpPr>
            <a:spLocks noGrp="1"/>
          </p:cNvSpPr>
          <p:nvPr>
            <p:ph type="title"/>
          </p:nvPr>
        </p:nvSpPr>
        <p:spPr>
          <a:xfrm>
            <a:off x="2288058" y="360559"/>
            <a:ext cx="8428684" cy="1137496"/>
          </a:xfrm>
          <a:prstGeom prst="rect">
            <a:avLst/>
          </a:prstGeom>
        </p:spPr>
        <p:txBody>
          <a:bodyPr/>
          <a:lstStyle>
            <a:lvl1pPr defTabSz="327152">
              <a:defRPr sz="3800"/>
            </a:lvl1pPr>
          </a:lstStyle>
          <a:p>
            <a:r>
              <a:t>Femmes célèbres: Agnodice d’Athènes</a:t>
            </a:r>
          </a:p>
        </p:txBody>
      </p:sp>
      <p:sp>
        <p:nvSpPr>
          <p:cNvPr id="164" name="Agnodice d'Athènes, frustrée par l’interdiction faite aux femmes d’étudier et encouragée par son père, elle se coupa les cheveux, s'habilla comme un homme et changea son nom en Miltiade afin de pouvoir suivre les cours de médecine. Le 3 juin 350 a.C, elle obtint la première place à l’examen de médecine et devint gynécologue, toujours sans révéler sa véritable identité. En fait, une ancienne loi d'Athènes interdisait cette profession aux femmes et aux esclaves.…"/>
          <p:cNvSpPr>
            <a:spLocks noGrp="1"/>
          </p:cNvSpPr>
          <p:nvPr>
            <p:ph type="body" sz="half" idx="1"/>
          </p:nvPr>
        </p:nvSpPr>
        <p:spPr>
          <a:xfrm>
            <a:off x="1317823" y="2356519"/>
            <a:ext cx="5688634" cy="6048673"/>
          </a:xfrm>
          <a:prstGeom prst="rect">
            <a:avLst/>
          </a:prstGeom>
        </p:spPr>
        <p:txBody>
          <a:bodyPr>
            <a:normAutofit lnSpcReduction="10000"/>
          </a:bodyPr>
          <a:lstStyle/>
          <a:p>
            <a:pPr algn="l" defTabSz="292100">
              <a:spcBef>
                <a:spcPts val="1500"/>
              </a:spcBef>
              <a:defRPr sz="2800">
                <a:solidFill>
                  <a:srgbClr val="2D2D2D"/>
                </a:solidFill>
                <a:latin typeface="Times New Roman"/>
                <a:ea typeface="Times New Roman"/>
                <a:cs typeface="Times New Roman"/>
                <a:sym typeface="Times New Roman"/>
              </a:defRPr>
            </a:pPr>
            <a:r>
              <a:rPr dirty="0" err="1"/>
              <a:t>Agnodice</a:t>
            </a:r>
            <a:r>
              <a:rPr dirty="0"/>
              <a:t> </a:t>
            </a:r>
            <a:r>
              <a:rPr dirty="0" err="1"/>
              <a:t>d'Athènes</a:t>
            </a:r>
            <a:r>
              <a:rPr dirty="0"/>
              <a:t>, </a:t>
            </a:r>
            <a:r>
              <a:rPr dirty="0" err="1"/>
              <a:t>frustrée</a:t>
            </a:r>
            <a:r>
              <a:rPr dirty="0"/>
              <a:t> par </a:t>
            </a:r>
            <a:r>
              <a:rPr dirty="0" err="1"/>
              <a:t>l’interdiction</a:t>
            </a:r>
            <a:r>
              <a:rPr dirty="0"/>
              <a:t> </a:t>
            </a:r>
            <a:r>
              <a:rPr dirty="0" err="1"/>
              <a:t>faite</a:t>
            </a:r>
            <a:r>
              <a:rPr dirty="0"/>
              <a:t> aux femmes </a:t>
            </a:r>
            <a:r>
              <a:rPr dirty="0" err="1"/>
              <a:t>d’étudier</a:t>
            </a:r>
            <a:r>
              <a:rPr dirty="0"/>
              <a:t> et </a:t>
            </a:r>
            <a:r>
              <a:rPr dirty="0" err="1"/>
              <a:t>encouragée</a:t>
            </a:r>
            <a:r>
              <a:rPr dirty="0"/>
              <a:t> par son </a:t>
            </a:r>
            <a:r>
              <a:rPr dirty="0" err="1"/>
              <a:t>père</a:t>
            </a:r>
            <a:r>
              <a:rPr dirty="0"/>
              <a:t>, </a:t>
            </a:r>
            <a:r>
              <a:rPr dirty="0" smtClean="0"/>
              <a:t> </a:t>
            </a:r>
            <a:r>
              <a:rPr dirty="0"/>
              <a:t>se </a:t>
            </a:r>
            <a:r>
              <a:rPr dirty="0" err="1"/>
              <a:t>coupa</a:t>
            </a:r>
            <a:r>
              <a:rPr dirty="0"/>
              <a:t> les </a:t>
            </a:r>
            <a:r>
              <a:rPr dirty="0" err="1"/>
              <a:t>cheveux</a:t>
            </a:r>
            <a:r>
              <a:rPr dirty="0"/>
              <a:t>, </a:t>
            </a:r>
            <a:r>
              <a:rPr dirty="0" err="1"/>
              <a:t>s'habilla</a:t>
            </a:r>
            <a:r>
              <a:rPr dirty="0"/>
              <a:t> </a:t>
            </a:r>
            <a:r>
              <a:rPr dirty="0" err="1"/>
              <a:t>comme</a:t>
            </a:r>
            <a:r>
              <a:rPr dirty="0"/>
              <a:t> un </a:t>
            </a:r>
            <a:r>
              <a:rPr dirty="0" err="1"/>
              <a:t>homme</a:t>
            </a:r>
            <a:r>
              <a:rPr dirty="0"/>
              <a:t> et </a:t>
            </a:r>
            <a:r>
              <a:rPr dirty="0" err="1"/>
              <a:t>changea</a:t>
            </a:r>
            <a:r>
              <a:rPr dirty="0"/>
              <a:t> son nom en </a:t>
            </a:r>
            <a:r>
              <a:rPr dirty="0" err="1"/>
              <a:t>Miltiade</a:t>
            </a:r>
            <a:r>
              <a:rPr dirty="0"/>
              <a:t> </a:t>
            </a:r>
            <a:r>
              <a:rPr dirty="0" err="1"/>
              <a:t>afin</a:t>
            </a:r>
            <a:r>
              <a:rPr dirty="0"/>
              <a:t> de </a:t>
            </a:r>
            <a:r>
              <a:rPr dirty="0" err="1"/>
              <a:t>pouvoir</a:t>
            </a:r>
            <a:r>
              <a:rPr dirty="0"/>
              <a:t> </a:t>
            </a:r>
            <a:r>
              <a:rPr dirty="0" err="1"/>
              <a:t>suivre</a:t>
            </a:r>
            <a:r>
              <a:rPr dirty="0"/>
              <a:t> les </a:t>
            </a:r>
            <a:r>
              <a:rPr b="1" dirty="0" err="1"/>
              <a:t>cours</a:t>
            </a:r>
            <a:r>
              <a:rPr b="1" dirty="0"/>
              <a:t> de </a:t>
            </a:r>
            <a:r>
              <a:rPr b="1" dirty="0" err="1"/>
              <a:t>médecine</a:t>
            </a:r>
            <a:r>
              <a:rPr dirty="0"/>
              <a:t>. </a:t>
            </a:r>
            <a:r>
              <a:rPr dirty="0">
                <a:solidFill>
                  <a:srgbClr val="3E231A"/>
                </a:solidFill>
              </a:rPr>
              <a:t>Le 3 </a:t>
            </a:r>
            <a:r>
              <a:rPr dirty="0" err="1">
                <a:solidFill>
                  <a:srgbClr val="3E231A"/>
                </a:solidFill>
              </a:rPr>
              <a:t>juin</a:t>
            </a:r>
            <a:r>
              <a:rPr dirty="0">
                <a:solidFill>
                  <a:srgbClr val="3E231A"/>
                </a:solidFill>
              </a:rPr>
              <a:t> 350 </a:t>
            </a:r>
            <a:r>
              <a:rPr dirty="0" err="1">
                <a:solidFill>
                  <a:srgbClr val="3E231A"/>
                </a:solidFill>
              </a:rPr>
              <a:t>a.C</a:t>
            </a:r>
            <a:r>
              <a:rPr dirty="0">
                <a:solidFill>
                  <a:srgbClr val="3E231A"/>
                </a:solidFill>
              </a:rPr>
              <a:t>, </a:t>
            </a:r>
            <a:r>
              <a:rPr dirty="0" err="1">
                <a:solidFill>
                  <a:srgbClr val="3E231A"/>
                </a:solidFill>
              </a:rPr>
              <a:t>elle</a:t>
            </a:r>
            <a:r>
              <a:rPr dirty="0">
                <a:solidFill>
                  <a:srgbClr val="3E231A"/>
                </a:solidFill>
              </a:rPr>
              <a:t> </a:t>
            </a:r>
            <a:r>
              <a:rPr dirty="0" err="1">
                <a:solidFill>
                  <a:srgbClr val="3E231A"/>
                </a:solidFill>
              </a:rPr>
              <a:t>obtint</a:t>
            </a:r>
            <a:r>
              <a:rPr dirty="0">
                <a:solidFill>
                  <a:srgbClr val="3E231A"/>
                </a:solidFill>
              </a:rPr>
              <a:t> la première place à </a:t>
            </a:r>
            <a:r>
              <a:rPr dirty="0" err="1">
                <a:solidFill>
                  <a:srgbClr val="3E231A"/>
                </a:solidFill>
              </a:rPr>
              <a:t>l’examen</a:t>
            </a:r>
            <a:r>
              <a:rPr dirty="0">
                <a:solidFill>
                  <a:srgbClr val="3E231A"/>
                </a:solidFill>
              </a:rPr>
              <a:t> de </a:t>
            </a:r>
            <a:r>
              <a:rPr dirty="0" err="1">
                <a:solidFill>
                  <a:srgbClr val="3E231A"/>
                </a:solidFill>
              </a:rPr>
              <a:t>médecine</a:t>
            </a:r>
            <a:r>
              <a:rPr dirty="0">
                <a:solidFill>
                  <a:srgbClr val="3E231A"/>
                </a:solidFill>
              </a:rPr>
              <a:t> et </a:t>
            </a:r>
            <a:r>
              <a:rPr dirty="0" err="1">
                <a:solidFill>
                  <a:srgbClr val="3E231A"/>
                </a:solidFill>
              </a:rPr>
              <a:t>devint</a:t>
            </a:r>
            <a:r>
              <a:rPr dirty="0">
                <a:solidFill>
                  <a:srgbClr val="3E231A"/>
                </a:solidFill>
              </a:rPr>
              <a:t> </a:t>
            </a:r>
            <a:r>
              <a:rPr b="1" dirty="0" err="1">
                <a:solidFill>
                  <a:srgbClr val="3E231A"/>
                </a:solidFill>
              </a:rPr>
              <a:t>gynécologue</a:t>
            </a:r>
            <a:r>
              <a:rPr dirty="0">
                <a:solidFill>
                  <a:srgbClr val="3E231A"/>
                </a:solidFill>
              </a:rPr>
              <a:t>, </a:t>
            </a:r>
            <a:r>
              <a:rPr dirty="0" err="1">
                <a:solidFill>
                  <a:srgbClr val="3E231A"/>
                </a:solidFill>
              </a:rPr>
              <a:t>toujours</a:t>
            </a:r>
            <a:r>
              <a:rPr dirty="0">
                <a:solidFill>
                  <a:srgbClr val="3E231A"/>
                </a:solidFill>
              </a:rPr>
              <a:t> sans </a:t>
            </a:r>
            <a:r>
              <a:rPr dirty="0" err="1">
                <a:solidFill>
                  <a:srgbClr val="3E231A"/>
                </a:solidFill>
              </a:rPr>
              <a:t>révéler</a:t>
            </a:r>
            <a:r>
              <a:rPr dirty="0">
                <a:solidFill>
                  <a:srgbClr val="3E231A"/>
                </a:solidFill>
              </a:rPr>
              <a:t> </a:t>
            </a:r>
            <a:r>
              <a:rPr dirty="0" err="1">
                <a:solidFill>
                  <a:srgbClr val="3E231A"/>
                </a:solidFill>
              </a:rPr>
              <a:t>sa</a:t>
            </a:r>
            <a:r>
              <a:rPr dirty="0">
                <a:solidFill>
                  <a:srgbClr val="3E231A"/>
                </a:solidFill>
              </a:rPr>
              <a:t> </a:t>
            </a:r>
            <a:r>
              <a:rPr dirty="0" err="1">
                <a:solidFill>
                  <a:srgbClr val="3E231A"/>
                </a:solidFill>
              </a:rPr>
              <a:t>véritable</a:t>
            </a:r>
            <a:r>
              <a:rPr dirty="0">
                <a:solidFill>
                  <a:srgbClr val="3E231A"/>
                </a:solidFill>
              </a:rPr>
              <a:t> </a:t>
            </a:r>
            <a:r>
              <a:rPr dirty="0" err="1">
                <a:solidFill>
                  <a:srgbClr val="3E231A"/>
                </a:solidFill>
              </a:rPr>
              <a:t>identité</a:t>
            </a:r>
            <a:r>
              <a:rPr dirty="0">
                <a:solidFill>
                  <a:srgbClr val="3E231A"/>
                </a:solidFill>
              </a:rPr>
              <a:t>. En fait, </a:t>
            </a:r>
            <a:r>
              <a:rPr dirty="0" err="1">
                <a:solidFill>
                  <a:srgbClr val="3E231A"/>
                </a:solidFill>
              </a:rPr>
              <a:t>une</a:t>
            </a:r>
            <a:r>
              <a:rPr dirty="0">
                <a:solidFill>
                  <a:srgbClr val="3E231A"/>
                </a:solidFill>
              </a:rPr>
              <a:t> </a:t>
            </a:r>
            <a:r>
              <a:rPr dirty="0" err="1">
                <a:solidFill>
                  <a:srgbClr val="3E231A"/>
                </a:solidFill>
              </a:rPr>
              <a:t>ancienne</a:t>
            </a:r>
            <a:r>
              <a:rPr dirty="0">
                <a:solidFill>
                  <a:srgbClr val="3E231A"/>
                </a:solidFill>
              </a:rPr>
              <a:t> </a:t>
            </a:r>
            <a:r>
              <a:rPr dirty="0" err="1">
                <a:solidFill>
                  <a:srgbClr val="3E231A"/>
                </a:solidFill>
              </a:rPr>
              <a:t>loi</a:t>
            </a:r>
            <a:r>
              <a:rPr dirty="0">
                <a:solidFill>
                  <a:srgbClr val="3E231A"/>
                </a:solidFill>
              </a:rPr>
              <a:t> </a:t>
            </a:r>
            <a:r>
              <a:rPr dirty="0" err="1">
                <a:solidFill>
                  <a:srgbClr val="3E231A"/>
                </a:solidFill>
              </a:rPr>
              <a:t>d'Athènes</a:t>
            </a:r>
            <a:r>
              <a:rPr dirty="0">
                <a:solidFill>
                  <a:srgbClr val="3E231A"/>
                </a:solidFill>
              </a:rPr>
              <a:t> </a:t>
            </a:r>
            <a:r>
              <a:rPr dirty="0" err="1">
                <a:solidFill>
                  <a:srgbClr val="3E231A"/>
                </a:solidFill>
              </a:rPr>
              <a:t>interdisait</a:t>
            </a:r>
            <a:r>
              <a:rPr dirty="0">
                <a:solidFill>
                  <a:srgbClr val="3E231A"/>
                </a:solidFill>
              </a:rPr>
              <a:t> </a:t>
            </a:r>
            <a:r>
              <a:rPr dirty="0" err="1">
                <a:solidFill>
                  <a:srgbClr val="3E231A"/>
                </a:solidFill>
              </a:rPr>
              <a:t>cette</a:t>
            </a:r>
            <a:r>
              <a:rPr dirty="0">
                <a:solidFill>
                  <a:srgbClr val="3E231A"/>
                </a:solidFill>
              </a:rPr>
              <a:t> profession aux femmes et aux </a:t>
            </a:r>
            <a:r>
              <a:rPr dirty="0" err="1">
                <a:solidFill>
                  <a:srgbClr val="3E231A"/>
                </a:solidFill>
              </a:rPr>
              <a:t>esclaves</a:t>
            </a:r>
            <a:r>
              <a:rPr dirty="0">
                <a:solidFill>
                  <a:srgbClr val="3E231A"/>
                </a:solidFill>
              </a:rPr>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162"/>
                                        </p:tgtEl>
                                        <p:attrNameLst>
                                          <p:attrName>style.visibility</p:attrName>
                                        </p:attrNameLst>
                                      </p:cBhvr>
                                      <p:to>
                                        <p:strVal val="visible"/>
                                      </p:to>
                                    </p:set>
                                    <p:anim calcmode="lin" valueType="num">
                                      <p:cBhvr>
                                        <p:cTn id="7" dur="2500" fill="hold"/>
                                        <p:tgtEl>
                                          <p:spTgt spid="162"/>
                                        </p:tgtEl>
                                        <p:attrNameLst>
                                          <p:attrName>ppt_w</p:attrName>
                                        </p:attrNameLst>
                                      </p:cBhvr>
                                      <p:tavLst>
                                        <p:tav tm="0">
                                          <p:val>
                                            <p:fltVal val="0"/>
                                          </p:val>
                                        </p:tav>
                                        <p:tav tm="100000">
                                          <p:val>
                                            <p:strVal val="#ppt_w"/>
                                          </p:val>
                                        </p:tav>
                                      </p:tavLst>
                                    </p:anim>
                                    <p:anim calcmode="lin" valueType="num">
                                      <p:cBhvr>
                                        <p:cTn id="8" dur="2500" fill="hold"/>
                                        <p:tgtEl>
                                          <p:spTgt spid="16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1"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egnaposto testo 3"/>
          <p:cNvSpPr>
            <a:spLocks noGrp="1"/>
          </p:cNvSpPr>
          <p:nvPr>
            <p:ph type="body" sz="quarter" idx="1"/>
          </p:nvPr>
        </p:nvSpPr>
        <p:spPr>
          <a:xfrm>
            <a:off x="1067698" y="2212503"/>
            <a:ext cx="5600701" cy="3312369"/>
          </a:xfrm>
          <a:prstGeom prst="rect">
            <a:avLst/>
          </a:prstGeom>
        </p:spPr>
        <p:txBody>
          <a:bodyPr/>
          <a:lstStyle/>
          <a:p>
            <a:pPr algn="l" defTabSz="292100">
              <a:spcBef>
                <a:spcPts val="1500"/>
              </a:spcBef>
              <a:defRPr sz="2800">
                <a:latin typeface="Times New Roman"/>
                <a:ea typeface="Times New Roman"/>
                <a:cs typeface="Times New Roman"/>
                <a:sym typeface="Times New Roman"/>
              </a:defRPr>
            </a:pPr>
            <a:r>
              <a:t>Bientôt les malades affluèrent et sa brillante réputation excita la jalousie des autres médecins. Ils l'accusèrent devant l'</a:t>
            </a:r>
            <a:r>
              <a:rPr b="1"/>
              <a:t>aéropage</a:t>
            </a:r>
            <a:r>
              <a:t> (tribunal athénien) de profiter de son métier pour séduire et corrompre les femmes mariées. </a:t>
            </a:r>
          </a:p>
        </p:txBody>
      </p:sp>
      <p:pic>
        <p:nvPicPr>
          <p:cNvPr id="167" name="Immagine 4" descr="Immagine 4"/>
          <p:cNvPicPr>
            <a:picLocks noChangeAspect="1"/>
          </p:cNvPicPr>
          <p:nvPr/>
        </p:nvPicPr>
        <p:blipFill>
          <a:blip r:embed="rId2" cstate="print">
            <a:extLst/>
          </a:blip>
          <a:stretch>
            <a:fillRect/>
          </a:stretch>
        </p:blipFill>
        <p:spPr>
          <a:xfrm>
            <a:off x="6790432" y="1060375"/>
            <a:ext cx="4624800" cy="4680522"/>
          </a:xfrm>
          <a:prstGeom prst="rect">
            <a:avLst/>
          </a:prstGeom>
          <a:ln w="12700">
            <a:miter lim="400000"/>
          </a:ln>
        </p:spPr>
      </p:pic>
      <p:sp>
        <p:nvSpPr>
          <p:cNvPr id="168" name="CasellaDiTesto 6"/>
          <p:cNvSpPr/>
          <p:nvPr/>
        </p:nvSpPr>
        <p:spPr>
          <a:xfrm>
            <a:off x="1101799" y="6196536"/>
            <a:ext cx="10529455" cy="225702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defTabSz="292100">
              <a:spcBef>
                <a:spcPts val="1500"/>
              </a:spcBef>
              <a:defRPr sz="2800">
                <a:latin typeface="Times New Roman"/>
                <a:ea typeface="Times New Roman"/>
                <a:cs typeface="Times New Roman"/>
                <a:sym typeface="Times New Roman"/>
              </a:defRPr>
            </a:pPr>
            <a:r>
              <a:rPr dirty="0"/>
              <a:t>La reconnaissance et </a:t>
            </a:r>
            <a:r>
              <a:rPr dirty="0" err="1"/>
              <a:t>l'intérêt</a:t>
            </a:r>
            <a:r>
              <a:rPr dirty="0"/>
              <a:t> personnel </a:t>
            </a:r>
            <a:r>
              <a:rPr dirty="0" err="1"/>
              <a:t>portèrent</a:t>
            </a:r>
            <a:r>
              <a:rPr dirty="0"/>
              <a:t> les femmes des </a:t>
            </a:r>
            <a:r>
              <a:rPr dirty="0" err="1"/>
              <a:t>principaux</a:t>
            </a:r>
            <a:r>
              <a:rPr dirty="0"/>
              <a:t> </a:t>
            </a:r>
            <a:r>
              <a:rPr dirty="0" err="1"/>
              <a:t>citoyens</a:t>
            </a:r>
            <a:r>
              <a:rPr dirty="0"/>
              <a:t> à se </a:t>
            </a:r>
            <a:r>
              <a:rPr dirty="0" err="1"/>
              <a:t>réunir</a:t>
            </a:r>
            <a:r>
              <a:rPr dirty="0"/>
              <a:t> pour </a:t>
            </a:r>
            <a:r>
              <a:rPr dirty="0" err="1"/>
              <a:t>prendre</a:t>
            </a:r>
            <a:r>
              <a:rPr dirty="0"/>
              <a:t> </a:t>
            </a:r>
            <a:r>
              <a:rPr dirty="0" err="1"/>
              <a:t>sa</a:t>
            </a:r>
            <a:r>
              <a:rPr dirty="0"/>
              <a:t> </a:t>
            </a:r>
            <a:r>
              <a:rPr dirty="0" err="1"/>
              <a:t>défense</a:t>
            </a:r>
            <a:r>
              <a:rPr dirty="0"/>
              <a:t>. </a:t>
            </a:r>
            <a:r>
              <a:rPr dirty="0" err="1"/>
              <a:t>Sous</a:t>
            </a:r>
            <a:r>
              <a:rPr dirty="0"/>
              <a:t> la </a:t>
            </a:r>
            <a:r>
              <a:rPr dirty="0" err="1"/>
              <a:t>pression</a:t>
            </a:r>
            <a:r>
              <a:rPr dirty="0"/>
              <a:t> de la </a:t>
            </a:r>
            <a:r>
              <a:rPr dirty="0" err="1"/>
              <a:t>foule</a:t>
            </a:r>
            <a:r>
              <a:rPr dirty="0"/>
              <a:t>, les </a:t>
            </a:r>
            <a:r>
              <a:rPr dirty="0" err="1"/>
              <a:t>magistrats</a:t>
            </a:r>
            <a:r>
              <a:rPr dirty="0"/>
              <a:t> </a:t>
            </a:r>
            <a:r>
              <a:rPr dirty="0" err="1" smtClean="0"/>
              <a:t>acquitt</a:t>
            </a:r>
            <a:r>
              <a:rPr lang="it-IT" dirty="0" err="1" smtClean="0"/>
              <a:t>èrent</a:t>
            </a:r>
            <a:r>
              <a:rPr dirty="0" smtClean="0"/>
              <a:t> </a:t>
            </a:r>
            <a:r>
              <a:rPr dirty="0" err="1"/>
              <a:t>Agnodice</a:t>
            </a:r>
            <a:r>
              <a:rPr dirty="0"/>
              <a:t> et </a:t>
            </a:r>
            <a:r>
              <a:rPr dirty="0" err="1"/>
              <a:t>lui</a:t>
            </a:r>
            <a:r>
              <a:rPr dirty="0"/>
              <a:t> </a:t>
            </a:r>
            <a:r>
              <a:rPr dirty="0" err="1"/>
              <a:t>permirent</a:t>
            </a:r>
            <a:r>
              <a:rPr dirty="0"/>
              <a:t> de continuer à </a:t>
            </a:r>
            <a:r>
              <a:rPr dirty="0" err="1"/>
              <a:t>exercer</a:t>
            </a:r>
            <a:r>
              <a:rPr dirty="0"/>
              <a:t> la </a:t>
            </a:r>
            <a:r>
              <a:rPr dirty="0" err="1"/>
              <a:t>médecine</a:t>
            </a:r>
            <a:r>
              <a:rPr dirty="0"/>
              <a:t>. </a:t>
            </a:r>
            <a:r>
              <a:rPr dirty="0" err="1"/>
              <a:t>L’année</a:t>
            </a:r>
            <a:r>
              <a:rPr dirty="0"/>
              <a:t> </a:t>
            </a:r>
            <a:r>
              <a:rPr dirty="0" err="1"/>
              <a:t>suivante</a:t>
            </a:r>
            <a:r>
              <a:rPr dirty="0"/>
              <a:t> le </a:t>
            </a:r>
            <a:r>
              <a:rPr dirty="0" err="1"/>
              <a:t>conseil</a:t>
            </a:r>
            <a:r>
              <a:rPr dirty="0"/>
              <a:t> </a:t>
            </a:r>
            <a:r>
              <a:rPr dirty="0" err="1"/>
              <a:t>Athénien</a:t>
            </a:r>
            <a:r>
              <a:rPr dirty="0"/>
              <a:t> </a:t>
            </a:r>
            <a:r>
              <a:rPr dirty="0" err="1"/>
              <a:t>modifiera</a:t>
            </a:r>
            <a:r>
              <a:rPr dirty="0"/>
              <a:t> la </a:t>
            </a:r>
            <a:r>
              <a:rPr dirty="0" err="1"/>
              <a:t>loi</a:t>
            </a:r>
            <a:r>
              <a:rPr dirty="0"/>
              <a:t> et </a:t>
            </a:r>
            <a:r>
              <a:rPr b="1" dirty="0" err="1"/>
              <a:t>autorisera</a:t>
            </a:r>
            <a:r>
              <a:rPr b="1" dirty="0"/>
              <a:t> les femmes à </a:t>
            </a:r>
            <a:r>
              <a:rPr b="1" dirty="0" err="1"/>
              <a:t>étudier</a:t>
            </a:r>
            <a:r>
              <a:rPr b="1" dirty="0"/>
              <a:t> la </a:t>
            </a:r>
            <a:r>
              <a:rPr b="1" dirty="0" err="1"/>
              <a:t>médecine</a:t>
            </a:r>
            <a:r>
              <a:rPr dirty="0"/>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1" nodeType="clickEffect">
                                  <p:stCondLst>
                                    <p:cond delay="0"/>
                                  </p:stCondLst>
                                  <p:iterate>
                                    <p:tmAbs val="0"/>
                                  </p:iterate>
                                  <p:childTnLst>
                                    <p:set>
                                      <p:cBhvr>
                                        <p:cTn id="6" fill="hold"/>
                                        <p:tgtEl>
                                          <p:spTgt spid="167"/>
                                        </p:tgtEl>
                                        <p:attrNameLst>
                                          <p:attrName>style.visibility</p:attrName>
                                        </p:attrNameLst>
                                      </p:cBhvr>
                                      <p:to>
                                        <p:strVal val="visible"/>
                                      </p:to>
                                    </p:set>
                                    <p:animEffect transition="in" filter="box(out)">
                                      <p:cBhvr>
                                        <p:cTn id="7" dur="1000"/>
                                        <p:tgtEl>
                                          <p:spTgt spid="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1"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itolo 4"/>
          <p:cNvSpPr>
            <a:spLocks noGrp="1"/>
          </p:cNvSpPr>
          <p:nvPr>
            <p:ph type="title"/>
          </p:nvPr>
        </p:nvSpPr>
        <p:spPr>
          <a:xfrm>
            <a:off x="957783" y="365223"/>
            <a:ext cx="10464801" cy="2108201"/>
          </a:xfrm>
          <a:prstGeom prst="rect">
            <a:avLst/>
          </a:prstGeom>
        </p:spPr>
        <p:txBody>
          <a:bodyPr/>
          <a:lstStyle/>
          <a:p>
            <a:r>
              <a:t>Le femme Etrusque</a:t>
            </a:r>
          </a:p>
        </p:txBody>
      </p:sp>
      <p:sp>
        <p:nvSpPr>
          <p:cNvPr id="171" name="Segnaposto testo 5"/>
          <p:cNvSpPr>
            <a:spLocks noGrp="1"/>
          </p:cNvSpPr>
          <p:nvPr>
            <p:ph type="body" sz="half" idx="1"/>
          </p:nvPr>
        </p:nvSpPr>
        <p:spPr>
          <a:xfrm>
            <a:off x="1317824" y="3076599"/>
            <a:ext cx="5304409" cy="5826350"/>
          </a:xfrm>
          <a:prstGeom prst="rect">
            <a:avLst/>
          </a:prstGeom>
        </p:spPr>
        <p:txBody>
          <a:bodyPr/>
          <a:lstStyle/>
          <a:p>
            <a:pPr marL="0" indent="0">
              <a:buSzTx/>
              <a:buNone/>
              <a:defRPr sz="2800">
                <a:latin typeface="Times New Roman"/>
                <a:ea typeface="Times New Roman"/>
                <a:cs typeface="Times New Roman"/>
                <a:sym typeface="Times New Roman"/>
              </a:defRPr>
            </a:pPr>
            <a:r>
              <a:rPr dirty="0"/>
              <a:t>Les femmes </a:t>
            </a:r>
            <a:r>
              <a:rPr dirty="0" err="1"/>
              <a:t>étrusques</a:t>
            </a:r>
            <a:r>
              <a:rPr dirty="0"/>
              <a:t>, à </a:t>
            </a:r>
            <a:r>
              <a:rPr dirty="0" err="1"/>
              <a:t>différence</a:t>
            </a:r>
            <a:r>
              <a:rPr dirty="0"/>
              <a:t> des femmes </a:t>
            </a:r>
            <a:r>
              <a:rPr dirty="0" err="1"/>
              <a:t>grecques</a:t>
            </a:r>
            <a:r>
              <a:rPr dirty="0"/>
              <a:t> et </a:t>
            </a:r>
            <a:r>
              <a:rPr dirty="0" err="1"/>
              <a:t>romaines</a:t>
            </a:r>
            <a:r>
              <a:rPr dirty="0"/>
              <a:t>, </a:t>
            </a:r>
            <a:r>
              <a:rPr dirty="0" err="1"/>
              <a:t>occupaient</a:t>
            </a:r>
            <a:r>
              <a:rPr dirty="0"/>
              <a:t> </a:t>
            </a:r>
            <a:r>
              <a:rPr dirty="0" err="1"/>
              <a:t>une</a:t>
            </a:r>
            <a:r>
              <a:rPr dirty="0"/>
              <a:t> </a:t>
            </a:r>
            <a:r>
              <a:rPr b="1" dirty="0"/>
              <a:t>place </a:t>
            </a:r>
            <a:r>
              <a:rPr b="1" dirty="0" err="1"/>
              <a:t>importante</a:t>
            </a:r>
            <a:r>
              <a:rPr b="1" dirty="0"/>
              <a:t> </a:t>
            </a:r>
            <a:r>
              <a:rPr dirty="0" err="1"/>
              <a:t>dans</a:t>
            </a:r>
            <a:r>
              <a:rPr dirty="0"/>
              <a:t> la </a:t>
            </a:r>
            <a:r>
              <a:rPr dirty="0" err="1"/>
              <a:t>société</a:t>
            </a:r>
            <a:r>
              <a:rPr dirty="0"/>
              <a:t>. </a:t>
            </a:r>
          </a:p>
          <a:p>
            <a:pPr marL="0" indent="0">
              <a:buSzTx/>
              <a:buNone/>
              <a:defRPr sz="2800">
                <a:latin typeface="Times New Roman"/>
                <a:ea typeface="Times New Roman"/>
                <a:cs typeface="Times New Roman"/>
                <a:sym typeface="Times New Roman"/>
              </a:defRPr>
            </a:pPr>
            <a:r>
              <a:rPr dirty="0"/>
              <a:t>La femme </a:t>
            </a:r>
            <a:r>
              <a:rPr dirty="0" err="1"/>
              <a:t>étrusque</a:t>
            </a:r>
            <a:r>
              <a:rPr dirty="0"/>
              <a:t> </a:t>
            </a:r>
            <a:r>
              <a:rPr dirty="0" err="1"/>
              <a:t>avait</a:t>
            </a:r>
            <a:r>
              <a:rPr dirty="0"/>
              <a:t> </a:t>
            </a:r>
            <a:r>
              <a:rPr dirty="0" err="1"/>
              <a:t>une</a:t>
            </a:r>
            <a:r>
              <a:rPr dirty="0"/>
              <a:t> </a:t>
            </a:r>
            <a:r>
              <a:rPr dirty="0" err="1"/>
              <a:t>grande</a:t>
            </a:r>
            <a:r>
              <a:rPr dirty="0"/>
              <a:t> importance </a:t>
            </a:r>
            <a:r>
              <a:rPr dirty="0" err="1"/>
              <a:t>tant</a:t>
            </a:r>
            <a:r>
              <a:rPr dirty="0"/>
              <a:t> au </a:t>
            </a:r>
            <a:r>
              <a:rPr dirty="0" err="1"/>
              <a:t>niveau</a:t>
            </a:r>
            <a:r>
              <a:rPr dirty="0"/>
              <a:t> </a:t>
            </a:r>
            <a:r>
              <a:rPr b="1" dirty="0" err="1"/>
              <a:t>politique</a:t>
            </a:r>
            <a:r>
              <a:rPr dirty="0"/>
              <a:t> </a:t>
            </a:r>
            <a:r>
              <a:rPr dirty="0" err="1"/>
              <a:t>qu'</a:t>
            </a:r>
            <a:r>
              <a:rPr b="1" dirty="0" err="1"/>
              <a:t>administratif</a:t>
            </a:r>
            <a:r>
              <a:rPr b="1" dirty="0"/>
              <a:t> </a:t>
            </a:r>
            <a:r>
              <a:rPr dirty="0"/>
              <a:t>et </a:t>
            </a:r>
            <a:r>
              <a:rPr dirty="0" smtClean="0"/>
              <a:t>vi</a:t>
            </a:r>
            <a:r>
              <a:rPr lang="it-IT" dirty="0" err="1" smtClean="0"/>
              <a:t>vait</a:t>
            </a:r>
            <a:r>
              <a:rPr dirty="0" smtClean="0"/>
              <a:t> </a:t>
            </a:r>
            <a:r>
              <a:rPr dirty="0" err="1"/>
              <a:t>pleinement</a:t>
            </a:r>
            <a:r>
              <a:rPr dirty="0"/>
              <a:t> </a:t>
            </a:r>
            <a:r>
              <a:rPr dirty="0" err="1"/>
              <a:t>une</a:t>
            </a:r>
            <a:r>
              <a:rPr dirty="0"/>
              <a:t> vie de </a:t>
            </a:r>
            <a:r>
              <a:rPr dirty="0" err="1"/>
              <a:t>famille</a:t>
            </a:r>
            <a:r>
              <a:rPr dirty="0"/>
              <a:t> au </a:t>
            </a:r>
            <a:r>
              <a:rPr dirty="0" err="1"/>
              <a:t>sein</a:t>
            </a:r>
            <a:r>
              <a:rPr dirty="0"/>
              <a:t> de la </a:t>
            </a:r>
            <a:r>
              <a:rPr dirty="0" err="1"/>
              <a:t>société</a:t>
            </a:r>
            <a:r>
              <a:rPr dirty="0"/>
              <a:t> </a:t>
            </a:r>
            <a:r>
              <a:rPr dirty="0" err="1"/>
              <a:t>civile</a:t>
            </a:r>
            <a:r>
              <a:rPr dirty="0"/>
              <a:t> </a:t>
            </a:r>
            <a:r>
              <a:rPr dirty="0" err="1"/>
              <a:t>où</a:t>
            </a:r>
            <a:r>
              <a:rPr dirty="0"/>
              <a:t> son </a:t>
            </a:r>
            <a:r>
              <a:rPr dirty="0" err="1"/>
              <a:t>rôle</a:t>
            </a:r>
            <a:r>
              <a:rPr dirty="0"/>
              <a:t> </a:t>
            </a:r>
            <a:r>
              <a:rPr dirty="0" err="1"/>
              <a:t>est</a:t>
            </a:r>
            <a:r>
              <a:rPr dirty="0"/>
              <a:t> </a:t>
            </a:r>
            <a:r>
              <a:rPr dirty="0" err="1"/>
              <a:t>prépondérant</a:t>
            </a:r>
            <a:r>
              <a:rPr dirty="0"/>
              <a:t>. </a:t>
            </a:r>
          </a:p>
        </p:txBody>
      </p:sp>
      <p:pic>
        <p:nvPicPr>
          <p:cNvPr id="172" name="Immagine 7" descr="Immagine 7"/>
          <p:cNvPicPr>
            <a:picLocks noChangeAspect="1"/>
          </p:cNvPicPr>
          <p:nvPr/>
        </p:nvPicPr>
        <p:blipFill>
          <a:blip r:embed="rId2" cstate="print">
            <a:extLst/>
          </a:blip>
          <a:stretch>
            <a:fillRect/>
          </a:stretch>
        </p:blipFill>
        <p:spPr>
          <a:xfrm>
            <a:off x="7150472" y="2081188"/>
            <a:ext cx="4079003" cy="6768753"/>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72"/>
                                        </p:tgtEl>
                                        <p:attrNameLst>
                                          <p:attrName>style.visibility</p:attrName>
                                        </p:attrNameLst>
                                      </p:cBhvr>
                                      <p:to>
                                        <p:strVal val="visible"/>
                                      </p:to>
                                    </p:set>
                                    <p:animEffect transition="in" filter="dissolve">
                                      <p:cBhvr>
                                        <p:cTn id="7" dur="1000"/>
                                        <p:tgtEl>
                                          <p:spTgt spid="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1"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Titolo 2"/>
          <p:cNvSpPr>
            <a:spLocks noGrp="1"/>
          </p:cNvSpPr>
          <p:nvPr>
            <p:ph type="body" sz="half" idx="1"/>
          </p:nvPr>
        </p:nvSpPr>
        <p:spPr>
          <a:xfrm>
            <a:off x="7150472" y="2288095"/>
            <a:ext cx="4680521" cy="5616626"/>
          </a:xfrm>
          <a:prstGeom prst="rect">
            <a:avLst/>
          </a:prstGeom>
        </p:spPr>
        <p:txBody>
          <a:bodyPr/>
          <a:lstStyle/>
          <a:p>
            <a:pPr>
              <a:defRPr sz="2800">
                <a:latin typeface="Times New Roman"/>
                <a:ea typeface="Times New Roman"/>
                <a:cs typeface="Times New Roman"/>
                <a:sym typeface="Times New Roman"/>
              </a:defRPr>
            </a:pPr>
            <a:r>
              <a:t>La femme participe à l'intense activité de la société. Elle « sort » souvent « sans rougir, pour être exposée au regard des hommes », participe aux cérémonies publiques, aux danses, concerts, jeux ; elle préside et participe aux banquets et assiste aux jeux étrusques ; elle pouvait aussi </a:t>
            </a:r>
            <a:r>
              <a:rPr b="1"/>
              <a:t>posséder des biens en son nom propre</a:t>
            </a:r>
            <a:r>
              <a:t>.</a:t>
            </a:r>
          </a:p>
        </p:txBody>
      </p:sp>
      <p:pic>
        <p:nvPicPr>
          <p:cNvPr id="175" name="Immagine 5" descr="Immagine 5"/>
          <p:cNvPicPr>
            <a:picLocks noChangeAspect="1"/>
          </p:cNvPicPr>
          <p:nvPr/>
        </p:nvPicPr>
        <p:blipFill>
          <a:blip r:embed="rId2" cstate="print">
            <a:extLst/>
          </a:blip>
          <a:stretch>
            <a:fillRect/>
          </a:stretch>
        </p:blipFill>
        <p:spPr>
          <a:xfrm>
            <a:off x="1317824" y="1420416"/>
            <a:ext cx="5679133" cy="7478694"/>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75"/>
                                        </p:tgtEl>
                                        <p:attrNameLst>
                                          <p:attrName>style.visibility</p:attrName>
                                        </p:attrNameLst>
                                      </p:cBhvr>
                                      <p:to>
                                        <p:strVal val="visible"/>
                                      </p:to>
                                    </p:set>
                                    <p:animEffect transition="in" filter="dissolve">
                                      <p:cBhvr>
                                        <p:cTn id="7" dur="1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1"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egnaposto testo 3"/>
          <p:cNvSpPr>
            <a:spLocks noGrp="1"/>
          </p:cNvSpPr>
          <p:nvPr>
            <p:ph type="body" sz="half" idx="1"/>
          </p:nvPr>
        </p:nvSpPr>
        <p:spPr>
          <a:xfrm>
            <a:off x="1060600" y="1060375"/>
            <a:ext cx="11233250" cy="2520282"/>
          </a:xfrm>
          <a:prstGeom prst="rect">
            <a:avLst/>
          </a:prstGeom>
        </p:spPr>
        <p:txBody>
          <a:bodyPr/>
          <a:lstStyle/>
          <a:p>
            <a:pPr algn="l">
              <a:defRPr sz="2800">
                <a:latin typeface="Times New Roman"/>
                <a:ea typeface="Times New Roman"/>
                <a:cs typeface="Times New Roman"/>
                <a:sym typeface="Times New Roman"/>
              </a:defRPr>
            </a:pPr>
            <a:r>
              <a:t>Des pièces archéologiques trouvées dans les tombes, comme des fresques, sarcophages,  urnes et trousseaux funéraires, témoignent de l'</a:t>
            </a:r>
            <a:r>
              <a:rPr b="1"/>
              <a:t>importance de la femme dans la société</a:t>
            </a:r>
            <a:r>
              <a:t>. Les objets retrouvés dans les tombes féminines montrent aussi que l’épouse étrusque pratiquait aussi le </a:t>
            </a:r>
            <a:r>
              <a:rPr b="1"/>
              <a:t>travail manuel</a:t>
            </a:r>
            <a:r>
              <a:t> comme le filage et tissage.</a:t>
            </a:r>
          </a:p>
        </p:txBody>
      </p:sp>
      <p:pic>
        <p:nvPicPr>
          <p:cNvPr id="178" name="Picture 2" descr="Picture 2"/>
          <p:cNvPicPr>
            <a:picLocks noChangeAspect="1"/>
          </p:cNvPicPr>
          <p:nvPr/>
        </p:nvPicPr>
        <p:blipFill>
          <a:blip r:embed="rId2" cstate="print">
            <a:extLst/>
          </a:blip>
          <a:stretch>
            <a:fillRect/>
          </a:stretch>
        </p:blipFill>
        <p:spPr>
          <a:xfrm>
            <a:off x="1335448" y="3361661"/>
            <a:ext cx="7471209" cy="5607308"/>
          </a:xfrm>
          <a:prstGeom prst="rect">
            <a:avLst/>
          </a:prstGeom>
          <a:ln w="12700">
            <a:miter lim="400000"/>
          </a:ln>
        </p:spPr>
      </p:pic>
      <p:sp>
        <p:nvSpPr>
          <p:cNvPr id="179" name="CasellaDiTesto 5"/>
          <p:cNvSpPr/>
          <p:nvPr/>
        </p:nvSpPr>
        <p:spPr>
          <a:xfrm>
            <a:off x="9094688" y="8552276"/>
            <a:ext cx="2808313" cy="38291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defRPr sz="2000">
                <a:latin typeface="Times New Roman"/>
                <a:ea typeface="Times New Roman"/>
                <a:cs typeface="Times New Roman"/>
                <a:sym typeface="Times New Roman"/>
              </a:defRPr>
            </a:lvl1pPr>
          </a:lstStyle>
          <a:p>
            <a:r>
              <a:t>Le sarcophage des époux</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9" presetClass="entr" presetSubtype="10" fill="hold" grpId="1" nodeType="clickEffect">
                                  <p:stCondLst>
                                    <p:cond delay="0"/>
                                  </p:stCondLst>
                                  <p:iterate>
                                    <p:tmAbs val="0"/>
                                  </p:iterate>
                                  <p:childTnLst>
                                    <p:set>
                                      <p:cBhvr>
                                        <p:cTn id="6" fill="hold"/>
                                        <p:tgtEl>
                                          <p:spTgt spid="178"/>
                                        </p:tgtEl>
                                        <p:attrNameLst>
                                          <p:attrName>style.visibility</p:attrName>
                                        </p:attrNameLst>
                                      </p:cBhvr>
                                      <p:to>
                                        <p:strVal val="visible"/>
                                      </p:to>
                                    </p:set>
                                    <p:anim calcmode="lin" valueType="num">
                                      <p:cBhvr>
                                        <p:cTn id="7" dur="3000" fill="hold"/>
                                        <p:tgtEl>
                                          <p:spTgt spid="178"/>
                                        </p:tgtEl>
                                        <p:attrNameLst>
                                          <p:attrName>ppt_w</p:attrName>
                                        </p:attrNameLst>
                                      </p:cBhvr>
                                      <p:tavLst>
                                        <p:tav tm="0" fmla="#ppt_w*sin(2.5*pi*$)">
                                          <p:val>
                                            <p:fltVal val="0"/>
                                          </p:val>
                                        </p:tav>
                                        <p:tav tm="100000">
                                          <p:val>
                                            <p:fltVal val="1"/>
                                          </p:val>
                                        </p:tav>
                                      </p:tavLst>
                                    </p:anim>
                                    <p:anim calcmode="lin" valueType="num">
                                      <p:cBhvr>
                                        <p:cTn id="8" dur="3000" fill="hold"/>
                                        <p:tgtEl>
                                          <p:spTgt spid="17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 grpId="1"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CasellaDiTesto 2"/>
          <p:cNvSpPr/>
          <p:nvPr/>
        </p:nvSpPr>
        <p:spPr>
          <a:xfrm>
            <a:off x="1389831" y="1835622"/>
            <a:ext cx="10297146" cy="564257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r>
              <a:rPr dirty="0"/>
              <a:t>Avec </a:t>
            </a:r>
            <a:r>
              <a:rPr dirty="0" err="1"/>
              <a:t>cette</a:t>
            </a:r>
            <a:r>
              <a:rPr dirty="0"/>
              <a:t> </a:t>
            </a:r>
            <a:r>
              <a:rPr dirty="0" err="1"/>
              <a:t>présentation</a:t>
            </a:r>
            <a:r>
              <a:rPr dirty="0"/>
              <a:t> nous irons </a:t>
            </a:r>
            <a:r>
              <a:rPr dirty="0" err="1"/>
              <a:t>vous</a:t>
            </a:r>
            <a:r>
              <a:rPr dirty="0"/>
              <a:t> </a:t>
            </a:r>
            <a:r>
              <a:rPr dirty="0" err="1"/>
              <a:t>montrer</a:t>
            </a:r>
            <a:r>
              <a:rPr dirty="0"/>
              <a:t> </a:t>
            </a:r>
            <a:r>
              <a:rPr dirty="0" err="1"/>
              <a:t>quatre</a:t>
            </a:r>
            <a:r>
              <a:rPr dirty="0"/>
              <a:t> </a:t>
            </a:r>
            <a:r>
              <a:rPr dirty="0" err="1" smtClean="0"/>
              <a:t>diffèrent</a:t>
            </a:r>
            <a:r>
              <a:rPr lang="it-IT" dirty="0" err="1" smtClean="0"/>
              <a:t>es</a:t>
            </a:r>
            <a:r>
              <a:rPr lang="it-IT" dirty="0" smtClean="0"/>
              <a:t> </a:t>
            </a:r>
            <a:r>
              <a:rPr dirty="0" smtClean="0"/>
              <a:t>femmes </a:t>
            </a:r>
            <a:r>
              <a:rPr dirty="0"/>
              <a:t>de </a:t>
            </a:r>
            <a:r>
              <a:rPr dirty="0" err="1"/>
              <a:t>l’antiquité</a:t>
            </a:r>
            <a:r>
              <a:rPr dirty="0"/>
              <a:t> et </a:t>
            </a:r>
            <a:r>
              <a:rPr dirty="0" err="1" smtClean="0"/>
              <a:t>leur</a:t>
            </a:r>
            <a:r>
              <a:rPr lang="it-IT" dirty="0" smtClean="0"/>
              <a:t>s</a:t>
            </a:r>
            <a:r>
              <a:rPr dirty="0" smtClean="0"/>
              <a:t> </a:t>
            </a:r>
            <a:r>
              <a:rPr dirty="0"/>
              <a:t>conditions </a:t>
            </a:r>
            <a:r>
              <a:rPr dirty="0" err="1" smtClean="0"/>
              <a:t>socia</a:t>
            </a:r>
            <a:r>
              <a:rPr lang="it-IT" dirty="0" err="1" smtClean="0"/>
              <a:t>les</a:t>
            </a:r>
            <a:r>
              <a:rPr dirty="0" smtClean="0"/>
              <a:t>. </a:t>
            </a:r>
            <a:endParaRPr dirty="0"/>
          </a:p>
          <a:p>
            <a:endParaRPr dirty="0"/>
          </a:p>
          <a:p>
            <a:r>
              <a:rPr dirty="0"/>
              <a:t>En </a:t>
            </a:r>
            <a:r>
              <a:rPr dirty="0" err="1"/>
              <a:t>ordre</a:t>
            </a:r>
            <a:r>
              <a:rPr dirty="0"/>
              <a:t> les femmes </a:t>
            </a:r>
            <a:r>
              <a:rPr dirty="0" err="1"/>
              <a:t>présenté</a:t>
            </a:r>
            <a:r>
              <a:rPr dirty="0"/>
              <a:t> </a:t>
            </a:r>
            <a:r>
              <a:rPr dirty="0" err="1"/>
              <a:t>sont</a:t>
            </a:r>
            <a:r>
              <a:rPr dirty="0"/>
              <a:t>: </a:t>
            </a:r>
          </a:p>
          <a:p>
            <a:endParaRPr dirty="0"/>
          </a:p>
          <a:p>
            <a:pPr marL="571500" indent="-571500">
              <a:buSzPct val="100000"/>
              <a:buChar char="❖"/>
            </a:pPr>
            <a:r>
              <a:rPr dirty="0"/>
              <a:t>La femme </a:t>
            </a:r>
            <a:r>
              <a:rPr dirty="0" err="1"/>
              <a:t>d’Egypte</a:t>
            </a:r>
            <a:r>
              <a:rPr dirty="0"/>
              <a:t> </a:t>
            </a:r>
          </a:p>
          <a:p>
            <a:pPr marL="571500" indent="-571500">
              <a:buSzPct val="100000"/>
              <a:buChar char="❖"/>
            </a:pPr>
            <a:r>
              <a:rPr dirty="0"/>
              <a:t>Femme </a:t>
            </a:r>
            <a:r>
              <a:rPr dirty="0" err="1"/>
              <a:t>Grecque</a:t>
            </a:r>
            <a:r>
              <a:rPr dirty="0"/>
              <a:t> </a:t>
            </a:r>
          </a:p>
          <a:p>
            <a:pPr marL="571500" indent="-571500">
              <a:buSzPct val="100000"/>
              <a:buChar char="❖"/>
            </a:pPr>
            <a:r>
              <a:rPr dirty="0"/>
              <a:t>La femme </a:t>
            </a:r>
            <a:r>
              <a:rPr dirty="0" err="1"/>
              <a:t>Etrusque</a:t>
            </a:r>
            <a:endParaRPr dirty="0"/>
          </a:p>
          <a:p>
            <a:pPr marL="571500" indent="-571500">
              <a:buSzPct val="100000"/>
              <a:buChar char="❖"/>
            </a:pPr>
            <a:r>
              <a:rPr dirty="0"/>
              <a:t> Femme de Rome. </a:t>
            </a:r>
          </a:p>
        </p:txBody>
      </p:sp>
    </p:spTree>
  </p:cSld>
  <p:clrMapOvr>
    <a:masterClrMapping/>
  </p:clrMapOvr>
  <mc:AlternateContent xmlns:mc="http://schemas.openxmlformats.org/markup-compatibility/2006">
    <mc:Choice xmlns:p14="http://schemas.microsoft.com/office/powerpoint/2010/main" xmlns="" Requires="p14">
      <p:transition spd="med" advClick="1" p14:dur="1000">
        <p:dissolv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egnaposto testo 3"/>
          <p:cNvSpPr>
            <a:spLocks noGrp="1"/>
          </p:cNvSpPr>
          <p:nvPr>
            <p:ph type="body" sz="half" idx="1"/>
          </p:nvPr>
        </p:nvSpPr>
        <p:spPr>
          <a:xfrm>
            <a:off x="1389831" y="6677000"/>
            <a:ext cx="10441162" cy="2736304"/>
          </a:xfrm>
          <a:prstGeom prst="rect">
            <a:avLst/>
          </a:prstGeom>
        </p:spPr>
        <p:txBody>
          <a:bodyPr/>
          <a:lstStyle/>
          <a:p>
            <a:pPr algn="l">
              <a:lnSpc>
                <a:spcPct val="80000"/>
              </a:lnSpc>
              <a:defRPr sz="2800">
                <a:latin typeface="Times New Roman"/>
                <a:ea typeface="Times New Roman"/>
                <a:cs typeface="Times New Roman"/>
                <a:sym typeface="Times New Roman"/>
              </a:defRPr>
            </a:pPr>
            <a:r>
              <a:t>Sur les urnes funéraires et sur les couvercles des sarcophages, elles sont représentées comme elles étaient réellement dans leur vie terrestre, </a:t>
            </a:r>
            <a:r>
              <a:rPr b="1"/>
              <a:t>sans retouches</a:t>
            </a:r>
            <a:r>
              <a:t>, le visage souvent marqué par les rides et le corps alourdi par l'âge, témoignant d'un </a:t>
            </a:r>
            <a:r>
              <a:rPr b="1"/>
              <a:t>fort caractère</a:t>
            </a:r>
            <a:r>
              <a:t>. Ce type de représentation est pratiquement unique dans le monde contemporain des Étrusques où les femmes étaient épouses, mères, concubines.</a:t>
            </a:r>
          </a:p>
        </p:txBody>
      </p:sp>
      <p:pic>
        <p:nvPicPr>
          <p:cNvPr id="182" name="Immagine 7" descr="Immagine 7"/>
          <p:cNvPicPr>
            <a:picLocks noChangeAspect="1"/>
          </p:cNvPicPr>
          <p:nvPr/>
        </p:nvPicPr>
        <p:blipFill>
          <a:blip r:embed="rId2" cstate="print">
            <a:extLst/>
          </a:blip>
          <a:stretch>
            <a:fillRect/>
          </a:stretch>
        </p:blipFill>
        <p:spPr>
          <a:xfrm>
            <a:off x="2901999" y="1170585"/>
            <a:ext cx="6834338" cy="5125752"/>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182"/>
                                        </p:tgtEl>
                                        <p:attrNameLst>
                                          <p:attrName>style.visibility</p:attrName>
                                        </p:attrNameLst>
                                      </p:cBhvr>
                                      <p:to>
                                        <p:strVal val="visible"/>
                                      </p:to>
                                    </p:set>
                                    <p:anim calcmode="lin" valueType="num">
                                      <p:cBhvr>
                                        <p:cTn id="7" dur="1000" fill="hold"/>
                                        <p:tgtEl>
                                          <p:spTgt spid="182"/>
                                        </p:tgtEl>
                                        <p:attrNameLst>
                                          <p:attrName>ppt_x</p:attrName>
                                        </p:attrNameLst>
                                      </p:cBhvr>
                                      <p:tavLst>
                                        <p:tav tm="0">
                                          <p:val>
                                            <p:strVal val="0-#ppt_w/2"/>
                                          </p:val>
                                        </p:tav>
                                        <p:tav tm="100000">
                                          <p:val>
                                            <p:strVal val="#ppt_x"/>
                                          </p:val>
                                        </p:tav>
                                      </p:tavLst>
                                    </p:anim>
                                    <p:anim calcmode="lin" valueType="num">
                                      <p:cBhvr>
                                        <p:cTn id="8" dur="1000" fill="hold"/>
                                        <p:tgtEl>
                                          <p:spTgt spid="1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 grpId="1"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egnaposto testo 3"/>
          <p:cNvSpPr>
            <a:spLocks noGrp="1"/>
          </p:cNvSpPr>
          <p:nvPr>
            <p:ph type="body" sz="half" idx="1"/>
          </p:nvPr>
        </p:nvSpPr>
        <p:spPr>
          <a:xfrm>
            <a:off x="1101800" y="1636441"/>
            <a:ext cx="5400600" cy="6647085"/>
          </a:xfrm>
          <a:prstGeom prst="rect">
            <a:avLst/>
          </a:prstGeom>
        </p:spPr>
        <p:txBody>
          <a:bodyPr/>
          <a:lstStyle/>
          <a:p>
            <a:pPr algn="l">
              <a:lnSpc>
                <a:spcPct val="90000"/>
              </a:lnSpc>
              <a:defRPr sz="2800">
                <a:latin typeface="Times New Roman"/>
                <a:ea typeface="Times New Roman"/>
                <a:cs typeface="Times New Roman"/>
                <a:sym typeface="Times New Roman"/>
              </a:defRPr>
            </a:pPr>
            <a:r>
              <a:t>D'après les fresques et le contenu des tombes étrusques, les femmes portent des bijoux recherchés et sont savamment maquillées (onguents ou huiles parfumées). Elles sont souvent vêtues d'une tunique par-dessus laquelle est posé le</a:t>
            </a:r>
            <a:r>
              <a:rPr b="1"/>
              <a:t> chiton</a:t>
            </a:r>
            <a:r>
              <a:t>, une sorte de long manteau à manches courtes, bordé de petits motifs géométriques comme des cercles incisés et des chevrons. Les chaussures sont à bouts pointus à l'orientale. Les cheveux sont sous le </a:t>
            </a:r>
            <a:r>
              <a:rPr b="1"/>
              <a:t>tutulus,</a:t>
            </a:r>
            <a:r>
              <a:t> une coiffe conique ornée de motifs géométriques ou ils sont rassemblés sur la nuque, bouclés retombants ou en tresses.</a:t>
            </a:r>
          </a:p>
        </p:txBody>
      </p:sp>
      <p:pic>
        <p:nvPicPr>
          <p:cNvPr id="185" name="Immagine 4" descr="Immagine 4"/>
          <p:cNvPicPr>
            <a:picLocks noChangeAspect="1"/>
          </p:cNvPicPr>
          <p:nvPr/>
        </p:nvPicPr>
        <p:blipFill>
          <a:blip r:embed="rId2" cstate="print">
            <a:extLst/>
          </a:blip>
          <a:stretch>
            <a:fillRect/>
          </a:stretch>
        </p:blipFill>
        <p:spPr>
          <a:xfrm>
            <a:off x="6646416" y="1636440"/>
            <a:ext cx="5487855" cy="6359053"/>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5" fill="hold" grpId="1" nodeType="clickEffect">
                                  <p:stCondLst>
                                    <p:cond delay="0"/>
                                  </p:stCondLst>
                                  <p:iterate>
                                    <p:tmAbs val="0"/>
                                  </p:iterate>
                                  <p:childTnLst>
                                    <p:set>
                                      <p:cBhvr>
                                        <p:cTn id="6" fill="hold"/>
                                        <p:tgtEl>
                                          <p:spTgt spid="185"/>
                                        </p:tgtEl>
                                        <p:attrNameLst>
                                          <p:attrName>style.visibility</p:attrName>
                                        </p:attrNameLst>
                                      </p:cBhvr>
                                      <p:to>
                                        <p:strVal val="visible"/>
                                      </p:to>
                                    </p:set>
                                    <p:animEffect transition="in" filter="blinds(vertical)">
                                      <p:cBhvr>
                                        <p:cTn id="7" dur="1000"/>
                                        <p:tgtEl>
                                          <p:spTgt spid="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1"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Titolo 4"/>
          <p:cNvSpPr>
            <a:spLocks noGrp="1"/>
          </p:cNvSpPr>
          <p:nvPr>
            <p:ph type="title"/>
          </p:nvPr>
        </p:nvSpPr>
        <p:spPr>
          <a:xfrm>
            <a:off x="813768" y="772343"/>
            <a:ext cx="10865792" cy="1031530"/>
          </a:xfrm>
          <a:prstGeom prst="rect">
            <a:avLst/>
          </a:prstGeom>
        </p:spPr>
        <p:txBody>
          <a:bodyPr/>
          <a:lstStyle>
            <a:lvl1pPr algn="l" defTabSz="449833">
              <a:defRPr sz="4696"/>
            </a:lvl1pPr>
          </a:lstStyle>
          <a:p>
            <a:r>
              <a:t>Femmes célèbres: Tanaquil</a:t>
            </a:r>
          </a:p>
        </p:txBody>
      </p:sp>
      <p:sp>
        <p:nvSpPr>
          <p:cNvPr id="188" name="Segnaposto testo 3"/>
          <p:cNvSpPr>
            <a:spLocks noGrp="1"/>
          </p:cNvSpPr>
          <p:nvPr>
            <p:ph type="body" sz="half" idx="1"/>
          </p:nvPr>
        </p:nvSpPr>
        <p:spPr>
          <a:xfrm>
            <a:off x="957783" y="2428527"/>
            <a:ext cx="5544618" cy="5953473"/>
          </a:xfrm>
          <a:prstGeom prst="rect">
            <a:avLst/>
          </a:prstGeom>
        </p:spPr>
        <p:txBody>
          <a:bodyPr/>
          <a:lstStyle/>
          <a:p>
            <a:pPr algn="l">
              <a:lnSpc>
                <a:spcPct val="90000"/>
              </a:lnSpc>
              <a:defRPr sz="2700">
                <a:latin typeface="Times New Roman"/>
                <a:ea typeface="Times New Roman"/>
                <a:cs typeface="Times New Roman"/>
                <a:sym typeface="Times New Roman"/>
              </a:defRPr>
            </a:pPr>
            <a:r>
              <a:rPr lang="it-IT" dirty="0" smtClean="0"/>
              <a:t>Voilà l</a:t>
            </a:r>
            <a:r>
              <a:rPr dirty="0" smtClean="0"/>
              <a:t>’histoire </a:t>
            </a:r>
            <a:r>
              <a:rPr dirty="0"/>
              <a:t>de </a:t>
            </a:r>
            <a:r>
              <a:rPr dirty="0" err="1"/>
              <a:t>Tanaquil</a:t>
            </a:r>
            <a:r>
              <a:rPr dirty="0"/>
              <a:t>, femme </a:t>
            </a:r>
            <a:r>
              <a:rPr dirty="0" err="1"/>
              <a:t>étrusque</a:t>
            </a:r>
            <a:r>
              <a:rPr dirty="0"/>
              <a:t> de haut </a:t>
            </a:r>
            <a:r>
              <a:rPr dirty="0" err="1"/>
              <a:t>lignage</a:t>
            </a:r>
            <a:r>
              <a:rPr dirty="0"/>
              <a:t>, </a:t>
            </a:r>
            <a:r>
              <a:rPr dirty="0" err="1"/>
              <a:t>épouse</a:t>
            </a:r>
            <a:r>
              <a:rPr dirty="0"/>
              <a:t> de </a:t>
            </a:r>
            <a:r>
              <a:rPr dirty="0" err="1"/>
              <a:t>Tarquin</a:t>
            </a:r>
            <a:r>
              <a:rPr dirty="0"/>
              <a:t>, </a:t>
            </a:r>
            <a:r>
              <a:rPr dirty="0" err="1"/>
              <a:t>fils</a:t>
            </a:r>
            <a:r>
              <a:rPr dirty="0"/>
              <a:t> </a:t>
            </a:r>
            <a:r>
              <a:rPr dirty="0" err="1"/>
              <a:t>d'exilé</a:t>
            </a:r>
            <a:r>
              <a:rPr dirty="0"/>
              <a:t> (avec </a:t>
            </a:r>
            <a:r>
              <a:rPr dirty="0" err="1"/>
              <a:t>donc</a:t>
            </a:r>
            <a:r>
              <a:rPr dirty="0"/>
              <a:t>, un </a:t>
            </a:r>
            <a:r>
              <a:rPr dirty="0" err="1"/>
              <a:t>statut</a:t>
            </a:r>
            <a:r>
              <a:rPr dirty="0"/>
              <a:t> </a:t>
            </a:r>
            <a:r>
              <a:rPr dirty="0" err="1"/>
              <a:t>d'étranger</a:t>
            </a:r>
            <a:r>
              <a:rPr dirty="0"/>
              <a:t>). Ne </a:t>
            </a:r>
            <a:r>
              <a:rPr dirty="0" err="1"/>
              <a:t>pouvant</a:t>
            </a:r>
            <a:r>
              <a:rPr dirty="0"/>
              <a:t> supporter le </a:t>
            </a:r>
            <a:r>
              <a:rPr dirty="0" err="1"/>
              <a:t>mépris</a:t>
            </a:r>
            <a:r>
              <a:rPr dirty="0"/>
              <a:t> de </a:t>
            </a:r>
            <a:r>
              <a:rPr dirty="0" err="1"/>
              <a:t>ses</a:t>
            </a:r>
            <a:r>
              <a:rPr dirty="0"/>
              <a:t> pairs à </a:t>
            </a:r>
            <a:r>
              <a:rPr dirty="0" err="1"/>
              <a:t>l'égard</a:t>
            </a:r>
            <a:r>
              <a:rPr dirty="0"/>
              <a:t> de son </a:t>
            </a:r>
            <a:r>
              <a:rPr dirty="0" err="1"/>
              <a:t>mari</a:t>
            </a:r>
            <a:r>
              <a:rPr dirty="0"/>
              <a:t>, </a:t>
            </a:r>
            <a:r>
              <a:rPr dirty="0" err="1"/>
              <a:t>elle</a:t>
            </a:r>
            <a:r>
              <a:rPr dirty="0"/>
              <a:t> le </a:t>
            </a:r>
            <a:r>
              <a:rPr dirty="0" err="1"/>
              <a:t>poussa</a:t>
            </a:r>
            <a:r>
              <a:rPr dirty="0"/>
              <a:t> à quitter </a:t>
            </a:r>
            <a:r>
              <a:rPr dirty="0" err="1"/>
              <a:t>Tarquinia</a:t>
            </a:r>
            <a:r>
              <a:rPr dirty="0"/>
              <a:t> pour </a:t>
            </a:r>
            <a:r>
              <a:rPr dirty="0" err="1"/>
              <a:t>une</a:t>
            </a:r>
            <a:r>
              <a:rPr dirty="0"/>
              <a:t> </a:t>
            </a:r>
            <a:r>
              <a:rPr dirty="0" err="1"/>
              <a:t>destinée</a:t>
            </a:r>
            <a:r>
              <a:rPr dirty="0"/>
              <a:t> plus </a:t>
            </a:r>
            <a:r>
              <a:rPr dirty="0" err="1"/>
              <a:t>glorieuse</a:t>
            </a:r>
            <a:r>
              <a:rPr dirty="0"/>
              <a:t> à </a:t>
            </a:r>
            <a:r>
              <a:rPr b="1" dirty="0"/>
              <a:t>Rome</a:t>
            </a:r>
            <a:r>
              <a:rPr dirty="0"/>
              <a:t> : </a:t>
            </a:r>
            <a:r>
              <a:rPr dirty="0" err="1"/>
              <a:t>il</a:t>
            </a:r>
            <a:r>
              <a:rPr dirty="0"/>
              <a:t> </a:t>
            </a:r>
            <a:r>
              <a:rPr dirty="0" err="1"/>
              <a:t>devint</a:t>
            </a:r>
            <a:r>
              <a:rPr dirty="0"/>
              <a:t> en </a:t>
            </a:r>
            <a:r>
              <a:rPr dirty="0" err="1"/>
              <a:t>effet</a:t>
            </a:r>
            <a:r>
              <a:rPr dirty="0"/>
              <a:t> </a:t>
            </a:r>
            <a:r>
              <a:rPr dirty="0" err="1"/>
              <a:t>Tarquin</a:t>
            </a:r>
            <a:r>
              <a:rPr dirty="0"/>
              <a:t> </a:t>
            </a:r>
            <a:r>
              <a:rPr dirty="0" err="1"/>
              <a:t>l'Ancien</a:t>
            </a:r>
            <a:r>
              <a:rPr dirty="0"/>
              <a:t>, un </a:t>
            </a:r>
            <a:r>
              <a:rPr dirty="0" err="1"/>
              <a:t>roi</a:t>
            </a:r>
            <a:r>
              <a:rPr dirty="0"/>
              <a:t> de Rome (</a:t>
            </a:r>
            <a:r>
              <a:rPr dirty="0" err="1"/>
              <a:t>succédant</a:t>
            </a:r>
            <a:r>
              <a:rPr dirty="0"/>
              <a:t> à </a:t>
            </a:r>
            <a:r>
              <a:rPr dirty="0" err="1"/>
              <a:t>Ancus</a:t>
            </a:r>
            <a:r>
              <a:rPr dirty="0"/>
              <a:t> </a:t>
            </a:r>
            <a:r>
              <a:rPr dirty="0" err="1"/>
              <a:t>Marcius</a:t>
            </a:r>
            <a:r>
              <a:rPr dirty="0"/>
              <a:t>) qui </a:t>
            </a:r>
            <a:r>
              <a:rPr dirty="0" err="1"/>
              <a:t>régna</a:t>
            </a:r>
            <a:r>
              <a:rPr dirty="0"/>
              <a:t> plus de 47 </a:t>
            </a:r>
            <a:r>
              <a:rPr dirty="0" err="1"/>
              <a:t>ans</a:t>
            </a:r>
            <a:r>
              <a:rPr dirty="0"/>
              <a:t> </a:t>
            </a:r>
            <a:r>
              <a:rPr dirty="0" err="1"/>
              <a:t>mais</a:t>
            </a:r>
            <a:r>
              <a:rPr dirty="0"/>
              <a:t> </a:t>
            </a:r>
            <a:r>
              <a:rPr dirty="0" err="1"/>
              <a:t>mourut</a:t>
            </a:r>
            <a:r>
              <a:rPr dirty="0"/>
              <a:t> </a:t>
            </a:r>
            <a:r>
              <a:rPr dirty="0" err="1"/>
              <a:t>assassiné</a:t>
            </a:r>
            <a:r>
              <a:rPr dirty="0"/>
              <a:t>...</a:t>
            </a:r>
            <a:r>
              <a:rPr dirty="0" err="1"/>
              <a:t>Tanaquil</a:t>
            </a:r>
            <a:r>
              <a:rPr dirty="0"/>
              <a:t> </a:t>
            </a:r>
            <a:r>
              <a:rPr dirty="0" err="1"/>
              <a:t>va</a:t>
            </a:r>
            <a:r>
              <a:rPr dirty="0"/>
              <a:t> </a:t>
            </a:r>
            <a:r>
              <a:rPr dirty="0" err="1"/>
              <a:t>prendre</a:t>
            </a:r>
            <a:r>
              <a:rPr dirty="0"/>
              <a:t> la situation en mains et </a:t>
            </a:r>
            <a:r>
              <a:rPr dirty="0" err="1"/>
              <a:t>fera</a:t>
            </a:r>
            <a:r>
              <a:rPr dirty="0"/>
              <a:t> en </a:t>
            </a:r>
            <a:r>
              <a:rPr dirty="0" err="1"/>
              <a:t>sorte</a:t>
            </a:r>
            <a:r>
              <a:rPr dirty="0"/>
              <a:t> </a:t>
            </a:r>
            <a:r>
              <a:rPr dirty="0" err="1"/>
              <a:t>que</a:t>
            </a:r>
            <a:r>
              <a:rPr dirty="0"/>
              <a:t> </a:t>
            </a:r>
            <a:r>
              <a:rPr b="1" dirty="0"/>
              <a:t>son </a:t>
            </a:r>
            <a:r>
              <a:rPr b="1" dirty="0" err="1"/>
              <a:t>gendre</a:t>
            </a:r>
            <a:r>
              <a:rPr b="1" dirty="0"/>
              <a:t> </a:t>
            </a:r>
            <a:r>
              <a:rPr b="1" dirty="0" err="1"/>
              <a:t>devînt</a:t>
            </a:r>
            <a:r>
              <a:rPr b="1" dirty="0"/>
              <a:t> </a:t>
            </a:r>
            <a:r>
              <a:rPr b="1" dirty="0" err="1"/>
              <a:t>roi</a:t>
            </a:r>
            <a:r>
              <a:rPr dirty="0"/>
              <a:t>, </a:t>
            </a:r>
            <a:r>
              <a:rPr dirty="0" err="1"/>
              <a:t>lui</a:t>
            </a:r>
            <a:r>
              <a:rPr dirty="0"/>
              <a:t> </a:t>
            </a:r>
            <a:r>
              <a:rPr dirty="0" err="1"/>
              <a:t>aussi</a:t>
            </a:r>
            <a:r>
              <a:rPr dirty="0"/>
              <a:t>...(</a:t>
            </a:r>
            <a:r>
              <a:rPr dirty="0" err="1"/>
              <a:t>Servius</a:t>
            </a:r>
            <a:r>
              <a:rPr dirty="0"/>
              <a:t> </a:t>
            </a:r>
            <a:r>
              <a:rPr dirty="0" err="1"/>
              <a:t>Tullius</a:t>
            </a:r>
            <a:r>
              <a:rPr dirty="0"/>
              <a:t>).</a:t>
            </a:r>
          </a:p>
        </p:txBody>
      </p:sp>
      <p:pic>
        <p:nvPicPr>
          <p:cNvPr id="189" name="Immagine 6" descr="Immagine 6"/>
          <p:cNvPicPr>
            <a:picLocks noChangeAspect="1"/>
          </p:cNvPicPr>
          <p:nvPr/>
        </p:nvPicPr>
        <p:blipFill>
          <a:blip r:embed="rId2" cstate="print">
            <a:extLst/>
          </a:blip>
          <a:stretch>
            <a:fillRect/>
          </a:stretch>
        </p:blipFill>
        <p:spPr>
          <a:xfrm>
            <a:off x="6718424" y="2453927"/>
            <a:ext cx="5238751" cy="5153026"/>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9" presetClass="entr" presetSubtype="10" fill="hold" grpId="1" nodeType="clickEffect">
                                  <p:stCondLst>
                                    <p:cond delay="0"/>
                                  </p:stCondLst>
                                  <p:iterate>
                                    <p:tmAbs val="0"/>
                                  </p:iterate>
                                  <p:childTnLst>
                                    <p:set>
                                      <p:cBhvr>
                                        <p:cTn id="6" fill="hold"/>
                                        <p:tgtEl>
                                          <p:spTgt spid="189"/>
                                        </p:tgtEl>
                                        <p:attrNameLst>
                                          <p:attrName>style.visibility</p:attrName>
                                        </p:attrNameLst>
                                      </p:cBhvr>
                                      <p:to>
                                        <p:strVal val="visible"/>
                                      </p:to>
                                    </p:set>
                                    <p:anim calcmode="lin" valueType="num">
                                      <p:cBhvr>
                                        <p:cTn id="7" dur="1500" fill="hold"/>
                                        <p:tgtEl>
                                          <p:spTgt spid="189"/>
                                        </p:tgtEl>
                                        <p:attrNameLst>
                                          <p:attrName>ppt_w</p:attrName>
                                        </p:attrNameLst>
                                      </p:cBhvr>
                                      <p:tavLst>
                                        <p:tav tm="0" fmla="#ppt_w*sin(2.5*pi*$)">
                                          <p:val>
                                            <p:fltVal val="0"/>
                                          </p:val>
                                        </p:tav>
                                        <p:tav tm="100000">
                                          <p:val>
                                            <p:fltVal val="1"/>
                                          </p:val>
                                        </p:tav>
                                      </p:tavLst>
                                    </p:anim>
                                    <p:anim calcmode="lin" valueType="num">
                                      <p:cBhvr>
                                        <p:cTn id="8" dur="1500" fill="hold"/>
                                        <p:tgtEl>
                                          <p:spTgt spid="18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1"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La femme à Rome"/>
          <p:cNvSpPr>
            <a:spLocks noGrp="1"/>
          </p:cNvSpPr>
          <p:nvPr>
            <p:ph type="title"/>
          </p:nvPr>
        </p:nvSpPr>
        <p:spPr>
          <a:xfrm>
            <a:off x="1270000" y="393700"/>
            <a:ext cx="10464800" cy="2108200"/>
          </a:xfrm>
          <a:prstGeom prst="rect">
            <a:avLst/>
          </a:prstGeom>
        </p:spPr>
        <p:txBody>
          <a:bodyPr/>
          <a:lstStyle/>
          <a:p>
            <a:r>
              <a:t>La femme à Rome</a:t>
            </a:r>
          </a:p>
        </p:txBody>
      </p:sp>
      <p:sp>
        <p:nvSpPr>
          <p:cNvPr id="192" name="Pendant ce période, la femme est dans l’état absolu de dépendance.…"/>
          <p:cNvSpPr>
            <a:spLocks noGrp="1"/>
          </p:cNvSpPr>
          <p:nvPr>
            <p:ph type="body" sz="half" idx="1"/>
          </p:nvPr>
        </p:nvSpPr>
        <p:spPr>
          <a:xfrm>
            <a:off x="5926335" y="2212504"/>
            <a:ext cx="5894515" cy="6624569"/>
          </a:xfrm>
          <a:prstGeom prst="rect">
            <a:avLst/>
          </a:prstGeom>
        </p:spPr>
        <p:txBody>
          <a:bodyPr>
            <a:normAutofit lnSpcReduction="10000"/>
          </a:bodyPr>
          <a:lstStyle/>
          <a:p>
            <a:pPr marL="0" indent="0" defTabSz="350520">
              <a:spcBef>
                <a:spcPts val="1800"/>
              </a:spcBef>
              <a:buSzTx/>
              <a:buNone/>
              <a:defRPr sz="2800">
                <a:latin typeface="Times New Roman"/>
                <a:ea typeface="Times New Roman"/>
                <a:cs typeface="Times New Roman"/>
                <a:sym typeface="Times New Roman"/>
              </a:defRPr>
            </a:pPr>
            <a:r>
              <a:rPr dirty="0"/>
              <a:t>Pendant </a:t>
            </a:r>
            <a:r>
              <a:rPr dirty="0" err="1" smtClean="0"/>
              <a:t>ce</a:t>
            </a:r>
            <a:r>
              <a:rPr lang="it-IT" dirty="0" err="1" smtClean="0"/>
              <a:t>tte</a:t>
            </a:r>
            <a:r>
              <a:rPr dirty="0" smtClean="0"/>
              <a:t> </a:t>
            </a:r>
            <a:r>
              <a:rPr dirty="0" err="1"/>
              <a:t>période</a:t>
            </a:r>
            <a:r>
              <a:rPr dirty="0"/>
              <a:t>, la femme </a:t>
            </a:r>
            <a:r>
              <a:rPr dirty="0" err="1"/>
              <a:t>est</a:t>
            </a:r>
            <a:r>
              <a:rPr dirty="0"/>
              <a:t> </a:t>
            </a:r>
            <a:r>
              <a:rPr dirty="0" err="1"/>
              <a:t>dans</a:t>
            </a:r>
            <a:r>
              <a:rPr dirty="0"/>
              <a:t> </a:t>
            </a:r>
            <a:r>
              <a:rPr b="1" dirty="0" err="1"/>
              <a:t>l’état</a:t>
            </a:r>
            <a:r>
              <a:rPr b="1" dirty="0"/>
              <a:t> </a:t>
            </a:r>
            <a:r>
              <a:rPr b="1" dirty="0" err="1"/>
              <a:t>absolu</a:t>
            </a:r>
            <a:r>
              <a:rPr b="1" dirty="0"/>
              <a:t> de </a:t>
            </a:r>
            <a:r>
              <a:rPr b="1" dirty="0" err="1"/>
              <a:t>dépendance</a:t>
            </a:r>
            <a:r>
              <a:rPr dirty="0"/>
              <a:t>.</a:t>
            </a:r>
            <a:endParaRPr sz="2200" dirty="0"/>
          </a:p>
          <a:p>
            <a:pPr marL="0" indent="0" defTabSz="350520">
              <a:spcBef>
                <a:spcPts val="1800"/>
              </a:spcBef>
              <a:buSzTx/>
              <a:buNone/>
              <a:defRPr sz="2800">
                <a:latin typeface="Times New Roman"/>
                <a:ea typeface="Times New Roman"/>
                <a:cs typeface="Times New Roman"/>
                <a:sym typeface="Times New Roman"/>
              </a:defRPr>
            </a:pPr>
            <a:r>
              <a:rPr dirty="0" err="1"/>
              <a:t>Considérée</a:t>
            </a:r>
            <a:r>
              <a:rPr dirty="0"/>
              <a:t> </a:t>
            </a:r>
            <a:r>
              <a:rPr dirty="0" err="1"/>
              <a:t>comme</a:t>
            </a:r>
            <a:r>
              <a:rPr dirty="0"/>
              <a:t> </a:t>
            </a:r>
            <a:r>
              <a:rPr b="1" dirty="0" err="1"/>
              <a:t>mineure</a:t>
            </a:r>
            <a:r>
              <a:rPr dirty="0"/>
              <a:t>, </a:t>
            </a:r>
            <a:r>
              <a:rPr dirty="0" err="1"/>
              <a:t>elle</a:t>
            </a:r>
            <a:r>
              <a:rPr dirty="0"/>
              <a:t> </a:t>
            </a:r>
            <a:r>
              <a:rPr dirty="0" err="1"/>
              <a:t>reste</a:t>
            </a:r>
            <a:r>
              <a:rPr dirty="0"/>
              <a:t> </a:t>
            </a:r>
            <a:r>
              <a:rPr dirty="0" err="1"/>
              <a:t>toute</a:t>
            </a:r>
            <a:r>
              <a:rPr dirty="0"/>
              <a:t> </a:t>
            </a:r>
            <a:r>
              <a:rPr dirty="0" err="1"/>
              <a:t>sa</a:t>
            </a:r>
            <a:r>
              <a:rPr dirty="0"/>
              <a:t> vie </a:t>
            </a:r>
            <a:r>
              <a:rPr dirty="0" err="1"/>
              <a:t>soumise</a:t>
            </a:r>
            <a:r>
              <a:rPr dirty="0"/>
              <a:t> à </a:t>
            </a:r>
            <a:r>
              <a:rPr dirty="0" err="1"/>
              <a:t>une</a:t>
            </a:r>
            <a:r>
              <a:rPr dirty="0"/>
              <a:t> </a:t>
            </a:r>
            <a:r>
              <a:rPr dirty="0" err="1"/>
              <a:t>tutelle</a:t>
            </a:r>
            <a:r>
              <a:rPr dirty="0"/>
              <a:t> masculine. </a:t>
            </a:r>
            <a:r>
              <a:rPr dirty="0" err="1"/>
              <a:t>Dans</a:t>
            </a:r>
            <a:r>
              <a:rPr dirty="0"/>
              <a:t> les temps les plus </a:t>
            </a:r>
            <a:r>
              <a:rPr dirty="0" err="1"/>
              <a:t>anciens</a:t>
            </a:r>
            <a:r>
              <a:rPr dirty="0"/>
              <a:t>, le </a:t>
            </a:r>
            <a:r>
              <a:rPr dirty="0" err="1"/>
              <a:t>mariage</a:t>
            </a:r>
            <a:r>
              <a:rPr dirty="0"/>
              <a:t> "cum </a:t>
            </a:r>
            <a:r>
              <a:rPr dirty="0" err="1"/>
              <a:t>manu</a:t>
            </a:r>
            <a:r>
              <a:rPr dirty="0"/>
              <a:t>" la fait passer de </a:t>
            </a:r>
            <a:r>
              <a:rPr dirty="0" err="1"/>
              <a:t>l'autorité</a:t>
            </a:r>
            <a:r>
              <a:rPr dirty="0"/>
              <a:t> </a:t>
            </a:r>
            <a:r>
              <a:rPr dirty="0" err="1"/>
              <a:t>paternelle</a:t>
            </a:r>
            <a:r>
              <a:rPr dirty="0"/>
              <a:t> à </a:t>
            </a:r>
            <a:r>
              <a:rPr dirty="0" err="1"/>
              <a:t>l'autorité</a:t>
            </a:r>
            <a:r>
              <a:rPr dirty="0"/>
              <a:t> </a:t>
            </a:r>
            <a:r>
              <a:rPr dirty="0" err="1"/>
              <a:t>maritale</a:t>
            </a:r>
            <a:r>
              <a:rPr dirty="0"/>
              <a:t>. Il </a:t>
            </a:r>
            <a:r>
              <a:rPr dirty="0" err="1"/>
              <a:t>s'agit</a:t>
            </a:r>
            <a:r>
              <a:rPr dirty="0"/>
              <a:t> </a:t>
            </a:r>
            <a:r>
              <a:rPr dirty="0" err="1"/>
              <a:t>toujours</a:t>
            </a:r>
            <a:r>
              <a:rPr dirty="0"/>
              <a:t> de </a:t>
            </a:r>
            <a:r>
              <a:rPr dirty="0" err="1"/>
              <a:t>l'</a:t>
            </a:r>
            <a:r>
              <a:rPr b="1" dirty="0" err="1"/>
              <a:t>autorité</a:t>
            </a:r>
            <a:r>
              <a:rPr b="1" dirty="0"/>
              <a:t> </a:t>
            </a:r>
            <a:r>
              <a:rPr b="1" dirty="0" err="1"/>
              <a:t>absolue</a:t>
            </a:r>
            <a:r>
              <a:rPr dirty="0"/>
              <a:t> du chef de </a:t>
            </a:r>
            <a:r>
              <a:rPr dirty="0" err="1"/>
              <a:t>famille</a:t>
            </a:r>
            <a:r>
              <a:rPr dirty="0"/>
              <a:t> (qui </a:t>
            </a:r>
            <a:r>
              <a:rPr dirty="0" err="1"/>
              <a:t>peut</a:t>
            </a:r>
            <a:r>
              <a:rPr dirty="0"/>
              <a:t> </a:t>
            </a:r>
            <a:r>
              <a:rPr dirty="0" err="1"/>
              <a:t>punir</a:t>
            </a:r>
            <a:r>
              <a:rPr dirty="0"/>
              <a:t> de mort son </a:t>
            </a:r>
            <a:r>
              <a:rPr dirty="0" err="1"/>
              <a:t>épouse</a:t>
            </a:r>
            <a:r>
              <a:rPr dirty="0"/>
              <a:t>). </a:t>
            </a:r>
            <a:br>
              <a:rPr dirty="0"/>
            </a:br>
            <a:r>
              <a:rPr dirty="0"/>
              <a:t> Il y </a:t>
            </a:r>
            <a:r>
              <a:rPr dirty="0" err="1"/>
              <a:t>avait</a:t>
            </a:r>
            <a:r>
              <a:rPr dirty="0"/>
              <a:t> </a:t>
            </a:r>
            <a:r>
              <a:rPr dirty="0" err="1"/>
              <a:t>aussi</a:t>
            </a:r>
            <a:r>
              <a:rPr dirty="0"/>
              <a:t> </a:t>
            </a:r>
            <a:r>
              <a:rPr dirty="0" err="1"/>
              <a:t>une</a:t>
            </a:r>
            <a:r>
              <a:rPr dirty="0"/>
              <a:t> </a:t>
            </a:r>
            <a:r>
              <a:rPr dirty="0" err="1"/>
              <a:t>autre</a:t>
            </a:r>
            <a:r>
              <a:rPr dirty="0"/>
              <a:t> </a:t>
            </a:r>
            <a:r>
              <a:rPr dirty="0" err="1"/>
              <a:t>forme</a:t>
            </a:r>
            <a:r>
              <a:rPr dirty="0"/>
              <a:t> de </a:t>
            </a:r>
            <a:r>
              <a:rPr dirty="0" err="1"/>
              <a:t>mariage</a:t>
            </a:r>
            <a:r>
              <a:rPr dirty="0"/>
              <a:t>, le "sine </a:t>
            </a:r>
            <a:r>
              <a:rPr dirty="0" err="1"/>
              <a:t>manu</a:t>
            </a:r>
            <a:r>
              <a:rPr dirty="0"/>
              <a:t>" </a:t>
            </a:r>
            <a:r>
              <a:rPr dirty="0" err="1"/>
              <a:t>où</a:t>
            </a:r>
            <a:r>
              <a:rPr dirty="0"/>
              <a:t> </a:t>
            </a:r>
            <a:r>
              <a:rPr dirty="0" err="1"/>
              <a:t>l'épouse</a:t>
            </a:r>
            <a:r>
              <a:rPr dirty="0"/>
              <a:t> </a:t>
            </a:r>
            <a:r>
              <a:rPr dirty="0" err="1"/>
              <a:t>reste</a:t>
            </a:r>
            <a:r>
              <a:rPr dirty="0"/>
              <a:t>, </a:t>
            </a:r>
            <a:r>
              <a:rPr dirty="0" err="1"/>
              <a:t>même</a:t>
            </a:r>
            <a:r>
              <a:rPr dirty="0"/>
              <a:t> après le </a:t>
            </a:r>
            <a:r>
              <a:rPr dirty="0" err="1"/>
              <a:t>mariage</a:t>
            </a:r>
            <a:r>
              <a:rPr dirty="0"/>
              <a:t>, </a:t>
            </a:r>
            <a:r>
              <a:rPr dirty="0" err="1"/>
              <a:t>sous</a:t>
            </a:r>
            <a:r>
              <a:rPr dirty="0"/>
              <a:t> </a:t>
            </a:r>
            <a:r>
              <a:rPr dirty="0" err="1"/>
              <a:t>l'autorité</a:t>
            </a:r>
            <a:r>
              <a:rPr dirty="0"/>
              <a:t> du </a:t>
            </a:r>
            <a:r>
              <a:rPr dirty="0" err="1"/>
              <a:t>père</a:t>
            </a:r>
            <a:r>
              <a:rPr dirty="0"/>
              <a:t> et </a:t>
            </a:r>
            <a:r>
              <a:rPr dirty="0" err="1"/>
              <a:t>il</a:t>
            </a:r>
            <a:r>
              <a:rPr dirty="0"/>
              <a:t> </a:t>
            </a:r>
            <a:r>
              <a:rPr dirty="0" err="1"/>
              <a:t>permettait</a:t>
            </a:r>
            <a:r>
              <a:rPr dirty="0"/>
              <a:t> le </a:t>
            </a:r>
            <a:r>
              <a:rPr b="1" dirty="0"/>
              <a:t>divorce</a:t>
            </a:r>
            <a:r>
              <a:rPr dirty="0"/>
              <a:t>. </a:t>
            </a:r>
          </a:p>
        </p:txBody>
      </p:sp>
      <p:pic>
        <p:nvPicPr>
          <p:cNvPr id="193" name="18253836_1327298124018489_2120756597_n.jpg" descr="18253836_1327298124018489_2120756597_n.jpg"/>
          <p:cNvPicPr>
            <a:picLocks noChangeAspect="1"/>
          </p:cNvPicPr>
          <p:nvPr/>
        </p:nvPicPr>
        <p:blipFill>
          <a:blip r:embed="rId2" cstate="print">
            <a:extLst/>
          </a:blip>
          <a:stretch>
            <a:fillRect/>
          </a:stretch>
        </p:blipFill>
        <p:spPr>
          <a:xfrm>
            <a:off x="947603" y="1957927"/>
            <a:ext cx="4663661" cy="6879146"/>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93"/>
                                        </p:tgtEl>
                                        <p:attrNameLst>
                                          <p:attrName>style.visibility</p:attrName>
                                        </p:attrNameLst>
                                      </p:cBhvr>
                                      <p:to>
                                        <p:strVal val="visible"/>
                                      </p:to>
                                    </p:set>
                                    <p:animEffect transition="in" filter="dissolve">
                                      <p:cBhvr>
                                        <p:cTn id="7" dur="1500"/>
                                        <p:tgtEl>
                                          <p:spTgt spid="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 grpId="1"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Les femmes n’avaient pas le droit de vote. L’époux exerçait seul le pouvoir dans sa famille. En fait, la direction pratique de la maison était du domaine de l’épouse. Elle était la domina domus ou la patrona. Elle était également la matrona dirigeant des servantes et des jeunes enfants qu'elle a la charge d'éduquer."/>
          <p:cNvSpPr>
            <a:spLocks noGrp="1"/>
          </p:cNvSpPr>
          <p:nvPr>
            <p:ph type="body" sz="quarter" idx="1"/>
          </p:nvPr>
        </p:nvSpPr>
        <p:spPr>
          <a:xfrm>
            <a:off x="1067716" y="1185366"/>
            <a:ext cx="10869368" cy="1997819"/>
          </a:xfrm>
          <a:prstGeom prst="rect">
            <a:avLst/>
          </a:prstGeom>
        </p:spPr>
        <p:txBody>
          <a:bodyPr>
            <a:normAutofit lnSpcReduction="10000"/>
          </a:bodyPr>
          <a:lstStyle/>
          <a:p>
            <a:pPr marL="0" indent="0" defTabSz="340471">
              <a:spcBef>
                <a:spcPts val="1600"/>
              </a:spcBef>
              <a:buSzTx/>
              <a:buNone/>
              <a:defRPr sz="2632">
                <a:latin typeface="Times New Roman"/>
                <a:ea typeface="Times New Roman"/>
                <a:cs typeface="Times New Roman"/>
                <a:sym typeface="Times New Roman"/>
              </a:defRPr>
            </a:pPr>
            <a:r>
              <a:t>Les femmes n’avaient pas le </a:t>
            </a:r>
            <a:r>
              <a:rPr b="1"/>
              <a:t>droit de vote</a:t>
            </a:r>
            <a:r>
              <a:t>. L’époux exerçait seul le pouvoir dans sa famille. En fait, la direction pratique de la maison était du domaine de l’épouse. Elle était la </a:t>
            </a:r>
            <a:r>
              <a:rPr i="1"/>
              <a:t>domina domus </a:t>
            </a:r>
            <a:r>
              <a:t>ou la </a:t>
            </a:r>
            <a:r>
              <a:rPr i="1"/>
              <a:t>patrona</a:t>
            </a:r>
            <a:r>
              <a:t>. Elle était également la </a:t>
            </a:r>
            <a:r>
              <a:rPr i="1"/>
              <a:t>matrona</a:t>
            </a:r>
            <a:r>
              <a:t> dirigeant des servantes et des jeunes enfants qu'elle a la charge d'éduquer. </a:t>
            </a:r>
          </a:p>
        </p:txBody>
      </p:sp>
      <p:pic>
        <p:nvPicPr>
          <p:cNvPr id="196" name="18191447_1327298147351820_7510815_n.jpg" descr="18191447_1327298147351820_7510815_n.jpg"/>
          <p:cNvPicPr>
            <a:picLocks noChangeAspect="1"/>
          </p:cNvPicPr>
          <p:nvPr/>
        </p:nvPicPr>
        <p:blipFill>
          <a:blip r:embed="rId2" cstate="print">
            <a:extLst/>
          </a:blip>
          <a:stretch>
            <a:fillRect/>
          </a:stretch>
        </p:blipFill>
        <p:spPr>
          <a:xfrm>
            <a:off x="5416550" y="3230137"/>
            <a:ext cx="6731893" cy="5718479"/>
          </a:xfrm>
          <a:prstGeom prst="rect">
            <a:avLst/>
          </a:prstGeom>
          <a:ln w="12700">
            <a:miter lim="400000"/>
          </a:ln>
        </p:spPr>
      </p:pic>
      <p:sp>
        <p:nvSpPr>
          <p:cNvPr id="197" name="L’école élémentaire était obligatoire sous l’Empire. La scolarité durait cinq ans et était accessible aux filles. Meme si les classes supérieures (philosophie, rhétorique) étaient réservées aux familles patriciennes et fortunées."/>
          <p:cNvSpPr/>
          <p:nvPr/>
        </p:nvSpPr>
        <p:spPr>
          <a:xfrm>
            <a:off x="1089211" y="4217330"/>
            <a:ext cx="4090269" cy="374409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a:spcBef>
                <a:spcPts val="3000"/>
              </a:spcBef>
              <a:defRPr sz="2800">
                <a:latin typeface="Times New Roman"/>
                <a:ea typeface="Times New Roman"/>
                <a:cs typeface="Times New Roman"/>
                <a:sym typeface="Times New Roman"/>
              </a:defRPr>
            </a:pPr>
            <a:r>
              <a:t>L’école élémentaire était </a:t>
            </a:r>
            <a:r>
              <a:rPr b="1"/>
              <a:t>obligatoire</a:t>
            </a:r>
            <a:r>
              <a:t> sous l’Empire. La scolarité durait cinq ans et était </a:t>
            </a:r>
            <a:r>
              <a:rPr b="1"/>
              <a:t>accessible aux filles</a:t>
            </a:r>
            <a:r>
              <a:t>. Même si les classes supérieures (philosophie, rhétorique) étaient réservées aux familles patriciennes et fortunées.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96"/>
                                        </p:tgtEl>
                                        <p:attrNameLst>
                                          <p:attrName>style.visibility</p:attrName>
                                        </p:attrNameLst>
                                      </p:cBhvr>
                                      <p:to>
                                        <p:strVal val="visible"/>
                                      </p:to>
                                    </p:set>
                                    <p:animEffect transition="in" filter="dissolve">
                                      <p:cBhvr>
                                        <p:cTn id="7" dur="150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1"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Dans sa vie quotidienne, les femmes romaines sortaient librement, même seules. Faisaient leurs achats dans les boutiques, allaient aux thermes etc.…"/>
          <p:cNvSpPr>
            <a:spLocks noGrp="1"/>
          </p:cNvSpPr>
          <p:nvPr>
            <p:ph type="body" sz="half" idx="1"/>
          </p:nvPr>
        </p:nvSpPr>
        <p:spPr>
          <a:xfrm>
            <a:off x="1173807" y="5524872"/>
            <a:ext cx="11138349" cy="3749131"/>
          </a:xfrm>
          <a:prstGeom prst="rect">
            <a:avLst/>
          </a:prstGeom>
        </p:spPr>
        <p:txBody>
          <a:bodyPr/>
          <a:lstStyle/>
          <a:p>
            <a:pPr marL="0" indent="0" defTabSz="350520">
              <a:spcBef>
                <a:spcPts val="1800"/>
              </a:spcBef>
              <a:buSzTx/>
              <a:buNone/>
              <a:defRPr sz="2800">
                <a:latin typeface="Times New Roman"/>
                <a:ea typeface="Times New Roman"/>
                <a:cs typeface="Times New Roman"/>
                <a:sym typeface="Times New Roman"/>
              </a:defRPr>
            </a:pPr>
            <a:r>
              <a:rPr dirty="0" err="1"/>
              <a:t>Dans</a:t>
            </a:r>
            <a:r>
              <a:rPr dirty="0"/>
              <a:t> </a:t>
            </a:r>
            <a:r>
              <a:rPr dirty="0" err="1"/>
              <a:t>sa</a:t>
            </a:r>
            <a:r>
              <a:rPr dirty="0"/>
              <a:t> vie </a:t>
            </a:r>
            <a:r>
              <a:rPr dirty="0" err="1"/>
              <a:t>quotidienne</a:t>
            </a:r>
            <a:r>
              <a:rPr dirty="0"/>
              <a:t>, les femmes </a:t>
            </a:r>
            <a:r>
              <a:rPr dirty="0" err="1"/>
              <a:t>romaines</a:t>
            </a:r>
            <a:r>
              <a:rPr dirty="0"/>
              <a:t> </a:t>
            </a:r>
            <a:r>
              <a:rPr b="1" dirty="0" err="1"/>
              <a:t>sortaient</a:t>
            </a:r>
            <a:r>
              <a:rPr b="1" dirty="0"/>
              <a:t> </a:t>
            </a:r>
            <a:r>
              <a:rPr b="1" dirty="0" err="1"/>
              <a:t>librement</a:t>
            </a:r>
            <a:r>
              <a:rPr dirty="0"/>
              <a:t>, </a:t>
            </a:r>
            <a:r>
              <a:rPr dirty="0" err="1"/>
              <a:t>même</a:t>
            </a:r>
            <a:r>
              <a:rPr dirty="0"/>
              <a:t> </a:t>
            </a:r>
            <a:r>
              <a:rPr dirty="0" err="1"/>
              <a:t>seules</a:t>
            </a:r>
            <a:r>
              <a:rPr dirty="0"/>
              <a:t>. </a:t>
            </a:r>
            <a:r>
              <a:rPr lang="it-IT" dirty="0" err="1" smtClean="0"/>
              <a:t>Elles</a:t>
            </a:r>
            <a:r>
              <a:rPr lang="it-IT" dirty="0" smtClean="0"/>
              <a:t> </a:t>
            </a:r>
            <a:r>
              <a:rPr lang="it-IT" dirty="0" smtClean="0"/>
              <a:t>f</a:t>
            </a:r>
            <a:r>
              <a:rPr dirty="0" err="1" smtClean="0"/>
              <a:t>aisaient</a:t>
            </a:r>
            <a:r>
              <a:rPr dirty="0" smtClean="0"/>
              <a:t> </a:t>
            </a:r>
            <a:r>
              <a:rPr dirty="0" err="1"/>
              <a:t>leurs</a:t>
            </a:r>
            <a:r>
              <a:rPr dirty="0"/>
              <a:t> </a:t>
            </a:r>
            <a:r>
              <a:rPr dirty="0" err="1"/>
              <a:t>achats</a:t>
            </a:r>
            <a:r>
              <a:rPr dirty="0"/>
              <a:t> </a:t>
            </a:r>
            <a:r>
              <a:rPr dirty="0" err="1"/>
              <a:t>dans</a:t>
            </a:r>
            <a:r>
              <a:rPr dirty="0"/>
              <a:t> les </a:t>
            </a:r>
            <a:r>
              <a:rPr dirty="0" smtClean="0"/>
              <a:t>boutiques</a:t>
            </a:r>
            <a:r>
              <a:rPr lang="it-IT" dirty="0" smtClean="0"/>
              <a:t> , </a:t>
            </a:r>
            <a:r>
              <a:rPr dirty="0" err="1" smtClean="0"/>
              <a:t>allaient</a:t>
            </a:r>
            <a:r>
              <a:rPr dirty="0" smtClean="0"/>
              <a:t> </a:t>
            </a:r>
            <a:r>
              <a:rPr dirty="0"/>
              <a:t>aux </a:t>
            </a:r>
            <a:r>
              <a:rPr dirty="0" err="1"/>
              <a:t>thermes</a:t>
            </a:r>
            <a:r>
              <a:rPr dirty="0"/>
              <a:t> etc.</a:t>
            </a:r>
            <a:endParaRPr sz="2200" dirty="0"/>
          </a:p>
          <a:p>
            <a:pPr marL="0" indent="0" defTabSz="350520">
              <a:spcBef>
                <a:spcPts val="1800"/>
              </a:spcBef>
              <a:buSzTx/>
              <a:buNone/>
              <a:defRPr sz="2800">
                <a:latin typeface="Times New Roman"/>
                <a:ea typeface="Times New Roman"/>
                <a:cs typeface="Times New Roman"/>
                <a:sym typeface="Times New Roman"/>
              </a:defRPr>
            </a:pPr>
            <a:r>
              <a:rPr dirty="0"/>
              <a:t>La </a:t>
            </a:r>
            <a:r>
              <a:rPr b="1" dirty="0"/>
              <a:t>prostitution</a:t>
            </a:r>
            <a:r>
              <a:rPr dirty="0"/>
              <a:t> </a:t>
            </a:r>
            <a:r>
              <a:rPr dirty="0" err="1"/>
              <a:t>était</a:t>
            </a:r>
            <a:r>
              <a:rPr dirty="0"/>
              <a:t> </a:t>
            </a:r>
            <a:r>
              <a:rPr dirty="0" err="1"/>
              <a:t>reconnue</a:t>
            </a:r>
            <a:r>
              <a:rPr dirty="0"/>
              <a:t> et </a:t>
            </a:r>
            <a:r>
              <a:rPr dirty="0" err="1"/>
              <a:t>règlementée</a:t>
            </a:r>
            <a:r>
              <a:rPr dirty="0"/>
              <a:t>. La </a:t>
            </a:r>
            <a:r>
              <a:rPr dirty="0" err="1"/>
              <a:t>loi</a:t>
            </a:r>
            <a:r>
              <a:rPr dirty="0"/>
              <a:t> </a:t>
            </a:r>
            <a:r>
              <a:rPr dirty="0" err="1"/>
              <a:t>considérait</a:t>
            </a:r>
            <a:r>
              <a:rPr dirty="0"/>
              <a:t> </a:t>
            </a:r>
            <a:r>
              <a:rPr dirty="0" err="1"/>
              <a:t>comme</a:t>
            </a:r>
            <a:r>
              <a:rPr dirty="0"/>
              <a:t/>
            </a:r>
            <a:br>
              <a:rPr dirty="0"/>
            </a:br>
            <a:r>
              <a:rPr dirty="0"/>
              <a:t>« </a:t>
            </a:r>
            <a:r>
              <a:rPr dirty="0" err="1"/>
              <a:t>meretrix</a:t>
            </a:r>
            <a:r>
              <a:rPr dirty="0"/>
              <a:t> » </a:t>
            </a:r>
            <a:r>
              <a:rPr dirty="0" err="1"/>
              <a:t>toute</a:t>
            </a:r>
            <a:r>
              <a:rPr dirty="0"/>
              <a:t> femme qui </a:t>
            </a:r>
            <a:r>
              <a:rPr dirty="0" err="1"/>
              <a:t>faisait</a:t>
            </a:r>
            <a:r>
              <a:rPr dirty="0"/>
              <a:t> commerce </a:t>
            </a:r>
            <a:r>
              <a:rPr dirty="0" err="1"/>
              <a:t>d’elle-même</a:t>
            </a:r>
            <a:r>
              <a:rPr dirty="0"/>
              <a:t> </a:t>
            </a:r>
            <a:r>
              <a:rPr dirty="0" err="1"/>
              <a:t>dans</a:t>
            </a:r>
            <a:r>
              <a:rPr dirty="0"/>
              <a:t> </a:t>
            </a:r>
            <a:r>
              <a:rPr dirty="0" err="1"/>
              <a:t>une</a:t>
            </a:r>
            <a:r>
              <a:rPr dirty="0"/>
              <a:t> </a:t>
            </a:r>
            <a:r>
              <a:rPr dirty="0" err="1"/>
              <a:t>maison</a:t>
            </a:r>
            <a:r>
              <a:rPr dirty="0"/>
              <a:t>, </a:t>
            </a:r>
            <a:r>
              <a:rPr dirty="0" err="1"/>
              <a:t>une</a:t>
            </a:r>
            <a:r>
              <a:rPr dirty="0"/>
              <a:t> </a:t>
            </a:r>
            <a:r>
              <a:rPr dirty="0" err="1"/>
              <a:t>auberge</a:t>
            </a:r>
            <a:r>
              <a:rPr dirty="0"/>
              <a:t>, un lieu public. (Les plus </a:t>
            </a:r>
            <a:r>
              <a:rPr dirty="0" err="1"/>
              <a:t>raffinées</a:t>
            </a:r>
            <a:r>
              <a:rPr dirty="0"/>
              <a:t> </a:t>
            </a:r>
            <a:r>
              <a:rPr dirty="0" err="1"/>
              <a:t>étaient</a:t>
            </a:r>
            <a:r>
              <a:rPr dirty="0"/>
              <a:t> </a:t>
            </a:r>
            <a:r>
              <a:rPr dirty="0" err="1"/>
              <a:t>courtisanes</a:t>
            </a:r>
            <a:r>
              <a:rPr dirty="0"/>
              <a:t> et </a:t>
            </a:r>
            <a:r>
              <a:rPr dirty="0" err="1"/>
              <a:t>participaient</a:t>
            </a:r>
            <a:r>
              <a:rPr dirty="0"/>
              <a:t> à des banquets </a:t>
            </a:r>
            <a:r>
              <a:rPr dirty="0" err="1"/>
              <a:t>exclusivement</a:t>
            </a:r>
            <a:r>
              <a:rPr dirty="0"/>
              <a:t> </a:t>
            </a:r>
            <a:r>
              <a:rPr dirty="0" err="1"/>
              <a:t>masculins</a:t>
            </a:r>
            <a:r>
              <a:rPr dirty="0"/>
              <a:t>).</a:t>
            </a:r>
          </a:p>
        </p:txBody>
      </p:sp>
      <p:pic>
        <p:nvPicPr>
          <p:cNvPr id="200" name="18195267_1327298174018484_153787952_o.jpg" descr="18195267_1327298174018484_153787952_o.jpg"/>
          <p:cNvPicPr>
            <a:picLocks noChangeAspect="1"/>
          </p:cNvPicPr>
          <p:nvPr/>
        </p:nvPicPr>
        <p:blipFill>
          <a:blip r:embed="rId2" cstate="print">
            <a:extLst/>
          </a:blip>
          <a:stretch>
            <a:fillRect/>
          </a:stretch>
        </p:blipFill>
        <p:spPr>
          <a:xfrm>
            <a:off x="3066793" y="855819"/>
            <a:ext cx="6883914" cy="4828004"/>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00"/>
                                        </p:tgtEl>
                                        <p:attrNameLst>
                                          <p:attrName>style.visibility</p:attrName>
                                        </p:attrNameLst>
                                      </p:cBhvr>
                                      <p:to>
                                        <p:strVal val="visible"/>
                                      </p:to>
                                    </p:set>
                                    <p:animEffect transition="in" filter="dissolve">
                                      <p:cBhvr>
                                        <p:cTn id="7" dur="1000"/>
                                        <p:tgtEl>
                                          <p:spTgt spid="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1"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La &quot;matrona&quot;(mère de famille) doit se comporter en épouse soumise, rester à la maison pour filer et tisser la laine, activité qui symbolise les devoirs mais aussi la dignité de sa fonction. Elle ne faisait qu'élever les enfants et s'occuper de la maison.…"/>
          <p:cNvSpPr>
            <a:spLocks noGrp="1"/>
          </p:cNvSpPr>
          <p:nvPr>
            <p:ph type="body" sz="half" idx="1"/>
          </p:nvPr>
        </p:nvSpPr>
        <p:spPr>
          <a:xfrm>
            <a:off x="741759" y="812800"/>
            <a:ext cx="11449274" cy="3775968"/>
          </a:xfrm>
          <a:prstGeom prst="rect">
            <a:avLst/>
          </a:prstGeom>
        </p:spPr>
        <p:txBody>
          <a:bodyPr/>
          <a:lstStyle/>
          <a:p>
            <a:pPr marL="0" indent="0" algn="just" defTabSz="327152">
              <a:spcBef>
                <a:spcPts val="1600"/>
              </a:spcBef>
              <a:buSzTx/>
              <a:buNone/>
              <a:defRPr sz="2800">
                <a:latin typeface="Times New Roman"/>
                <a:ea typeface="Times New Roman"/>
                <a:cs typeface="Times New Roman"/>
                <a:sym typeface="Times New Roman"/>
              </a:defRPr>
            </a:pPr>
            <a:r>
              <a:rPr dirty="0"/>
              <a:t>La "</a:t>
            </a:r>
            <a:r>
              <a:rPr dirty="0" err="1"/>
              <a:t>matrona</a:t>
            </a:r>
            <a:r>
              <a:rPr dirty="0"/>
              <a:t>"(</a:t>
            </a:r>
            <a:r>
              <a:rPr dirty="0" err="1"/>
              <a:t>mère</a:t>
            </a:r>
            <a:r>
              <a:rPr dirty="0"/>
              <a:t> de </a:t>
            </a:r>
            <a:r>
              <a:rPr dirty="0" err="1"/>
              <a:t>famille</a:t>
            </a:r>
            <a:r>
              <a:rPr dirty="0"/>
              <a:t>) </a:t>
            </a:r>
            <a:r>
              <a:rPr dirty="0" err="1"/>
              <a:t>doit</a:t>
            </a:r>
            <a:r>
              <a:rPr dirty="0"/>
              <a:t> se </a:t>
            </a:r>
            <a:r>
              <a:rPr dirty="0" err="1"/>
              <a:t>comporter</a:t>
            </a:r>
            <a:r>
              <a:rPr dirty="0"/>
              <a:t> en </a:t>
            </a:r>
            <a:r>
              <a:rPr b="1" dirty="0" err="1"/>
              <a:t>épouse</a:t>
            </a:r>
            <a:r>
              <a:rPr b="1" dirty="0"/>
              <a:t> </a:t>
            </a:r>
            <a:r>
              <a:rPr b="1" dirty="0" err="1"/>
              <a:t>soumise</a:t>
            </a:r>
            <a:r>
              <a:rPr dirty="0"/>
              <a:t>, </a:t>
            </a:r>
            <a:r>
              <a:rPr dirty="0" err="1"/>
              <a:t>rester</a:t>
            </a:r>
            <a:r>
              <a:rPr dirty="0"/>
              <a:t> à la </a:t>
            </a:r>
            <a:r>
              <a:rPr dirty="0" err="1"/>
              <a:t>maison</a:t>
            </a:r>
            <a:r>
              <a:rPr dirty="0"/>
              <a:t> pour filer et </a:t>
            </a:r>
            <a:r>
              <a:rPr dirty="0" err="1"/>
              <a:t>tisser</a:t>
            </a:r>
            <a:r>
              <a:rPr dirty="0"/>
              <a:t> la </a:t>
            </a:r>
            <a:r>
              <a:rPr dirty="0" err="1"/>
              <a:t>laine</a:t>
            </a:r>
            <a:r>
              <a:rPr dirty="0"/>
              <a:t>, </a:t>
            </a:r>
            <a:r>
              <a:rPr dirty="0" err="1"/>
              <a:t>activité</a:t>
            </a:r>
            <a:r>
              <a:rPr dirty="0"/>
              <a:t> qui </a:t>
            </a:r>
            <a:r>
              <a:rPr dirty="0" err="1"/>
              <a:t>symbolise</a:t>
            </a:r>
            <a:r>
              <a:rPr dirty="0"/>
              <a:t> les devoirs </a:t>
            </a:r>
            <a:r>
              <a:rPr dirty="0" err="1"/>
              <a:t>mais</a:t>
            </a:r>
            <a:r>
              <a:rPr dirty="0"/>
              <a:t> </a:t>
            </a:r>
            <a:r>
              <a:rPr dirty="0" err="1"/>
              <a:t>aussi</a:t>
            </a:r>
            <a:r>
              <a:rPr dirty="0"/>
              <a:t> la </a:t>
            </a:r>
            <a:r>
              <a:rPr dirty="0" err="1"/>
              <a:t>dignité</a:t>
            </a:r>
            <a:r>
              <a:rPr dirty="0"/>
              <a:t> de </a:t>
            </a:r>
            <a:r>
              <a:rPr dirty="0" err="1"/>
              <a:t>sa</a:t>
            </a:r>
            <a:r>
              <a:rPr dirty="0"/>
              <a:t> </a:t>
            </a:r>
            <a:r>
              <a:rPr dirty="0" err="1"/>
              <a:t>fonction</a:t>
            </a:r>
            <a:r>
              <a:rPr dirty="0"/>
              <a:t>. Elle ne </a:t>
            </a:r>
            <a:r>
              <a:rPr dirty="0" err="1"/>
              <a:t>faisait</a:t>
            </a:r>
            <a:r>
              <a:rPr dirty="0"/>
              <a:t> </a:t>
            </a:r>
            <a:r>
              <a:rPr dirty="0" err="1"/>
              <a:t>qu'élever</a:t>
            </a:r>
            <a:r>
              <a:rPr dirty="0"/>
              <a:t> les </a:t>
            </a:r>
            <a:r>
              <a:rPr dirty="0" err="1"/>
              <a:t>enfants</a:t>
            </a:r>
            <a:r>
              <a:rPr dirty="0"/>
              <a:t> et </a:t>
            </a:r>
            <a:r>
              <a:rPr dirty="0" err="1"/>
              <a:t>s'occuper</a:t>
            </a:r>
            <a:r>
              <a:rPr dirty="0"/>
              <a:t> de la </a:t>
            </a:r>
            <a:r>
              <a:rPr dirty="0" err="1"/>
              <a:t>maison</a:t>
            </a:r>
            <a:r>
              <a:rPr dirty="0"/>
              <a:t>. </a:t>
            </a:r>
            <a:r>
              <a:rPr dirty="0" err="1"/>
              <a:t>L’influence</a:t>
            </a:r>
            <a:r>
              <a:rPr dirty="0"/>
              <a:t> des femmes </a:t>
            </a:r>
            <a:r>
              <a:rPr dirty="0" err="1"/>
              <a:t>dans</a:t>
            </a:r>
            <a:r>
              <a:rPr dirty="0"/>
              <a:t> un </a:t>
            </a:r>
            <a:r>
              <a:rPr dirty="0" err="1"/>
              <a:t>rôle</a:t>
            </a:r>
            <a:r>
              <a:rPr dirty="0"/>
              <a:t> </a:t>
            </a:r>
            <a:r>
              <a:rPr dirty="0" err="1"/>
              <a:t>politique</a:t>
            </a:r>
            <a:r>
              <a:rPr dirty="0"/>
              <a:t> </a:t>
            </a:r>
            <a:r>
              <a:rPr dirty="0" err="1"/>
              <a:t>était</a:t>
            </a:r>
            <a:r>
              <a:rPr dirty="0"/>
              <a:t> rare, ne </a:t>
            </a:r>
            <a:r>
              <a:rPr dirty="0" err="1" smtClean="0"/>
              <a:t>pouvant</a:t>
            </a:r>
            <a:r>
              <a:rPr lang="it-IT" dirty="0" smtClean="0"/>
              <a:t> </a:t>
            </a:r>
            <a:r>
              <a:rPr lang="it-IT" dirty="0" err="1" smtClean="0"/>
              <a:t>que</a:t>
            </a:r>
            <a:r>
              <a:rPr lang="it-IT" dirty="0" smtClean="0"/>
              <a:t> </a:t>
            </a:r>
            <a:r>
              <a:rPr dirty="0" smtClean="0"/>
              <a:t> </a:t>
            </a:r>
            <a:r>
              <a:rPr dirty="0" err="1" smtClean="0"/>
              <a:t>concerner</a:t>
            </a:r>
            <a:r>
              <a:rPr lang="it-IT" dirty="0" smtClean="0"/>
              <a:t> </a:t>
            </a:r>
            <a:r>
              <a:rPr lang="it-IT" dirty="0" err="1" smtClean="0"/>
              <a:t>celles</a:t>
            </a:r>
            <a:r>
              <a:rPr lang="it-IT" dirty="0" smtClean="0"/>
              <a:t> </a:t>
            </a:r>
            <a:r>
              <a:rPr dirty="0" smtClean="0"/>
              <a:t>qui </a:t>
            </a:r>
            <a:r>
              <a:rPr dirty="0" err="1"/>
              <a:t>appartenaient</a:t>
            </a:r>
            <a:r>
              <a:rPr dirty="0"/>
              <a:t> à la </a:t>
            </a:r>
            <a:r>
              <a:rPr dirty="0" err="1"/>
              <a:t>famille</a:t>
            </a:r>
            <a:r>
              <a:rPr dirty="0"/>
              <a:t> </a:t>
            </a:r>
            <a:r>
              <a:rPr dirty="0" err="1"/>
              <a:t>impériale</a:t>
            </a:r>
            <a:r>
              <a:rPr dirty="0"/>
              <a:t> et aux </a:t>
            </a:r>
            <a:r>
              <a:rPr dirty="0" err="1"/>
              <a:t>grandes</a:t>
            </a:r>
            <a:r>
              <a:rPr dirty="0"/>
              <a:t> </a:t>
            </a:r>
            <a:r>
              <a:rPr dirty="0" err="1"/>
              <a:t>familles</a:t>
            </a:r>
            <a:r>
              <a:rPr dirty="0"/>
              <a:t> </a:t>
            </a:r>
            <a:r>
              <a:rPr dirty="0" err="1"/>
              <a:t>patriciennes</a:t>
            </a:r>
            <a:r>
              <a:rPr dirty="0"/>
              <a:t>.</a:t>
            </a:r>
            <a:endParaRPr sz="2100" dirty="0"/>
          </a:p>
          <a:p>
            <a:pPr marL="0" indent="0" algn="just" defTabSz="327152">
              <a:spcBef>
                <a:spcPts val="1600"/>
              </a:spcBef>
              <a:buSzTx/>
              <a:buNone/>
              <a:defRPr sz="2800">
                <a:latin typeface="Times New Roman"/>
                <a:ea typeface="Times New Roman"/>
                <a:cs typeface="Times New Roman"/>
                <a:sym typeface="Times New Roman"/>
              </a:defRPr>
            </a:pPr>
            <a:r>
              <a:rPr dirty="0" err="1"/>
              <a:t>Dans</a:t>
            </a:r>
            <a:r>
              <a:rPr dirty="0"/>
              <a:t> le </a:t>
            </a:r>
            <a:r>
              <a:rPr dirty="0" err="1"/>
              <a:t>domaine</a:t>
            </a:r>
            <a:r>
              <a:rPr dirty="0"/>
              <a:t> </a:t>
            </a:r>
            <a:r>
              <a:rPr dirty="0" err="1"/>
              <a:t>religieux</a:t>
            </a:r>
            <a:r>
              <a:rPr dirty="0"/>
              <a:t>, la charge de </a:t>
            </a:r>
            <a:r>
              <a:rPr dirty="0" err="1"/>
              <a:t>prêtresse</a:t>
            </a:r>
            <a:r>
              <a:rPr dirty="0"/>
              <a:t> </a:t>
            </a:r>
            <a:r>
              <a:rPr dirty="0" err="1"/>
              <a:t>n’exista</a:t>
            </a:r>
            <a:r>
              <a:rPr dirty="0"/>
              <a:t> </a:t>
            </a:r>
            <a:r>
              <a:rPr dirty="0" err="1"/>
              <a:t>que</a:t>
            </a:r>
            <a:r>
              <a:rPr dirty="0"/>
              <a:t> </a:t>
            </a:r>
            <a:r>
              <a:rPr dirty="0" err="1"/>
              <a:t>dans</a:t>
            </a:r>
            <a:r>
              <a:rPr dirty="0"/>
              <a:t> </a:t>
            </a:r>
            <a:r>
              <a:rPr dirty="0" err="1"/>
              <a:t>peu</a:t>
            </a:r>
            <a:r>
              <a:rPr dirty="0"/>
              <a:t> de </a:t>
            </a:r>
            <a:r>
              <a:rPr dirty="0" err="1"/>
              <a:t>cultes</a:t>
            </a:r>
            <a:r>
              <a:rPr dirty="0"/>
              <a:t>, </a:t>
            </a:r>
            <a:r>
              <a:rPr dirty="0" err="1"/>
              <a:t>comme</a:t>
            </a:r>
            <a:r>
              <a:rPr dirty="0"/>
              <a:t> </a:t>
            </a:r>
            <a:r>
              <a:rPr dirty="0" err="1"/>
              <a:t>celui</a:t>
            </a:r>
            <a:r>
              <a:rPr dirty="0"/>
              <a:t> de la </a:t>
            </a:r>
            <a:r>
              <a:rPr b="1" dirty="0" err="1"/>
              <a:t>déesse</a:t>
            </a:r>
            <a:r>
              <a:rPr b="1" dirty="0"/>
              <a:t> Demeter</a:t>
            </a:r>
            <a:r>
              <a:rPr dirty="0"/>
              <a:t> et </a:t>
            </a:r>
            <a:r>
              <a:rPr dirty="0" err="1"/>
              <a:t>celui</a:t>
            </a:r>
            <a:r>
              <a:rPr dirty="0"/>
              <a:t> de la </a:t>
            </a:r>
            <a:r>
              <a:rPr b="1" dirty="0" err="1"/>
              <a:t>déesse</a:t>
            </a:r>
            <a:r>
              <a:rPr b="1" dirty="0"/>
              <a:t> </a:t>
            </a:r>
            <a:r>
              <a:rPr b="1" dirty="0" err="1"/>
              <a:t>Vesta</a:t>
            </a:r>
            <a:r>
              <a:rPr dirty="0"/>
              <a:t>.</a:t>
            </a:r>
          </a:p>
        </p:txBody>
      </p:sp>
      <p:pic>
        <p:nvPicPr>
          <p:cNvPr id="203" name="18195764_1327298160685152_915837852_o.jpg" descr="18195764_1327298160685152_915837852_o.jpg"/>
          <p:cNvPicPr>
            <a:picLocks noChangeAspect="1"/>
          </p:cNvPicPr>
          <p:nvPr/>
        </p:nvPicPr>
        <p:blipFill>
          <a:blip r:embed="rId2" cstate="print">
            <a:extLst/>
          </a:blip>
          <a:stretch>
            <a:fillRect/>
          </a:stretch>
        </p:blipFill>
        <p:spPr>
          <a:xfrm>
            <a:off x="2685975" y="4804791"/>
            <a:ext cx="7488834" cy="413725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203"/>
                                        </p:tgtEl>
                                        <p:attrNameLst>
                                          <p:attrName>style.visibility</p:attrName>
                                        </p:attrNameLst>
                                      </p:cBhvr>
                                      <p:to>
                                        <p:strVal val="visible"/>
                                      </p:to>
                                    </p:set>
                                    <p:animEffect transition="in" filter="wipe(left)">
                                      <p:cBhvr>
                                        <p:cTn id="7" dur="1000"/>
                                        <p:tgtEl>
                                          <p:spTgt spid="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1"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 name="18191214_1327298130685155_2046231679_n.jpg" descr="18191214_1327298130685155_2046231679_n.jpg"/>
          <p:cNvPicPr>
            <a:picLocks noGrp="1" noChangeAspect="1"/>
          </p:cNvPicPr>
          <p:nvPr>
            <p:ph type="pic" idx="13"/>
          </p:nvPr>
        </p:nvPicPr>
        <p:blipFill>
          <a:blip r:embed="rId2" cstate="print">
            <a:extLst/>
          </a:blip>
          <a:stretch>
            <a:fillRect/>
          </a:stretch>
        </p:blipFill>
        <p:spPr>
          <a:xfrm>
            <a:off x="7378700" y="2680171"/>
            <a:ext cx="4810560" cy="5358856"/>
          </a:xfrm>
          <a:prstGeom prst="rect">
            <a:avLst/>
          </a:prstGeom>
        </p:spPr>
      </p:pic>
      <p:sp>
        <p:nvSpPr>
          <p:cNvPr id="206" name="Femmes célèbres: Poppea Sabina"/>
          <p:cNvSpPr>
            <a:spLocks noGrp="1"/>
          </p:cNvSpPr>
          <p:nvPr>
            <p:ph type="title"/>
          </p:nvPr>
        </p:nvSpPr>
        <p:spPr>
          <a:xfrm>
            <a:off x="2028180" y="711200"/>
            <a:ext cx="8948441" cy="1215134"/>
          </a:xfrm>
          <a:prstGeom prst="rect">
            <a:avLst/>
          </a:prstGeom>
        </p:spPr>
        <p:txBody>
          <a:bodyPr/>
          <a:lstStyle>
            <a:lvl1pPr defTabSz="385572">
              <a:defRPr sz="4700"/>
            </a:lvl1pPr>
          </a:lstStyle>
          <a:p>
            <a:r>
              <a:t>Femmes célèbres: Poppea Sabina</a:t>
            </a:r>
          </a:p>
        </p:txBody>
      </p:sp>
      <p:sp>
        <p:nvSpPr>
          <p:cNvPr id="207" name="Parmi les femmes de la Rome antique Poppea Sabina était célèbre pour la beauté et la façon de vivre sans vergogne. L'empereur Nero a été ébloui par la beauté et la fière attitude de la femme à laquelle il est devenu l'amant passionné.…"/>
          <p:cNvSpPr>
            <a:spLocks noGrp="1"/>
          </p:cNvSpPr>
          <p:nvPr>
            <p:ph type="body" sz="half" idx="1"/>
          </p:nvPr>
        </p:nvSpPr>
        <p:spPr>
          <a:xfrm>
            <a:off x="1270000" y="1966216"/>
            <a:ext cx="5898159" cy="6786762"/>
          </a:xfrm>
          <a:prstGeom prst="rect">
            <a:avLst/>
          </a:prstGeom>
        </p:spPr>
        <p:txBody>
          <a:bodyPr/>
          <a:lstStyle/>
          <a:p>
            <a:pPr marL="0" indent="0" defTabSz="268731">
              <a:spcBef>
                <a:spcPts val="1300"/>
              </a:spcBef>
              <a:buSzTx/>
              <a:buNone/>
              <a:defRPr sz="2800">
                <a:latin typeface="Times New Roman"/>
                <a:ea typeface="Times New Roman"/>
                <a:cs typeface="Times New Roman"/>
                <a:sym typeface="Times New Roman"/>
              </a:defRPr>
            </a:pPr>
            <a:r>
              <a:rPr dirty="0" err="1"/>
              <a:t>Parmi</a:t>
            </a:r>
            <a:r>
              <a:rPr dirty="0"/>
              <a:t> les femmes de la Rome antique </a:t>
            </a:r>
            <a:r>
              <a:rPr dirty="0" err="1"/>
              <a:t>Poppea</a:t>
            </a:r>
            <a:r>
              <a:rPr dirty="0"/>
              <a:t> Sabina </a:t>
            </a:r>
            <a:r>
              <a:rPr dirty="0" err="1"/>
              <a:t>était</a:t>
            </a:r>
            <a:r>
              <a:rPr dirty="0"/>
              <a:t> célèbre pour la </a:t>
            </a:r>
            <a:r>
              <a:rPr b="1" dirty="0" err="1"/>
              <a:t>beauté</a:t>
            </a:r>
            <a:r>
              <a:rPr dirty="0"/>
              <a:t> et la </a:t>
            </a:r>
            <a:r>
              <a:rPr dirty="0" err="1"/>
              <a:t>façon</a:t>
            </a:r>
            <a:r>
              <a:rPr dirty="0"/>
              <a:t> de vivre sans </a:t>
            </a:r>
            <a:r>
              <a:rPr lang="it-IT" dirty="0" err="1" smtClean="0"/>
              <a:t>honte</a:t>
            </a:r>
            <a:r>
              <a:rPr dirty="0" smtClean="0"/>
              <a:t>. </a:t>
            </a:r>
            <a:r>
              <a:rPr dirty="0" err="1"/>
              <a:t>L'empereur</a:t>
            </a:r>
            <a:r>
              <a:rPr dirty="0"/>
              <a:t> Nero a </a:t>
            </a:r>
            <a:r>
              <a:rPr dirty="0" err="1"/>
              <a:t>été</a:t>
            </a:r>
            <a:r>
              <a:rPr dirty="0"/>
              <a:t> </a:t>
            </a:r>
            <a:r>
              <a:rPr dirty="0" err="1"/>
              <a:t>ébloui</a:t>
            </a:r>
            <a:r>
              <a:rPr dirty="0"/>
              <a:t> par la </a:t>
            </a:r>
            <a:r>
              <a:rPr dirty="0" err="1"/>
              <a:t>beauté</a:t>
            </a:r>
            <a:r>
              <a:rPr dirty="0"/>
              <a:t> et la </a:t>
            </a:r>
            <a:r>
              <a:rPr dirty="0" err="1"/>
              <a:t>fière</a:t>
            </a:r>
            <a:r>
              <a:rPr dirty="0"/>
              <a:t> attitude de la femme </a:t>
            </a:r>
            <a:r>
              <a:rPr lang="it-IT" dirty="0" err="1" smtClean="0"/>
              <a:t>dont</a:t>
            </a:r>
            <a:r>
              <a:rPr dirty="0" smtClean="0"/>
              <a:t> </a:t>
            </a:r>
            <a:r>
              <a:rPr dirty="0" err="1"/>
              <a:t>il</a:t>
            </a:r>
            <a:r>
              <a:rPr dirty="0"/>
              <a:t> </a:t>
            </a:r>
            <a:r>
              <a:rPr dirty="0" err="1"/>
              <a:t>est</a:t>
            </a:r>
            <a:r>
              <a:rPr dirty="0"/>
              <a:t> </a:t>
            </a:r>
            <a:r>
              <a:rPr dirty="0" err="1"/>
              <a:t>devenu</a:t>
            </a:r>
            <a:r>
              <a:rPr dirty="0"/>
              <a:t> </a:t>
            </a:r>
            <a:r>
              <a:rPr dirty="0" err="1"/>
              <a:t>l'amant</a:t>
            </a:r>
            <a:r>
              <a:rPr dirty="0"/>
              <a:t> </a:t>
            </a:r>
            <a:r>
              <a:rPr dirty="0" err="1"/>
              <a:t>passionné</a:t>
            </a:r>
            <a:r>
              <a:rPr dirty="0"/>
              <a:t>.</a:t>
            </a:r>
            <a:endParaRPr sz="1700" dirty="0"/>
          </a:p>
          <a:p>
            <a:pPr marL="0" indent="0" defTabSz="268731">
              <a:spcBef>
                <a:spcPts val="1300"/>
              </a:spcBef>
              <a:buSzTx/>
              <a:buNone/>
              <a:defRPr sz="2800">
                <a:latin typeface="Times New Roman"/>
                <a:ea typeface="Times New Roman"/>
                <a:cs typeface="Times New Roman"/>
                <a:sym typeface="Times New Roman"/>
              </a:defRPr>
            </a:pPr>
            <a:r>
              <a:rPr dirty="0" err="1"/>
              <a:t>Mais</a:t>
            </a:r>
            <a:r>
              <a:rPr dirty="0"/>
              <a:t> </a:t>
            </a:r>
            <a:r>
              <a:rPr dirty="0" smtClean="0"/>
              <a:t> </a:t>
            </a:r>
            <a:r>
              <a:rPr lang="it-IT" dirty="0" smtClean="0"/>
              <a:t>non</a:t>
            </a:r>
            <a:r>
              <a:rPr dirty="0" smtClean="0"/>
              <a:t> </a:t>
            </a:r>
            <a:r>
              <a:rPr dirty="0" err="1"/>
              <a:t>seulement</a:t>
            </a:r>
            <a:r>
              <a:rPr dirty="0"/>
              <a:t> </a:t>
            </a:r>
            <a:r>
              <a:rPr dirty="0" smtClean="0"/>
              <a:t> </a:t>
            </a:r>
            <a:r>
              <a:rPr dirty="0" err="1" smtClean="0"/>
              <a:t>Poppée</a:t>
            </a:r>
            <a:r>
              <a:rPr lang="it-IT" dirty="0" smtClean="0"/>
              <a:t> </a:t>
            </a:r>
            <a:r>
              <a:rPr lang="it-IT" dirty="0" err="1" smtClean="0"/>
              <a:t>était</a:t>
            </a:r>
            <a:r>
              <a:rPr lang="it-IT" dirty="0" smtClean="0"/>
              <a:t> belle </a:t>
            </a:r>
            <a:r>
              <a:rPr dirty="0" smtClean="0"/>
              <a:t>, </a:t>
            </a:r>
            <a:r>
              <a:rPr dirty="0" err="1"/>
              <a:t>elle</a:t>
            </a:r>
            <a:r>
              <a:rPr dirty="0"/>
              <a:t> </a:t>
            </a:r>
            <a:r>
              <a:rPr dirty="0" err="1"/>
              <a:t>était</a:t>
            </a:r>
            <a:r>
              <a:rPr dirty="0"/>
              <a:t> </a:t>
            </a:r>
            <a:r>
              <a:rPr dirty="0" err="1"/>
              <a:t>aussi</a:t>
            </a:r>
            <a:r>
              <a:rPr dirty="0"/>
              <a:t> </a:t>
            </a:r>
            <a:r>
              <a:rPr dirty="0" smtClean="0"/>
              <a:t>intelligent</a:t>
            </a:r>
            <a:r>
              <a:rPr lang="it-IT" dirty="0" smtClean="0"/>
              <a:t>e.</a:t>
            </a:r>
            <a:r>
              <a:rPr dirty="0" smtClean="0"/>
              <a:t> </a:t>
            </a:r>
            <a:r>
              <a:rPr dirty="0"/>
              <a:t>Elle a </a:t>
            </a:r>
            <a:r>
              <a:rPr dirty="0" err="1"/>
              <a:t>incité</a:t>
            </a:r>
            <a:r>
              <a:rPr dirty="0"/>
              <a:t> </a:t>
            </a:r>
            <a:r>
              <a:rPr dirty="0" smtClean="0"/>
              <a:t>Nero</a:t>
            </a:r>
            <a:r>
              <a:rPr lang="it-IT" dirty="0" smtClean="0"/>
              <a:t>n à</a:t>
            </a:r>
            <a:r>
              <a:rPr dirty="0" smtClean="0"/>
              <a:t> </a:t>
            </a:r>
            <a:r>
              <a:rPr dirty="0" err="1" smtClean="0"/>
              <a:t>ordonn</a:t>
            </a:r>
            <a:r>
              <a:rPr lang="it-IT" dirty="0" err="1" smtClean="0"/>
              <a:t>er</a:t>
            </a:r>
            <a:r>
              <a:rPr dirty="0" smtClean="0"/>
              <a:t> </a:t>
            </a:r>
            <a:r>
              <a:rPr dirty="0" err="1" smtClean="0"/>
              <a:t>l'assassin</a:t>
            </a:r>
            <a:r>
              <a:rPr lang="it-IT" dirty="0" smtClean="0"/>
              <a:t>at </a:t>
            </a:r>
            <a:r>
              <a:rPr dirty="0" smtClean="0"/>
              <a:t>de </a:t>
            </a:r>
            <a:r>
              <a:rPr dirty="0" err="1"/>
              <a:t>sa</a:t>
            </a:r>
            <a:r>
              <a:rPr dirty="0"/>
              <a:t> </a:t>
            </a:r>
            <a:r>
              <a:rPr dirty="0" err="1"/>
              <a:t>mère</a:t>
            </a:r>
            <a:r>
              <a:rPr dirty="0"/>
              <a:t>, </a:t>
            </a:r>
            <a:r>
              <a:rPr dirty="0" err="1" smtClean="0"/>
              <a:t>désireu</a:t>
            </a:r>
            <a:r>
              <a:rPr lang="it-IT" dirty="0" smtClean="0"/>
              <a:t>se </a:t>
            </a:r>
            <a:r>
              <a:rPr dirty="0" smtClean="0"/>
              <a:t> </a:t>
            </a:r>
            <a:r>
              <a:rPr dirty="0" err="1"/>
              <a:t>d'éliminer</a:t>
            </a:r>
            <a:r>
              <a:rPr dirty="0"/>
              <a:t> le </a:t>
            </a:r>
            <a:r>
              <a:rPr dirty="0" err="1"/>
              <a:t>cercle</a:t>
            </a:r>
            <a:r>
              <a:rPr dirty="0"/>
              <a:t> </a:t>
            </a:r>
            <a:r>
              <a:rPr dirty="0" err="1"/>
              <a:t>étroit</a:t>
            </a:r>
            <a:r>
              <a:rPr dirty="0"/>
              <a:t> de </a:t>
            </a:r>
            <a:r>
              <a:rPr dirty="0" err="1"/>
              <a:t>l'empereur</a:t>
            </a:r>
            <a:r>
              <a:rPr dirty="0"/>
              <a:t>.</a:t>
            </a:r>
            <a:br>
              <a:rPr dirty="0"/>
            </a:br>
            <a:endParaRPr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1" nodeType="clickEffect">
                                  <p:stCondLst>
                                    <p:cond delay="0"/>
                                  </p:stCondLst>
                                  <p:iterate>
                                    <p:tmAbs val="0"/>
                                  </p:iterate>
                                  <p:childTnLst>
                                    <p:set>
                                      <p:cBhvr>
                                        <p:cTn id="6" fill="hold"/>
                                        <p:tgtEl>
                                          <p:spTgt spid="205"/>
                                        </p:tgtEl>
                                        <p:attrNameLst>
                                          <p:attrName>style.visibility</p:attrName>
                                        </p:attrNameLst>
                                      </p:cBhvr>
                                      <p:to>
                                        <p:strVal val="visible"/>
                                      </p:to>
                                    </p:set>
                                    <p:animEffect transition="in" filter="box(out)">
                                      <p:cBhvr>
                                        <p:cTn id="7" dur="1000"/>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 grpId="1"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Segnaposto testo 3"/>
          <p:cNvSpPr>
            <a:spLocks noGrp="1"/>
          </p:cNvSpPr>
          <p:nvPr>
            <p:ph type="body" sz="half" idx="1"/>
          </p:nvPr>
        </p:nvSpPr>
        <p:spPr>
          <a:xfrm>
            <a:off x="6862440" y="1866887"/>
            <a:ext cx="5040561" cy="6155558"/>
          </a:xfrm>
          <a:prstGeom prst="rect">
            <a:avLst/>
          </a:prstGeom>
        </p:spPr>
        <p:txBody>
          <a:bodyPr>
            <a:normAutofit lnSpcReduction="10000"/>
          </a:bodyPr>
          <a:lstStyle/>
          <a:p>
            <a:pPr marL="0" indent="0" defTabSz="268731">
              <a:lnSpc>
                <a:spcPct val="80000"/>
              </a:lnSpc>
              <a:spcBef>
                <a:spcPts val="1300"/>
              </a:spcBef>
              <a:buSzTx/>
              <a:buNone/>
              <a:defRPr sz="2800">
                <a:latin typeface="Times New Roman"/>
                <a:ea typeface="Times New Roman"/>
                <a:cs typeface="Times New Roman"/>
                <a:sym typeface="Times New Roman"/>
              </a:defRPr>
            </a:pPr>
            <a:r>
              <a:rPr dirty="0" err="1"/>
              <a:t>Maintenant</a:t>
            </a:r>
            <a:r>
              <a:rPr dirty="0"/>
              <a:t>, la femme </a:t>
            </a:r>
            <a:r>
              <a:rPr dirty="0" err="1"/>
              <a:t>ambitieuse</a:t>
            </a:r>
            <a:r>
              <a:rPr dirty="0"/>
              <a:t> et </a:t>
            </a:r>
            <a:r>
              <a:rPr dirty="0" err="1"/>
              <a:t>volontaire</a:t>
            </a:r>
            <a:r>
              <a:rPr dirty="0"/>
              <a:t> </a:t>
            </a:r>
            <a:r>
              <a:rPr dirty="0" err="1"/>
              <a:t>avait</a:t>
            </a:r>
            <a:r>
              <a:rPr dirty="0"/>
              <a:t> </a:t>
            </a:r>
            <a:r>
              <a:rPr dirty="0" err="1"/>
              <a:t>obtenu</a:t>
            </a:r>
            <a:r>
              <a:rPr dirty="0"/>
              <a:t> </a:t>
            </a:r>
            <a:r>
              <a:rPr dirty="0" err="1"/>
              <a:t>ce</a:t>
            </a:r>
            <a:r>
              <a:rPr dirty="0"/>
              <a:t> </a:t>
            </a:r>
            <a:r>
              <a:rPr dirty="0" err="1"/>
              <a:t>qu'il</a:t>
            </a:r>
            <a:r>
              <a:rPr dirty="0"/>
              <a:t> </a:t>
            </a:r>
            <a:r>
              <a:rPr dirty="0" err="1"/>
              <a:t>voulait</a:t>
            </a:r>
            <a:r>
              <a:rPr dirty="0"/>
              <a:t> de temps: </a:t>
            </a:r>
            <a:r>
              <a:rPr lang="it-IT" dirty="0" smtClean="0"/>
              <a:t>elle </a:t>
            </a:r>
            <a:r>
              <a:rPr dirty="0" err="1" smtClean="0"/>
              <a:t>était</a:t>
            </a:r>
            <a:r>
              <a:rPr dirty="0" smtClean="0"/>
              <a:t> </a:t>
            </a:r>
            <a:r>
              <a:rPr dirty="0" err="1"/>
              <a:t>devenue</a:t>
            </a:r>
            <a:r>
              <a:rPr dirty="0"/>
              <a:t> </a:t>
            </a:r>
            <a:r>
              <a:rPr b="1" dirty="0" err="1"/>
              <a:t>l'épouse</a:t>
            </a:r>
            <a:r>
              <a:rPr b="1" dirty="0"/>
              <a:t> de </a:t>
            </a:r>
            <a:r>
              <a:rPr b="1" dirty="0" err="1"/>
              <a:t>l'empereur</a:t>
            </a:r>
            <a:r>
              <a:rPr b="1" dirty="0"/>
              <a:t> </a:t>
            </a:r>
            <a:r>
              <a:rPr dirty="0" err="1"/>
              <a:t>Néron</a:t>
            </a:r>
            <a:r>
              <a:rPr dirty="0"/>
              <a:t>.</a:t>
            </a:r>
            <a:endParaRPr sz="1400" dirty="0"/>
          </a:p>
          <a:p>
            <a:pPr marL="0" indent="0" defTabSz="268731">
              <a:lnSpc>
                <a:spcPct val="80000"/>
              </a:lnSpc>
              <a:spcBef>
                <a:spcPts val="1300"/>
              </a:spcBef>
              <a:buSzTx/>
              <a:buNone/>
              <a:defRPr sz="2800">
                <a:latin typeface="Times New Roman"/>
                <a:ea typeface="Times New Roman"/>
                <a:cs typeface="Times New Roman"/>
                <a:sym typeface="Times New Roman"/>
              </a:defRPr>
            </a:pPr>
            <a:r>
              <a:rPr dirty="0" err="1"/>
              <a:t>Mais</a:t>
            </a:r>
            <a:r>
              <a:rPr dirty="0"/>
              <a:t> </a:t>
            </a:r>
            <a:r>
              <a:rPr dirty="0" err="1"/>
              <a:t>juste</a:t>
            </a:r>
            <a:r>
              <a:rPr dirty="0"/>
              <a:t> au moment </a:t>
            </a:r>
            <a:r>
              <a:rPr dirty="0" err="1"/>
              <a:t>où</a:t>
            </a:r>
            <a:r>
              <a:rPr dirty="0"/>
              <a:t> tout </a:t>
            </a:r>
            <a:r>
              <a:rPr dirty="0" err="1"/>
              <a:t>semblait</a:t>
            </a:r>
            <a:r>
              <a:rPr dirty="0"/>
              <a:t> </a:t>
            </a:r>
            <a:r>
              <a:rPr dirty="0" err="1"/>
              <a:t>donc</a:t>
            </a:r>
            <a:r>
              <a:rPr dirty="0"/>
              <a:t> </a:t>
            </a:r>
            <a:r>
              <a:rPr dirty="0" err="1"/>
              <a:t>aller</a:t>
            </a:r>
            <a:r>
              <a:rPr dirty="0"/>
              <a:t> à </a:t>
            </a:r>
            <a:r>
              <a:rPr dirty="0" err="1"/>
              <a:t>merveille</a:t>
            </a:r>
            <a:r>
              <a:rPr dirty="0"/>
              <a:t>…  Son enfant de </a:t>
            </a:r>
            <a:r>
              <a:rPr dirty="0" err="1"/>
              <a:t>quatre</a:t>
            </a:r>
            <a:r>
              <a:rPr dirty="0"/>
              <a:t> </a:t>
            </a:r>
            <a:r>
              <a:rPr dirty="0" err="1"/>
              <a:t>mois</a:t>
            </a:r>
            <a:r>
              <a:rPr dirty="0"/>
              <a:t> </a:t>
            </a:r>
            <a:r>
              <a:rPr b="1" dirty="0" err="1"/>
              <a:t>était</a:t>
            </a:r>
            <a:r>
              <a:rPr b="1" dirty="0"/>
              <a:t> mort</a:t>
            </a:r>
            <a:r>
              <a:rPr dirty="0"/>
              <a:t>, et Rome a </a:t>
            </a:r>
            <a:r>
              <a:rPr dirty="0" err="1"/>
              <a:t>été</a:t>
            </a:r>
            <a:r>
              <a:rPr dirty="0"/>
              <a:t> </a:t>
            </a:r>
            <a:r>
              <a:rPr dirty="0" err="1"/>
              <a:t>presque</a:t>
            </a:r>
            <a:r>
              <a:rPr dirty="0"/>
              <a:t> </a:t>
            </a:r>
            <a:r>
              <a:rPr dirty="0" err="1"/>
              <a:t>entièrement</a:t>
            </a:r>
            <a:r>
              <a:rPr dirty="0"/>
              <a:t> </a:t>
            </a:r>
            <a:r>
              <a:rPr b="1" dirty="0" err="1" smtClean="0"/>
              <a:t>détruit</a:t>
            </a:r>
            <a:r>
              <a:rPr lang="it-IT" b="1" dirty="0" smtClean="0"/>
              <a:t>e</a:t>
            </a:r>
            <a:r>
              <a:rPr dirty="0" smtClean="0"/>
              <a:t> </a:t>
            </a:r>
            <a:r>
              <a:rPr dirty="0"/>
              <a:t>par un </a:t>
            </a:r>
            <a:r>
              <a:rPr dirty="0" err="1"/>
              <a:t>incendie</a:t>
            </a:r>
            <a:r>
              <a:rPr dirty="0"/>
              <a:t>.</a:t>
            </a:r>
            <a:endParaRPr sz="1400" dirty="0"/>
          </a:p>
          <a:p>
            <a:pPr marL="0" indent="0" defTabSz="268731">
              <a:lnSpc>
                <a:spcPct val="80000"/>
              </a:lnSpc>
              <a:spcBef>
                <a:spcPts val="1300"/>
              </a:spcBef>
              <a:buSzTx/>
              <a:buNone/>
              <a:defRPr sz="2800">
                <a:latin typeface="Times New Roman"/>
                <a:ea typeface="Times New Roman"/>
                <a:cs typeface="Times New Roman"/>
                <a:sym typeface="Times New Roman"/>
              </a:defRPr>
            </a:pPr>
            <a:r>
              <a:rPr dirty="0" err="1"/>
              <a:t>Particulièrement</a:t>
            </a:r>
            <a:r>
              <a:rPr dirty="0"/>
              <a:t> </a:t>
            </a:r>
            <a:r>
              <a:rPr dirty="0" err="1"/>
              <a:t>triste</a:t>
            </a:r>
            <a:r>
              <a:rPr dirty="0"/>
              <a:t> </a:t>
            </a:r>
            <a:r>
              <a:rPr dirty="0" err="1"/>
              <a:t>était</a:t>
            </a:r>
            <a:r>
              <a:rPr dirty="0"/>
              <a:t> le fin de </a:t>
            </a:r>
            <a:r>
              <a:rPr dirty="0" err="1"/>
              <a:t>Poppée</a:t>
            </a:r>
            <a:r>
              <a:rPr dirty="0"/>
              <a:t>: </a:t>
            </a:r>
            <a:r>
              <a:rPr lang="it-IT" dirty="0" err="1" smtClean="0"/>
              <a:t>tombée</a:t>
            </a:r>
            <a:r>
              <a:rPr dirty="0" smtClean="0"/>
              <a:t> </a:t>
            </a:r>
            <a:r>
              <a:rPr dirty="0"/>
              <a:t>à nouveau enceinte, </a:t>
            </a:r>
            <a:r>
              <a:rPr lang="it-IT" dirty="0" smtClean="0"/>
              <a:t>elle </a:t>
            </a:r>
            <a:r>
              <a:rPr dirty="0" smtClean="0"/>
              <a:t>a </a:t>
            </a:r>
            <a:r>
              <a:rPr dirty="0" err="1"/>
              <a:t>été</a:t>
            </a:r>
            <a:r>
              <a:rPr dirty="0"/>
              <a:t> </a:t>
            </a:r>
            <a:r>
              <a:rPr dirty="0" err="1" smtClean="0"/>
              <a:t>tué</a:t>
            </a:r>
            <a:r>
              <a:rPr lang="it-IT" dirty="0" smtClean="0"/>
              <a:t>e</a:t>
            </a:r>
            <a:r>
              <a:rPr dirty="0" smtClean="0"/>
              <a:t> </a:t>
            </a:r>
            <a:r>
              <a:rPr dirty="0"/>
              <a:t>par un </a:t>
            </a:r>
            <a:r>
              <a:rPr b="1" dirty="0"/>
              <a:t>coup de pied </a:t>
            </a:r>
            <a:r>
              <a:rPr dirty="0" err="1"/>
              <a:t>dans</a:t>
            </a:r>
            <a:r>
              <a:rPr dirty="0"/>
              <a:t> le </a:t>
            </a:r>
            <a:r>
              <a:rPr dirty="0" err="1"/>
              <a:t>ventre</a:t>
            </a:r>
            <a:r>
              <a:rPr dirty="0"/>
              <a:t> </a:t>
            </a:r>
            <a:r>
              <a:rPr dirty="0" err="1"/>
              <a:t>donné</a:t>
            </a:r>
            <a:r>
              <a:rPr dirty="0"/>
              <a:t> à </a:t>
            </a:r>
            <a:r>
              <a:rPr dirty="0" err="1"/>
              <a:t>elle</a:t>
            </a:r>
            <a:r>
              <a:rPr dirty="0"/>
              <a:t> par </a:t>
            </a:r>
            <a:r>
              <a:rPr dirty="0" smtClean="0"/>
              <a:t>Nero</a:t>
            </a:r>
            <a:r>
              <a:rPr lang="it-IT" dirty="0" smtClean="0"/>
              <a:t>n</a:t>
            </a:r>
            <a:r>
              <a:rPr dirty="0" smtClean="0"/>
              <a:t> </a:t>
            </a:r>
            <a:r>
              <a:rPr dirty="0" err="1"/>
              <a:t>dans</a:t>
            </a:r>
            <a:r>
              <a:rPr dirty="0"/>
              <a:t> un </a:t>
            </a:r>
            <a:r>
              <a:rPr dirty="0" err="1"/>
              <a:t>accès</a:t>
            </a:r>
            <a:r>
              <a:rPr dirty="0"/>
              <a:t> de rage.</a:t>
            </a:r>
            <a:endParaRPr sz="1400" dirty="0"/>
          </a:p>
        </p:txBody>
      </p:sp>
      <p:pic>
        <p:nvPicPr>
          <p:cNvPr id="210" name="Immagine 5" descr="Immagine 5"/>
          <p:cNvPicPr>
            <a:picLocks noChangeAspect="1"/>
          </p:cNvPicPr>
          <p:nvPr/>
        </p:nvPicPr>
        <p:blipFill>
          <a:blip r:embed="rId2" cstate="print">
            <a:extLst/>
          </a:blip>
          <a:stretch>
            <a:fillRect/>
          </a:stretch>
        </p:blipFill>
        <p:spPr>
          <a:xfrm>
            <a:off x="1533848" y="1364221"/>
            <a:ext cx="4879357" cy="7184988"/>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iterate>
                                    <p:tmAbs val="0"/>
                                  </p:iterate>
                                  <p:childTnLst>
                                    <p:set>
                                      <p:cBhvr>
                                        <p:cTn id="6" fill="hold"/>
                                        <p:tgtEl>
                                          <p:spTgt spid="210"/>
                                        </p:tgtEl>
                                        <p:attrNameLst>
                                          <p:attrName>style.visibility</p:attrName>
                                        </p:attrNameLst>
                                      </p:cBhvr>
                                      <p:to>
                                        <p:strVal val="visible"/>
                                      </p:to>
                                    </p:set>
                                    <p:animEffect transition="in" filter="wipe(down)">
                                      <p:cBhvr>
                                        <p:cTn id="7" dur="2500"/>
                                        <p:tgtEl>
                                          <p:spTgt spid="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1" animBg="1"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 name="18191248_1307475022682772_2113236991_n.jpg" descr="18191248_1307475022682772_2113236991_n.jpg"/>
          <p:cNvPicPr>
            <a:picLocks noGrp="1" noChangeAspect="1"/>
          </p:cNvPicPr>
          <p:nvPr>
            <p:ph type="pic" idx="13"/>
          </p:nvPr>
        </p:nvPicPr>
        <p:blipFill>
          <a:blip r:embed="rId2" cstate="print">
            <a:extLst/>
          </a:blip>
          <a:stretch>
            <a:fillRect/>
          </a:stretch>
        </p:blipFill>
        <p:spPr>
          <a:xfrm>
            <a:off x="2829991" y="1490631"/>
            <a:ext cx="7293804" cy="3861335"/>
          </a:xfrm>
          <a:prstGeom prst="rect">
            <a:avLst/>
          </a:prstGeom>
        </p:spPr>
      </p:pic>
      <p:sp>
        <p:nvSpPr>
          <p:cNvPr id="213" name="Aujourd’hui le monde semble avoir régressé parce que il y a des pays ou la femme n’est pas considéré qu’un object avec l’homme peut faire ce qu’il veut. Dans les pays arabes par exemple de quoi nous avons beaucoup parle cette année, les femmes n’ont pas des droits et des possibilités de mener une vie au moins semblable à celui des hommes. La chance est qu’il y a des femmes courageux qui signalent cette situation et espère qu’un jour il peut changer-"/>
          <p:cNvSpPr>
            <a:spLocks noGrp="1"/>
          </p:cNvSpPr>
          <p:nvPr>
            <p:ph type="body" sz="half" idx="1"/>
          </p:nvPr>
        </p:nvSpPr>
        <p:spPr>
          <a:xfrm>
            <a:off x="1389832" y="5596880"/>
            <a:ext cx="10541993" cy="3210125"/>
          </a:xfrm>
          <a:prstGeom prst="rect">
            <a:avLst/>
          </a:prstGeom>
        </p:spPr>
        <p:txBody>
          <a:bodyPr/>
          <a:lstStyle>
            <a:lvl1pPr algn="l" defTabSz="391413">
              <a:spcBef>
                <a:spcPts val="2000"/>
              </a:spcBef>
              <a:defRPr sz="2800">
                <a:latin typeface="Times New Roman"/>
                <a:ea typeface="Times New Roman"/>
                <a:cs typeface="Times New Roman"/>
                <a:sym typeface="Times New Roman"/>
              </a:defRPr>
            </a:lvl1pPr>
          </a:lstStyle>
          <a:p>
            <a:r>
              <a:rPr dirty="0" err="1"/>
              <a:t>Aujourd’hui</a:t>
            </a:r>
            <a:r>
              <a:rPr dirty="0"/>
              <a:t> le monde </a:t>
            </a:r>
            <a:r>
              <a:rPr dirty="0" err="1"/>
              <a:t>semble</a:t>
            </a:r>
            <a:r>
              <a:rPr dirty="0"/>
              <a:t> </a:t>
            </a:r>
            <a:r>
              <a:rPr dirty="0" err="1"/>
              <a:t>avoir</a:t>
            </a:r>
            <a:r>
              <a:rPr dirty="0"/>
              <a:t> </a:t>
            </a:r>
            <a:r>
              <a:rPr dirty="0" err="1"/>
              <a:t>régressé</a:t>
            </a:r>
            <a:r>
              <a:rPr dirty="0"/>
              <a:t> </a:t>
            </a:r>
            <a:r>
              <a:rPr dirty="0" err="1"/>
              <a:t>parce</a:t>
            </a:r>
            <a:r>
              <a:rPr dirty="0"/>
              <a:t> </a:t>
            </a:r>
            <a:r>
              <a:rPr dirty="0" err="1"/>
              <a:t>que</a:t>
            </a:r>
            <a:r>
              <a:rPr dirty="0"/>
              <a:t> </a:t>
            </a:r>
            <a:r>
              <a:rPr dirty="0" err="1"/>
              <a:t>il</a:t>
            </a:r>
            <a:r>
              <a:rPr dirty="0"/>
              <a:t> y a des pays </a:t>
            </a:r>
            <a:r>
              <a:rPr dirty="0" err="1"/>
              <a:t>ou</a:t>
            </a:r>
            <a:r>
              <a:rPr dirty="0"/>
              <a:t> la femme </a:t>
            </a:r>
            <a:r>
              <a:rPr dirty="0" err="1"/>
              <a:t>n’est</a:t>
            </a:r>
            <a:r>
              <a:rPr dirty="0"/>
              <a:t> pas </a:t>
            </a:r>
            <a:r>
              <a:rPr dirty="0" err="1"/>
              <a:t>considéré</a:t>
            </a:r>
            <a:r>
              <a:rPr dirty="0"/>
              <a:t> </a:t>
            </a:r>
            <a:r>
              <a:rPr dirty="0" err="1"/>
              <a:t>qu’un</a:t>
            </a:r>
            <a:r>
              <a:rPr dirty="0"/>
              <a:t> objet avec </a:t>
            </a:r>
            <a:r>
              <a:rPr lang="it-IT" dirty="0" err="1" smtClean="0"/>
              <a:t>lequel</a:t>
            </a:r>
            <a:r>
              <a:rPr lang="it-IT" dirty="0" smtClean="0"/>
              <a:t> </a:t>
            </a:r>
            <a:r>
              <a:rPr dirty="0" err="1" smtClean="0"/>
              <a:t>l’homme</a:t>
            </a:r>
            <a:r>
              <a:rPr dirty="0" smtClean="0"/>
              <a:t> </a:t>
            </a:r>
            <a:r>
              <a:rPr dirty="0" err="1"/>
              <a:t>peut</a:t>
            </a:r>
            <a:r>
              <a:rPr dirty="0"/>
              <a:t> faire </a:t>
            </a:r>
            <a:r>
              <a:rPr dirty="0" err="1"/>
              <a:t>ce</a:t>
            </a:r>
            <a:r>
              <a:rPr dirty="0"/>
              <a:t> </a:t>
            </a:r>
            <a:r>
              <a:rPr dirty="0" err="1"/>
              <a:t>qu’il</a:t>
            </a:r>
            <a:r>
              <a:rPr dirty="0"/>
              <a:t> </a:t>
            </a:r>
            <a:r>
              <a:rPr dirty="0" err="1"/>
              <a:t>veut</a:t>
            </a:r>
            <a:r>
              <a:rPr dirty="0"/>
              <a:t>. </a:t>
            </a:r>
            <a:r>
              <a:rPr dirty="0" err="1"/>
              <a:t>Dans</a:t>
            </a:r>
            <a:r>
              <a:rPr dirty="0"/>
              <a:t> les pays </a:t>
            </a:r>
            <a:r>
              <a:rPr dirty="0" err="1"/>
              <a:t>arabes</a:t>
            </a:r>
            <a:r>
              <a:rPr dirty="0"/>
              <a:t> par </a:t>
            </a:r>
            <a:r>
              <a:rPr dirty="0" err="1"/>
              <a:t>exemple</a:t>
            </a:r>
            <a:r>
              <a:rPr dirty="0"/>
              <a:t> </a:t>
            </a:r>
            <a:r>
              <a:rPr dirty="0" smtClean="0"/>
              <a:t>d</a:t>
            </a:r>
            <a:r>
              <a:rPr lang="it-IT" dirty="0" err="1" smtClean="0"/>
              <a:t>ont</a:t>
            </a:r>
            <a:r>
              <a:rPr dirty="0" smtClean="0"/>
              <a:t> </a:t>
            </a:r>
            <a:r>
              <a:rPr dirty="0"/>
              <a:t>nous </a:t>
            </a:r>
            <a:r>
              <a:rPr dirty="0" err="1"/>
              <a:t>avons</a:t>
            </a:r>
            <a:r>
              <a:rPr dirty="0"/>
              <a:t> beaucoup </a:t>
            </a:r>
            <a:r>
              <a:rPr dirty="0" err="1" smtClean="0"/>
              <a:t>parl</a:t>
            </a:r>
            <a:r>
              <a:rPr lang="it-IT" dirty="0" smtClean="0"/>
              <a:t>é</a:t>
            </a:r>
            <a:r>
              <a:rPr dirty="0" smtClean="0"/>
              <a:t> </a:t>
            </a:r>
            <a:r>
              <a:rPr dirty="0" err="1"/>
              <a:t>cette</a:t>
            </a:r>
            <a:r>
              <a:rPr dirty="0"/>
              <a:t> </a:t>
            </a:r>
            <a:r>
              <a:rPr dirty="0" err="1"/>
              <a:t>année</a:t>
            </a:r>
            <a:r>
              <a:rPr dirty="0"/>
              <a:t>, les femmes </a:t>
            </a:r>
            <a:r>
              <a:rPr dirty="0" err="1"/>
              <a:t>n’ont</a:t>
            </a:r>
            <a:r>
              <a:rPr dirty="0"/>
              <a:t> pas </a:t>
            </a:r>
            <a:r>
              <a:rPr dirty="0" smtClean="0"/>
              <a:t>de </a:t>
            </a:r>
            <a:r>
              <a:rPr dirty="0" err="1"/>
              <a:t>droits</a:t>
            </a:r>
            <a:r>
              <a:rPr dirty="0"/>
              <a:t> et </a:t>
            </a:r>
            <a:r>
              <a:rPr dirty="0" smtClean="0"/>
              <a:t>de</a:t>
            </a:r>
            <a:r>
              <a:rPr lang="it-IT" dirty="0" smtClean="0"/>
              <a:t> </a:t>
            </a:r>
            <a:r>
              <a:rPr dirty="0" err="1" smtClean="0"/>
              <a:t>possibilités</a:t>
            </a:r>
            <a:r>
              <a:rPr dirty="0" smtClean="0"/>
              <a:t> </a:t>
            </a:r>
            <a:r>
              <a:rPr dirty="0"/>
              <a:t>de </a:t>
            </a:r>
            <a:r>
              <a:rPr dirty="0" err="1"/>
              <a:t>mener</a:t>
            </a:r>
            <a:r>
              <a:rPr dirty="0"/>
              <a:t> </a:t>
            </a:r>
            <a:r>
              <a:rPr dirty="0" err="1"/>
              <a:t>une</a:t>
            </a:r>
            <a:r>
              <a:rPr dirty="0"/>
              <a:t> vie au </a:t>
            </a:r>
            <a:r>
              <a:rPr dirty="0" err="1"/>
              <a:t>moins</a:t>
            </a:r>
            <a:r>
              <a:rPr dirty="0"/>
              <a:t> </a:t>
            </a:r>
            <a:r>
              <a:rPr dirty="0" err="1"/>
              <a:t>semblable</a:t>
            </a:r>
            <a:r>
              <a:rPr dirty="0"/>
              <a:t> à </a:t>
            </a:r>
            <a:r>
              <a:rPr dirty="0" err="1" smtClean="0"/>
              <a:t>cel</a:t>
            </a:r>
            <a:r>
              <a:rPr lang="it-IT" dirty="0" smtClean="0"/>
              <a:t>le</a:t>
            </a:r>
            <a:r>
              <a:rPr dirty="0" smtClean="0"/>
              <a:t> </a:t>
            </a:r>
            <a:r>
              <a:rPr dirty="0"/>
              <a:t>des </a:t>
            </a:r>
            <a:r>
              <a:rPr dirty="0" err="1"/>
              <a:t>hommes</a:t>
            </a:r>
            <a:r>
              <a:rPr dirty="0"/>
              <a:t>. La chance </a:t>
            </a:r>
            <a:r>
              <a:rPr dirty="0" err="1"/>
              <a:t>est</a:t>
            </a:r>
            <a:r>
              <a:rPr dirty="0"/>
              <a:t> </a:t>
            </a:r>
            <a:r>
              <a:rPr dirty="0" err="1"/>
              <a:t>qu’il</a:t>
            </a:r>
            <a:r>
              <a:rPr dirty="0"/>
              <a:t> y a des femmes </a:t>
            </a:r>
            <a:r>
              <a:rPr dirty="0" err="1" smtClean="0"/>
              <a:t>courageu</a:t>
            </a:r>
            <a:r>
              <a:rPr lang="it-IT" dirty="0" err="1" smtClean="0"/>
              <a:t>ses</a:t>
            </a:r>
            <a:r>
              <a:rPr lang="it-IT" dirty="0" smtClean="0"/>
              <a:t> </a:t>
            </a:r>
            <a:r>
              <a:rPr dirty="0" smtClean="0"/>
              <a:t>qui </a:t>
            </a:r>
            <a:r>
              <a:rPr dirty="0" err="1"/>
              <a:t>signalent</a:t>
            </a:r>
            <a:r>
              <a:rPr dirty="0"/>
              <a:t> </a:t>
            </a:r>
            <a:r>
              <a:rPr dirty="0" err="1"/>
              <a:t>cette</a:t>
            </a:r>
            <a:r>
              <a:rPr dirty="0"/>
              <a:t> situation et </a:t>
            </a:r>
            <a:r>
              <a:rPr dirty="0" err="1" smtClean="0"/>
              <a:t>espère</a:t>
            </a:r>
            <a:r>
              <a:rPr lang="it-IT" dirty="0" smtClean="0"/>
              <a:t>nt </a:t>
            </a:r>
            <a:r>
              <a:rPr dirty="0" smtClean="0"/>
              <a:t> </a:t>
            </a:r>
            <a:r>
              <a:rPr dirty="0" err="1"/>
              <a:t>qu’un</a:t>
            </a:r>
            <a:r>
              <a:rPr dirty="0"/>
              <a:t> jour </a:t>
            </a:r>
            <a:r>
              <a:rPr lang="it-IT" dirty="0" smtClean="0"/>
              <a:t> </a:t>
            </a:r>
            <a:r>
              <a:rPr lang="it-IT" dirty="0" smtClean="0"/>
              <a:t>elle </a:t>
            </a:r>
            <a:r>
              <a:rPr dirty="0" smtClean="0"/>
              <a:t> </a:t>
            </a:r>
            <a:r>
              <a:rPr lang="it-IT" dirty="0" err="1" smtClean="0"/>
              <a:t>pourra</a:t>
            </a:r>
            <a:r>
              <a:rPr lang="it-IT" smtClean="0"/>
              <a:t> </a:t>
            </a:r>
            <a:r>
              <a:rPr smtClean="0"/>
              <a:t>changer</a:t>
            </a:r>
            <a:r>
              <a:rPr dirty="0"/>
              <a:t>.</a:t>
            </a:r>
          </a:p>
        </p:txBody>
      </p:sp>
      <p:sp>
        <p:nvSpPr>
          <p:cNvPr id="214" name="CasellaDiTesto 1"/>
          <p:cNvSpPr/>
          <p:nvPr/>
        </p:nvSpPr>
        <p:spPr>
          <a:xfrm>
            <a:off x="1317824" y="725983"/>
            <a:ext cx="9880642" cy="8128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r>
              <a:t>Considération finale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212"/>
                                        </p:tgtEl>
                                        <p:attrNameLst>
                                          <p:attrName>style.visibility</p:attrName>
                                        </p:attrNameLst>
                                      </p:cBhvr>
                                      <p:to>
                                        <p:strVal val="visible"/>
                                      </p:to>
                                    </p:set>
                                    <p:anim calcmode="lin" valueType="num">
                                      <p:cBhvr>
                                        <p:cTn id="7" dur="500" fill="hold"/>
                                        <p:tgtEl>
                                          <p:spTgt spid="212"/>
                                        </p:tgtEl>
                                        <p:attrNameLst>
                                          <p:attrName>ppt_x</p:attrName>
                                        </p:attrNameLst>
                                      </p:cBhvr>
                                      <p:tavLst>
                                        <p:tav tm="0">
                                          <p:val>
                                            <p:strVal val="0-#ppt_w/2"/>
                                          </p:val>
                                        </p:tav>
                                        <p:tav tm="100000">
                                          <p:val>
                                            <p:strVal val="#ppt_x"/>
                                          </p:val>
                                        </p:tav>
                                      </p:tavLst>
                                    </p:anim>
                                    <p:anim calcmode="lin" valueType="num">
                                      <p:cBhvr>
                                        <p:cTn id="8" dur="500" fill="hold"/>
                                        <p:tgtEl>
                                          <p:spTgt spid="2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 grpId="1"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 name="Cleopatra_and_Caesar_by_Jean-Leon-Gerome.jpg" descr="Cleopatra_and_Caesar_by_Jean-Leon-Gerome.jpg"/>
          <p:cNvPicPr>
            <a:picLocks noGrp="1" noChangeAspect="1"/>
          </p:cNvPicPr>
          <p:nvPr>
            <p:ph type="pic" idx="13"/>
          </p:nvPr>
        </p:nvPicPr>
        <p:blipFill>
          <a:blip r:embed="rId2" cstate="print">
            <a:extLst/>
          </a:blip>
          <a:stretch>
            <a:fillRect/>
          </a:stretch>
        </p:blipFill>
        <p:spPr>
          <a:xfrm>
            <a:off x="6673850" y="2559050"/>
            <a:ext cx="5118100" cy="5702300"/>
          </a:xfrm>
          <a:prstGeom prst="rect">
            <a:avLst/>
          </a:prstGeom>
        </p:spPr>
      </p:pic>
      <p:sp>
        <p:nvSpPr>
          <p:cNvPr id="116" name="La femme dans l’Ancien Egypte"/>
          <p:cNvSpPr>
            <a:spLocks noGrp="1"/>
          </p:cNvSpPr>
          <p:nvPr>
            <p:ph type="title"/>
          </p:nvPr>
        </p:nvSpPr>
        <p:spPr>
          <a:prstGeom prst="rect">
            <a:avLst/>
          </a:prstGeom>
        </p:spPr>
        <p:txBody>
          <a:bodyPr/>
          <a:lstStyle/>
          <a:p>
            <a:pPr defTabSz="473201">
              <a:defRPr sz="5800"/>
            </a:pPr>
            <a:r>
              <a:t>La femme dans l’Ancien Egypte </a:t>
            </a:r>
          </a:p>
        </p:txBody>
      </p:sp>
      <p:sp>
        <p:nvSpPr>
          <p:cNvPr id="117" name="Dans l’Egypte antique, la femme égyptienne était considérée égale a l’homme, cependant, étaient les hommes à occuper des fonctions publique, de toute façon, les femmes de les classes supérieures de la société étaient privilèges par respect à les femmes de la classe agricole."/>
          <p:cNvSpPr>
            <a:spLocks noGrp="1"/>
          </p:cNvSpPr>
          <p:nvPr>
            <p:ph type="body" sz="half" idx="1"/>
          </p:nvPr>
        </p:nvSpPr>
        <p:spPr>
          <a:xfrm>
            <a:off x="1263650" y="2584450"/>
            <a:ext cx="5016500" cy="5651500"/>
          </a:xfrm>
          <a:prstGeom prst="rect">
            <a:avLst/>
          </a:prstGeom>
        </p:spPr>
        <p:txBody>
          <a:bodyPr/>
          <a:lstStyle/>
          <a:p>
            <a:pPr marL="0" indent="0" defTabSz="420623">
              <a:spcBef>
                <a:spcPts val="2100"/>
              </a:spcBef>
              <a:buSzTx/>
              <a:buNone/>
              <a:defRPr sz="2700">
                <a:latin typeface="Times New Roman"/>
                <a:ea typeface="Times New Roman"/>
                <a:cs typeface="Times New Roman"/>
                <a:sym typeface="Times New Roman"/>
              </a:defRPr>
            </a:pPr>
            <a:r>
              <a:rPr dirty="0" err="1"/>
              <a:t>Dans</a:t>
            </a:r>
            <a:r>
              <a:rPr dirty="0"/>
              <a:t> </a:t>
            </a:r>
            <a:r>
              <a:rPr dirty="0" err="1"/>
              <a:t>l’Egypte</a:t>
            </a:r>
            <a:r>
              <a:rPr dirty="0"/>
              <a:t> antique, la femme </a:t>
            </a:r>
            <a:r>
              <a:rPr dirty="0" err="1"/>
              <a:t>égyptienne</a:t>
            </a:r>
            <a:r>
              <a:rPr dirty="0"/>
              <a:t> </a:t>
            </a:r>
            <a:r>
              <a:rPr dirty="0" err="1"/>
              <a:t>était</a:t>
            </a:r>
            <a:r>
              <a:rPr dirty="0"/>
              <a:t> </a:t>
            </a:r>
            <a:r>
              <a:rPr dirty="0" err="1"/>
              <a:t>considérée</a:t>
            </a:r>
            <a:r>
              <a:rPr dirty="0"/>
              <a:t> </a:t>
            </a:r>
            <a:r>
              <a:rPr b="1" dirty="0" err="1"/>
              <a:t>égale</a:t>
            </a:r>
            <a:r>
              <a:rPr b="1" dirty="0"/>
              <a:t> à </a:t>
            </a:r>
            <a:r>
              <a:rPr b="1" dirty="0" err="1"/>
              <a:t>l’homme</a:t>
            </a:r>
            <a:r>
              <a:rPr dirty="0"/>
              <a:t>, </a:t>
            </a:r>
            <a:r>
              <a:rPr dirty="0" err="1"/>
              <a:t>cependant</a:t>
            </a:r>
            <a:r>
              <a:rPr dirty="0"/>
              <a:t>, </a:t>
            </a:r>
            <a:r>
              <a:rPr lang="it-IT" dirty="0" smtClean="0"/>
              <a:t>c’</a:t>
            </a:r>
            <a:r>
              <a:rPr dirty="0" err="1" smtClean="0"/>
              <a:t>étaient</a:t>
            </a:r>
            <a:r>
              <a:rPr dirty="0" smtClean="0"/>
              <a:t> </a:t>
            </a:r>
            <a:r>
              <a:rPr dirty="0"/>
              <a:t>les </a:t>
            </a:r>
            <a:r>
              <a:rPr dirty="0" err="1"/>
              <a:t>hommes</a:t>
            </a:r>
            <a:r>
              <a:rPr dirty="0"/>
              <a:t> </a:t>
            </a:r>
            <a:r>
              <a:rPr lang="it-IT" dirty="0" smtClean="0"/>
              <a:t>qui</a:t>
            </a:r>
            <a:r>
              <a:rPr dirty="0" smtClean="0"/>
              <a:t> </a:t>
            </a:r>
            <a:r>
              <a:rPr dirty="0" err="1" smtClean="0"/>
              <a:t>occup</a:t>
            </a:r>
            <a:r>
              <a:rPr lang="it-IT" dirty="0" err="1" smtClean="0"/>
              <a:t>aient</a:t>
            </a:r>
            <a:r>
              <a:rPr dirty="0" smtClean="0"/>
              <a:t> </a:t>
            </a:r>
            <a:r>
              <a:rPr dirty="0"/>
              <a:t>des </a:t>
            </a:r>
            <a:r>
              <a:rPr dirty="0" err="1"/>
              <a:t>fonctions</a:t>
            </a:r>
            <a:r>
              <a:rPr dirty="0"/>
              <a:t> </a:t>
            </a:r>
            <a:r>
              <a:rPr dirty="0" err="1"/>
              <a:t>publique</a:t>
            </a:r>
            <a:r>
              <a:rPr dirty="0"/>
              <a:t>, de </a:t>
            </a:r>
            <a:r>
              <a:rPr dirty="0" err="1"/>
              <a:t>toute</a:t>
            </a:r>
            <a:r>
              <a:rPr dirty="0"/>
              <a:t> </a:t>
            </a:r>
            <a:r>
              <a:rPr dirty="0" err="1"/>
              <a:t>façon</a:t>
            </a:r>
            <a:r>
              <a:rPr dirty="0"/>
              <a:t>, les femmes de les classes </a:t>
            </a:r>
            <a:r>
              <a:rPr dirty="0" err="1"/>
              <a:t>supérieures</a:t>
            </a:r>
            <a:r>
              <a:rPr dirty="0"/>
              <a:t> de la </a:t>
            </a:r>
            <a:r>
              <a:rPr dirty="0" err="1"/>
              <a:t>société</a:t>
            </a:r>
            <a:r>
              <a:rPr dirty="0"/>
              <a:t> </a:t>
            </a:r>
            <a:r>
              <a:rPr b="1" dirty="0" err="1"/>
              <a:t>étaient</a:t>
            </a:r>
            <a:r>
              <a:rPr b="1" dirty="0"/>
              <a:t> </a:t>
            </a:r>
            <a:r>
              <a:rPr b="1" dirty="0" err="1" smtClean="0"/>
              <a:t>privilèg</a:t>
            </a:r>
            <a:r>
              <a:rPr lang="it-IT" b="1" dirty="0" err="1" smtClean="0"/>
              <a:t>i</a:t>
            </a:r>
            <a:r>
              <a:rPr lang="it-IT" b="1" dirty="0" err="1" smtClean="0"/>
              <a:t>ée</a:t>
            </a:r>
            <a:r>
              <a:rPr b="1" dirty="0" smtClean="0"/>
              <a:t>s </a:t>
            </a:r>
            <a:r>
              <a:rPr dirty="0"/>
              <a:t>par </a:t>
            </a:r>
            <a:r>
              <a:rPr lang="it-IT" dirty="0" err="1" smtClean="0"/>
              <a:t>rapport</a:t>
            </a:r>
            <a:r>
              <a:rPr lang="it-IT" dirty="0" smtClean="0"/>
              <a:t> </a:t>
            </a:r>
            <a:r>
              <a:rPr lang="it-IT" dirty="0" err="1" smtClean="0"/>
              <a:t>aux</a:t>
            </a:r>
            <a:r>
              <a:rPr lang="it-IT" dirty="0" smtClean="0"/>
              <a:t> </a:t>
            </a:r>
            <a:r>
              <a:rPr dirty="0" smtClean="0"/>
              <a:t>femmes </a:t>
            </a:r>
            <a:r>
              <a:rPr dirty="0"/>
              <a:t>de la </a:t>
            </a:r>
            <a:r>
              <a:rPr dirty="0" err="1"/>
              <a:t>classe</a:t>
            </a:r>
            <a:r>
              <a:rPr dirty="0"/>
              <a:t> </a:t>
            </a:r>
            <a:r>
              <a:rPr dirty="0" err="1"/>
              <a:t>agricole</a:t>
            </a:r>
            <a:r>
              <a:rPr dirty="0"/>
              <a:t>.</a:t>
            </a:r>
          </a:p>
        </p:txBody>
      </p:sp>
      <p:sp>
        <p:nvSpPr>
          <p:cNvPr id="118" name="Cleopatra and Caesar - Jean Louis Jerome (1866)"/>
          <p:cNvSpPr/>
          <p:nvPr/>
        </p:nvSpPr>
        <p:spPr>
          <a:xfrm>
            <a:off x="6742540" y="8181479"/>
            <a:ext cx="4887570" cy="40104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defRPr sz="1800">
                <a:latin typeface="Times New Roman"/>
                <a:ea typeface="Times New Roman"/>
                <a:cs typeface="Times New Roman"/>
                <a:sym typeface="Times New Roman"/>
              </a:defRPr>
            </a:pPr>
            <a:r>
              <a:t>Cleopatra and Caesar - Jean Louis Jerome (1866</a:t>
            </a:r>
            <a:r>
              <a:rPr sz="1200">
                <a:latin typeface="Papyrus"/>
                <a:ea typeface="Papyrus"/>
                <a:cs typeface="Papyrus"/>
                <a:sym typeface="Papyrus"/>
              </a:rPr>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15"/>
                                        </p:tgtEl>
                                        <p:attrNameLst>
                                          <p:attrName>style.visibility</p:attrName>
                                        </p:attrNameLst>
                                      </p:cBhvr>
                                      <p:to>
                                        <p:strVal val="visible"/>
                                      </p:to>
                                    </p:set>
                                    <p:animEffect transition="in" filter="dissolve">
                                      <p:cBhvr>
                                        <p:cTn id="7" dur="10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1" animBg="1" advAuto="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Titolo 1"/>
          <p:cNvSpPr>
            <a:spLocks noGrp="1"/>
          </p:cNvSpPr>
          <p:nvPr>
            <p:ph type="title"/>
          </p:nvPr>
        </p:nvSpPr>
        <p:spPr>
          <a:prstGeom prst="rect">
            <a:avLst/>
          </a:prstGeom>
        </p:spPr>
        <p:txBody>
          <a:bodyPr/>
          <a:lstStyle/>
          <a:p>
            <a:r>
              <a:t>The End</a:t>
            </a:r>
          </a:p>
        </p:txBody>
      </p:sp>
      <p:sp>
        <p:nvSpPr>
          <p:cNvPr id="217" name="CasellaDiTesto 2"/>
          <p:cNvSpPr/>
          <p:nvPr/>
        </p:nvSpPr>
        <p:spPr>
          <a:xfrm>
            <a:off x="1461839" y="5821297"/>
            <a:ext cx="10441162" cy="11938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2800"/>
            </a:lvl1pPr>
          </a:lstStyle>
          <a:p>
            <a:r>
              <a:t>Travail de Giulia Leonardi,  Melissa Cecchi, Sara Giorgini et Rokia El Meskaoui</a:t>
            </a:r>
          </a:p>
        </p:txBody>
      </p:sp>
    </p:spTree>
  </p:cSld>
  <p:clrMapOvr>
    <a:masterClrMapping/>
  </p:clrMapOvr>
  <mc:AlternateContent xmlns:mc="http://schemas.openxmlformats.org/markup-compatibility/2006">
    <mc:Choice xmlns:p14="http://schemas.microsoft.com/office/powerpoint/2010/main" xmlns="" Requires="p14">
      <p:transition spd="slow" advClick="1" p14:dur="1200">
        <p:dissolve/>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Segnaposto testo 1"/>
          <p:cNvSpPr>
            <a:spLocks noGrp="1"/>
          </p:cNvSpPr>
          <p:nvPr>
            <p:ph type="body" idx="1"/>
          </p:nvPr>
        </p:nvSpPr>
        <p:spPr>
          <a:prstGeom prst="rect">
            <a:avLst/>
          </a:prstGeom>
        </p:spPr>
        <p:txBody>
          <a:bodyPr/>
          <a:lstStyle/>
          <a:p>
            <a:pPr>
              <a:buBlip>
                <a:blip r:embed="rId2"/>
              </a:buBlip>
              <a:defRPr sz="2400">
                <a:latin typeface="Times New Roman"/>
                <a:ea typeface="Times New Roman"/>
                <a:cs typeface="Times New Roman"/>
                <a:sym typeface="Times New Roman"/>
              </a:defRPr>
            </a:pPr>
            <a:r>
              <a:t>F. Egyptien</a:t>
            </a:r>
          </a:p>
          <a:p>
            <a:pPr>
              <a:buBlip>
                <a:blip r:embed="rId2"/>
              </a:buBlip>
              <a:defRPr sz="2000" u="sng">
                <a:latin typeface="Times New Roman"/>
                <a:ea typeface="Times New Roman"/>
                <a:cs typeface="Times New Roman"/>
                <a:sym typeface="Times New Roman"/>
              </a:defRPr>
            </a:pPr>
            <a:r>
              <a:rPr>
                <a:solidFill>
                  <a:srgbClr val="0000FF"/>
                </a:solidFill>
                <a:uFill>
                  <a:solidFill>
                    <a:srgbClr val="0000FF"/>
                  </a:solidFill>
                </a:uFill>
                <a:hlinkClick r:id="rId3"/>
              </a:rPr>
              <a:t>https://fr.wikipedia.org/wiki/Cléopâtre_VII</a:t>
            </a:r>
          </a:p>
          <a:p>
            <a:pPr>
              <a:buBlip>
                <a:blip r:embed="rId2"/>
              </a:buBlip>
              <a:defRPr sz="2000">
                <a:latin typeface="Times New Roman"/>
                <a:ea typeface="Times New Roman"/>
                <a:cs typeface="Times New Roman"/>
                <a:sym typeface="Times New Roman"/>
              </a:defRPr>
            </a:pPr>
            <a:r>
              <a:rPr u="sng">
                <a:solidFill>
                  <a:srgbClr val="0000FF"/>
                </a:solidFill>
                <a:uFill>
                  <a:solidFill>
                    <a:srgbClr val="0000FF"/>
                  </a:solidFill>
                </a:uFill>
                <a:hlinkClick r:id="rId4"/>
              </a:rPr>
              <a:t>https://fr.wikipedia.org/wiki/Égypte_antique</a:t>
            </a:r>
          </a:p>
          <a:p>
            <a:pPr>
              <a:buBlip>
                <a:blip r:embed="rId2"/>
              </a:buBlip>
              <a:defRPr sz="2000">
                <a:latin typeface="Times New Roman"/>
                <a:ea typeface="Times New Roman"/>
                <a:cs typeface="Times New Roman"/>
                <a:sym typeface="Times New Roman"/>
              </a:defRPr>
            </a:pPr>
            <a:r>
              <a:rPr u="sng">
                <a:solidFill>
                  <a:srgbClr val="0000FF"/>
                </a:solidFill>
                <a:uFill>
                  <a:solidFill>
                    <a:srgbClr val="0000FF"/>
                  </a:solidFill>
                </a:uFill>
                <a:hlinkClick r:id="rId5"/>
              </a:rPr>
              <a:t>http://www.legypteantique.com/hathor.php</a:t>
            </a:r>
          </a:p>
          <a:p>
            <a:pPr>
              <a:buBlip>
                <a:blip r:embed="rId2"/>
              </a:buBlip>
              <a:defRPr sz="2400">
                <a:latin typeface="Times New Roman"/>
                <a:ea typeface="Times New Roman"/>
                <a:cs typeface="Times New Roman"/>
                <a:sym typeface="Times New Roman"/>
              </a:defRPr>
            </a:pPr>
            <a:endParaRPr/>
          </a:p>
          <a:p>
            <a:pPr>
              <a:buBlip>
                <a:blip r:embed="rId2"/>
              </a:buBlip>
              <a:defRPr sz="2400">
                <a:latin typeface="Times New Roman"/>
                <a:ea typeface="Times New Roman"/>
                <a:cs typeface="Times New Roman"/>
                <a:sym typeface="Times New Roman"/>
              </a:defRPr>
            </a:pPr>
            <a:r>
              <a:t>F. Grecque</a:t>
            </a:r>
          </a:p>
          <a:p>
            <a:pPr>
              <a:buBlip>
                <a:blip r:embed="rId2"/>
              </a:buBlip>
              <a:defRPr sz="2000">
                <a:latin typeface="Times New Roman"/>
                <a:ea typeface="Times New Roman"/>
                <a:cs typeface="Times New Roman"/>
                <a:sym typeface="Times New Roman"/>
              </a:defRPr>
            </a:pPr>
            <a:r>
              <a:t>https://fr.wikipedia.org/wiki/Place_des_femmes_en_Grèce_antique</a:t>
            </a:r>
          </a:p>
          <a:p>
            <a:pPr>
              <a:buBlip>
                <a:blip r:embed="rId2"/>
              </a:buBlip>
              <a:defRPr sz="2000">
                <a:latin typeface="Times New Roman"/>
                <a:ea typeface="Times New Roman"/>
                <a:cs typeface="Times New Roman"/>
                <a:sym typeface="Times New Roman"/>
              </a:defRPr>
            </a:pPr>
            <a:r>
              <a:rPr u="sng">
                <a:solidFill>
                  <a:srgbClr val="0000FF"/>
                </a:solidFill>
                <a:uFill>
                  <a:solidFill>
                    <a:srgbClr val="0000FF"/>
                  </a:solidFill>
                </a:uFill>
                <a:hlinkClick r:id="rId6"/>
              </a:rPr>
              <a:t>http://www.e-olympos.com/femme.htm</a:t>
            </a:r>
          </a:p>
          <a:p>
            <a:pPr>
              <a:buBlip>
                <a:blip r:embed="rId2"/>
              </a:buBlip>
              <a:defRPr sz="2000">
                <a:latin typeface="Times New Roman"/>
                <a:ea typeface="Times New Roman"/>
                <a:cs typeface="Times New Roman"/>
                <a:sym typeface="Times New Roman"/>
              </a:defRPr>
            </a:pPr>
            <a:r>
              <a:rPr u="sng">
                <a:solidFill>
                  <a:srgbClr val="0000FF"/>
                </a:solidFill>
                <a:uFill>
                  <a:solidFill>
                    <a:srgbClr val="0000FF"/>
                  </a:solidFill>
                </a:uFill>
                <a:hlinkClick r:id="rId7"/>
              </a:rPr>
              <a:t>http://medarus.org/Medecins/MedecinsTextes/agnodice.htm</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Segnaposto testo 1"/>
          <p:cNvSpPr>
            <a:spLocks noGrp="1"/>
          </p:cNvSpPr>
          <p:nvPr>
            <p:ph type="body" idx="1"/>
          </p:nvPr>
        </p:nvSpPr>
        <p:spPr>
          <a:prstGeom prst="rect">
            <a:avLst/>
          </a:prstGeom>
        </p:spPr>
        <p:txBody>
          <a:bodyPr/>
          <a:lstStyle/>
          <a:p>
            <a:pPr>
              <a:lnSpc>
                <a:spcPct val="90000"/>
              </a:lnSpc>
              <a:buBlip>
                <a:blip r:embed="rId2"/>
              </a:buBlip>
              <a:defRPr sz="2400">
                <a:latin typeface="Times New Roman"/>
                <a:ea typeface="Times New Roman"/>
                <a:cs typeface="Times New Roman"/>
                <a:sym typeface="Times New Roman"/>
              </a:defRPr>
            </a:pPr>
            <a:r>
              <a:t>F. Etrusque</a:t>
            </a:r>
          </a:p>
          <a:p>
            <a:pPr>
              <a:lnSpc>
                <a:spcPct val="90000"/>
              </a:lnSpc>
              <a:buBlip>
                <a:blip r:embed="rId2"/>
              </a:buBlip>
              <a:defRPr sz="2000">
                <a:latin typeface="Times New Roman"/>
                <a:ea typeface="Times New Roman"/>
                <a:cs typeface="Times New Roman"/>
                <a:sym typeface="Times New Roman"/>
              </a:defRPr>
            </a:pPr>
            <a:r>
              <a:t> </a:t>
            </a:r>
            <a:r>
              <a:rPr u="sng">
                <a:solidFill>
                  <a:srgbClr val="0000FF"/>
                </a:solidFill>
                <a:uFill>
                  <a:solidFill>
                    <a:srgbClr val="0000FF"/>
                  </a:solidFill>
                </a:uFill>
                <a:hlinkClick r:id="rId3"/>
              </a:rPr>
              <a:t>https://fr.wikipedia.org/wiki/Femme_%C3%A9trusque</a:t>
            </a:r>
            <a:r>
              <a:t> </a:t>
            </a:r>
          </a:p>
          <a:p>
            <a:pPr>
              <a:lnSpc>
                <a:spcPct val="90000"/>
              </a:lnSpc>
              <a:buBlip>
                <a:blip r:embed="rId2"/>
              </a:buBlip>
              <a:defRPr sz="2000">
                <a:latin typeface="Times New Roman"/>
                <a:ea typeface="Times New Roman"/>
                <a:cs typeface="Times New Roman"/>
                <a:sym typeface="Times New Roman"/>
              </a:defRPr>
            </a:pPr>
            <a:r>
              <a:t> </a:t>
            </a:r>
            <a:r>
              <a:rPr u="sng">
                <a:solidFill>
                  <a:srgbClr val="0000FF"/>
                </a:solidFill>
                <a:uFill>
                  <a:solidFill>
                    <a:srgbClr val="0000FF"/>
                  </a:solidFill>
                </a:uFill>
                <a:hlinkClick r:id="rId4"/>
              </a:rPr>
              <a:t>http://arossf.over-blog.com/2014/03/la-femme-etrusque-suite.html</a:t>
            </a:r>
          </a:p>
          <a:p>
            <a:pPr>
              <a:lnSpc>
                <a:spcPct val="90000"/>
              </a:lnSpc>
              <a:buBlip>
                <a:blip r:embed="rId2"/>
              </a:buBlip>
              <a:defRPr sz="2000">
                <a:latin typeface="Times New Roman"/>
                <a:ea typeface="Times New Roman"/>
                <a:cs typeface="Times New Roman"/>
                <a:sym typeface="Times New Roman"/>
              </a:defRPr>
            </a:pPr>
            <a:r>
              <a:rPr u="sng">
                <a:solidFill>
                  <a:srgbClr val="0000FF"/>
                </a:solidFill>
                <a:uFill>
                  <a:solidFill>
                    <a:srgbClr val="0000FF"/>
                  </a:solidFill>
                </a:uFill>
                <a:hlinkClick r:id="rId5"/>
              </a:rPr>
              <a:t>http://www.museedelhistoire.ca/cmc/exhibitions/civil/greece/gr1100f.shtml</a:t>
            </a:r>
          </a:p>
          <a:p>
            <a:pPr>
              <a:lnSpc>
                <a:spcPct val="90000"/>
              </a:lnSpc>
              <a:buBlip>
                <a:blip r:embed="rId2"/>
              </a:buBlip>
              <a:defRPr sz="2400">
                <a:latin typeface="Times New Roman"/>
                <a:ea typeface="Times New Roman"/>
                <a:cs typeface="Times New Roman"/>
                <a:sym typeface="Times New Roman"/>
              </a:defRPr>
            </a:pPr>
            <a:endParaRPr/>
          </a:p>
          <a:p>
            <a:pPr>
              <a:lnSpc>
                <a:spcPct val="90000"/>
              </a:lnSpc>
              <a:buBlip>
                <a:blip r:embed="rId2"/>
              </a:buBlip>
              <a:defRPr sz="2400">
                <a:latin typeface="Times New Roman"/>
                <a:ea typeface="Times New Roman"/>
                <a:cs typeface="Times New Roman"/>
                <a:sym typeface="Times New Roman"/>
              </a:defRPr>
            </a:pPr>
            <a:r>
              <a:t>F. Romaine</a:t>
            </a:r>
          </a:p>
          <a:p>
            <a:pPr>
              <a:lnSpc>
                <a:spcPct val="90000"/>
              </a:lnSpc>
              <a:buBlip>
                <a:blip r:embed="rId2"/>
              </a:buBlip>
              <a:defRPr sz="2200">
                <a:latin typeface="Times New Roman"/>
                <a:ea typeface="Times New Roman"/>
                <a:cs typeface="Times New Roman"/>
                <a:sym typeface="Times New Roman"/>
              </a:defRPr>
            </a:pPr>
            <a:r>
              <a:rPr u="sng">
                <a:solidFill>
                  <a:srgbClr val="0000FF"/>
                </a:solidFill>
                <a:uFill>
                  <a:solidFill>
                    <a:srgbClr val="0000FF"/>
                  </a:solidFill>
                </a:uFill>
                <a:hlinkClick r:id="rId6"/>
              </a:rPr>
              <a:t>http://www.antiquite.ac-versailles.fr/femme/femrome.</a:t>
            </a:r>
          </a:p>
          <a:p>
            <a:pPr>
              <a:lnSpc>
                <a:spcPct val="90000"/>
              </a:lnSpc>
              <a:buBlip>
                <a:blip r:embed="rId2"/>
              </a:buBlip>
              <a:defRPr sz="2200">
                <a:latin typeface="Times New Roman"/>
                <a:ea typeface="Times New Roman"/>
                <a:cs typeface="Times New Roman"/>
                <a:sym typeface="Times New Roman"/>
              </a:defRPr>
            </a:pPr>
            <a:r>
              <a:rPr u="sng">
                <a:solidFill>
                  <a:srgbClr val="0000FF"/>
                </a:solidFill>
                <a:uFill>
                  <a:solidFill>
                    <a:srgbClr val="0000FF"/>
                  </a:solidFill>
                </a:uFill>
                <a:hlinkClick r:id="rId6"/>
              </a:rPr>
              <a:t>htmhttp://www.italie-decouverte.com/antiquite-la-femme-romaine-sous-l-empire/</a:t>
            </a:r>
          </a:p>
          <a:p>
            <a:pPr>
              <a:lnSpc>
                <a:spcPct val="90000"/>
              </a:lnSpc>
              <a:buBlip>
                <a:blip r:embed="rId2"/>
              </a:buBlip>
              <a:defRPr sz="2200">
                <a:latin typeface="Times New Roman"/>
                <a:ea typeface="Times New Roman"/>
                <a:cs typeface="Times New Roman"/>
                <a:sym typeface="Times New Roman"/>
              </a:defRPr>
            </a:pPr>
            <a:r>
              <a:rPr u="sng">
                <a:solidFill>
                  <a:srgbClr val="0000FF"/>
                </a:solidFill>
                <a:uFill>
                  <a:solidFill>
                    <a:srgbClr val="0000FF"/>
                  </a:solidFill>
                </a:uFill>
                <a:hlinkClick r:id="rId6"/>
              </a:rPr>
              <a:t>https://fr.vikidia.org/wiki/Femme_dans_la_Rome_antique</a:t>
            </a:r>
          </a:p>
          <a:p>
            <a:pPr marL="0" indent="0">
              <a:lnSpc>
                <a:spcPct val="90000"/>
              </a:lnSpc>
              <a:buSzTx/>
              <a:buNone/>
              <a:defRPr sz="2400"/>
            </a:pPr>
            <a:endParaRPr/>
          </a:p>
          <a:p>
            <a:pPr>
              <a:lnSpc>
                <a:spcPct val="90000"/>
              </a:lnSpc>
              <a:buBlip>
                <a:blip r:embed="rId2"/>
              </a:buBlip>
              <a:defRPr sz="2400">
                <a:latin typeface="Times New Roman"/>
                <a:ea typeface="Times New Roman"/>
                <a:cs typeface="Times New Roman"/>
                <a:sym typeface="Times New Roman"/>
              </a:defRPr>
            </a:pPr>
            <a:r>
              <a:t>Images: Google Images, Wikipedia, Pinterest</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Les femmes peuvent étudier et couvrir des fonctions officielles, on retrouve aussi des femmes à la fonction suprême, celle de pharaon. Ainsi, les Égyptiens préféraient être gouvernés par une femme de sang royal (donc divin selon la mythologie) plutôt que par un homme qui ne le serait pas.…"/>
          <p:cNvSpPr>
            <a:spLocks noGrp="1"/>
          </p:cNvSpPr>
          <p:nvPr>
            <p:ph type="body" sz="half" idx="1"/>
          </p:nvPr>
        </p:nvSpPr>
        <p:spPr>
          <a:xfrm>
            <a:off x="6215805" y="771574"/>
            <a:ext cx="5615187" cy="7993658"/>
          </a:xfrm>
          <a:prstGeom prst="rect">
            <a:avLst/>
          </a:prstGeom>
        </p:spPr>
        <p:txBody>
          <a:bodyPr/>
          <a:lstStyle/>
          <a:p>
            <a:pPr marL="0" indent="0" defTabSz="327152">
              <a:spcBef>
                <a:spcPts val="1600"/>
              </a:spcBef>
              <a:buSzTx/>
              <a:buNone/>
              <a:defRPr sz="2800">
                <a:latin typeface="Times New Roman"/>
                <a:ea typeface="Times New Roman"/>
                <a:cs typeface="Times New Roman"/>
                <a:sym typeface="Times New Roman"/>
              </a:defRPr>
            </a:pPr>
            <a:r>
              <a:rPr dirty="0"/>
              <a:t>Les femmes </a:t>
            </a:r>
            <a:r>
              <a:rPr dirty="0" err="1"/>
              <a:t>peuvent</a:t>
            </a:r>
            <a:r>
              <a:rPr dirty="0"/>
              <a:t> </a:t>
            </a:r>
            <a:r>
              <a:rPr dirty="0" err="1"/>
              <a:t>étudier</a:t>
            </a:r>
            <a:r>
              <a:rPr dirty="0"/>
              <a:t> et </a:t>
            </a:r>
            <a:r>
              <a:rPr dirty="0" err="1"/>
              <a:t>couvrir</a:t>
            </a:r>
            <a:r>
              <a:rPr dirty="0"/>
              <a:t> des </a:t>
            </a:r>
            <a:r>
              <a:rPr dirty="0" err="1"/>
              <a:t>fonctions</a:t>
            </a:r>
            <a:r>
              <a:rPr dirty="0"/>
              <a:t> </a:t>
            </a:r>
            <a:r>
              <a:rPr dirty="0" err="1"/>
              <a:t>officielles</a:t>
            </a:r>
            <a:r>
              <a:rPr dirty="0"/>
              <a:t>, on </a:t>
            </a:r>
            <a:r>
              <a:rPr dirty="0" err="1"/>
              <a:t>retrouve</a:t>
            </a:r>
            <a:r>
              <a:rPr dirty="0"/>
              <a:t> </a:t>
            </a:r>
            <a:r>
              <a:rPr dirty="0" err="1"/>
              <a:t>aussi</a:t>
            </a:r>
            <a:r>
              <a:rPr dirty="0"/>
              <a:t> des femmes à la </a:t>
            </a:r>
            <a:r>
              <a:rPr dirty="0" err="1"/>
              <a:t>fonction</a:t>
            </a:r>
            <a:r>
              <a:rPr dirty="0"/>
              <a:t> </a:t>
            </a:r>
            <a:r>
              <a:rPr dirty="0" err="1"/>
              <a:t>suprême</a:t>
            </a:r>
            <a:r>
              <a:rPr dirty="0"/>
              <a:t>, </a:t>
            </a:r>
            <a:r>
              <a:rPr dirty="0" err="1"/>
              <a:t>celle</a:t>
            </a:r>
            <a:r>
              <a:rPr dirty="0"/>
              <a:t> de </a:t>
            </a:r>
            <a:r>
              <a:rPr b="1" dirty="0" err="1"/>
              <a:t>pharaon</a:t>
            </a:r>
            <a:r>
              <a:rPr dirty="0"/>
              <a:t>. </a:t>
            </a:r>
            <a:r>
              <a:rPr dirty="0" err="1"/>
              <a:t>Ainsi</a:t>
            </a:r>
            <a:r>
              <a:rPr dirty="0"/>
              <a:t>, les </a:t>
            </a:r>
            <a:r>
              <a:rPr dirty="0" err="1"/>
              <a:t>Égyptiens</a:t>
            </a:r>
            <a:r>
              <a:rPr dirty="0"/>
              <a:t> </a:t>
            </a:r>
            <a:r>
              <a:rPr dirty="0" err="1"/>
              <a:t>préféraient</a:t>
            </a:r>
            <a:r>
              <a:rPr dirty="0"/>
              <a:t> </a:t>
            </a:r>
            <a:r>
              <a:rPr dirty="0" err="1"/>
              <a:t>être</a:t>
            </a:r>
            <a:r>
              <a:rPr dirty="0"/>
              <a:t> </a:t>
            </a:r>
            <a:r>
              <a:rPr dirty="0" err="1"/>
              <a:t>gouvernés</a:t>
            </a:r>
            <a:r>
              <a:rPr dirty="0"/>
              <a:t> par </a:t>
            </a:r>
            <a:r>
              <a:rPr dirty="0" err="1"/>
              <a:t>une</a:t>
            </a:r>
            <a:r>
              <a:rPr dirty="0"/>
              <a:t> femme de sang royal (</a:t>
            </a:r>
            <a:r>
              <a:rPr dirty="0" err="1"/>
              <a:t>donc</a:t>
            </a:r>
            <a:r>
              <a:rPr dirty="0"/>
              <a:t> </a:t>
            </a:r>
            <a:r>
              <a:rPr dirty="0" err="1"/>
              <a:t>divin</a:t>
            </a:r>
            <a:r>
              <a:rPr dirty="0"/>
              <a:t> </a:t>
            </a:r>
            <a:r>
              <a:rPr dirty="0" err="1"/>
              <a:t>selon</a:t>
            </a:r>
            <a:r>
              <a:rPr dirty="0"/>
              <a:t> la </a:t>
            </a:r>
            <a:r>
              <a:rPr dirty="0" err="1"/>
              <a:t>mythologie</a:t>
            </a:r>
            <a:r>
              <a:rPr dirty="0"/>
              <a:t>) </a:t>
            </a:r>
            <a:r>
              <a:rPr dirty="0" err="1"/>
              <a:t>plutôt</a:t>
            </a:r>
            <a:r>
              <a:rPr dirty="0"/>
              <a:t> </a:t>
            </a:r>
            <a:r>
              <a:rPr dirty="0" err="1"/>
              <a:t>que</a:t>
            </a:r>
            <a:r>
              <a:rPr dirty="0"/>
              <a:t> par un </a:t>
            </a:r>
            <a:r>
              <a:rPr dirty="0" err="1"/>
              <a:t>homme</a:t>
            </a:r>
            <a:r>
              <a:rPr dirty="0"/>
              <a:t> qui ne le </a:t>
            </a:r>
            <a:r>
              <a:rPr dirty="0" err="1"/>
              <a:t>serait</a:t>
            </a:r>
            <a:r>
              <a:rPr dirty="0"/>
              <a:t> pas.</a:t>
            </a:r>
            <a:endParaRPr sz="2100" dirty="0"/>
          </a:p>
          <a:p>
            <a:pPr marL="0" indent="0" defTabSz="327152">
              <a:spcBef>
                <a:spcPts val="1600"/>
              </a:spcBef>
              <a:buSzTx/>
              <a:buNone/>
              <a:defRPr sz="2800">
                <a:latin typeface="Times New Roman"/>
                <a:ea typeface="Times New Roman"/>
                <a:cs typeface="Times New Roman"/>
                <a:sym typeface="Times New Roman"/>
              </a:defRPr>
            </a:pPr>
            <a:r>
              <a:rPr dirty="0"/>
              <a:t>Les femmes </a:t>
            </a:r>
            <a:r>
              <a:rPr dirty="0" err="1"/>
              <a:t>pharaons</a:t>
            </a:r>
            <a:r>
              <a:rPr dirty="0"/>
              <a:t> les plus </a:t>
            </a:r>
            <a:r>
              <a:rPr dirty="0" err="1"/>
              <a:t>connues</a:t>
            </a:r>
            <a:r>
              <a:rPr dirty="0"/>
              <a:t> </a:t>
            </a:r>
            <a:r>
              <a:rPr dirty="0" err="1"/>
              <a:t>ce</a:t>
            </a:r>
            <a:r>
              <a:rPr dirty="0"/>
              <a:t> </a:t>
            </a:r>
            <a:r>
              <a:rPr dirty="0" err="1"/>
              <a:t>sont</a:t>
            </a:r>
            <a:r>
              <a:rPr dirty="0"/>
              <a:t>: </a:t>
            </a:r>
            <a:endParaRPr sz="2100" dirty="0"/>
          </a:p>
          <a:p>
            <a:pPr marL="263142" indent="-263142" defTabSz="327152">
              <a:spcBef>
                <a:spcPts val="1600"/>
              </a:spcBef>
              <a:buSzPct val="125000"/>
              <a:buChar char="•"/>
              <a:defRPr sz="2800">
                <a:latin typeface="Times New Roman"/>
                <a:ea typeface="Times New Roman"/>
                <a:cs typeface="Times New Roman"/>
                <a:sym typeface="Times New Roman"/>
              </a:defRPr>
            </a:pPr>
            <a:r>
              <a:rPr dirty="0" err="1"/>
              <a:t>Nitokris</a:t>
            </a:r>
            <a:r>
              <a:rPr dirty="0"/>
              <a:t> (</a:t>
            </a:r>
            <a:r>
              <a:rPr dirty="0" err="1"/>
              <a:t>VIe</a:t>
            </a:r>
            <a:r>
              <a:rPr dirty="0"/>
              <a:t> </a:t>
            </a:r>
            <a:r>
              <a:rPr dirty="0" err="1"/>
              <a:t>dynastie</a:t>
            </a:r>
            <a:r>
              <a:rPr dirty="0"/>
              <a:t>), </a:t>
            </a:r>
            <a:endParaRPr sz="2100" dirty="0"/>
          </a:p>
          <a:p>
            <a:pPr marL="263142" indent="-263142" defTabSz="327152">
              <a:spcBef>
                <a:spcPts val="1600"/>
              </a:spcBef>
              <a:buSzPct val="125000"/>
              <a:buChar char="•"/>
              <a:defRPr sz="2800">
                <a:latin typeface="Times New Roman"/>
                <a:ea typeface="Times New Roman"/>
                <a:cs typeface="Times New Roman"/>
                <a:sym typeface="Times New Roman"/>
              </a:defRPr>
            </a:pPr>
            <a:r>
              <a:rPr dirty="0" err="1"/>
              <a:t>Néférousébek</a:t>
            </a:r>
            <a:r>
              <a:rPr dirty="0"/>
              <a:t> (</a:t>
            </a:r>
            <a:r>
              <a:rPr dirty="0" err="1"/>
              <a:t>XIIe</a:t>
            </a:r>
            <a:r>
              <a:rPr dirty="0"/>
              <a:t> </a:t>
            </a:r>
            <a:r>
              <a:rPr dirty="0" err="1"/>
              <a:t>dynastie</a:t>
            </a:r>
            <a:r>
              <a:rPr dirty="0"/>
              <a:t>), </a:t>
            </a:r>
            <a:endParaRPr sz="2100" dirty="0"/>
          </a:p>
          <a:p>
            <a:pPr marL="263142" indent="-263142" defTabSz="327152">
              <a:spcBef>
                <a:spcPts val="1600"/>
              </a:spcBef>
              <a:buSzPct val="125000"/>
              <a:buChar char="•"/>
              <a:defRPr sz="2800">
                <a:latin typeface="Times New Roman"/>
                <a:ea typeface="Times New Roman"/>
                <a:cs typeface="Times New Roman"/>
                <a:sym typeface="Times New Roman"/>
              </a:defRPr>
            </a:pPr>
            <a:r>
              <a:rPr dirty="0" err="1"/>
              <a:t>Hatchepsout</a:t>
            </a:r>
            <a:r>
              <a:rPr dirty="0"/>
              <a:t> (</a:t>
            </a:r>
            <a:r>
              <a:rPr dirty="0" err="1"/>
              <a:t>XVIIIe</a:t>
            </a:r>
            <a:r>
              <a:rPr dirty="0"/>
              <a:t> </a:t>
            </a:r>
            <a:r>
              <a:rPr dirty="0" err="1"/>
              <a:t>dynastie</a:t>
            </a:r>
            <a:r>
              <a:rPr dirty="0"/>
              <a:t>), </a:t>
            </a:r>
            <a:endParaRPr sz="2100" dirty="0"/>
          </a:p>
          <a:p>
            <a:pPr marL="263142" indent="-263142" defTabSz="327152">
              <a:spcBef>
                <a:spcPts val="1600"/>
              </a:spcBef>
              <a:buSzPct val="125000"/>
              <a:buChar char="•"/>
              <a:defRPr sz="2800">
                <a:latin typeface="Times New Roman"/>
                <a:ea typeface="Times New Roman"/>
                <a:cs typeface="Times New Roman"/>
                <a:sym typeface="Times New Roman"/>
              </a:defRPr>
            </a:pPr>
            <a:r>
              <a:rPr dirty="0" err="1"/>
              <a:t>Ankhetkhépérourê</a:t>
            </a:r>
            <a:endParaRPr dirty="0"/>
          </a:p>
          <a:p>
            <a:pPr marL="263142" indent="-263142" defTabSz="327152">
              <a:spcBef>
                <a:spcPts val="1600"/>
              </a:spcBef>
              <a:buSzPct val="125000"/>
              <a:buChar char="•"/>
              <a:defRPr sz="2800">
                <a:latin typeface="Times New Roman"/>
                <a:ea typeface="Times New Roman"/>
                <a:cs typeface="Times New Roman"/>
                <a:sym typeface="Times New Roman"/>
              </a:defRPr>
            </a:pPr>
            <a:r>
              <a:rPr dirty="0" err="1"/>
              <a:t>Taousert</a:t>
            </a:r>
            <a:r>
              <a:rPr dirty="0"/>
              <a:t> (</a:t>
            </a:r>
            <a:r>
              <a:rPr dirty="0" err="1"/>
              <a:t>XIXe</a:t>
            </a:r>
            <a:r>
              <a:rPr dirty="0"/>
              <a:t> </a:t>
            </a:r>
            <a:r>
              <a:rPr dirty="0" err="1"/>
              <a:t>dynastie</a:t>
            </a:r>
            <a:r>
              <a:rPr dirty="0"/>
              <a:t>).</a:t>
            </a:r>
          </a:p>
        </p:txBody>
      </p:sp>
      <p:pic>
        <p:nvPicPr>
          <p:cNvPr id="121" name="18197488_1307469042683370_1794739407_n.jpg" descr="18197488_1307469042683370_1794739407_n.jpg"/>
          <p:cNvPicPr>
            <a:picLocks noChangeAspect="1"/>
          </p:cNvPicPr>
          <p:nvPr/>
        </p:nvPicPr>
        <p:blipFill>
          <a:blip r:embed="rId2" cstate="print">
            <a:extLst/>
          </a:blip>
          <a:stretch>
            <a:fillRect/>
          </a:stretch>
        </p:blipFill>
        <p:spPr>
          <a:xfrm>
            <a:off x="1670050" y="625919"/>
            <a:ext cx="3985679" cy="8514462"/>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121"/>
                                        </p:tgtEl>
                                        <p:attrNameLst>
                                          <p:attrName>style.visibility</p:attrName>
                                        </p:attrNameLst>
                                      </p:cBhvr>
                                      <p:to>
                                        <p:strVal val="visible"/>
                                      </p:to>
                                    </p:set>
                                    <p:animEffect transition="in" filter="wipe(left)">
                                      <p:cBhvr>
                                        <p:cTn id="7" dur="10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1"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Image divine"/>
          <p:cNvSpPr>
            <a:spLocks noGrp="1"/>
          </p:cNvSpPr>
          <p:nvPr>
            <p:ph type="title"/>
          </p:nvPr>
        </p:nvSpPr>
        <p:spPr>
          <a:xfrm>
            <a:off x="1679623" y="876300"/>
            <a:ext cx="9645554" cy="1116459"/>
          </a:xfrm>
          <a:prstGeom prst="rect">
            <a:avLst/>
          </a:prstGeom>
        </p:spPr>
        <p:txBody>
          <a:bodyPr/>
          <a:lstStyle>
            <a:lvl1pPr>
              <a:defRPr sz="4800"/>
            </a:lvl1pPr>
          </a:lstStyle>
          <a:p>
            <a:r>
              <a:t>Image divine</a:t>
            </a:r>
          </a:p>
        </p:txBody>
      </p:sp>
      <p:sp>
        <p:nvSpPr>
          <p:cNvPr id="124" name="Les femmes étaient considérés important aussi parce que dans l’Egypte antique, les hommes croyaient a des figures mythologiques. Dans ces figures, il y avait beaucoup des femmes avec une rôle très important, en fait étudier leurs symboles on fait réfléchir sur l’image qu'avait la femme aux yeux des Égyptiens de l'Antiquité.…"/>
          <p:cNvSpPr>
            <a:spLocks noGrp="1"/>
          </p:cNvSpPr>
          <p:nvPr>
            <p:ph type="body" sz="half" idx="1"/>
          </p:nvPr>
        </p:nvSpPr>
        <p:spPr>
          <a:xfrm>
            <a:off x="1461840" y="1708448"/>
            <a:ext cx="10154468" cy="3742855"/>
          </a:xfrm>
          <a:prstGeom prst="rect">
            <a:avLst/>
          </a:prstGeom>
        </p:spPr>
        <p:txBody>
          <a:bodyPr/>
          <a:lstStyle/>
          <a:p>
            <a:pPr marL="0" indent="0" defTabSz="368045">
              <a:spcBef>
                <a:spcPts val="1800"/>
              </a:spcBef>
              <a:buSzTx/>
              <a:buNone/>
              <a:defRPr sz="2800">
                <a:latin typeface="Times New Roman"/>
                <a:ea typeface="Times New Roman"/>
                <a:cs typeface="Times New Roman"/>
                <a:sym typeface="Times New Roman"/>
              </a:defRPr>
            </a:pPr>
            <a:r>
              <a:rPr dirty="0"/>
              <a:t>Les femmes </a:t>
            </a:r>
            <a:r>
              <a:rPr dirty="0" err="1"/>
              <a:t>étaient</a:t>
            </a:r>
            <a:r>
              <a:rPr dirty="0"/>
              <a:t> </a:t>
            </a:r>
            <a:r>
              <a:rPr dirty="0" err="1"/>
              <a:t>considérés</a:t>
            </a:r>
            <a:r>
              <a:rPr dirty="0"/>
              <a:t> </a:t>
            </a:r>
            <a:r>
              <a:rPr dirty="0" smtClean="0"/>
              <a:t>important</a:t>
            </a:r>
            <a:r>
              <a:rPr lang="it-IT" dirty="0" err="1" smtClean="0"/>
              <a:t>es</a:t>
            </a:r>
            <a:r>
              <a:rPr lang="it-IT" dirty="0" smtClean="0"/>
              <a:t> </a:t>
            </a:r>
            <a:r>
              <a:rPr dirty="0" err="1" smtClean="0"/>
              <a:t>aussi</a:t>
            </a:r>
            <a:r>
              <a:rPr dirty="0" smtClean="0"/>
              <a:t> </a:t>
            </a:r>
            <a:r>
              <a:rPr dirty="0" err="1"/>
              <a:t>parce</a:t>
            </a:r>
            <a:r>
              <a:rPr dirty="0"/>
              <a:t> </a:t>
            </a:r>
            <a:r>
              <a:rPr dirty="0" err="1"/>
              <a:t>que</a:t>
            </a:r>
            <a:r>
              <a:rPr dirty="0"/>
              <a:t> </a:t>
            </a:r>
            <a:r>
              <a:rPr dirty="0" err="1"/>
              <a:t>dans</a:t>
            </a:r>
            <a:r>
              <a:rPr dirty="0"/>
              <a:t> </a:t>
            </a:r>
            <a:r>
              <a:rPr dirty="0" err="1"/>
              <a:t>l’Egypte</a:t>
            </a:r>
            <a:r>
              <a:rPr dirty="0"/>
              <a:t> antique, les </a:t>
            </a:r>
            <a:r>
              <a:rPr dirty="0" err="1"/>
              <a:t>hommes</a:t>
            </a:r>
            <a:r>
              <a:rPr dirty="0"/>
              <a:t> </a:t>
            </a:r>
            <a:r>
              <a:rPr dirty="0" err="1"/>
              <a:t>croyaient</a:t>
            </a:r>
            <a:r>
              <a:rPr dirty="0"/>
              <a:t> a des </a:t>
            </a:r>
            <a:r>
              <a:rPr b="1" dirty="0"/>
              <a:t>figures </a:t>
            </a:r>
            <a:r>
              <a:rPr b="1" dirty="0" err="1"/>
              <a:t>mythologiques</a:t>
            </a:r>
            <a:r>
              <a:rPr dirty="0"/>
              <a:t>. </a:t>
            </a:r>
            <a:r>
              <a:rPr dirty="0" err="1"/>
              <a:t>Dans</a:t>
            </a:r>
            <a:r>
              <a:rPr dirty="0"/>
              <a:t> </a:t>
            </a:r>
            <a:r>
              <a:rPr dirty="0" err="1"/>
              <a:t>ces</a:t>
            </a:r>
            <a:r>
              <a:rPr dirty="0"/>
              <a:t> figures, </a:t>
            </a:r>
            <a:r>
              <a:rPr dirty="0" err="1"/>
              <a:t>il</a:t>
            </a:r>
            <a:r>
              <a:rPr dirty="0"/>
              <a:t> y </a:t>
            </a:r>
            <a:r>
              <a:rPr dirty="0" err="1"/>
              <a:t>avait</a:t>
            </a:r>
            <a:r>
              <a:rPr dirty="0"/>
              <a:t> beaucoup </a:t>
            </a:r>
            <a:r>
              <a:rPr dirty="0" smtClean="0"/>
              <a:t>de </a:t>
            </a:r>
            <a:r>
              <a:rPr dirty="0"/>
              <a:t>femmes avec </a:t>
            </a:r>
            <a:r>
              <a:rPr dirty="0" smtClean="0"/>
              <a:t>un </a:t>
            </a:r>
            <a:r>
              <a:rPr dirty="0" err="1"/>
              <a:t>rôle</a:t>
            </a:r>
            <a:r>
              <a:rPr dirty="0"/>
              <a:t> </a:t>
            </a:r>
            <a:r>
              <a:rPr dirty="0" err="1"/>
              <a:t>très</a:t>
            </a:r>
            <a:r>
              <a:rPr dirty="0"/>
              <a:t> important, en fait </a:t>
            </a:r>
            <a:r>
              <a:rPr lang="it-IT" dirty="0" smtClean="0"/>
              <a:t>en </a:t>
            </a:r>
            <a:r>
              <a:rPr dirty="0" err="1" smtClean="0"/>
              <a:t>étudi</a:t>
            </a:r>
            <a:r>
              <a:rPr lang="it-IT" dirty="0" err="1" smtClean="0"/>
              <a:t>ant</a:t>
            </a:r>
            <a:r>
              <a:rPr lang="it-IT" dirty="0" smtClean="0"/>
              <a:t> </a:t>
            </a:r>
            <a:r>
              <a:rPr dirty="0" err="1" smtClean="0"/>
              <a:t>leurs</a:t>
            </a:r>
            <a:r>
              <a:rPr dirty="0" smtClean="0"/>
              <a:t> </a:t>
            </a:r>
            <a:r>
              <a:rPr dirty="0" err="1"/>
              <a:t>symboles</a:t>
            </a:r>
            <a:r>
              <a:rPr dirty="0"/>
              <a:t> </a:t>
            </a:r>
            <a:r>
              <a:rPr dirty="0" smtClean="0"/>
              <a:t>on</a:t>
            </a:r>
            <a:r>
              <a:rPr lang="it-IT" dirty="0" smtClean="0"/>
              <a:t> </a:t>
            </a:r>
            <a:r>
              <a:rPr lang="it-IT" dirty="0" err="1" smtClean="0"/>
              <a:t>peut</a:t>
            </a:r>
            <a:r>
              <a:rPr lang="it-IT" dirty="0" smtClean="0"/>
              <a:t> </a:t>
            </a:r>
            <a:r>
              <a:rPr dirty="0" err="1" smtClean="0"/>
              <a:t>réfléchir</a:t>
            </a:r>
            <a:r>
              <a:rPr dirty="0" smtClean="0"/>
              <a:t> </a:t>
            </a:r>
            <a:r>
              <a:rPr dirty="0" err="1"/>
              <a:t>sur</a:t>
            </a:r>
            <a:r>
              <a:rPr dirty="0"/>
              <a:t> </a:t>
            </a:r>
            <a:r>
              <a:rPr dirty="0" err="1"/>
              <a:t>l’image</a:t>
            </a:r>
            <a:r>
              <a:rPr dirty="0"/>
              <a:t> </a:t>
            </a:r>
            <a:r>
              <a:rPr dirty="0" err="1" smtClean="0"/>
              <a:t>qu</a:t>
            </a:r>
            <a:r>
              <a:rPr lang="it-IT" dirty="0" smtClean="0"/>
              <a:t>e la femme </a:t>
            </a:r>
            <a:r>
              <a:rPr dirty="0" err="1" smtClean="0"/>
              <a:t>avait</a:t>
            </a:r>
            <a:r>
              <a:rPr dirty="0" smtClean="0"/>
              <a:t>  </a:t>
            </a:r>
            <a:r>
              <a:rPr dirty="0"/>
              <a:t>aux </a:t>
            </a:r>
            <a:r>
              <a:rPr dirty="0" err="1"/>
              <a:t>yeux</a:t>
            </a:r>
            <a:r>
              <a:rPr dirty="0"/>
              <a:t> des </a:t>
            </a:r>
            <a:r>
              <a:rPr dirty="0" err="1"/>
              <a:t>Égyptiens</a:t>
            </a:r>
            <a:r>
              <a:rPr dirty="0"/>
              <a:t> de </a:t>
            </a:r>
            <a:r>
              <a:rPr dirty="0" err="1"/>
              <a:t>l'Antiquité</a:t>
            </a:r>
            <a:r>
              <a:rPr dirty="0"/>
              <a:t>. </a:t>
            </a:r>
            <a:endParaRPr sz="2300" dirty="0"/>
          </a:p>
        </p:txBody>
      </p:sp>
      <p:pic>
        <p:nvPicPr>
          <p:cNvPr id="125" name="18191030_1307467036016904_648072116_n.jpg" descr="18191030_1307467036016904_648072116_n.jpg"/>
          <p:cNvPicPr>
            <a:picLocks noChangeAspect="1"/>
          </p:cNvPicPr>
          <p:nvPr/>
        </p:nvPicPr>
        <p:blipFill>
          <a:blip r:embed="rId2" cstate="print">
            <a:alphaModFix amt="91182"/>
            <a:extLst/>
          </a:blip>
          <a:stretch>
            <a:fillRect/>
          </a:stretch>
        </p:blipFill>
        <p:spPr>
          <a:xfrm>
            <a:off x="7451052" y="4449900"/>
            <a:ext cx="4823498" cy="4554400"/>
          </a:xfrm>
          <a:prstGeom prst="rect">
            <a:avLst/>
          </a:prstGeom>
          <a:ln w="12700">
            <a:miter lim="400000"/>
          </a:ln>
        </p:spPr>
      </p:pic>
      <p:sp>
        <p:nvSpPr>
          <p:cNvPr id="126" name="CasellaDiTesto 1"/>
          <p:cNvSpPr/>
          <p:nvPr/>
        </p:nvSpPr>
        <p:spPr>
          <a:xfrm>
            <a:off x="2109911" y="4918553"/>
            <a:ext cx="4320481" cy="361709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marL="296036" indent="-296036" defTabSz="368045">
              <a:spcBef>
                <a:spcPts val="1800"/>
              </a:spcBef>
              <a:buSzPct val="125000"/>
              <a:buChar char="•"/>
              <a:defRPr sz="2800">
                <a:latin typeface="Times New Roman"/>
                <a:ea typeface="Times New Roman"/>
                <a:cs typeface="Times New Roman"/>
                <a:sym typeface="Times New Roman"/>
              </a:defRPr>
            </a:pPr>
            <a:r>
              <a:t>Isis : déesse de la magie et des mystères. </a:t>
            </a:r>
            <a:endParaRPr sz="2300"/>
          </a:p>
          <a:p>
            <a:pPr marL="296036" indent="-296036" defTabSz="368045">
              <a:spcBef>
                <a:spcPts val="1800"/>
              </a:spcBef>
              <a:buSzPct val="125000"/>
              <a:buChar char="•"/>
              <a:defRPr sz="2800">
                <a:latin typeface="Times New Roman"/>
                <a:ea typeface="Times New Roman"/>
                <a:cs typeface="Times New Roman"/>
                <a:sym typeface="Times New Roman"/>
              </a:defRPr>
            </a:pPr>
            <a:r>
              <a:t>Hathor : déesse nourricière et de l'amour. </a:t>
            </a:r>
            <a:endParaRPr sz="2300"/>
          </a:p>
          <a:p>
            <a:pPr marL="296036" indent="-296036" defTabSz="368045">
              <a:spcBef>
                <a:spcPts val="1800"/>
              </a:spcBef>
              <a:buSzPct val="125000"/>
              <a:buChar char="•"/>
              <a:defRPr sz="2800">
                <a:latin typeface="Times New Roman"/>
                <a:ea typeface="Times New Roman"/>
                <a:cs typeface="Times New Roman"/>
                <a:sym typeface="Times New Roman"/>
              </a:defRPr>
            </a:pPr>
            <a:r>
              <a:t>Bastet : déesse protectrice du foyer.</a:t>
            </a:r>
            <a:endParaRPr sz="2300"/>
          </a:p>
          <a:p>
            <a:pPr marL="296036" indent="-296036" defTabSz="368045">
              <a:spcBef>
                <a:spcPts val="1800"/>
              </a:spcBef>
              <a:buSzPct val="125000"/>
              <a:buChar char="•"/>
              <a:defRPr sz="2800">
                <a:latin typeface="Times New Roman"/>
                <a:ea typeface="Times New Roman"/>
                <a:cs typeface="Times New Roman"/>
                <a:sym typeface="Times New Roman"/>
              </a:defRPr>
            </a:pPr>
            <a:r>
              <a:t>Sekhmet : déesse féroce.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25"/>
                                        </p:tgtEl>
                                        <p:attrNameLst>
                                          <p:attrName>style.visibility</p:attrName>
                                        </p:attrNameLst>
                                      </p:cBhvr>
                                      <p:to>
                                        <p:strVal val="visible"/>
                                      </p:to>
                                    </p:set>
                                    <p:animEffect transition="in" filter="dissolve">
                                      <p:cBhvr>
                                        <p:cTn id="7" dur="1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1"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Titolo 2"/>
          <p:cNvSpPr>
            <a:spLocks noGrp="1"/>
          </p:cNvSpPr>
          <p:nvPr>
            <p:ph type="title"/>
          </p:nvPr>
        </p:nvSpPr>
        <p:spPr>
          <a:prstGeom prst="rect">
            <a:avLst/>
          </a:prstGeom>
        </p:spPr>
        <p:txBody>
          <a:bodyPr/>
          <a:lstStyle>
            <a:lvl1pPr algn="l">
              <a:defRPr sz="6400"/>
            </a:lvl1pPr>
          </a:lstStyle>
          <a:p>
            <a:r>
              <a:t>Femmes célèbres: Cléopâtre</a:t>
            </a:r>
          </a:p>
        </p:txBody>
      </p:sp>
      <p:sp>
        <p:nvSpPr>
          <p:cNvPr id="129" name="Segnaposto testo 3"/>
          <p:cNvSpPr>
            <a:spLocks noGrp="1"/>
          </p:cNvSpPr>
          <p:nvPr>
            <p:ph type="body" sz="half" idx="1"/>
          </p:nvPr>
        </p:nvSpPr>
        <p:spPr>
          <a:xfrm>
            <a:off x="1317823" y="2284511"/>
            <a:ext cx="5184578" cy="6155557"/>
          </a:xfrm>
          <a:prstGeom prst="rect">
            <a:avLst/>
          </a:prstGeom>
        </p:spPr>
        <p:txBody>
          <a:bodyPr/>
          <a:lstStyle>
            <a:lvl1pPr>
              <a:buBlip>
                <a:blip r:embed="rId2"/>
              </a:buBlip>
              <a:defRPr sz="2800">
                <a:latin typeface="Times New Roman"/>
                <a:ea typeface="Times New Roman"/>
                <a:cs typeface="Times New Roman"/>
                <a:sym typeface="Times New Roman"/>
              </a:defRPr>
            </a:lvl1pPr>
          </a:lstStyle>
          <a:p>
            <a:r>
              <a:t>Cléopâtre VII Théa Philopator, était la reine d’Egypte Antique qui a gouverné son pays entre 51 et 30, initialement avec ses frères et époux Ptolémée XIII et Ptolémée XIV, puis avec le général romain Marc Antoine. L'histoire de Cléopâtre a fasciné pendant des siècles des écrivains et des artistes, qui ont contribué à donner naissance à la légende de la belle séductrice qui a séduit les deux hommes les plus puissants de son époque. </a:t>
            </a:r>
          </a:p>
        </p:txBody>
      </p:sp>
      <p:pic>
        <p:nvPicPr>
          <p:cNvPr id="130" name="Immagine 4" descr="Immagine 4"/>
          <p:cNvPicPr>
            <a:picLocks noChangeAspect="1"/>
          </p:cNvPicPr>
          <p:nvPr/>
        </p:nvPicPr>
        <p:blipFill>
          <a:blip r:embed="rId3" cstate="print">
            <a:extLst/>
          </a:blip>
          <a:stretch>
            <a:fillRect/>
          </a:stretch>
        </p:blipFill>
        <p:spPr>
          <a:xfrm>
            <a:off x="6790432" y="2644551"/>
            <a:ext cx="4752529" cy="585872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30"/>
                                        </p:tgtEl>
                                        <p:attrNameLst>
                                          <p:attrName>style.visibility</p:attrName>
                                        </p:attrNameLst>
                                      </p:cBhvr>
                                      <p:to>
                                        <p:strVal val="visible"/>
                                      </p:to>
                                    </p:set>
                                    <p:animEffect transition="in" filter="dissolve">
                                      <p:cBhvr>
                                        <p:cTn id="7" dur="10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1"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egnaposto testo 3"/>
          <p:cNvSpPr>
            <a:spLocks noGrp="1"/>
          </p:cNvSpPr>
          <p:nvPr>
            <p:ph type="body" sz="half" idx="1"/>
          </p:nvPr>
        </p:nvSpPr>
        <p:spPr>
          <a:xfrm>
            <a:off x="1749871" y="772343"/>
            <a:ext cx="9937106" cy="3960442"/>
          </a:xfrm>
          <a:prstGeom prst="rect">
            <a:avLst/>
          </a:prstGeom>
        </p:spPr>
        <p:txBody>
          <a:bodyPr/>
          <a:lstStyle>
            <a:lvl1pPr marL="0" indent="0">
              <a:buSzTx/>
              <a:buNone/>
              <a:defRPr sz="2800">
                <a:latin typeface="Times New Roman"/>
                <a:ea typeface="Times New Roman"/>
                <a:cs typeface="Times New Roman"/>
                <a:sym typeface="Times New Roman"/>
              </a:defRPr>
            </a:lvl1pPr>
          </a:lstStyle>
          <a:p>
            <a:r>
              <a:rPr dirty="0" err="1"/>
              <a:t>Cléopâtre</a:t>
            </a:r>
            <a:r>
              <a:rPr dirty="0"/>
              <a:t> </a:t>
            </a:r>
            <a:r>
              <a:rPr dirty="0" err="1"/>
              <a:t>est</a:t>
            </a:r>
            <a:r>
              <a:rPr dirty="0"/>
              <a:t> un </a:t>
            </a:r>
            <a:r>
              <a:rPr dirty="0" err="1"/>
              <a:t>personnage</a:t>
            </a:r>
            <a:r>
              <a:rPr dirty="0"/>
              <a:t> </a:t>
            </a:r>
            <a:r>
              <a:rPr dirty="0" err="1"/>
              <a:t>dont</a:t>
            </a:r>
            <a:r>
              <a:rPr dirty="0"/>
              <a:t> la </a:t>
            </a:r>
            <a:r>
              <a:rPr dirty="0" err="1"/>
              <a:t>légende</a:t>
            </a:r>
            <a:r>
              <a:rPr dirty="0"/>
              <a:t> </a:t>
            </a:r>
            <a:r>
              <a:rPr dirty="0" err="1"/>
              <a:t>s'est</a:t>
            </a:r>
            <a:r>
              <a:rPr dirty="0"/>
              <a:t> </a:t>
            </a:r>
            <a:r>
              <a:rPr dirty="0" err="1" smtClean="0"/>
              <a:t>emparé</a:t>
            </a:r>
            <a:r>
              <a:rPr dirty="0" smtClean="0"/>
              <a:t>, </a:t>
            </a:r>
            <a:r>
              <a:rPr dirty="0"/>
              <a:t>de son vivant </a:t>
            </a:r>
            <a:r>
              <a:rPr dirty="0" err="1"/>
              <a:t>même</a:t>
            </a:r>
            <a:r>
              <a:rPr dirty="0"/>
              <a:t>, et </a:t>
            </a:r>
            <a:r>
              <a:rPr dirty="0" err="1"/>
              <a:t>sa</a:t>
            </a:r>
            <a:r>
              <a:rPr dirty="0"/>
              <a:t> mort </a:t>
            </a:r>
            <a:r>
              <a:rPr dirty="0" err="1"/>
              <a:t>tragique</a:t>
            </a:r>
            <a:r>
              <a:rPr dirty="0"/>
              <a:t> </a:t>
            </a:r>
            <a:r>
              <a:rPr dirty="0" err="1"/>
              <a:t>n'a</a:t>
            </a:r>
            <a:r>
              <a:rPr dirty="0"/>
              <a:t> fait </a:t>
            </a:r>
            <a:r>
              <a:rPr dirty="0" err="1"/>
              <a:t>que</a:t>
            </a:r>
            <a:r>
              <a:rPr dirty="0"/>
              <a:t> </a:t>
            </a:r>
            <a:r>
              <a:rPr dirty="0" err="1"/>
              <a:t>renforcer</a:t>
            </a:r>
            <a:r>
              <a:rPr dirty="0"/>
              <a:t> la </a:t>
            </a:r>
            <a:r>
              <a:rPr dirty="0" err="1"/>
              <a:t>tendance</a:t>
            </a:r>
            <a:r>
              <a:rPr dirty="0"/>
              <a:t> au </a:t>
            </a:r>
            <a:r>
              <a:rPr dirty="0" err="1"/>
              <a:t>romanesque</a:t>
            </a:r>
            <a:r>
              <a:rPr dirty="0"/>
              <a:t> qui </a:t>
            </a:r>
            <a:r>
              <a:rPr dirty="0" err="1"/>
              <a:t>entoure</a:t>
            </a:r>
            <a:r>
              <a:rPr dirty="0"/>
              <a:t> le </a:t>
            </a:r>
            <a:r>
              <a:rPr dirty="0" err="1"/>
              <a:t>personnage</a:t>
            </a:r>
            <a:r>
              <a:rPr dirty="0"/>
              <a:t>, et qui </a:t>
            </a:r>
            <a:r>
              <a:rPr dirty="0" err="1"/>
              <a:t>parfois</a:t>
            </a:r>
            <a:r>
              <a:rPr dirty="0"/>
              <a:t> </a:t>
            </a:r>
            <a:r>
              <a:rPr dirty="0" err="1"/>
              <a:t>gêne</a:t>
            </a:r>
            <a:r>
              <a:rPr dirty="0"/>
              <a:t> </a:t>
            </a:r>
            <a:r>
              <a:rPr dirty="0" err="1"/>
              <a:t>l'historien</a:t>
            </a:r>
            <a:r>
              <a:rPr dirty="0"/>
              <a:t> </a:t>
            </a:r>
            <a:r>
              <a:rPr dirty="0" err="1"/>
              <a:t>dans</a:t>
            </a:r>
            <a:r>
              <a:rPr dirty="0"/>
              <a:t> </a:t>
            </a:r>
            <a:r>
              <a:rPr dirty="0" err="1"/>
              <a:t>une</a:t>
            </a:r>
            <a:r>
              <a:rPr dirty="0"/>
              <a:t> </a:t>
            </a:r>
            <a:r>
              <a:rPr dirty="0" err="1"/>
              <a:t>approche</a:t>
            </a:r>
            <a:r>
              <a:rPr dirty="0"/>
              <a:t> objective de </a:t>
            </a:r>
            <a:r>
              <a:rPr dirty="0" err="1"/>
              <a:t>cette</a:t>
            </a:r>
            <a:r>
              <a:rPr dirty="0"/>
              <a:t> </a:t>
            </a:r>
            <a:r>
              <a:rPr dirty="0" err="1"/>
              <a:t>reine</a:t>
            </a:r>
            <a:r>
              <a:rPr dirty="0"/>
              <a:t> </a:t>
            </a:r>
            <a:r>
              <a:rPr dirty="0" err="1"/>
              <a:t>d’Egypte</a:t>
            </a:r>
            <a:r>
              <a:rPr dirty="0"/>
              <a:t>, </a:t>
            </a:r>
            <a:r>
              <a:rPr dirty="0" err="1"/>
              <a:t>l’une</a:t>
            </a:r>
            <a:r>
              <a:rPr dirty="0"/>
              <a:t> des femmes les plus </a:t>
            </a:r>
            <a:r>
              <a:rPr dirty="0" err="1"/>
              <a:t>célèbres</a:t>
            </a:r>
            <a:r>
              <a:rPr dirty="0"/>
              <a:t> de </a:t>
            </a:r>
            <a:r>
              <a:rPr dirty="0" err="1"/>
              <a:t>l’Antiquité</a:t>
            </a:r>
            <a:r>
              <a:rPr dirty="0"/>
              <a:t>.</a:t>
            </a:r>
          </a:p>
        </p:txBody>
      </p:sp>
      <p:pic>
        <p:nvPicPr>
          <p:cNvPr id="133" name="Immagine 4" descr="Immagine 4"/>
          <p:cNvPicPr>
            <a:picLocks noChangeAspect="1"/>
          </p:cNvPicPr>
          <p:nvPr/>
        </p:nvPicPr>
        <p:blipFill>
          <a:blip r:embed="rId2" cstate="print">
            <a:extLst/>
          </a:blip>
          <a:stretch>
            <a:fillRect/>
          </a:stretch>
        </p:blipFill>
        <p:spPr>
          <a:xfrm>
            <a:off x="3010698" y="3693693"/>
            <a:ext cx="5616625" cy="5039216"/>
          </a:xfrm>
          <a:prstGeom prst="rect">
            <a:avLst/>
          </a:prstGeom>
          <a:ln w="12700">
            <a:miter lim="400000"/>
          </a:ln>
        </p:spPr>
      </p:pic>
      <p:sp>
        <p:nvSpPr>
          <p:cNvPr id="134" name="CasellaDiTesto 5"/>
          <p:cNvSpPr/>
          <p:nvPr/>
        </p:nvSpPr>
        <p:spPr>
          <a:xfrm>
            <a:off x="8662640" y="7884024"/>
            <a:ext cx="2592289" cy="77445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2400">
                <a:latin typeface="Times New Roman"/>
                <a:ea typeface="Times New Roman"/>
                <a:cs typeface="Times New Roman"/>
                <a:sym typeface="Times New Roman"/>
              </a:defRPr>
            </a:lvl1pPr>
          </a:lstStyle>
          <a:p>
            <a:r>
              <a:t>Cléopâtre et Marc Antoine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33"/>
                                        </p:tgtEl>
                                        <p:attrNameLst>
                                          <p:attrName>style.visibility</p:attrName>
                                        </p:attrNameLst>
                                      </p:cBhvr>
                                      <p:to>
                                        <p:strVal val="visible"/>
                                      </p:to>
                                    </p:set>
                                    <p:animEffect transition="in" filter="dissolve">
                                      <p:cBhvr>
                                        <p:cTn id="7" dur="8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1"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 name="slide 1.jpg" descr="slide 1.jpg"/>
          <p:cNvPicPr>
            <a:picLocks noGrp="1" noChangeAspect="1"/>
          </p:cNvPicPr>
          <p:nvPr>
            <p:ph type="pic" idx="13"/>
          </p:nvPr>
        </p:nvPicPr>
        <p:blipFill>
          <a:blip r:embed="rId2" cstate="print">
            <a:extLst/>
          </a:blip>
          <a:stretch>
            <a:fillRect/>
          </a:stretch>
        </p:blipFill>
        <p:spPr>
          <a:xfrm>
            <a:off x="7433985" y="2344110"/>
            <a:ext cx="4810440" cy="6290025"/>
          </a:xfrm>
          <a:prstGeom prst="rect">
            <a:avLst/>
          </a:prstGeom>
        </p:spPr>
      </p:pic>
      <p:sp>
        <p:nvSpPr>
          <p:cNvPr id="137" name="La femme en Grèce Antique"/>
          <p:cNvSpPr>
            <a:spLocks noGrp="1"/>
          </p:cNvSpPr>
          <p:nvPr>
            <p:ph type="title"/>
          </p:nvPr>
        </p:nvSpPr>
        <p:spPr>
          <a:prstGeom prst="rect">
            <a:avLst/>
          </a:prstGeom>
        </p:spPr>
        <p:txBody>
          <a:bodyPr/>
          <a:lstStyle/>
          <a:p>
            <a:pPr defTabSz="543305">
              <a:defRPr sz="5900"/>
            </a:pPr>
            <a:r>
              <a:t>La femme en Grèce Antique</a:t>
            </a:r>
          </a:p>
        </p:txBody>
      </p:sp>
      <p:sp>
        <p:nvSpPr>
          <p:cNvPr id="138" name="La condition des femmes en Grèce Antique a varié selon les lieux et selon les époques. Par exemple dans l'époque de Péricles était la plus difficile parce qu'elles étaient confinées à l'intérieur de la maison. Les Grecques n'avaient en général ni un statut ni un rang élevés, et elles jouissaient de peu de privilèges. Péricles laissait entendre dans un discours important que plus les femmes sont invisibles, mieux c'est pour tout le monde.…"/>
          <p:cNvSpPr>
            <a:spLocks noGrp="1"/>
          </p:cNvSpPr>
          <p:nvPr>
            <p:ph type="body" sz="half" idx="1"/>
          </p:nvPr>
        </p:nvSpPr>
        <p:spPr>
          <a:xfrm>
            <a:off x="1092200" y="2052929"/>
            <a:ext cx="5952480" cy="6872387"/>
          </a:xfrm>
          <a:prstGeom prst="rect">
            <a:avLst/>
          </a:prstGeom>
        </p:spPr>
        <p:txBody>
          <a:bodyPr/>
          <a:lstStyle/>
          <a:p>
            <a:pPr marL="0" indent="0" defTabSz="297940">
              <a:spcBef>
                <a:spcPts val="1500"/>
              </a:spcBef>
              <a:buSzTx/>
              <a:buNone/>
              <a:defRPr sz="2800">
                <a:latin typeface="Times New Roman"/>
                <a:ea typeface="Times New Roman"/>
                <a:cs typeface="Times New Roman"/>
                <a:sym typeface="Times New Roman"/>
              </a:defRPr>
            </a:pPr>
            <a:r>
              <a:rPr dirty="0"/>
              <a:t>La condition des femmes en </a:t>
            </a:r>
            <a:r>
              <a:rPr dirty="0" err="1"/>
              <a:t>Grèce</a:t>
            </a:r>
            <a:r>
              <a:rPr dirty="0"/>
              <a:t> Antique a </a:t>
            </a:r>
            <a:r>
              <a:rPr dirty="0" err="1"/>
              <a:t>varié</a:t>
            </a:r>
            <a:r>
              <a:rPr dirty="0"/>
              <a:t> </a:t>
            </a:r>
            <a:r>
              <a:rPr dirty="0" err="1"/>
              <a:t>selon</a:t>
            </a:r>
            <a:r>
              <a:rPr dirty="0"/>
              <a:t> les </a:t>
            </a:r>
            <a:r>
              <a:rPr dirty="0" err="1"/>
              <a:t>lieux</a:t>
            </a:r>
            <a:r>
              <a:rPr dirty="0"/>
              <a:t> et </a:t>
            </a:r>
            <a:r>
              <a:rPr dirty="0" err="1"/>
              <a:t>selon</a:t>
            </a:r>
            <a:r>
              <a:rPr dirty="0"/>
              <a:t> les époques. Par </a:t>
            </a:r>
            <a:r>
              <a:rPr dirty="0" err="1"/>
              <a:t>exemple</a:t>
            </a:r>
            <a:r>
              <a:rPr dirty="0"/>
              <a:t> </a:t>
            </a:r>
            <a:r>
              <a:rPr dirty="0" err="1"/>
              <a:t>dans</a:t>
            </a:r>
            <a:r>
              <a:rPr dirty="0"/>
              <a:t> </a:t>
            </a:r>
            <a:r>
              <a:rPr dirty="0" err="1"/>
              <a:t>l'époque</a:t>
            </a:r>
            <a:r>
              <a:rPr dirty="0"/>
              <a:t> de </a:t>
            </a:r>
            <a:r>
              <a:rPr dirty="0" err="1"/>
              <a:t>Périclès</a:t>
            </a:r>
            <a:r>
              <a:rPr dirty="0"/>
              <a:t> </a:t>
            </a:r>
            <a:r>
              <a:rPr lang="it-IT" dirty="0" smtClean="0"/>
              <a:t>elle </a:t>
            </a:r>
            <a:r>
              <a:rPr dirty="0" err="1" smtClean="0"/>
              <a:t>était</a:t>
            </a:r>
            <a:r>
              <a:rPr dirty="0" smtClean="0"/>
              <a:t> </a:t>
            </a:r>
            <a:r>
              <a:rPr dirty="0"/>
              <a:t>la plus </a:t>
            </a:r>
            <a:r>
              <a:rPr dirty="0" err="1"/>
              <a:t>difficile</a:t>
            </a:r>
            <a:r>
              <a:rPr dirty="0"/>
              <a:t> </a:t>
            </a:r>
            <a:r>
              <a:rPr dirty="0" err="1"/>
              <a:t>parce</a:t>
            </a:r>
            <a:r>
              <a:rPr dirty="0"/>
              <a:t> </a:t>
            </a:r>
            <a:r>
              <a:rPr dirty="0" err="1" smtClean="0"/>
              <a:t>qu</a:t>
            </a:r>
            <a:r>
              <a:rPr lang="it-IT" dirty="0" smtClean="0"/>
              <a:t>e </a:t>
            </a:r>
            <a:r>
              <a:rPr lang="it-IT" dirty="0" err="1" smtClean="0"/>
              <a:t>les</a:t>
            </a:r>
            <a:r>
              <a:rPr lang="it-IT" dirty="0" smtClean="0"/>
              <a:t> </a:t>
            </a:r>
            <a:r>
              <a:rPr lang="it-IT" dirty="0" err="1" smtClean="0"/>
              <a:t>femmes</a:t>
            </a:r>
            <a:r>
              <a:rPr dirty="0" smtClean="0"/>
              <a:t> </a:t>
            </a:r>
            <a:r>
              <a:rPr dirty="0" err="1"/>
              <a:t>étaient</a:t>
            </a:r>
            <a:r>
              <a:rPr dirty="0"/>
              <a:t> </a:t>
            </a:r>
            <a:r>
              <a:rPr b="1" dirty="0" err="1"/>
              <a:t>confinées</a:t>
            </a:r>
            <a:r>
              <a:rPr dirty="0"/>
              <a:t> à </a:t>
            </a:r>
            <a:r>
              <a:rPr dirty="0" err="1"/>
              <a:t>l'intérieur</a:t>
            </a:r>
            <a:r>
              <a:rPr dirty="0"/>
              <a:t> de la </a:t>
            </a:r>
            <a:r>
              <a:rPr dirty="0" err="1"/>
              <a:t>maison</a:t>
            </a:r>
            <a:r>
              <a:rPr dirty="0"/>
              <a:t>. Les </a:t>
            </a:r>
            <a:r>
              <a:rPr dirty="0" err="1"/>
              <a:t>Grecques</a:t>
            </a:r>
            <a:r>
              <a:rPr dirty="0"/>
              <a:t> </a:t>
            </a:r>
            <a:r>
              <a:rPr dirty="0" err="1"/>
              <a:t>n'avaient</a:t>
            </a:r>
            <a:r>
              <a:rPr dirty="0"/>
              <a:t> en </a:t>
            </a:r>
            <a:r>
              <a:rPr dirty="0" err="1"/>
              <a:t>général</a:t>
            </a:r>
            <a:r>
              <a:rPr dirty="0"/>
              <a:t> </a:t>
            </a:r>
            <a:r>
              <a:rPr dirty="0" err="1"/>
              <a:t>ni</a:t>
            </a:r>
            <a:r>
              <a:rPr dirty="0"/>
              <a:t> un </a:t>
            </a:r>
            <a:r>
              <a:rPr dirty="0" err="1"/>
              <a:t>statut</a:t>
            </a:r>
            <a:r>
              <a:rPr dirty="0"/>
              <a:t> </a:t>
            </a:r>
            <a:r>
              <a:rPr dirty="0" err="1"/>
              <a:t>ni</a:t>
            </a:r>
            <a:r>
              <a:rPr dirty="0"/>
              <a:t> un rang </a:t>
            </a:r>
            <a:r>
              <a:rPr dirty="0" err="1"/>
              <a:t>élevés</a:t>
            </a:r>
            <a:r>
              <a:rPr dirty="0"/>
              <a:t>, et </a:t>
            </a:r>
            <a:r>
              <a:rPr dirty="0" err="1"/>
              <a:t>elles</a:t>
            </a:r>
            <a:r>
              <a:rPr dirty="0"/>
              <a:t> </a:t>
            </a:r>
            <a:r>
              <a:rPr dirty="0" err="1"/>
              <a:t>jouissaient</a:t>
            </a:r>
            <a:r>
              <a:rPr dirty="0"/>
              <a:t> de </a:t>
            </a:r>
            <a:r>
              <a:rPr b="1" dirty="0" err="1"/>
              <a:t>peu</a:t>
            </a:r>
            <a:r>
              <a:rPr b="1" dirty="0"/>
              <a:t> de </a:t>
            </a:r>
            <a:r>
              <a:rPr b="1" dirty="0" err="1"/>
              <a:t>privilèges</a:t>
            </a:r>
            <a:r>
              <a:rPr dirty="0"/>
              <a:t>. </a:t>
            </a:r>
            <a:r>
              <a:rPr dirty="0" err="1"/>
              <a:t>Périclès</a:t>
            </a:r>
            <a:r>
              <a:rPr dirty="0"/>
              <a:t> </a:t>
            </a:r>
            <a:r>
              <a:rPr dirty="0" err="1"/>
              <a:t>laissait</a:t>
            </a:r>
            <a:r>
              <a:rPr dirty="0"/>
              <a:t> entendre </a:t>
            </a:r>
            <a:r>
              <a:rPr dirty="0" err="1"/>
              <a:t>dans</a:t>
            </a:r>
            <a:r>
              <a:rPr dirty="0"/>
              <a:t> un </a:t>
            </a:r>
            <a:r>
              <a:rPr dirty="0" err="1"/>
              <a:t>discours</a:t>
            </a:r>
            <a:r>
              <a:rPr dirty="0"/>
              <a:t> important </a:t>
            </a:r>
            <a:r>
              <a:rPr dirty="0" err="1"/>
              <a:t>que</a:t>
            </a:r>
            <a:r>
              <a:rPr dirty="0"/>
              <a:t> plus les femmes </a:t>
            </a:r>
            <a:r>
              <a:rPr dirty="0" err="1"/>
              <a:t>sont</a:t>
            </a:r>
            <a:r>
              <a:rPr dirty="0"/>
              <a:t> invisibles, </a:t>
            </a:r>
            <a:r>
              <a:rPr dirty="0" err="1"/>
              <a:t>mieux</a:t>
            </a:r>
            <a:r>
              <a:rPr dirty="0"/>
              <a:t> </a:t>
            </a:r>
            <a:r>
              <a:rPr dirty="0" err="1"/>
              <a:t>c'est</a:t>
            </a:r>
            <a:r>
              <a:rPr dirty="0"/>
              <a:t> pour tout le monde.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36"/>
                                        </p:tgtEl>
                                        <p:attrNameLst>
                                          <p:attrName>style.visibility</p:attrName>
                                        </p:attrNameLst>
                                      </p:cBhvr>
                                      <p:to>
                                        <p:strVal val="visible"/>
                                      </p:to>
                                    </p:set>
                                    <p:animEffect transition="in" filter="dissolve">
                                      <p:cBhvr>
                                        <p:cTn id="7" dur="1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1"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Jusqu'à leur mariage les jeunes filles grandissaient à l'ombre du &quot;gynécée&quot;, appartement réservé aux femmes. Elles ne pouvaient en sortir que pour de rares occasions, le reste du temps, elles devaient se tenir à l'écart de tous les regards masculins, même ceux de leur propre famille.…"/>
          <p:cNvSpPr>
            <a:spLocks noGrp="1"/>
          </p:cNvSpPr>
          <p:nvPr>
            <p:ph type="body" sz="half" idx="1"/>
          </p:nvPr>
        </p:nvSpPr>
        <p:spPr>
          <a:xfrm>
            <a:off x="1029791" y="844352"/>
            <a:ext cx="10908955" cy="4486798"/>
          </a:xfrm>
          <a:prstGeom prst="rect">
            <a:avLst/>
          </a:prstGeom>
        </p:spPr>
        <p:txBody>
          <a:bodyPr/>
          <a:lstStyle/>
          <a:p>
            <a:pPr marL="0" indent="0" defTabSz="315468">
              <a:spcBef>
                <a:spcPts val="1600"/>
              </a:spcBef>
              <a:buSzTx/>
              <a:buNone/>
              <a:defRPr sz="2800">
                <a:latin typeface="Times New Roman"/>
                <a:ea typeface="Times New Roman"/>
                <a:cs typeface="Times New Roman"/>
                <a:sym typeface="Times New Roman"/>
              </a:defRPr>
            </a:pPr>
            <a:r>
              <a:rPr dirty="0" err="1"/>
              <a:t>Jusqu'à</a:t>
            </a:r>
            <a:r>
              <a:rPr dirty="0"/>
              <a:t> </a:t>
            </a:r>
            <a:r>
              <a:rPr dirty="0" err="1"/>
              <a:t>leur</a:t>
            </a:r>
            <a:r>
              <a:rPr dirty="0"/>
              <a:t> </a:t>
            </a:r>
            <a:r>
              <a:rPr dirty="0" err="1"/>
              <a:t>mariage</a:t>
            </a:r>
            <a:r>
              <a:rPr dirty="0"/>
              <a:t> les </a:t>
            </a:r>
            <a:r>
              <a:rPr dirty="0" err="1"/>
              <a:t>jeunes</a:t>
            </a:r>
            <a:r>
              <a:rPr dirty="0"/>
              <a:t> </a:t>
            </a:r>
            <a:r>
              <a:rPr dirty="0" err="1"/>
              <a:t>filles</a:t>
            </a:r>
            <a:r>
              <a:rPr dirty="0"/>
              <a:t> </a:t>
            </a:r>
            <a:r>
              <a:rPr dirty="0" err="1"/>
              <a:t>grandissaient</a:t>
            </a:r>
            <a:r>
              <a:rPr dirty="0"/>
              <a:t> à </a:t>
            </a:r>
            <a:r>
              <a:rPr dirty="0" err="1"/>
              <a:t>l'ombre</a:t>
            </a:r>
            <a:r>
              <a:rPr dirty="0"/>
              <a:t> du "</a:t>
            </a:r>
            <a:r>
              <a:rPr dirty="0" err="1"/>
              <a:t>gynécée</a:t>
            </a:r>
            <a:r>
              <a:rPr dirty="0"/>
              <a:t>", </a:t>
            </a:r>
            <a:r>
              <a:rPr dirty="0" err="1"/>
              <a:t>appartement</a:t>
            </a:r>
            <a:r>
              <a:rPr dirty="0"/>
              <a:t> </a:t>
            </a:r>
            <a:r>
              <a:rPr dirty="0" err="1"/>
              <a:t>réservé</a:t>
            </a:r>
            <a:r>
              <a:rPr dirty="0"/>
              <a:t> aux femmes. </a:t>
            </a:r>
            <a:r>
              <a:rPr dirty="0" err="1"/>
              <a:t>Elles</a:t>
            </a:r>
            <a:r>
              <a:rPr dirty="0"/>
              <a:t> ne </a:t>
            </a:r>
            <a:r>
              <a:rPr dirty="0" err="1"/>
              <a:t>pouvaient</a:t>
            </a:r>
            <a:r>
              <a:rPr dirty="0"/>
              <a:t> en </a:t>
            </a:r>
            <a:r>
              <a:rPr dirty="0" err="1"/>
              <a:t>sortir</a:t>
            </a:r>
            <a:r>
              <a:rPr dirty="0"/>
              <a:t> </a:t>
            </a:r>
            <a:r>
              <a:rPr dirty="0" err="1"/>
              <a:t>que</a:t>
            </a:r>
            <a:r>
              <a:rPr dirty="0"/>
              <a:t> pour de </a:t>
            </a:r>
            <a:r>
              <a:rPr dirty="0" err="1"/>
              <a:t>rares</a:t>
            </a:r>
            <a:r>
              <a:rPr dirty="0"/>
              <a:t> occasions, le </a:t>
            </a:r>
            <a:r>
              <a:rPr dirty="0" err="1"/>
              <a:t>reste</a:t>
            </a:r>
            <a:r>
              <a:rPr dirty="0"/>
              <a:t> du temps, </a:t>
            </a:r>
            <a:r>
              <a:rPr dirty="0" err="1"/>
              <a:t>elles</a:t>
            </a:r>
            <a:r>
              <a:rPr dirty="0"/>
              <a:t> </a:t>
            </a:r>
            <a:r>
              <a:rPr dirty="0" err="1"/>
              <a:t>devaient</a:t>
            </a:r>
            <a:r>
              <a:rPr dirty="0"/>
              <a:t> </a:t>
            </a:r>
            <a:r>
              <a:rPr b="1" dirty="0"/>
              <a:t>se </a:t>
            </a:r>
            <a:r>
              <a:rPr b="1" dirty="0" err="1"/>
              <a:t>tenir</a:t>
            </a:r>
            <a:r>
              <a:rPr b="1" dirty="0"/>
              <a:t> à </a:t>
            </a:r>
            <a:r>
              <a:rPr b="1" dirty="0" err="1"/>
              <a:t>l'écart</a:t>
            </a:r>
            <a:r>
              <a:rPr b="1" dirty="0"/>
              <a:t> </a:t>
            </a:r>
            <a:r>
              <a:rPr dirty="0"/>
              <a:t>de </a:t>
            </a:r>
            <a:r>
              <a:rPr dirty="0" err="1"/>
              <a:t>tous</a:t>
            </a:r>
            <a:r>
              <a:rPr dirty="0"/>
              <a:t> les regards </a:t>
            </a:r>
            <a:r>
              <a:rPr dirty="0" err="1"/>
              <a:t>masculins</a:t>
            </a:r>
            <a:r>
              <a:rPr dirty="0"/>
              <a:t>, </a:t>
            </a:r>
            <a:r>
              <a:rPr dirty="0" err="1"/>
              <a:t>même</a:t>
            </a:r>
            <a:r>
              <a:rPr dirty="0"/>
              <a:t> </a:t>
            </a:r>
            <a:r>
              <a:rPr dirty="0" err="1"/>
              <a:t>ceux</a:t>
            </a:r>
            <a:r>
              <a:rPr dirty="0"/>
              <a:t> de </a:t>
            </a:r>
            <a:r>
              <a:rPr dirty="0" err="1"/>
              <a:t>leur</a:t>
            </a:r>
            <a:r>
              <a:rPr dirty="0"/>
              <a:t> </a:t>
            </a:r>
            <a:r>
              <a:rPr dirty="0" err="1"/>
              <a:t>propre</a:t>
            </a:r>
            <a:r>
              <a:rPr dirty="0"/>
              <a:t> </a:t>
            </a:r>
            <a:r>
              <a:rPr dirty="0" err="1"/>
              <a:t>famille</a:t>
            </a:r>
            <a:r>
              <a:rPr dirty="0"/>
              <a:t>. </a:t>
            </a:r>
          </a:p>
          <a:p>
            <a:pPr marL="0" indent="0" defTabSz="315468">
              <a:spcBef>
                <a:spcPts val="1600"/>
              </a:spcBef>
              <a:buSzTx/>
              <a:buNone/>
              <a:defRPr sz="2800">
                <a:latin typeface="Times New Roman"/>
                <a:ea typeface="Times New Roman"/>
                <a:cs typeface="Times New Roman"/>
                <a:sym typeface="Times New Roman"/>
              </a:defRPr>
            </a:pPr>
            <a:r>
              <a:rPr dirty="0"/>
              <a:t>Par les </a:t>
            </a:r>
            <a:r>
              <a:rPr dirty="0" err="1"/>
              <a:t>intellectuels</a:t>
            </a:r>
            <a:r>
              <a:rPr dirty="0"/>
              <a:t> les </a:t>
            </a:r>
            <a:r>
              <a:rPr dirty="0" err="1"/>
              <a:t>hommes</a:t>
            </a:r>
            <a:r>
              <a:rPr dirty="0"/>
              <a:t> et les femmes </a:t>
            </a:r>
            <a:r>
              <a:rPr dirty="0" err="1"/>
              <a:t>constituaient</a:t>
            </a:r>
            <a:r>
              <a:rPr dirty="0"/>
              <a:t> </a:t>
            </a:r>
            <a:r>
              <a:rPr dirty="0" err="1"/>
              <a:t>deux</a:t>
            </a:r>
            <a:r>
              <a:rPr dirty="0"/>
              <a:t> </a:t>
            </a:r>
            <a:r>
              <a:rPr dirty="0" err="1"/>
              <a:t>espèces</a:t>
            </a:r>
            <a:r>
              <a:rPr dirty="0"/>
              <a:t> </a:t>
            </a:r>
            <a:r>
              <a:rPr dirty="0" err="1" smtClean="0"/>
              <a:t>différents</a:t>
            </a:r>
            <a:r>
              <a:rPr dirty="0"/>
              <a:t>. Les </a:t>
            </a:r>
            <a:r>
              <a:rPr dirty="0" err="1"/>
              <a:t>hommes</a:t>
            </a:r>
            <a:r>
              <a:rPr dirty="0"/>
              <a:t> </a:t>
            </a:r>
            <a:r>
              <a:rPr dirty="0" err="1"/>
              <a:t>avaient</a:t>
            </a:r>
            <a:r>
              <a:rPr dirty="0"/>
              <a:t> plus de </a:t>
            </a:r>
            <a:r>
              <a:rPr dirty="0" err="1"/>
              <a:t>choses</a:t>
            </a:r>
            <a:r>
              <a:rPr dirty="0"/>
              <a:t> en </a:t>
            </a:r>
            <a:r>
              <a:rPr dirty="0" err="1"/>
              <a:t>commun</a:t>
            </a:r>
            <a:r>
              <a:rPr dirty="0"/>
              <a:t> avec les </a:t>
            </a:r>
            <a:r>
              <a:rPr b="1" dirty="0" err="1"/>
              <a:t>dieux</a:t>
            </a:r>
            <a:r>
              <a:rPr dirty="0"/>
              <a:t>, </a:t>
            </a:r>
            <a:r>
              <a:rPr dirty="0" err="1"/>
              <a:t>tandis</a:t>
            </a:r>
            <a:r>
              <a:rPr dirty="0"/>
              <a:t> </a:t>
            </a:r>
            <a:r>
              <a:rPr dirty="0" err="1"/>
              <a:t>que</a:t>
            </a:r>
            <a:r>
              <a:rPr dirty="0"/>
              <a:t> les femmes </a:t>
            </a:r>
            <a:r>
              <a:rPr dirty="0" err="1"/>
              <a:t>bien</a:t>
            </a:r>
            <a:r>
              <a:rPr dirty="0"/>
              <a:t> plus aux </a:t>
            </a:r>
            <a:r>
              <a:rPr b="1" dirty="0" err="1"/>
              <a:t>animaux</a:t>
            </a:r>
            <a:r>
              <a:rPr dirty="0"/>
              <a:t>. </a:t>
            </a:r>
            <a:r>
              <a:rPr dirty="0" err="1"/>
              <a:t>Aristote</a:t>
            </a:r>
            <a:r>
              <a:rPr dirty="0"/>
              <a:t> </a:t>
            </a:r>
            <a:r>
              <a:rPr dirty="0" err="1"/>
              <a:t>disait</a:t>
            </a:r>
            <a:r>
              <a:rPr dirty="0"/>
              <a:t> </a:t>
            </a:r>
            <a:r>
              <a:rPr dirty="0" err="1"/>
              <a:t>que</a:t>
            </a:r>
            <a:r>
              <a:rPr dirty="0"/>
              <a:t> </a:t>
            </a:r>
            <a:r>
              <a:rPr i="1" dirty="0"/>
              <a:t>“Le </a:t>
            </a:r>
            <a:r>
              <a:rPr i="1" dirty="0" err="1"/>
              <a:t>mâle</a:t>
            </a:r>
            <a:r>
              <a:rPr i="1" dirty="0"/>
              <a:t> </a:t>
            </a:r>
            <a:r>
              <a:rPr i="1" dirty="0" err="1"/>
              <a:t>est</a:t>
            </a:r>
            <a:r>
              <a:rPr i="1" dirty="0"/>
              <a:t> </a:t>
            </a:r>
            <a:r>
              <a:rPr i="1" dirty="0" err="1"/>
              <a:t>supérieur</a:t>
            </a:r>
            <a:r>
              <a:rPr i="1" dirty="0"/>
              <a:t> par nature et la </a:t>
            </a:r>
            <a:r>
              <a:rPr i="1" dirty="0" err="1"/>
              <a:t>femelle</a:t>
            </a:r>
            <a:r>
              <a:rPr i="1" dirty="0"/>
              <a:t> </a:t>
            </a:r>
            <a:r>
              <a:rPr i="1" dirty="0" err="1"/>
              <a:t>inférieure</a:t>
            </a:r>
            <a:r>
              <a:rPr i="1" dirty="0"/>
              <a:t>… </a:t>
            </a:r>
            <a:r>
              <a:rPr i="1" dirty="0" err="1"/>
              <a:t>l'un</a:t>
            </a:r>
            <a:r>
              <a:rPr i="1" dirty="0"/>
              <a:t> </a:t>
            </a:r>
            <a:r>
              <a:rPr i="1" dirty="0" err="1"/>
              <a:t>gouverne</a:t>
            </a:r>
            <a:r>
              <a:rPr i="1" dirty="0"/>
              <a:t> et </a:t>
            </a:r>
            <a:r>
              <a:rPr i="1" dirty="0" err="1"/>
              <a:t>l'autre</a:t>
            </a:r>
            <a:r>
              <a:rPr i="1" dirty="0"/>
              <a:t> </a:t>
            </a:r>
            <a:r>
              <a:rPr i="1" dirty="0" err="1"/>
              <a:t>est</a:t>
            </a:r>
            <a:r>
              <a:rPr i="1" dirty="0"/>
              <a:t> </a:t>
            </a:r>
            <a:r>
              <a:rPr i="1" dirty="0" err="1"/>
              <a:t>gouvernée</a:t>
            </a:r>
            <a:r>
              <a:rPr i="1" dirty="0"/>
              <a:t>.”</a:t>
            </a:r>
            <a:endParaRPr sz="900" i="1" dirty="0"/>
          </a:p>
        </p:txBody>
      </p:sp>
      <p:pic>
        <p:nvPicPr>
          <p:cNvPr id="141" name="slide 2.jpeg" descr="slide 2.jpeg"/>
          <p:cNvPicPr>
            <a:picLocks noChangeAspect="1"/>
          </p:cNvPicPr>
          <p:nvPr/>
        </p:nvPicPr>
        <p:blipFill>
          <a:blip r:embed="rId2" cstate="print">
            <a:extLst/>
          </a:blip>
          <a:stretch>
            <a:fillRect/>
          </a:stretch>
        </p:blipFill>
        <p:spPr>
          <a:xfrm>
            <a:off x="3622080" y="4779067"/>
            <a:ext cx="7405446" cy="4346942"/>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41"/>
                                        </p:tgtEl>
                                        <p:attrNameLst>
                                          <p:attrName>style.visibility</p:attrName>
                                        </p:attrNameLst>
                                      </p:cBhvr>
                                      <p:to>
                                        <p:strVal val="visible"/>
                                      </p:to>
                                    </p:set>
                                    <p:animEffect transition="in" filter="dissolve">
                                      <p:cBhvr>
                                        <p:cTn id="7" dur="15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1" animBg="1" advAuto="0"/>
    </p:bldLst>
  </p:timing>
</p:sld>
</file>

<file path=ppt/theme/theme1.xml><?xml version="1.0" encoding="utf-8"?>
<a:theme xmlns:a="http://schemas.openxmlformats.org/drawingml/2006/main" name="Parchment">
  <a:themeElements>
    <a:clrScheme name="Parchment">
      <a:dk1>
        <a:srgbClr val="3E231A"/>
      </a:dk1>
      <a:lt1>
        <a:srgbClr val="24383E"/>
      </a:lt1>
      <a:dk2>
        <a:srgbClr val="A7A7A7"/>
      </a:dk2>
      <a:lt2>
        <a:srgbClr val="535353"/>
      </a:lt2>
      <a:accent1>
        <a:srgbClr val="738CAB"/>
      </a:accent1>
      <a:accent2>
        <a:srgbClr val="7E9769"/>
      </a:accent2>
      <a:accent3>
        <a:srgbClr val="D3B64B"/>
      </a:accent3>
      <a:accent4>
        <a:srgbClr val="B99769"/>
      </a:accent4>
      <a:accent5>
        <a:srgbClr val="981800"/>
      </a:accent5>
      <a:accent6>
        <a:srgbClr val="9383A0"/>
      </a:accent6>
      <a:hlink>
        <a:srgbClr val="0000FF"/>
      </a:hlink>
      <a:folHlink>
        <a:srgbClr val="FF00FF"/>
      </a:folHlink>
    </a:clrScheme>
    <a:fontScheme name="Parchment">
      <a:majorFont>
        <a:latin typeface="Helvetica"/>
        <a:ea typeface="Helvetica"/>
        <a:cs typeface="Helvetica"/>
      </a:majorFont>
      <a:minorFont>
        <a:latin typeface="Helvetica Neue"/>
        <a:ea typeface="Helvetica Neue"/>
        <a:cs typeface="Helvetica Neue"/>
      </a:minorFont>
    </a:fontScheme>
    <a:fmtScheme name="Parchm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25000"/>
              </a:srgbClr>
            </a:outerShdw>
          </a:effectLst>
        </a:effectStyle>
        <a:effectStyle>
          <a:effectLst>
            <a:outerShdw blurRad="50800" dist="25400" dir="5400000" rotWithShape="0">
              <a:srgbClr val="000000">
                <a:alpha val="25000"/>
              </a:srgbClr>
            </a:outerShdw>
          </a:effectLst>
        </a:effectStyle>
        <a:effectStyle>
          <a:effectLst>
            <a:outerShdw blurRad="50800" dist="25400" dir="5400000" rotWithShape="0">
              <a:srgbClr val="000000">
                <a:alpha val="2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4383E"/>
        </a:solidFill>
        <a:ln w="25400" cap="flat">
          <a:solidFill>
            <a:schemeClr val="accent1"/>
          </a:solidFill>
          <a:prstDash val="solid"/>
          <a:round/>
        </a:ln>
        <a:effectLst>
          <a:outerShdw blurRad="50800" dist="25400" dir="5400000" rotWithShape="0">
            <a:srgbClr val="000000">
              <a:alpha val="25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Papyrus"/>
            <a:ea typeface="Papyrus"/>
            <a:cs typeface="Papyrus"/>
            <a:sym typeface="Papyru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50800" dist="25400" dir="5400000" rotWithShape="0">
            <a:srgbClr val="000000">
              <a:alpha val="2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Papyrus"/>
            <a:ea typeface="Papyrus"/>
            <a:cs typeface="Papyrus"/>
            <a:sym typeface="Papyru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Parchment">
  <a:themeElements>
    <a:clrScheme name="Parchment">
      <a:dk1>
        <a:srgbClr val="000000"/>
      </a:dk1>
      <a:lt1>
        <a:srgbClr val="FFFFFF"/>
      </a:lt1>
      <a:dk2>
        <a:srgbClr val="A7A7A7"/>
      </a:dk2>
      <a:lt2>
        <a:srgbClr val="535353"/>
      </a:lt2>
      <a:accent1>
        <a:srgbClr val="738CAB"/>
      </a:accent1>
      <a:accent2>
        <a:srgbClr val="7E9769"/>
      </a:accent2>
      <a:accent3>
        <a:srgbClr val="D3B64B"/>
      </a:accent3>
      <a:accent4>
        <a:srgbClr val="B99769"/>
      </a:accent4>
      <a:accent5>
        <a:srgbClr val="981800"/>
      </a:accent5>
      <a:accent6>
        <a:srgbClr val="9383A0"/>
      </a:accent6>
      <a:hlink>
        <a:srgbClr val="0000FF"/>
      </a:hlink>
      <a:folHlink>
        <a:srgbClr val="FF00FF"/>
      </a:folHlink>
    </a:clrScheme>
    <a:fontScheme name="Parchment">
      <a:majorFont>
        <a:latin typeface="Helvetica"/>
        <a:ea typeface="Helvetica"/>
        <a:cs typeface="Helvetica"/>
      </a:majorFont>
      <a:minorFont>
        <a:latin typeface="Helvetica Neue"/>
        <a:ea typeface="Helvetica Neue"/>
        <a:cs typeface="Helvetica Neue"/>
      </a:minorFont>
    </a:fontScheme>
    <a:fmtScheme name="Parchm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25000"/>
              </a:srgbClr>
            </a:outerShdw>
          </a:effectLst>
        </a:effectStyle>
        <a:effectStyle>
          <a:effectLst>
            <a:outerShdw blurRad="50800" dist="25400" dir="5400000" rotWithShape="0">
              <a:srgbClr val="000000">
                <a:alpha val="25000"/>
              </a:srgbClr>
            </a:outerShdw>
          </a:effectLst>
        </a:effectStyle>
        <a:effectStyle>
          <a:effectLst>
            <a:outerShdw blurRad="50800" dist="25400" dir="5400000" rotWithShape="0">
              <a:srgbClr val="000000">
                <a:alpha val="2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4383E"/>
        </a:solidFill>
        <a:ln w="25400" cap="flat">
          <a:solidFill>
            <a:schemeClr val="accent1"/>
          </a:solidFill>
          <a:prstDash val="solid"/>
          <a:round/>
        </a:ln>
        <a:effectLst>
          <a:outerShdw blurRad="50800" dist="25400" dir="5400000" rotWithShape="0">
            <a:srgbClr val="000000">
              <a:alpha val="25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Papyrus"/>
            <a:ea typeface="Papyrus"/>
            <a:cs typeface="Papyrus"/>
            <a:sym typeface="Papyru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50800" dist="25400" dir="5400000" rotWithShape="0">
            <a:srgbClr val="000000">
              <a:alpha val="2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Papyrus"/>
            <a:ea typeface="Papyrus"/>
            <a:cs typeface="Papyrus"/>
            <a:sym typeface="Papyru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16</TotalTime>
  <Words>2112</Words>
  <Application>Microsoft Office PowerPoint</Application>
  <PresentationFormat>Personalizzato</PresentationFormat>
  <Paragraphs>97</Paragraphs>
  <Slides>32</Slides>
  <Notes>0</Notes>
  <HiddenSlides>0</HiddenSlides>
  <MMClips>0</MMClips>
  <ScaleCrop>false</ScaleCrop>
  <HeadingPairs>
    <vt:vector size="4" baseType="variant">
      <vt:variant>
        <vt:lpstr>Tema</vt:lpstr>
      </vt:variant>
      <vt:variant>
        <vt:i4>1</vt:i4>
      </vt:variant>
      <vt:variant>
        <vt:lpstr>Titoli diapositive</vt:lpstr>
      </vt:variant>
      <vt:variant>
        <vt:i4>32</vt:i4>
      </vt:variant>
    </vt:vector>
  </HeadingPairs>
  <TitlesOfParts>
    <vt:vector size="33" baseType="lpstr">
      <vt:lpstr>Parchment</vt:lpstr>
      <vt:lpstr>Diapositiva 1</vt:lpstr>
      <vt:lpstr>Diapositiva 2</vt:lpstr>
      <vt:lpstr>La femme dans l’Ancien Egypte </vt:lpstr>
      <vt:lpstr>Diapositiva 4</vt:lpstr>
      <vt:lpstr>Image divine</vt:lpstr>
      <vt:lpstr>Femmes célèbres: Cléopâtre</vt:lpstr>
      <vt:lpstr>Diapositiva 7</vt:lpstr>
      <vt:lpstr>La femme en Grèce Antique</vt:lpstr>
      <vt:lpstr>Diapositiva 9</vt:lpstr>
      <vt:lpstr>Diapositiva 10</vt:lpstr>
      <vt:lpstr>Mariage à Sparte et Athènes</vt:lpstr>
      <vt:lpstr>Diapositiva 12</vt:lpstr>
      <vt:lpstr>Diapositiva 13</vt:lpstr>
      <vt:lpstr>L’éducation de la femme spartiate</vt:lpstr>
      <vt:lpstr>Femmes célèbres: Agnodice d’Athènes</vt:lpstr>
      <vt:lpstr>Diapositiva 16</vt:lpstr>
      <vt:lpstr>Le femme Etrusque</vt:lpstr>
      <vt:lpstr>Diapositiva 18</vt:lpstr>
      <vt:lpstr>Diapositiva 19</vt:lpstr>
      <vt:lpstr>Diapositiva 20</vt:lpstr>
      <vt:lpstr>Diapositiva 21</vt:lpstr>
      <vt:lpstr>Femmes célèbres: Tanaquil</vt:lpstr>
      <vt:lpstr>La femme à Rome</vt:lpstr>
      <vt:lpstr>Diapositiva 24</vt:lpstr>
      <vt:lpstr>Diapositiva 25</vt:lpstr>
      <vt:lpstr>Diapositiva 26</vt:lpstr>
      <vt:lpstr>Femmes célèbres: Poppea Sabina</vt:lpstr>
      <vt:lpstr>Diapositiva 28</vt:lpstr>
      <vt:lpstr>Diapositiva 29</vt:lpstr>
      <vt:lpstr>The End</vt:lpstr>
      <vt:lpstr>Diapositiva 31</vt:lpstr>
      <vt:lpstr>Diapositiva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cp:lastModifiedBy>Utente</cp:lastModifiedBy>
  <cp:revision>3</cp:revision>
  <dcterms:modified xsi:type="dcterms:W3CDTF">2017-05-10T21:05:32Z</dcterms:modified>
</cp:coreProperties>
</file>