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507" r:id="rId3"/>
    <p:sldId id="576" r:id="rId4"/>
    <p:sldId id="396" r:id="rId5"/>
    <p:sldId id="558" r:id="rId6"/>
    <p:sldId id="561" r:id="rId7"/>
    <p:sldId id="563" r:id="rId8"/>
    <p:sldId id="565" r:id="rId9"/>
    <p:sldId id="516" r:id="rId10"/>
    <p:sldId id="517" r:id="rId11"/>
    <p:sldId id="518" r:id="rId12"/>
    <p:sldId id="520" r:id="rId13"/>
    <p:sldId id="521" r:id="rId14"/>
    <p:sldId id="522" r:id="rId15"/>
    <p:sldId id="523" r:id="rId16"/>
    <p:sldId id="524" r:id="rId17"/>
    <p:sldId id="526" r:id="rId18"/>
    <p:sldId id="529" r:id="rId19"/>
    <p:sldId id="530" r:id="rId20"/>
    <p:sldId id="531" r:id="rId21"/>
    <p:sldId id="567" r:id="rId22"/>
    <p:sldId id="569" r:id="rId23"/>
    <p:sldId id="532" r:id="rId24"/>
    <p:sldId id="533" r:id="rId25"/>
    <p:sldId id="535" r:id="rId26"/>
    <p:sldId id="536" r:id="rId27"/>
    <p:sldId id="537" r:id="rId28"/>
    <p:sldId id="554" r:id="rId29"/>
    <p:sldId id="555" r:id="rId30"/>
    <p:sldId id="343" r:id="rId31"/>
    <p:sldId id="399" r:id="rId32"/>
    <p:sldId id="542" r:id="rId33"/>
    <p:sldId id="545" r:id="rId34"/>
    <p:sldId id="546" r:id="rId35"/>
    <p:sldId id="551" r:id="rId36"/>
    <p:sldId id="570" r:id="rId37"/>
    <p:sldId id="552" r:id="rId38"/>
    <p:sldId id="538" r:id="rId39"/>
    <p:sldId id="612" r:id="rId40"/>
    <p:sldId id="613" r:id="rId41"/>
    <p:sldId id="614" r:id="rId42"/>
    <p:sldId id="615" r:id="rId43"/>
    <p:sldId id="616" r:id="rId44"/>
    <p:sldId id="617" r:id="rId45"/>
    <p:sldId id="618" r:id="rId46"/>
    <p:sldId id="620" r:id="rId47"/>
    <p:sldId id="621" r:id="rId48"/>
    <p:sldId id="622" r:id="rId49"/>
    <p:sldId id="623" r:id="rId50"/>
    <p:sldId id="624" r:id="rId51"/>
    <p:sldId id="625" r:id="rId52"/>
    <p:sldId id="626" r:id="rId53"/>
    <p:sldId id="627" r:id="rId54"/>
    <p:sldId id="628" r:id="rId55"/>
    <p:sldId id="629" r:id="rId56"/>
    <p:sldId id="630" r:id="rId57"/>
    <p:sldId id="631" r:id="rId58"/>
    <p:sldId id="632" r:id="rId59"/>
    <p:sldId id="633" r:id="rId6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lgn="ctr" eaLnBrk="1" hangingPunct="1">
              <a:buNone/>
            </a:pPr>
            <a:fld id="{9A0DB2DC-4C9A-4742-B13C-FB6460FD3503}" type="slidenum">
              <a:rPr lang="en-US" dirty="0"/>
              <a:pPr algn="ctr" eaLnBrk="1" hangingPunct="1">
                <a:buNone/>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algn="ctr" eaLnBrk="1" hangingPunct="1">
              <a:buNone/>
            </a:pPr>
            <a:fld id="{9A0DB2DC-4C9A-4742-B13C-FB6460FD3503}" type="slidenum">
              <a:rPr lang="en-US" dirty="0"/>
              <a:pPr algn="ctr" eaLnBrk="1" hangingPunct="1">
                <a:buNone/>
              </a:pPr>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algn="ctr" eaLnBrk="1" hangingPunct="1">
              <a:buNone/>
            </a:pPr>
            <a:fld id="{9A0DB2DC-4C9A-4742-B13C-FB6460FD3503}" type="slidenum">
              <a:rPr lang="en-US" dirty="0"/>
              <a:pPr algn="ctr" eaLnBrk="1" hangingPunct="1">
                <a:buNone/>
              </a:pPr>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algn="ctr" eaLnBrk="1" hangingPunct="1">
              <a:buNone/>
            </a:pPr>
            <a:fld id="{9A0DB2DC-4C9A-4742-B13C-FB6460FD3503}" type="slidenum">
              <a:rPr lang="en-US" dirty="0"/>
              <a:pPr algn="ctr" eaLnBrk="1" hangingPunct="1">
                <a:buNone/>
              </a:pPr>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algn="ctr" eaLnBrk="1" hangingPunct="1">
              <a:buNone/>
            </a:pPr>
            <a:fld id="{9A0DB2DC-4C9A-4742-B13C-FB6460FD3503}" type="slidenum">
              <a:rPr lang="en-US" dirty="0"/>
              <a:pPr algn="ctr" eaLnBrk="1" hangingPunct="1">
                <a:buNone/>
              </a:pPr>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algn="ctr" eaLnBrk="1" hangingPunct="1">
              <a:buNone/>
            </a:pPr>
            <a:fld id="{9A0DB2DC-4C9A-4742-B13C-FB6460FD3503}" type="slidenum">
              <a:rPr lang="en-US" dirty="0"/>
              <a:pPr algn="ctr" eaLnBrk="1" hangingPunct="1">
                <a:buNone/>
              </a:pPr>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mn-cs"/>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pPr lvl="0" eaLnBrk="1" hangingPunct="1">
                <a:buNone/>
              </a:p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microsoft.com/office/2007/relationships/media" Target="file:///C:\Users\ZoricaP\Desktop\prezentacija\y2mate.com%20-%20SERBIA%20-%20LAND%20COLOURED%20WITH%20LIFE.%20Travel%20Promo%20Video._fJ2NlCRcIq0_1080p.mp4" TargetMode="External"/><Relationship Id="rId2" Type="http://schemas.openxmlformats.org/officeDocument/2006/relationships/slideLayout" Target="../slideLayouts/slideLayout2.xml"/><Relationship Id="rId1" Type="http://schemas.openxmlformats.org/officeDocument/2006/relationships/video" Target="file:///C:\Users\ZoricaP\Desktop\prezentacija\y2mate.com%20-%20SERBIA%20-%20LAND%20COLOURED%20WITH%20LIFE.%20Travel%20Promo%20Video._fJ2NlCRcIq0_1080p.mp4" TargetMode="Externa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www.serbia.com/visit-serbia/cultural-attractions/monasteries-and-churches/the-sopocani-monastery/" TargetMode="External"/><Relationship Id="rId2" Type="http://schemas.openxmlformats.org/officeDocument/2006/relationships/hyperlink" Target="http://www.serbia.com/visit-serbia/cultural-attractions/monasteries-and-churches/studenica-monastery-of-incredible-frescoes/" TargetMode="External"/><Relationship Id="rId1" Type="http://schemas.openxmlformats.org/officeDocument/2006/relationships/slideLayout" Target="../slideLayouts/slideLayout2.xml"/><Relationship Id="rId5" Type="http://schemas.openxmlformats.org/officeDocument/2006/relationships/hyperlink" Target="http://www.serbia.com/manasija-monastery-a-jewel-of-serbian-medieval-culture/" TargetMode="External"/><Relationship Id="rId4" Type="http://schemas.openxmlformats.org/officeDocument/2006/relationships/hyperlink" Target="http://www.serbia.com/visit-serbia/natural-beauties/mountains/fruska-gora-once-an-island-now-a-mounta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Monastery" TargetMode="External"/><Relationship Id="rId2" Type="http://schemas.openxmlformats.org/officeDocument/2006/relationships/hyperlink" Target="https://en.wikipedia.org/wiki/Serbian_Orthodox_Christian" TargetMode="External"/><Relationship Id="rId1" Type="http://schemas.openxmlformats.org/officeDocument/2006/relationships/slideLayout" Target="../slideLayouts/slideLayout4.xml"/><Relationship Id="rId4" Type="http://schemas.openxmlformats.org/officeDocument/2006/relationships/hyperlink" Target="https://en.wikipedia.org/wiki/Stefan_De%C4%8Danski"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Novi_Pazar" TargetMode="External"/><Relationship Id="rId2" Type="http://schemas.openxmlformats.org/officeDocument/2006/relationships/hyperlink" Target="https://en.wikipedia.org/wiki/Stari_Ras" TargetMode="External"/><Relationship Id="rId1" Type="http://schemas.openxmlformats.org/officeDocument/2006/relationships/slideLayout" Target="../slideLayouts/slideLayout4.xml"/><Relationship Id="rId4" Type="http://schemas.openxmlformats.org/officeDocument/2006/relationships/hyperlink" Target="https://en.wikipedia.org/wiki/Serbia"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Monastery" TargetMode="External"/><Relationship Id="rId7" Type="http://schemas.openxmlformats.org/officeDocument/2006/relationships/hyperlink" Target="https://en.wikipedia.org/wiki/Holy_Trinity" TargetMode="External"/><Relationship Id="rId2" Type="http://schemas.openxmlformats.org/officeDocument/2006/relationships/hyperlink" Target="https://en.wikipedia.org/wiki/Serbian_Orthodox" TargetMode="External"/><Relationship Id="rId1" Type="http://schemas.openxmlformats.org/officeDocument/2006/relationships/slideLayout" Target="../slideLayouts/slideLayout4.xml"/><Relationship Id="rId6" Type="http://schemas.openxmlformats.org/officeDocument/2006/relationships/hyperlink" Target="https://en.wikipedia.org/wiki/Stefan_Lazarevi%C4%87" TargetMode="External"/><Relationship Id="rId5" Type="http://schemas.openxmlformats.org/officeDocument/2006/relationships/hyperlink" Target="https://en.wikipedia.org/wiki/Despot_(court_title)" TargetMode="External"/><Relationship Id="rId4" Type="http://schemas.openxmlformats.org/officeDocument/2006/relationships/hyperlink" Target="https://en.wikipedia.org/wiki/Despotovac"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431925" y="360363"/>
            <a:ext cx="7407275" cy="1471613"/>
          </a:xfr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S Gothic" panose="020B0609070205080204" charset="-128"/>
                <a:cs typeface="Comic Sans MS" panose="030F0702030302020204" charset="0"/>
              </a:rPr>
              <a:t> </a:t>
            </a:r>
            <a:r>
              <a:rPr kumimoji="0" lang="sr-Latn-RS" alt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S Gothic" panose="020B0609070205080204" charset="-128"/>
                <a:cs typeface="Comic Sans MS" panose="030F0702030302020204" charset="0"/>
              </a:rPr>
              <a:t>WELCOME TO </a:t>
            </a: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S Gothic" panose="020B0609070205080204" charset="-128"/>
                <a:cs typeface="Comic Sans MS" panose="030F0702030302020204" charset="0"/>
              </a:rPr>
              <a:t>SERBIA</a:t>
            </a:r>
          </a:p>
        </p:txBody>
      </p:sp>
      <p:sp>
        <p:nvSpPr>
          <p:cNvPr id="8195" name="Subtitle 2"/>
          <p:cNvSpPr>
            <a:spLocks noGrp="1"/>
          </p:cNvSpPr>
          <p:nvPr>
            <p:ph type="subTitle" idx="1"/>
          </p:nvPr>
        </p:nvSpPr>
        <p:spPr>
          <a:xfrm>
            <a:off x="1431925" y="1849438"/>
            <a:ext cx="7407275" cy="1752600"/>
          </a:xfrm>
        </p:spPr>
        <p:style>
          <a:lnRef idx="1">
            <a:schemeClr val="accent1"/>
          </a:lnRef>
          <a:fillRef idx="2">
            <a:schemeClr val="accent1"/>
          </a:fillRef>
          <a:effectRef idx="1">
            <a:schemeClr val="accent1"/>
          </a:effectRef>
          <a:fontRef idx="minor">
            <a:schemeClr val="dk1"/>
          </a:fontRef>
        </p:style>
        <p:txBody>
          <a:bodyPr vert="horz" wrap="square" lIns="91440" tIns="0" rIns="91440" bIns="45720" numCol="1" anchor="t" anchorCtr="0" compatLnSpc="1"/>
          <a:lstStyle/>
          <a:p>
            <a:pPr eaLnBrk="1" hangingPunct="1">
              <a:buSzPct val="80000"/>
            </a:pPr>
            <a:r>
              <a:rPr lang="sr-Latn-RS" altLang="sr-Cyrl-RS" kern="1200" dirty="0">
                <a:solidFill>
                  <a:srgbClr val="320E04"/>
                </a:solidFill>
                <a:latin typeface="Comic Sans MS" panose="030F0702030302020204" charset="0"/>
                <a:ea typeface="+mn-ea"/>
                <a:cs typeface="Comic Sans MS" panose="030F0702030302020204" charset="0"/>
              </a:rPr>
              <a:t>presentation</a:t>
            </a:r>
            <a:r>
              <a:rPr lang="sr-Latn-RS" altLang="sr-Cyrl-RS" kern="1200" dirty="0">
                <a:solidFill>
                  <a:srgbClr val="320E04"/>
                </a:solidFill>
                <a:latin typeface="Corbel" panose="020B0503020204020204" pitchFamily="34" charset="0"/>
                <a:ea typeface="+mn-ea"/>
                <a:cs typeface="+mn-cs"/>
              </a:rPr>
              <a:t> </a:t>
            </a:r>
            <a:endParaRPr lang="sr-Cyrl-RS" altLang="sr-Cyrl-CS" kern="1200" dirty="0">
              <a:solidFill>
                <a:srgbClr val="320E04"/>
              </a:solidFill>
              <a:latin typeface="Corbel" panose="020B0503020204020204" pitchFamily="34" charset="0"/>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noProof="0" dirty="0" smtClean="0">
                <a:ln>
                  <a:noFill/>
                </a:ln>
                <a:uLnTx/>
                <a:uFillTx/>
                <a:sym typeface="+mn-ea"/>
              </a:rPr>
              <a:t/>
            </a:r>
            <a:br>
              <a:rPr lang="en-US" noProof="0" dirty="0" smtClean="0">
                <a:ln>
                  <a:noFill/>
                </a:ln>
                <a:uLnTx/>
                <a:uFillTx/>
                <a:sym typeface="+mn-ea"/>
              </a:rPr>
            </a:br>
            <a:r>
              <a:rPr lang="en-US" noProof="0" dirty="0" smtClean="0">
                <a:ln>
                  <a:noFill/>
                </a:ln>
                <a:uLnTx/>
                <a:uFillTx/>
                <a:latin typeface="Comic Sans MS" panose="030F0702030302020204" charset="0"/>
                <a:cs typeface="Comic Sans MS" panose="030F0702030302020204" charset="0"/>
                <a:sym typeface="+mn-ea"/>
              </a:rPr>
              <a:t>Z</a:t>
            </a:r>
            <a:r>
              <a:rPr lang="en-US" altLang="sr-Latn-RS" noProof="0" dirty="0" smtClean="0">
                <a:ln>
                  <a:noFill/>
                </a:ln>
                <a:uLnTx/>
                <a:uFillTx/>
                <a:latin typeface="Comic Sans MS" panose="030F0702030302020204" charset="0"/>
                <a:cs typeface="Comic Sans MS" panose="030F0702030302020204" charset="0"/>
                <a:sym typeface="+mn-ea"/>
              </a:rPr>
              <a:t>LATIBOR MOUNTAIN</a:t>
            </a:r>
            <a:r>
              <a:rPr lang="en-US"/>
              <a:t/>
            </a:r>
            <a:br>
              <a:rPr lang="en-US"/>
            </a:br>
            <a:endParaRPr lang="en-US"/>
          </a:p>
        </p:txBody>
      </p:sp>
      <p:pic>
        <p:nvPicPr>
          <p:cNvPr id="4" name="Content Placeholder 3" descr="zlatibor 1"/>
          <p:cNvPicPr>
            <a:picLocks noGrp="1" noChangeAspect="1"/>
          </p:cNvPicPr>
          <p:nvPr>
            <p:ph sz="half" idx="1"/>
          </p:nvPr>
        </p:nvPicPr>
        <p:blipFill>
          <a:blip r:embed="rId2"/>
          <a:stretch>
            <a:fillRect/>
          </a:stretch>
        </p:blipFill>
        <p:spPr>
          <a:xfrm>
            <a:off x="345440" y="2286000"/>
            <a:ext cx="4747895" cy="2552065"/>
          </a:xfrm>
          <a:prstGeom prst="rect">
            <a:avLst/>
          </a:prstGeom>
        </p:spPr>
      </p:pic>
      <p:pic>
        <p:nvPicPr>
          <p:cNvPr id="5" name="Content Placeholder 4" descr="Zlatibor 2"/>
          <p:cNvPicPr>
            <a:picLocks noGrp="1" noChangeAspect="1"/>
          </p:cNvPicPr>
          <p:nvPr>
            <p:ph sz="half" idx="2"/>
          </p:nvPr>
        </p:nvPicPr>
        <p:blipFill>
          <a:blip r:embed="rId3"/>
          <a:stretch>
            <a:fillRect/>
          </a:stretch>
        </p:blipFill>
        <p:spPr>
          <a:xfrm>
            <a:off x="5144770" y="2386965"/>
            <a:ext cx="3193415" cy="23920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noProof="0" dirty="0" smtClean="0">
                <a:ln>
                  <a:noFill/>
                </a:ln>
                <a:uLnTx/>
                <a:uFillTx/>
                <a:sym typeface="+mn-ea"/>
              </a:rPr>
              <a:t/>
            </a:r>
            <a:br>
              <a:rPr lang="en-US" noProof="0" dirty="0" smtClean="0">
                <a:ln>
                  <a:noFill/>
                </a:ln>
                <a:uLnTx/>
                <a:uFillTx/>
                <a:sym typeface="+mn-ea"/>
              </a:rPr>
            </a:br>
            <a:r>
              <a:rPr lang="en-US" noProof="0" dirty="0" smtClean="0">
                <a:ln>
                  <a:noFill/>
                </a:ln>
                <a:uLnTx/>
                <a:uFillTx/>
                <a:sym typeface="+mn-ea"/>
              </a:rPr>
              <a:t>Z</a:t>
            </a:r>
            <a:r>
              <a:rPr lang="en-US" altLang="sr-Latn-RS" noProof="0" dirty="0" smtClean="0">
                <a:ln>
                  <a:noFill/>
                </a:ln>
                <a:uLnTx/>
                <a:uFillTx/>
                <a:sym typeface="+mn-ea"/>
              </a:rPr>
              <a:t>LATIBOR MOUNTAIN</a:t>
            </a:r>
            <a:r>
              <a:rPr lang="en-US"/>
              <a:t/>
            </a:r>
            <a:br>
              <a:rPr lang="en-US"/>
            </a:br>
            <a:endParaRPr lang="en-US"/>
          </a:p>
        </p:txBody>
      </p:sp>
      <p:pic>
        <p:nvPicPr>
          <p:cNvPr id="5" name="Content Placeholder 4" descr="Zlatibor 3"/>
          <p:cNvPicPr>
            <a:picLocks noGrp="1" noChangeAspect="1"/>
          </p:cNvPicPr>
          <p:nvPr>
            <p:ph sz="half" idx="1"/>
          </p:nvPr>
        </p:nvPicPr>
        <p:blipFill>
          <a:blip r:embed="rId2"/>
          <a:stretch>
            <a:fillRect/>
          </a:stretch>
        </p:blipFill>
        <p:spPr>
          <a:xfrm>
            <a:off x="470535" y="2283460"/>
            <a:ext cx="4622800" cy="2600325"/>
          </a:xfrm>
          <a:prstGeom prst="rect">
            <a:avLst/>
          </a:prstGeom>
        </p:spPr>
      </p:pic>
      <p:pic>
        <p:nvPicPr>
          <p:cNvPr id="8" name="Content Placeholder 7" descr="zlatibor"/>
          <p:cNvPicPr>
            <a:picLocks noGrp="1" noChangeAspect="1"/>
          </p:cNvPicPr>
          <p:nvPr>
            <p:ph sz="half" idx="2"/>
          </p:nvPr>
        </p:nvPicPr>
        <p:blipFill>
          <a:blip r:embed="rId3"/>
          <a:stretch>
            <a:fillRect/>
          </a:stretch>
        </p:blipFill>
        <p:spPr>
          <a:xfrm>
            <a:off x="5276215" y="2483485"/>
            <a:ext cx="3657600" cy="2743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Tara National park</a:t>
            </a: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lstStyle/>
          <a:p>
            <a:r>
              <a:rPr lang="en-US">
                <a:latin typeface="Comic Sans MS" panose="030F0702030302020204" charset="0"/>
                <a:cs typeface="Comic Sans MS" panose="030F0702030302020204" charset="0"/>
              </a:rPr>
              <a:t>The best part about Tara National park is that it is heavily forested. It is also known as the lungs of Serbia. </a:t>
            </a:r>
          </a:p>
          <a:p>
            <a:r>
              <a:rPr lang="en-US">
                <a:latin typeface="Comic Sans MS" panose="030F0702030302020204" charset="0"/>
                <a:cs typeface="Comic Sans MS" panose="030F0702030302020204" charset="0"/>
              </a:rPr>
              <a:t>With many mountains, hiking trails, rivers, lakes, waterfalls and forests – there is a lot to see in Tara National Park.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Tara National park</a:t>
            </a:r>
            <a:endParaRPr lang="en-US">
              <a:latin typeface="Comic Sans MS" panose="030F0702030302020204" charset="0"/>
              <a:cs typeface="Comic Sans MS" panose="030F0702030302020204" charset="0"/>
            </a:endParaRPr>
          </a:p>
        </p:txBody>
      </p:sp>
      <p:pic>
        <p:nvPicPr>
          <p:cNvPr id="4" name="Content Placeholder 3" descr="tARA 1"/>
          <p:cNvPicPr>
            <a:picLocks noGrp="1" noChangeAspect="1"/>
          </p:cNvPicPr>
          <p:nvPr>
            <p:ph idx="1"/>
          </p:nvPr>
        </p:nvPicPr>
        <p:blipFill>
          <a:blip r:embed="rId2"/>
          <a:stretch>
            <a:fillRect/>
          </a:stretch>
        </p:blipFill>
        <p:spPr>
          <a:xfrm>
            <a:off x="1559560" y="1447800"/>
            <a:ext cx="7249795" cy="4800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ym typeface="+mn-ea"/>
              </a:rPr>
              <a:t>Tara National park</a:t>
            </a:r>
            <a:endParaRPr lang="en-US"/>
          </a:p>
        </p:txBody>
      </p:sp>
      <p:pic>
        <p:nvPicPr>
          <p:cNvPr id="4" name="Content Placeholder 3" descr="tARA 2"/>
          <p:cNvPicPr>
            <a:picLocks noGrp="1" noChangeAspect="1"/>
          </p:cNvPicPr>
          <p:nvPr>
            <p:ph idx="1"/>
          </p:nvPr>
        </p:nvPicPr>
        <p:blipFill>
          <a:blip r:embed="rId2"/>
          <a:stretch>
            <a:fillRect/>
          </a:stretch>
        </p:blipFill>
        <p:spPr>
          <a:xfrm>
            <a:off x="1099185" y="1143000"/>
            <a:ext cx="6523355" cy="43192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ym typeface="+mn-ea"/>
              </a:rPr>
              <a:t>Tara National park</a:t>
            </a:r>
            <a:endParaRPr lang="en-US"/>
          </a:p>
        </p:txBody>
      </p:sp>
      <p:pic>
        <p:nvPicPr>
          <p:cNvPr id="4" name="Content Placeholder 3" descr="TARA 3"/>
          <p:cNvPicPr>
            <a:picLocks noGrp="1" noChangeAspect="1"/>
          </p:cNvPicPr>
          <p:nvPr>
            <p:ph idx="1"/>
          </p:nvPr>
        </p:nvPicPr>
        <p:blipFill>
          <a:blip r:embed="rId2"/>
          <a:stretch>
            <a:fillRect/>
          </a:stretch>
        </p:blipFill>
        <p:spPr>
          <a:xfrm>
            <a:off x="1582420" y="1447800"/>
            <a:ext cx="7203440" cy="48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ym typeface="+mn-ea"/>
              </a:rPr>
              <a:t>Tara National park</a:t>
            </a:r>
            <a:endParaRPr lang="en-US"/>
          </a:p>
        </p:txBody>
      </p:sp>
      <p:pic>
        <p:nvPicPr>
          <p:cNvPr id="4" name="Content Placeholder 3" descr="tARA 4"/>
          <p:cNvPicPr>
            <a:picLocks noGrp="1" noChangeAspect="1"/>
          </p:cNvPicPr>
          <p:nvPr>
            <p:ph idx="1"/>
          </p:nvPr>
        </p:nvPicPr>
        <p:blipFill>
          <a:blip r:embed="rId2"/>
          <a:stretch>
            <a:fillRect/>
          </a:stretch>
        </p:blipFill>
        <p:spPr>
          <a:xfrm>
            <a:off x="1737360" y="1061085"/>
            <a:ext cx="5046980" cy="51873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atin typeface="Comic Sans MS" panose="030F0702030302020204" charset="0"/>
                <a:cs typeface="Comic Sans MS" panose="030F0702030302020204" charset="0"/>
              </a:rPr>
              <a:t>The Lonely House on River Drina</a:t>
            </a:r>
          </a:p>
        </p:txBody>
      </p:sp>
      <p:sp>
        <p:nvSpPr>
          <p:cNvPr id="3" name="Content Placeholder 2"/>
          <p:cNvSpPr>
            <a:spLocks noGrp="1"/>
          </p:cNvSpPr>
          <p:nvPr>
            <p:ph sz="half" idx="1"/>
          </p:nvPr>
        </p:nvSpPr>
        <p:spPr/>
        <p:txBody>
          <a:bodyPr/>
          <a:lstStyle/>
          <a:p>
            <a:r>
              <a:rPr lang="en-US">
                <a:latin typeface="Comic Sans MS" panose="030F0702030302020204" charset="0"/>
                <a:cs typeface="Comic Sans MS" panose="030F0702030302020204" charset="0"/>
              </a:rPr>
              <a:t>The Lonely House on river Drina is one of the most photographed spot in Tara National Park. </a:t>
            </a:r>
          </a:p>
          <a:p>
            <a:r>
              <a:rPr lang="en-US">
                <a:latin typeface="Comic Sans MS" panose="030F0702030302020204" charset="0"/>
                <a:cs typeface="Comic Sans MS" panose="030F0702030302020204" charset="0"/>
              </a:rPr>
              <a:t>It is near Bajina Basta and is also called the Drina house. </a:t>
            </a:r>
          </a:p>
          <a:p>
            <a:endParaRPr lang="en-US">
              <a:latin typeface="Comic Sans MS" panose="030F0702030302020204" charset="0"/>
              <a:cs typeface="Comic Sans MS" panose="030F0702030302020204" charset="0"/>
            </a:endParaRPr>
          </a:p>
          <a:p>
            <a:pPr marL="82550" indent="0">
              <a:buNone/>
            </a:pPr>
            <a:endParaRPr lang="en-US"/>
          </a:p>
          <a:p>
            <a:pPr marL="82550" indent="0">
              <a:buNone/>
            </a:pPr>
            <a:endParaRPr lang="en-US"/>
          </a:p>
          <a:p>
            <a:pPr marL="82550" indent="0">
              <a:buNone/>
            </a:pPr>
            <a:endParaRPr lang="en-US"/>
          </a:p>
        </p:txBody>
      </p:sp>
      <p:pic>
        <p:nvPicPr>
          <p:cNvPr id="4" name="Content Placeholder 3" descr="KUCA NA DRINI"/>
          <p:cNvPicPr>
            <a:picLocks noGrp="1" noChangeAspect="1"/>
          </p:cNvPicPr>
          <p:nvPr>
            <p:ph sz="half" idx="2"/>
          </p:nvPr>
        </p:nvPicPr>
        <p:blipFill>
          <a:blip r:embed="rId2"/>
          <a:stretch>
            <a:fillRect/>
          </a:stretch>
        </p:blipFill>
        <p:spPr>
          <a:xfrm>
            <a:off x="4094480" y="1936115"/>
            <a:ext cx="4305935" cy="322961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083310"/>
          </a:xfrm>
        </p:spPr>
        <p:txBody>
          <a:bodyPr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dirty="0">
                <a:latin typeface="Comic Sans MS" panose="030F0702030302020204" charset="0"/>
                <a:cs typeface="Comic Sans MS" panose="030F0702030302020204" charset="0"/>
                <a:sym typeface="+mn-ea"/>
              </a:rPr>
              <a:t>The Iron Gates gorge on the Danube River</a:t>
            </a:r>
            <a:endPar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j-ea"/>
              <a:cs typeface="Comic Sans MS" panose="030F0702030302020204" charset="0"/>
            </a:endParaRPr>
          </a:p>
        </p:txBody>
      </p:sp>
      <p:sp>
        <p:nvSpPr>
          <p:cNvPr id="4" name="Content Placeholder 3"/>
          <p:cNvSpPr>
            <a:spLocks noGrp="1"/>
          </p:cNvSpPr>
          <p:nvPr>
            <p:ph idx="1"/>
          </p:nvPr>
        </p:nvSpPr>
        <p:spPr/>
        <p:txBody>
          <a:bodyPr vert="horz" wrap="square" lIns="91440" tIns="45720" rIns="91440" bIns="45720" anchor="t"/>
          <a:lstStyle/>
          <a:p>
            <a:pPr eaLnBrk="1" hangingPunct="1"/>
            <a:r>
              <a:rPr sz="2400" dirty="0"/>
              <a:t> </a:t>
            </a:r>
            <a:r>
              <a:rPr sz="2800" dirty="0">
                <a:latin typeface="Comic Sans MS" panose="030F0702030302020204" charset="0"/>
                <a:cs typeface="Comic Sans MS" panose="030F0702030302020204" charset="0"/>
              </a:rPr>
              <a:t>(Serbian: Ђердапска клисура) is the biggest and the longest gorge in Europe. </a:t>
            </a:r>
          </a:p>
          <a:p>
            <a:pPr eaLnBrk="1" hangingPunct="1"/>
            <a:r>
              <a:rPr sz="2800" dirty="0">
                <a:latin typeface="Comic Sans MS" panose="030F0702030302020204" charset="0"/>
                <a:cs typeface="Comic Sans MS" panose="030F0702030302020204" charset="0"/>
              </a:rPr>
              <a:t>  The gorge is actually a river valley formed of three gorges .  </a:t>
            </a:r>
          </a:p>
          <a:p>
            <a:pPr eaLnBrk="1" hangingPunct="1"/>
            <a:r>
              <a:rPr sz="2800" dirty="0">
                <a:latin typeface="Comic Sans MS" panose="030F0702030302020204" charset="0"/>
                <a:cs typeface="Comic Sans MS" panose="030F0702030302020204" charset="0"/>
              </a:rPr>
              <a:t>The National park and the gorge itself have  diversified plant and animal life </a:t>
            </a:r>
            <a:r>
              <a:rPr lang="en-US" sz="2800" dirty="0">
                <a:latin typeface="Comic Sans MS" panose="030F0702030302020204" charset="0"/>
                <a:cs typeface="Comic Sans MS" panose="030F0702030302020204" charset="0"/>
              </a:rPr>
              <a:t>.</a:t>
            </a:r>
            <a:endParaRPr lang="sr-Cyrl-RS" sz="2800" dirty="0">
              <a:latin typeface="Comic Sans MS" panose="030F0702030302020204" charset="0"/>
              <a:cs typeface="Comic Sans MS" panose="030F0702030302020204" charset="0"/>
            </a:endParaRPr>
          </a:p>
        </p:txBody>
      </p:sp>
    </p:spTree>
  </p:cSld>
  <p:clrMapOvr>
    <a:masterClrMapping/>
  </p:clrMapOvr>
  <p:transition spd="slow">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0460"/>
          </a:xfrm>
        </p:spPr>
        <p:txBody>
          <a:bodyPr>
            <a:normAutofit fontScale="90000"/>
          </a:bodyPr>
          <a:lstStyle/>
          <a:p>
            <a:pPr algn="ctr"/>
            <a:r>
              <a:rPr dirty="0">
                <a:latin typeface="Comic Sans MS" panose="030F0702030302020204" charset="0"/>
                <a:cs typeface="Comic Sans MS" panose="030F0702030302020204" charset="0"/>
                <a:sym typeface="+mn-ea"/>
              </a:rPr>
              <a:t>The Iron Gates gorge on  the Danube River</a:t>
            </a:r>
            <a:endParaRPr lang="en-US">
              <a:latin typeface="Comic Sans MS" panose="030F0702030302020204" charset="0"/>
              <a:cs typeface="Comic Sans MS" panose="030F0702030302020204" charset="0"/>
            </a:endParaRPr>
          </a:p>
        </p:txBody>
      </p:sp>
      <p:pic>
        <p:nvPicPr>
          <p:cNvPr id="4" name="Content Placeholder 3" descr="DJERDAPSKA KLISURA 1"/>
          <p:cNvPicPr>
            <a:picLocks noGrp="1" noChangeAspect="1"/>
          </p:cNvPicPr>
          <p:nvPr>
            <p:ph sz="half" idx="1"/>
          </p:nvPr>
        </p:nvPicPr>
        <p:blipFill>
          <a:blip r:embed="rId2"/>
          <a:stretch>
            <a:fillRect/>
          </a:stretch>
        </p:blipFill>
        <p:spPr>
          <a:xfrm>
            <a:off x="654685" y="1897380"/>
            <a:ext cx="4438650" cy="3329305"/>
          </a:xfrm>
          <a:prstGeom prst="rect">
            <a:avLst/>
          </a:prstGeom>
        </p:spPr>
      </p:pic>
      <p:pic>
        <p:nvPicPr>
          <p:cNvPr id="5" name="Content Placeholder 4" descr="DJERDAPSKA KLISURA 2"/>
          <p:cNvPicPr>
            <a:picLocks noGrp="1" noChangeAspect="1"/>
          </p:cNvPicPr>
          <p:nvPr>
            <p:ph sz="half" idx="2"/>
          </p:nvPr>
        </p:nvPicPr>
        <p:blipFill>
          <a:blip r:embed="rId3"/>
          <a:stretch>
            <a:fillRect/>
          </a:stretch>
        </p:blipFill>
        <p:spPr>
          <a:xfrm>
            <a:off x="5045710" y="2482850"/>
            <a:ext cx="3626485" cy="24174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noProof="0" dirty="0">
                <a:effectLst>
                  <a:outerShdw blurRad="38100" dist="19050" dir="2700000" algn="tl" rotWithShape="0">
                    <a:schemeClr val="dk1">
                      <a:alpha val="40000"/>
                    </a:schemeClr>
                  </a:outerShdw>
                </a:effectLst>
                <a:uLnTx/>
                <a:uFillTx/>
                <a:latin typeface="Comic Sans MS" panose="030F0702030302020204" charset="0"/>
                <a:cs typeface="Comic Sans MS" panose="030F0702030302020204" charset="0"/>
                <a:sym typeface="+mn-ea"/>
              </a:rPr>
              <a:t>Serbia</a:t>
            </a:r>
            <a:r>
              <a:rPr lang="en-US" noProof="0" dirty="0">
                <a:ln>
                  <a:noFill/>
                </a:ln>
                <a:solidFill>
                  <a:srgbClr val="7A0078">
                    <a:lumMod val="75000"/>
                  </a:srgbClr>
                </a:solidFill>
                <a:effectLst/>
                <a:uLnTx/>
                <a:uFillTx/>
                <a:latin typeface="Comic Sans MS" panose="030F0702030302020204" charset="0"/>
                <a:cs typeface="Comic Sans MS" panose="030F0702030302020204" charset="0"/>
                <a:sym typeface="+mn-ea"/>
              </a:rPr>
              <a:t> </a:t>
            </a:r>
            <a:endParaRPr lang="en-US"/>
          </a:p>
        </p:txBody>
      </p:sp>
      <p:sp>
        <p:nvSpPr>
          <p:cNvPr id="3" name="Content Placeholder 2"/>
          <p:cNvSpPr>
            <a:spLocks noGrp="1"/>
          </p:cNvSpPr>
          <p:nvPr>
            <p:ph sz="half" idx="1"/>
          </p:nvPr>
        </p:nvSpPr>
        <p:spPr/>
        <p:txBody>
          <a:bodyPr/>
          <a:lstStyle/>
          <a:p>
            <a:r>
              <a:rPr lang="en-US" noProof="0" dirty="0">
                <a:solidFill>
                  <a:schemeClr val="tx1"/>
                </a:solidFill>
                <a:effectLst>
                  <a:outerShdw blurRad="38100" dist="19050" dir="2700000" algn="tl" rotWithShape="0">
                    <a:schemeClr val="dk1">
                      <a:alpha val="40000"/>
                    </a:schemeClr>
                  </a:outerShdw>
                </a:effectLst>
                <a:uLnTx/>
                <a:uFillTx/>
                <a:latin typeface="Comic Sans MS" panose="030F0702030302020204" charset="0"/>
                <a:cs typeface="Comic Sans MS" panose="030F0702030302020204" charset="0"/>
                <a:sym typeface="+mn-ea"/>
              </a:rPr>
              <a:t>Serbia</a:t>
            </a:r>
            <a:r>
              <a:rPr lang="en-US" noProof="0" dirty="0">
                <a:ln>
                  <a:noFill/>
                </a:ln>
                <a:solidFill>
                  <a:srgbClr val="7A0078">
                    <a:lumMod val="75000"/>
                  </a:srgbClr>
                </a:solidFill>
                <a:effectLst/>
                <a:uLnTx/>
                <a:uFillTx/>
                <a:latin typeface="Comic Sans MS" panose="030F0702030302020204" charset="0"/>
                <a:cs typeface="Comic Sans MS" panose="030F0702030302020204" charset="0"/>
                <a:sym typeface="+mn-ea"/>
              </a:rPr>
              <a:t> is a continental country located in southeastern Europe, in the central part of the Balkan Peninsula.</a:t>
            </a:r>
            <a:r>
              <a:rPr lang="sr-Latn-RS" noProof="0" dirty="0">
                <a:ln>
                  <a:noFill/>
                </a:ln>
                <a:solidFill>
                  <a:srgbClr val="7A0078">
                    <a:lumMod val="75000"/>
                  </a:srgbClr>
                </a:solidFill>
                <a:effectLst/>
                <a:uLnTx/>
                <a:uFillTx/>
                <a:latin typeface="Comic Sans MS" panose="030F0702030302020204" charset="0"/>
                <a:cs typeface="Comic Sans MS" panose="030F0702030302020204" charset="0"/>
                <a:sym typeface="+mn-ea"/>
              </a:rPr>
              <a:t> </a:t>
            </a:r>
          </a:p>
          <a:p>
            <a:endParaRPr lang="en-US">
              <a:latin typeface="Comic Sans MS" panose="030F0702030302020204" charset="0"/>
              <a:cs typeface="Comic Sans MS" panose="030F0702030302020204" charset="0"/>
            </a:endParaRPr>
          </a:p>
        </p:txBody>
      </p:sp>
      <p:pic>
        <p:nvPicPr>
          <p:cNvPr id="23" name="Content Placeholder 22" descr="A picture containing text, map&#10;&#10;Description automatically generated"/>
          <p:cNvPicPr>
            <a:picLocks noGrp="1" noChangeAspect="1"/>
          </p:cNvPicPr>
          <p:nvPr>
            <p:ph sz="half" idx="2"/>
          </p:nvPr>
        </p:nvPicPr>
        <p:blipFill>
          <a:blip r:embed="rId2"/>
          <a:stretch>
            <a:fillRect/>
          </a:stretch>
        </p:blipFill>
        <p:spPr>
          <a:xfrm>
            <a:off x="4295140" y="1471295"/>
            <a:ext cx="3637915" cy="3914775"/>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a:latin typeface="Comic Sans MS" panose="030F0702030302020204" charset="0"/>
                <a:cs typeface="Comic Sans MS" panose="030F0702030302020204" charset="0"/>
              </a:rPr>
              <a:t>LEPENSKI VIR</a:t>
            </a:r>
          </a:p>
        </p:txBody>
      </p:sp>
      <p:pic>
        <p:nvPicPr>
          <p:cNvPr id="5" name="Content Placeholder 4" descr="LEPENSKI VIR"/>
          <p:cNvPicPr>
            <a:picLocks noGrp="1" noChangeAspect="1"/>
          </p:cNvPicPr>
          <p:nvPr>
            <p:ph sz="half" idx="2"/>
          </p:nvPr>
        </p:nvPicPr>
        <p:blipFill>
          <a:blip r:embed="rId2" cstate="print"/>
          <a:stretch>
            <a:fillRect/>
          </a:stretch>
        </p:blipFill>
        <p:spPr>
          <a:xfrm>
            <a:off x="5102225" y="3903345"/>
            <a:ext cx="2856865" cy="2108200"/>
          </a:xfrm>
          <a:prstGeom prst="rect">
            <a:avLst/>
          </a:prstGeom>
        </p:spPr>
      </p:pic>
      <p:pic>
        <p:nvPicPr>
          <p:cNvPr id="8" name="Content Placeholder 7" descr="LEPENSKI VIR 2"/>
          <p:cNvPicPr>
            <a:picLocks noGrp="1" noChangeAspect="1"/>
          </p:cNvPicPr>
          <p:nvPr>
            <p:ph sz="half" idx="1"/>
          </p:nvPr>
        </p:nvPicPr>
        <p:blipFill>
          <a:blip r:embed="rId3"/>
          <a:stretch>
            <a:fillRect/>
          </a:stretch>
        </p:blipFill>
        <p:spPr>
          <a:xfrm>
            <a:off x="1159510" y="965835"/>
            <a:ext cx="4077335" cy="30581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Taorska vrela (Taor springs)</a:t>
            </a:r>
          </a:p>
        </p:txBody>
      </p:sp>
      <p:sp>
        <p:nvSpPr>
          <p:cNvPr id="3" name="Content Placeholder 2"/>
          <p:cNvSpPr>
            <a:spLocks noGrp="1"/>
          </p:cNvSpPr>
          <p:nvPr>
            <p:ph idx="1"/>
          </p:nvPr>
        </p:nvSpPr>
        <p:spPr/>
        <p:txBody>
          <a:bodyPr/>
          <a:lstStyle/>
          <a:p>
            <a:r>
              <a:rPr lang="en-US" sz="2800">
                <a:latin typeface="Comic Sans MS" panose="030F0702030302020204" charset="0"/>
                <a:cs typeface="Comic Sans MS" panose="030F0702030302020204" charset="0"/>
              </a:rPr>
              <a:t>Taorska vrela (Taor springs) are certainly the most beautiful springs in the surroundings of Valjev</a:t>
            </a:r>
            <a:r>
              <a:rPr lang="sr-Latn-RS" altLang="en-US" sz="2800">
                <a:latin typeface="Comic Sans MS" panose="030F0702030302020204" charset="0"/>
                <a:cs typeface="Comic Sans MS" panose="030F0702030302020204" charset="0"/>
              </a:rPr>
              <a:t>o.</a:t>
            </a:r>
            <a:r>
              <a:rPr lang="en-US" sz="2800">
                <a:latin typeface="Comic Sans MS" panose="030F0702030302020204" charset="0"/>
                <a:cs typeface="Comic Sans MS" panose="030F0702030302020204" charset="0"/>
              </a:rPr>
              <a:t> </a:t>
            </a:r>
          </a:p>
          <a:p>
            <a:r>
              <a:rPr lang="en-US" sz="2800">
                <a:latin typeface="Comic Sans MS" panose="030F0702030302020204" charset="0"/>
                <a:cs typeface="Comic Sans MS" panose="030F0702030302020204" charset="0"/>
              </a:rPr>
              <a:t>The magic of this place lies in its mysterious location and the fact that even on a really hot day it can be quite chilly there.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Taorska vrela (Taor springs)</a:t>
            </a:r>
            <a:endParaRPr lang="en-US">
              <a:latin typeface="Comic Sans MS" panose="030F0702030302020204" charset="0"/>
              <a:cs typeface="Comic Sans MS" panose="030F0702030302020204" charset="0"/>
            </a:endParaRPr>
          </a:p>
        </p:txBody>
      </p:sp>
      <p:pic>
        <p:nvPicPr>
          <p:cNvPr id="4" name="Content Placeholder 3" descr="taorska vrela"/>
          <p:cNvPicPr>
            <a:picLocks noGrp="1" noChangeAspect="1"/>
          </p:cNvPicPr>
          <p:nvPr>
            <p:ph idx="1"/>
          </p:nvPr>
        </p:nvPicPr>
        <p:blipFill>
          <a:blip r:embed="rId2"/>
          <a:stretch>
            <a:fillRect/>
          </a:stretch>
        </p:blipFill>
        <p:spPr>
          <a:xfrm>
            <a:off x="1270000" y="1174750"/>
            <a:ext cx="6603365" cy="4953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rPr>
              <a:t>RIVERS</a:t>
            </a:r>
          </a:p>
        </p:txBody>
      </p:sp>
      <p:sp>
        <p:nvSpPr>
          <p:cNvPr id="3" name="Content Placeholder 2"/>
          <p:cNvSpPr>
            <a:spLocks noGrp="1"/>
          </p:cNvSpPr>
          <p:nvPr>
            <p:ph sz="half" idx="1"/>
          </p:nvPr>
        </p:nvSpPr>
        <p:spPr/>
        <p:txBody>
          <a:bodyPr/>
          <a:lstStyle/>
          <a:p>
            <a:pPr marL="0" indent="0">
              <a:buNone/>
            </a:pPr>
            <a:r>
              <a:rPr lang="en-US" sz="3200">
                <a:latin typeface="Comic Sans MS" panose="030F0702030302020204" charset="0"/>
                <a:cs typeface="Comic Sans MS" panose="030F0702030302020204" charset="0"/>
              </a:rPr>
              <a:t>   THE DANUBE</a:t>
            </a:r>
            <a:endParaRPr lang="en-US">
              <a:latin typeface="Comic Sans MS" panose="030F0702030302020204" charset="0"/>
              <a:cs typeface="Comic Sans MS" panose="030F0702030302020204" charset="0"/>
            </a:endParaRPr>
          </a:p>
          <a:p>
            <a:r>
              <a:rPr lang="en-US" dirty="0">
                <a:solidFill>
                  <a:schemeClr val="tx1"/>
                </a:solidFill>
                <a:latin typeface="Comic Sans MS" panose="030F0702030302020204" charset="0"/>
                <a:cs typeface="Comic Sans MS" panose="030F0702030302020204" charset="0"/>
                <a:sym typeface="+mn-ea"/>
              </a:rPr>
              <a:t>After the Volga, the Danube is the second longest and the second richest river in Europe</a:t>
            </a:r>
            <a:r>
              <a:rPr lang="sr-Cyrl-RS" altLang="en-US" dirty="0">
                <a:solidFill>
                  <a:schemeClr val="tx1"/>
                </a:solidFill>
                <a:latin typeface="Comic Sans MS" panose="030F0702030302020204" charset="0"/>
                <a:cs typeface="Comic Sans MS" panose="030F0702030302020204" charset="0"/>
                <a:sym typeface="+mn-ea"/>
              </a:rPr>
              <a:t>.</a:t>
            </a:r>
          </a:p>
        </p:txBody>
      </p:sp>
      <p:pic>
        <p:nvPicPr>
          <p:cNvPr id="5" name="Content Placeholder 4" descr="dunav"/>
          <p:cNvPicPr>
            <a:picLocks noGrp="1" noChangeAspect="1"/>
          </p:cNvPicPr>
          <p:nvPr>
            <p:ph sz="half" idx="2"/>
          </p:nvPr>
        </p:nvPicPr>
        <p:blipFill>
          <a:blip r:embed="rId2"/>
          <a:stretch>
            <a:fillRect/>
          </a:stretch>
        </p:blipFill>
        <p:spPr>
          <a:xfrm>
            <a:off x="4265930" y="1264285"/>
            <a:ext cx="4667885" cy="42373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ym typeface="+mn-ea"/>
              </a:rPr>
              <a:t/>
            </a:r>
            <a:br>
              <a:rPr lang="en-US" b="1">
                <a:sym typeface="+mn-ea"/>
              </a:rPr>
            </a:br>
            <a:r>
              <a:rPr lang="en-US">
                <a:latin typeface="Comic Sans MS" panose="030F0702030302020204" charset="0"/>
                <a:cs typeface="Comic Sans MS" panose="030F0702030302020204" charset="0"/>
                <a:sym typeface="+mn-ea"/>
              </a:rPr>
              <a:t>THE SAVA </a:t>
            </a:r>
            <a:r>
              <a:rPr lang="sr-Latn-RS" altLang="en-US">
                <a:latin typeface="Comic Sans MS" panose="030F0702030302020204" charset="0"/>
                <a:cs typeface="Comic Sans MS" panose="030F0702030302020204" charset="0"/>
                <a:sym typeface="+mn-ea"/>
              </a:rPr>
              <a:t>RIVER</a:t>
            </a:r>
            <a:r>
              <a:rPr lang="en-US">
                <a:latin typeface="Comic Sans MS" panose="030F0702030302020204" charset="0"/>
                <a:cs typeface="Comic Sans MS" panose="030F0702030302020204" charset="0"/>
              </a:rPr>
              <a:t/>
            </a:r>
            <a:br>
              <a:rPr lang="en-US">
                <a:latin typeface="Comic Sans MS" panose="030F0702030302020204" charset="0"/>
                <a:cs typeface="Comic Sans MS" panose="030F0702030302020204" charset="0"/>
              </a:rPr>
            </a:br>
            <a:endParaRPr lang="en-US">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p:txBody>
          <a:bodyPr/>
          <a:lstStyle/>
          <a:p>
            <a:pPr marL="82550" indent="0" algn="ctr">
              <a:buNone/>
            </a:pPr>
            <a:endParaRPr lang="en-US"/>
          </a:p>
          <a:p>
            <a:r>
              <a:rPr lang="en-US" dirty="0">
                <a:solidFill>
                  <a:schemeClr val="tx1"/>
                </a:solidFill>
                <a:sym typeface="+mn-ea"/>
              </a:rPr>
              <a:t>The Sava River is a  long river in Southeast Europe. It flows into the Danube near Belgrade. </a:t>
            </a:r>
          </a:p>
        </p:txBody>
      </p:sp>
      <p:pic>
        <p:nvPicPr>
          <p:cNvPr id="8" name="Content Placeholder 7" descr="A stone bridge over a body of water&#10;&#10;Description automatically generated"/>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4587875" y="1565910"/>
            <a:ext cx="4345940" cy="350520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74308"/>
            <a:ext cx="7499350" cy="1143000"/>
          </a:xfr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sr-Latn-RS" alt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j-ea"/>
                <a:cs typeface="Comic Sans MS" panose="030F0702030302020204" charset="0"/>
              </a:rPr>
              <a:t>UVAC CANYON</a:t>
            </a: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j-ea"/>
                <a:cs typeface="Comic Sans MS" panose="030F0702030302020204" charset="0"/>
              </a:rPr>
              <a:t> </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j-ea"/>
              <a:cs typeface="Comic Sans MS" panose="030F0702030302020204" charset="0"/>
            </a:endParaRPr>
          </a:p>
        </p:txBody>
      </p:sp>
      <p:sp>
        <p:nvSpPr>
          <p:cNvPr id="23555" name="Content Placeholder 2"/>
          <p:cNvSpPr>
            <a:spLocks noGrp="1"/>
          </p:cNvSpPr>
          <p:nvPr>
            <p:ph idx="1"/>
          </p:nvPr>
        </p:nvSpPr>
        <p:spPr>
          <a:xfrm>
            <a:off x="1435100" y="1190625"/>
            <a:ext cx="7499350" cy="5243195"/>
          </a:xfrm>
        </p:spPr>
        <p:txBody>
          <a:bodyPr vert="horz" wrap="square" lIns="91440" tIns="45720" rIns="91440" bIns="45720" anchor="t"/>
          <a:lstStyle/>
          <a:p>
            <a:pPr eaLnBrk="1" hangingPunct="1"/>
            <a:r>
              <a:rPr sz="2400" dirty="0">
                <a:latin typeface="Comic Sans MS" panose="030F0702030302020204" charset="0"/>
                <a:cs typeface="Comic Sans MS" panose="030F0702030302020204" charset="0"/>
              </a:rPr>
              <a:t>Uvac Canyon is one of the most </a:t>
            </a:r>
            <a:r>
              <a:rPr lang="en-US" sz="2400" dirty="0">
                <a:latin typeface="Comic Sans MS" panose="030F0702030302020204" charset="0"/>
                <a:cs typeface="Comic Sans MS" panose="030F0702030302020204" charset="0"/>
              </a:rPr>
              <a:t>beautiful</a:t>
            </a:r>
            <a:r>
              <a:rPr sz="2400" dirty="0">
                <a:latin typeface="Comic Sans MS" panose="030F0702030302020204" charset="0"/>
                <a:cs typeface="Comic Sans MS" panose="030F0702030302020204" charset="0"/>
              </a:rPr>
              <a:t> regions of Serbia and a protected nature reserve. </a:t>
            </a:r>
          </a:p>
          <a:p>
            <a:pPr eaLnBrk="1" hangingPunct="1"/>
            <a:r>
              <a:rPr sz="2400" dirty="0">
                <a:latin typeface="Comic Sans MS" panose="030F0702030302020204" charset="0"/>
                <a:cs typeface="Comic Sans MS" panose="030F0702030302020204" charset="0"/>
              </a:rPr>
              <a:t> Legend says that </a:t>
            </a:r>
            <a:r>
              <a:rPr lang="en-US" sz="2400" dirty="0">
                <a:latin typeface="Comic Sans MS" panose="030F0702030302020204" charset="0"/>
                <a:cs typeface="Comic Sans MS" panose="030F0702030302020204" charset="0"/>
              </a:rPr>
              <a:t>it</a:t>
            </a:r>
            <a:r>
              <a:rPr sz="2400" dirty="0">
                <a:latin typeface="Comic Sans MS" panose="030F0702030302020204" charset="0"/>
                <a:cs typeface="Comic Sans MS" panose="030F0702030302020204" charset="0"/>
              </a:rPr>
              <a:t> was  covered by a large lake where a three-headed dragon lived.</a:t>
            </a:r>
          </a:p>
          <a:p>
            <a:pPr eaLnBrk="1" hangingPunct="1"/>
            <a:r>
              <a:rPr sz="2400" dirty="0">
                <a:latin typeface="Comic Sans MS" panose="030F0702030302020204" charset="0"/>
                <a:cs typeface="Comic Sans MS" panose="030F0702030302020204" charset="0"/>
              </a:rPr>
              <a:t> It was killed by St. George </a:t>
            </a:r>
            <a:r>
              <a:rPr lang="en-US" sz="2400" dirty="0">
                <a:latin typeface="Comic Sans MS" panose="030F0702030302020204" charset="0"/>
                <a:cs typeface="Comic Sans MS" panose="030F0702030302020204" charset="0"/>
              </a:rPr>
              <a:t>,</a:t>
            </a:r>
            <a:r>
              <a:rPr sz="2400" dirty="0">
                <a:latin typeface="Comic Sans MS" panose="030F0702030302020204" charset="0"/>
                <a:cs typeface="Comic Sans MS" panose="030F0702030302020204" charset="0"/>
              </a:rPr>
              <a:t>but just before it died, the dragon damaged the forest with its tail. </a:t>
            </a:r>
          </a:p>
          <a:p>
            <a:pPr eaLnBrk="1" hangingPunct="1"/>
            <a:r>
              <a:rPr sz="2400" dirty="0">
                <a:latin typeface="Comic Sans MS" panose="030F0702030302020204" charset="0"/>
                <a:cs typeface="Comic Sans MS" panose="030F0702030302020204" charset="0"/>
              </a:rPr>
              <a:t>While fighting the dragon, St. George struck a rock with his sword and a cold mountain water started pouring from it. </a:t>
            </a:r>
          </a:p>
        </p:txBody>
      </p:sp>
    </p:spTree>
  </p:cSld>
  <p:clrMapOvr>
    <a:masterClrMapping/>
  </p:clrMapOvr>
  <p:transition spd="slow" advTm="1000">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noProof="0" dirty="0" smtClean="0">
                <a:ln>
                  <a:noFill/>
                </a:ln>
                <a:solidFill>
                  <a:schemeClr val="tx2">
                    <a:satMod val="130000"/>
                  </a:schemeClr>
                </a:solidFill>
                <a:uLnTx/>
                <a:uFillTx/>
                <a:sym typeface="+mn-ea"/>
              </a:rPr>
              <a:t/>
            </a:r>
            <a:br>
              <a:rPr lang="en-US" noProof="0" dirty="0" smtClean="0">
                <a:ln>
                  <a:noFill/>
                </a:ln>
                <a:solidFill>
                  <a:schemeClr val="tx2">
                    <a:satMod val="130000"/>
                  </a:schemeClr>
                </a:solidFill>
                <a:uLnTx/>
                <a:uFillTx/>
                <a:sym typeface="+mn-ea"/>
              </a:rPr>
            </a:br>
            <a:r>
              <a:rPr lang="en-US" noProof="0" dirty="0" smtClean="0">
                <a:ln>
                  <a:noFill/>
                </a:ln>
                <a:solidFill>
                  <a:schemeClr val="tx2">
                    <a:satMod val="130000"/>
                  </a:schemeClr>
                </a:solidFill>
                <a:uLnTx/>
                <a:uFillTx/>
                <a:sym typeface="+mn-ea"/>
              </a:rPr>
              <a:t> </a:t>
            </a:r>
            <a:r>
              <a:rPr lang="sr-Latn-RS" altLang="en-US" noProof="0" dirty="0" smtClean="0">
                <a:ln>
                  <a:noFill/>
                </a:ln>
                <a:solidFill>
                  <a:schemeClr val="tx2">
                    <a:satMod val="130000"/>
                  </a:schemeClr>
                </a:solidFill>
                <a:uLnTx/>
                <a:uFillTx/>
                <a:latin typeface="Comic Sans MS" panose="030F0702030302020204" charset="0"/>
                <a:cs typeface="Comic Sans MS" panose="030F0702030302020204" charset="0"/>
                <a:sym typeface="+mn-ea"/>
              </a:rPr>
              <a:t>UVAC CANYON</a:t>
            </a:r>
            <a:r>
              <a:rPr lang="en-US" noProof="0" dirty="0" smtClean="0">
                <a:ln>
                  <a:noFill/>
                </a:ln>
                <a:solidFill>
                  <a:schemeClr val="tx2">
                    <a:satMod val="130000"/>
                  </a:schemeClr>
                </a:solidFill>
                <a:uLnTx/>
                <a:uFillTx/>
                <a:latin typeface="Comic Sans MS" panose="030F0702030302020204" charset="0"/>
                <a:cs typeface="Comic Sans MS" panose="030F0702030302020204" charset="0"/>
                <a:sym typeface="+mn-ea"/>
              </a:rPr>
              <a:t> </a:t>
            </a:r>
            <a:r>
              <a:rPr kumimoji="0" lang="en-US"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j-ea"/>
                <a:cs typeface="Comic Sans MS" panose="030F0702030302020204" charset="0"/>
              </a:rPr>
              <a:t/>
            </a:r>
            <a:br>
              <a:rPr kumimoji="0" lang="en-US"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ea typeface="+mj-ea"/>
                <a:cs typeface="Comic Sans MS" panose="030F0702030302020204" charset="0"/>
              </a:rPr>
            </a:br>
            <a:endParaRPr lang="en-US">
              <a:latin typeface="Comic Sans MS" panose="030F0702030302020204" charset="0"/>
              <a:cs typeface="Comic Sans MS" panose="030F0702030302020204" charset="0"/>
            </a:endParaRPr>
          </a:p>
        </p:txBody>
      </p:sp>
      <p:pic>
        <p:nvPicPr>
          <p:cNvPr id="4" name="Content Placeholder 3" descr="Uvac_River_and_Eagle"/>
          <p:cNvPicPr>
            <a:picLocks noGrp="1" noChangeAspect="1"/>
          </p:cNvPicPr>
          <p:nvPr>
            <p:ph idx="1"/>
          </p:nvPr>
        </p:nvPicPr>
        <p:blipFill>
          <a:blip r:embed="rId2" cstate="print"/>
          <a:stretch>
            <a:fillRect/>
          </a:stretch>
        </p:blipFill>
        <p:spPr>
          <a:xfrm>
            <a:off x="1435100" y="2066290"/>
            <a:ext cx="7499350" cy="35623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altLang="en-US"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omic Sans MS" panose="030F0702030302020204" charset="0"/>
                <a:cs typeface="Comic Sans MS" panose="030F0702030302020204" charset="0"/>
                <a:sym typeface="+mn-ea"/>
              </a:rPr>
              <a:t>UVAC CANYON</a:t>
            </a:r>
            <a:endParaRPr lang="en-US">
              <a:latin typeface="Comic Sans MS" panose="030F0702030302020204" charset="0"/>
              <a:cs typeface="Comic Sans MS" panose="030F0702030302020204" charset="0"/>
            </a:endParaRPr>
          </a:p>
        </p:txBody>
      </p:sp>
      <p:pic>
        <p:nvPicPr>
          <p:cNvPr id="7" name="Content Placeholder 6" descr="увац 2017 064"/>
          <p:cNvPicPr>
            <a:picLocks noGrp="1" noChangeAspect="1"/>
          </p:cNvPicPr>
          <p:nvPr>
            <p:ph idx="1"/>
          </p:nvPr>
        </p:nvPicPr>
        <p:blipFill>
          <a:blip r:embed="rId2" cstate="print"/>
          <a:stretch>
            <a:fillRect/>
          </a:stretch>
        </p:blipFill>
        <p:spPr>
          <a:xfrm>
            <a:off x="1270000" y="1174750"/>
            <a:ext cx="6603365" cy="4953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charset="0"/>
                <a:cs typeface="Comic Sans MS" panose="030F0702030302020204" charset="0"/>
                <a:sym typeface="+mn-ea"/>
              </a:rPr>
              <a:t>SPAS</a:t>
            </a: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lstStyle/>
          <a:p>
            <a:r>
              <a:rPr lang="en-US" dirty="0">
                <a:solidFill>
                  <a:schemeClr val="tx1"/>
                </a:solidFill>
                <a:effectLst>
                  <a:outerShdw blurRad="38100" dist="19050" dir="2700000" algn="tl" rotWithShape="0">
                    <a:schemeClr val="dk1">
                      <a:alpha val="40000"/>
                    </a:schemeClr>
                  </a:outerShdw>
                </a:effectLst>
                <a:latin typeface="Comic Sans MS" panose="030F0702030302020204" charset="0"/>
                <a:cs typeface="Comic Sans MS" panose="030F0702030302020204" charset="0"/>
                <a:sym typeface="+mn-ea"/>
              </a:rPr>
              <a:t>Serbia has more than a thousand mineral water springs and over 40 spas, many of which date back to Roman times.</a:t>
            </a:r>
            <a:endParaRPr lang="en-US" dirty="0">
              <a:solidFill>
                <a:schemeClr val="tx1"/>
              </a:solidFill>
              <a:effectLst>
                <a:outerShdw blurRad="38100" dist="19050" dir="2700000" algn="tl" rotWithShape="0">
                  <a:schemeClr val="dk1">
                    <a:alpha val="40000"/>
                  </a:schemeClr>
                </a:outerShdw>
              </a:effectLst>
              <a:latin typeface="Comic Sans MS" panose="030F0702030302020204" charset="0"/>
              <a:cs typeface="Comic Sans MS" panose="030F0702030302020204" charset="0"/>
            </a:endParaRPr>
          </a:p>
          <a:p>
            <a:r>
              <a:rPr lang="en-US">
                <a:solidFill>
                  <a:schemeClr val="tx1"/>
                </a:solidFill>
                <a:effectLst>
                  <a:outerShdw blurRad="38100" dist="19050" dir="2700000" algn="tl" rotWithShape="0">
                    <a:schemeClr val="dk1">
                      <a:alpha val="40000"/>
                    </a:schemeClr>
                  </a:outerShdw>
                </a:effectLst>
                <a:latin typeface="Comic Sans MS" panose="030F0702030302020204" charset="0"/>
                <a:cs typeface="Comic Sans MS" panose="030F0702030302020204" charset="0"/>
                <a:sym typeface="+mn-ea"/>
              </a:rPr>
              <a:t>Here </a:t>
            </a:r>
            <a:r>
              <a:rPr lang="sr-Latn-RS" altLang="en-US">
                <a:solidFill>
                  <a:schemeClr val="tx1"/>
                </a:solidFill>
                <a:effectLst>
                  <a:outerShdw blurRad="38100" dist="19050" dir="2700000" algn="tl" rotWithShape="0">
                    <a:schemeClr val="dk1">
                      <a:alpha val="40000"/>
                    </a:schemeClr>
                  </a:outerShdw>
                </a:effectLst>
                <a:latin typeface="Comic Sans MS" panose="030F0702030302020204" charset="0"/>
                <a:cs typeface="Comic Sans MS" panose="030F0702030302020204" charset="0"/>
                <a:sym typeface="+mn-ea"/>
              </a:rPr>
              <a:t>is</a:t>
            </a:r>
            <a:r>
              <a:rPr lang="en-US">
                <a:solidFill>
                  <a:schemeClr val="tx1"/>
                </a:solidFill>
                <a:effectLst>
                  <a:outerShdw blurRad="38100" dist="19050" dir="2700000" algn="tl" rotWithShape="0">
                    <a:schemeClr val="dk1">
                      <a:alpha val="40000"/>
                    </a:schemeClr>
                  </a:outerShdw>
                </a:effectLst>
                <a:latin typeface="Comic Sans MS" panose="030F0702030302020204" charset="0"/>
                <a:cs typeface="Comic Sans MS" panose="030F0702030302020204" charset="0"/>
                <a:sym typeface="+mn-ea"/>
              </a:rPr>
              <a:t> the most popular spa </a:t>
            </a:r>
            <a:r>
              <a:rPr lang="sr-Latn-RS" altLang="en-US">
                <a:solidFill>
                  <a:schemeClr val="tx1"/>
                </a:solidFill>
                <a:effectLst>
                  <a:outerShdw blurRad="38100" dist="19050" dir="2700000" algn="tl" rotWithShape="0">
                    <a:schemeClr val="dk1">
                      <a:alpha val="40000"/>
                    </a:schemeClr>
                  </a:outerShdw>
                </a:effectLst>
                <a:latin typeface="Comic Sans MS" panose="030F0702030302020204" charset="0"/>
                <a:cs typeface="Comic Sans MS" panose="030F0702030302020204" charset="0"/>
                <a:sym typeface="+mn-ea"/>
              </a:rPr>
              <a:t>in Serbia...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a:sym typeface="+mn-ea"/>
              </a:rPr>
              <a:t>       </a:t>
            </a:r>
            <a:r>
              <a:rPr dirty="0">
                <a:latin typeface="Comic Sans MS" panose="030F0702030302020204" charset="0"/>
                <a:cs typeface="Comic Sans MS" panose="030F0702030302020204" charset="0"/>
                <a:sym typeface="+mn-ea"/>
              </a:rPr>
              <a:t>Vrnjačka Banja</a:t>
            </a:r>
            <a:endParaRPr lang="en-US">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p:txBody>
          <a:bodyPr/>
          <a:lstStyle/>
          <a:p>
            <a:pPr marL="82550" indent="0">
              <a:buNone/>
            </a:pPr>
            <a:r>
              <a:rPr dirty="0">
                <a:latin typeface="Comic Sans MS" panose="030F0702030302020204" charset="0"/>
                <a:cs typeface="Comic Sans MS" panose="030F0702030302020204" charset="0"/>
                <a:sym typeface="+mn-ea"/>
              </a:rPr>
              <a:t>Vrnjačka Banja is the best known and the most popular spa town of Serbia and at same time, a very attractive recreation center.</a:t>
            </a:r>
          </a:p>
          <a:p>
            <a:pPr marL="82550" indent="0">
              <a:buNone/>
            </a:pPr>
            <a:endParaRPr lang="en-US">
              <a:latin typeface="Comic Sans MS" panose="030F0702030302020204" charset="0"/>
              <a:cs typeface="Comic Sans MS" panose="030F0702030302020204" charset="0"/>
            </a:endParaRPr>
          </a:p>
        </p:txBody>
      </p:sp>
      <p:pic>
        <p:nvPicPr>
          <p:cNvPr id="4" name="Content Placeholder 3" descr="врњачка бања 1"/>
          <p:cNvPicPr>
            <a:picLocks noGrp="1" noChangeAspect="1"/>
          </p:cNvPicPr>
          <p:nvPr>
            <p:ph sz="half" idx="2"/>
          </p:nvPr>
        </p:nvPicPr>
        <p:blipFill>
          <a:blip r:embed="rId2"/>
          <a:stretch>
            <a:fillRect/>
          </a:stretch>
        </p:blipFill>
        <p:spPr>
          <a:xfrm>
            <a:off x="4370070" y="1528445"/>
            <a:ext cx="3609975" cy="363410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altLang="en-US">
                <a:latin typeface="Comic Sans MS" panose="030F0702030302020204" charset="0"/>
                <a:cs typeface="Comic Sans MS" panose="030F0702030302020204" charset="0"/>
                <a:sym typeface="+mn-ea"/>
              </a:rPr>
              <a:t>NATURAL BEAUTIES OF SERBIA</a:t>
            </a:r>
            <a:endParaRPr lang="sr-Latn-RS" alt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lstStyle/>
          <a:p>
            <a:pPr marL="0" lvl="8" indent="0">
              <a:buNone/>
            </a:pPr>
            <a:r>
              <a:rPr lang="en-US" sz="2800"/>
              <a:t> </a:t>
            </a:r>
            <a:r>
              <a:rPr lang="en-US" sz="3200">
                <a:latin typeface="Comic Sans MS" panose="030F0702030302020204" charset="0"/>
                <a:cs typeface="Comic Sans MS" panose="030F0702030302020204" charset="0"/>
                <a:sym typeface="+mn-ea"/>
              </a:rPr>
              <a:t>What makes Serbian landscape so diverse</a:t>
            </a:r>
            <a:r>
              <a:rPr lang="sr-Cyrl-RS" sz="3200">
                <a:latin typeface="Comic Sans MS" panose="030F0702030302020204" charset="0"/>
                <a:cs typeface="Comic Sans MS" panose="030F0702030302020204" charset="0"/>
                <a:sym typeface="+mn-ea"/>
              </a:rPr>
              <a:t>?</a:t>
            </a:r>
            <a:r>
              <a:rPr lang="en-US" sz="3200">
                <a:latin typeface="Comic Sans MS" panose="030F0702030302020204" charset="0"/>
                <a:cs typeface="Comic Sans MS" panose="030F0702030302020204" charset="0"/>
                <a:sym typeface="+mn-ea"/>
              </a:rPr>
              <a:t> </a:t>
            </a:r>
          </a:p>
          <a:p>
            <a:pPr marL="0" lvl="8" indent="0">
              <a:buNone/>
            </a:pPr>
            <a:endParaRPr lang="en-US" sz="3200">
              <a:latin typeface="Comic Sans MS" panose="030F0702030302020204" charset="0"/>
              <a:cs typeface="Comic Sans MS" panose="030F0702030302020204" charset="0"/>
              <a:sym typeface="+mn-ea"/>
            </a:endParaRPr>
          </a:p>
          <a:p>
            <a:pPr marL="0" lvl="8" indent="0">
              <a:buNone/>
            </a:pPr>
            <a:r>
              <a:rPr lang="en-US" sz="3200">
                <a:latin typeface="Comic Sans MS" panose="030F0702030302020204" charset="0"/>
                <a:cs typeface="Comic Sans MS" panose="030F0702030302020204" charset="0"/>
                <a:sym typeface="+mn-ea"/>
              </a:rPr>
              <a:t>There are beautiful mountains, plains, deserts,  forested landscapes with streams and calm rivers, steep canyons ,  caves and thermal springs that have been used for healing since the age of Romans.</a:t>
            </a:r>
          </a:p>
          <a:p>
            <a:pPr marL="0" lvl="8" indent="0">
              <a:buNone/>
            </a:pPr>
            <a:endParaRPr lang="en-US" sz="3200">
              <a:latin typeface="Comic Sans MS" panose="030F0702030302020204" charset="0"/>
              <a:cs typeface="Comic Sans MS" panose="030F0702030302020204" charset="0"/>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dirty="0">
                <a:latin typeface="Comic Sans MS" panose="030F0702030302020204" charset="0"/>
                <a:cs typeface="Comic Sans MS" panose="030F0702030302020204" charset="0"/>
                <a:sym typeface="+mn-ea"/>
              </a:rPr>
              <a:t>G</a:t>
            </a:r>
            <a:r>
              <a:rPr lang="sr-Latn-RS" dirty="0">
                <a:latin typeface="Comic Sans MS" panose="030F0702030302020204" charset="0"/>
                <a:cs typeface="Comic Sans MS" panose="030F0702030302020204" charset="0"/>
                <a:sym typeface="+mn-ea"/>
              </a:rPr>
              <a:t>očko</a:t>
            </a:r>
            <a:endParaRPr kumimoji="0" lang="sr-Latn-RS"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Comic Sans MS" panose="030F0702030302020204" charset="0"/>
              <a:ea typeface="+mj-ea"/>
              <a:cs typeface="Comic Sans MS" panose="030F0702030302020204" charset="0"/>
              <a:sym typeface="+mn-ea"/>
            </a:endParaRPr>
          </a:p>
        </p:txBody>
      </p:sp>
      <p:sp>
        <p:nvSpPr>
          <p:cNvPr id="10" name="Content Placeholder 9"/>
          <p:cNvSpPr>
            <a:spLocks noGrp="1"/>
          </p:cNvSpPr>
          <p:nvPr>
            <p:ph sz="half" idx="1"/>
          </p:nvPr>
        </p:nvSpPr>
        <p:spPr/>
        <p:txBody>
          <a:bodyPr vert="horz" wrap="square" lIns="91440" tIns="45720" rIns="91440" bIns="45720" anchor="t"/>
          <a:lstStyle/>
          <a:p>
            <a:r>
              <a:rPr sz="2400" dirty="0"/>
              <a:t> </a:t>
            </a:r>
            <a:r>
              <a:rPr sz="2800" dirty="0">
                <a:latin typeface="Comic Sans MS" panose="030F0702030302020204" charset="0"/>
                <a:cs typeface="Comic Sans MS" panose="030F0702030302020204" charset="0"/>
              </a:rPr>
              <a:t>Gočko, a sparrow with opanci (Serbian leather sandals) on his legs and šajkača (Serbian folk hat) on his head, is the symbol of Vrnjačka Banja. </a:t>
            </a:r>
          </a:p>
          <a:p>
            <a:r>
              <a:rPr sz="2800" dirty="0">
                <a:latin typeface="Comic Sans MS" panose="030F0702030302020204" charset="0"/>
                <a:cs typeface="Comic Sans MS" panose="030F0702030302020204" charset="0"/>
              </a:rPr>
              <a:t>The sculpture is located in the town center. </a:t>
            </a:r>
          </a:p>
        </p:txBody>
      </p:sp>
      <p:pic>
        <p:nvPicPr>
          <p:cNvPr id="3" name="Content Placeholder 2" descr="vrabac-gocko-03"/>
          <p:cNvPicPr>
            <a:picLocks noGrp="1" noChangeAspect="1"/>
          </p:cNvPicPr>
          <p:nvPr>
            <p:ph sz="half" idx="2"/>
          </p:nvPr>
        </p:nvPicPr>
        <p:blipFill>
          <a:blip r:embed="rId2"/>
          <a:stretch>
            <a:fillRect/>
          </a:stretch>
        </p:blipFill>
        <p:spPr>
          <a:xfrm>
            <a:off x="4430395" y="1849120"/>
            <a:ext cx="4503420" cy="3377565"/>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Devil's Town</a:t>
            </a:r>
            <a:endParaRPr lang="en-US">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a:xfrm>
            <a:off x="457200" y="1031875"/>
            <a:ext cx="7640955" cy="5095875"/>
          </a:xfrm>
        </p:spPr>
        <p:txBody>
          <a:bodyPr/>
          <a:lstStyle/>
          <a:p>
            <a:r>
              <a:rPr lang="en-US" sz="2800">
                <a:latin typeface="Comic Sans MS" panose="030F0702030302020204" charset="0"/>
                <a:cs typeface="Comic Sans MS" panose="030F0702030302020204" charset="0"/>
              </a:rPr>
              <a:t>Devil's Town, a true masterpiece of nature,  is situated </a:t>
            </a:r>
            <a:r>
              <a:rPr lang="sr-Latn-RS" altLang="en-US" sz="2800">
                <a:latin typeface="Comic Sans MS" panose="030F0702030302020204" charset="0"/>
                <a:cs typeface="Comic Sans MS" panose="030F0702030302020204" charset="0"/>
              </a:rPr>
              <a:t>in</a:t>
            </a:r>
            <a:r>
              <a:rPr lang="en-US" sz="2800">
                <a:latin typeface="Comic Sans MS" panose="030F0702030302020204" charset="0"/>
                <a:cs typeface="Comic Sans MS" panose="030F0702030302020204" charset="0"/>
              </a:rPr>
              <a:t> Southern Serbia. This unusual "town" consists of 202 earthen figures of different shapes and sizes, from 2 to 15 m tall. </a:t>
            </a:r>
          </a:p>
        </p:txBody>
      </p:sp>
      <p:pic>
        <p:nvPicPr>
          <p:cNvPr id="4" name="Content Placeholder 3" descr="DJAVOLJA VAROS"/>
          <p:cNvPicPr>
            <a:picLocks noGrp="1" noChangeAspect="1"/>
          </p:cNvPicPr>
          <p:nvPr>
            <p:ph sz="half" idx="2"/>
          </p:nvPr>
        </p:nvPicPr>
        <p:blipFill>
          <a:blip r:embed="rId2"/>
          <a:stretch>
            <a:fillRect/>
          </a:stretch>
        </p:blipFill>
        <p:spPr>
          <a:xfrm>
            <a:off x="1402715" y="3315335"/>
            <a:ext cx="6480175" cy="252285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12520"/>
          </a:xfrm>
        </p:spPr>
        <p:txBody>
          <a:bodyPr>
            <a:normAutofit/>
          </a:bodyPr>
          <a:lstStyle/>
          <a:p>
            <a:pPr algn="ctr"/>
            <a:r>
              <a:rPr lang="sr-Latn-RS" dirty="0">
                <a:latin typeface="Comic Sans MS" panose="030F0702030302020204" charset="0"/>
                <a:cs typeface="Comic Sans MS" panose="030F0702030302020204" charset="0"/>
                <a:sym typeface="+mn-ea"/>
              </a:rPr>
              <a:t>CITIES OF SERBIA</a:t>
            </a:r>
            <a:r>
              <a:rPr lang="ru-RU" dirty="0">
                <a:latin typeface="Comic Sans MS" panose="030F0702030302020204" charset="0"/>
                <a:cs typeface="Comic Sans MS" panose="030F0702030302020204" charset="0"/>
              </a:rPr>
              <a:t/>
            </a:r>
            <a:br>
              <a:rPr lang="ru-RU" dirty="0">
                <a:latin typeface="Comic Sans MS" panose="030F0702030302020204" charset="0"/>
                <a:cs typeface="Comic Sans MS" panose="030F0702030302020204" charset="0"/>
              </a:rPr>
            </a:br>
            <a:endParaRPr lang="en-US" sz="2800" dirty="0">
              <a:solidFill>
                <a:schemeClr val="tx1"/>
              </a:solidFill>
              <a:effectLst>
                <a:outerShdw blurRad="38100" dist="19050" dir="2700000" algn="tl" rotWithShape="0">
                  <a:schemeClr val="dk1">
                    <a:alpha val="40000"/>
                  </a:schemeClr>
                </a:outerShdw>
              </a:effectLst>
              <a:latin typeface="Comic Sans MS" panose="030F0702030302020204" charset="0"/>
              <a:cs typeface="Comic Sans MS" panose="030F0702030302020204" charset="0"/>
              <a:sym typeface="+mn-ea"/>
            </a:endParaRPr>
          </a:p>
        </p:txBody>
      </p:sp>
      <p:sp>
        <p:nvSpPr>
          <p:cNvPr id="3" name="Content Placeholder 2"/>
          <p:cNvSpPr>
            <a:spLocks noGrp="1"/>
          </p:cNvSpPr>
          <p:nvPr>
            <p:ph idx="1"/>
          </p:nvPr>
        </p:nvSpPr>
        <p:spPr>
          <a:xfrm>
            <a:off x="457200" y="1174750"/>
            <a:ext cx="8229600" cy="5254625"/>
          </a:xfrm>
        </p:spPr>
        <p:txBody>
          <a:bodyPr/>
          <a:lstStyle/>
          <a:p>
            <a:pPr marL="0" indent="0" algn="ctr">
              <a:lnSpc>
                <a:spcPct val="150000"/>
              </a:lnSpc>
              <a:buNone/>
            </a:pPr>
            <a:r>
              <a:rPr lang="en-US" dirty="0">
                <a:effectLst>
                  <a:outerShdw blurRad="38100" dist="19050" dir="2700000" algn="tl" rotWithShape="0">
                    <a:schemeClr val="dk1">
                      <a:alpha val="40000"/>
                    </a:schemeClr>
                  </a:outerShdw>
                </a:effectLst>
                <a:latin typeface="Comic Sans MS" panose="030F0702030302020204" charset="0"/>
                <a:cs typeface="Comic Sans MS" panose="030F0702030302020204" charset="0"/>
                <a:sym typeface="+mn-ea"/>
              </a:rPr>
              <a:t>Belgrade </a:t>
            </a:r>
            <a:endParaRPr lang="en-US" dirty="0">
              <a:solidFill>
                <a:schemeClr val="tx1"/>
              </a:solidFill>
              <a:latin typeface="Comic Sans MS" panose="030F0702030302020204" charset="0"/>
              <a:cs typeface="Comic Sans MS" panose="030F0702030302020204" charset="0"/>
              <a:sym typeface="+mn-ea"/>
            </a:endParaRPr>
          </a:p>
          <a:p>
            <a:pPr>
              <a:lnSpc>
                <a:spcPct val="150000"/>
              </a:lnSpc>
            </a:pPr>
            <a:r>
              <a:rPr lang="en-US" sz="2400" dirty="0">
                <a:solidFill>
                  <a:schemeClr val="tx1"/>
                </a:solidFill>
                <a:latin typeface="Comic Sans MS" panose="030F0702030302020204" charset="0"/>
                <a:cs typeface="Comic Sans MS" panose="030F0702030302020204" charset="0"/>
                <a:sym typeface="+mn-ea"/>
              </a:rPr>
              <a:t>The capital and the most populous city of our country.</a:t>
            </a:r>
          </a:p>
          <a:p>
            <a:pPr>
              <a:lnSpc>
                <a:spcPct val="150000"/>
              </a:lnSpc>
            </a:pPr>
            <a:r>
              <a:rPr lang="en-US" sz="2400" dirty="0">
                <a:solidFill>
                  <a:schemeClr val="tx1"/>
                </a:solidFill>
                <a:latin typeface="Comic Sans MS" panose="030F0702030302020204" charset="0"/>
                <a:cs typeface="Comic Sans MS" panose="030F0702030302020204" charset="0"/>
                <a:sym typeface="+mn-ea"/>
              </a:rPr>
              <a:t>It is also the  economic, educational and cultural center of the country.</a:t>
            </a:r>
            <a:endParaRPr lang="en-US" sz="2400" dirty="0">
              <a:solidFill>
                <a:schemeClr val="tx1"/>
              </a:solidFill>
              <a:latin typeface="Comic Sans MS" panose="030F0702030302020204" charset="0"/>
              <a:cs typeface="Comic Sans MS" panose="030F0702030302020204" charset="0"/>
            </a:endParaRPr>
          </a:p>
          <a:p>
            <a:pPr>
              <a:lnSpc>
                <a:spcPct val="150000"/>
              </a:lnSpc>
            </a:pPr>
            <a:r>
              <a:rPr lang="en-US" sz="2400" dirty="0">
                <a:solidFill>
                  <a:schemeClr val="tx1"/>
                </a:solidFill>
                <a:latin typeface="Comic Sans MS" panose="030F0702030302020204" charset="0"/>
                <a:cs typeface="Comic Sans MS" panose="030F0702030302020204" charset="0"/>
                <a:sym typeface="+mn-ea"/>
              </a:rPr>
              <a:t>It lies at the mouth of the Sava River into the Danube.</a:t>
            </a:r>
            <a:endParaRPr lang="en-US" sz="2400" dirty="0">
              <a:solidFill>
                <a:schemeClr val="tx1"/>
              </a:solidFill>
              <a:latin typeface="Comic Sans MS" panose="030F0702030302020204" charset="0"/>
              <a:cs typeface="Comic Sans MS" panose="030F0702030302020204" charset="0"/>
            </a:endParaRPr>
          </a:p>
          <a:p>
            <a:pPr>
              <a:lnSpc>
                <a:spcPct val="150000"/>
              </a:lnSpc>
            </a:pPr>
            <a:r>
              <a:rPr lang="en-US" sz="2400" dirty="0">
                <a:solidFill>
                  <a:schemeClr val="tx1"/>
                </a:solidFill>
                <a:latin typeface="Comic Sans MS" panose="030F0702030302020204" charset="0"/>
                <a:cs typeface="Comic Sans MS" panose="030F0702030302020204" charset="0"/>
                <a:sym typeface="+mn-ea"/>
              </a:rPr>
              <a:t>It is one of the oldest cities in Europe.</a:t>
            </a:r>
            <a:endParaRPr lang="en-US" sz="2400" dirty="0">
              <a:solidFill>
                <a:schemeClr val="tx1"/>
              </a:solidFill>
              <a:latin typeface="Comic Sans MS" panose="030F0702030302020204" charset="0"/>
              <a:cs typeface="Comic Sans MS" panose="030F0702030302020204" charset="0"/>
            </a:endParaRPr>
          </a:p>
          <a:p>
            <a:pPr marL="0" indent="0">
              <a:buNone/>
            </a:pPr>
            <a:endParaRPr lang="sr-Cyrl-RS" sz="2400" dirty="0">
              <a:solidFill>
                <a:schemeClr val="tx1"/>
              </a:solidFill>
              <a:latin typeface="Comic Sans MS" panose="030F0702030302020204" charset="0"/>
              <a:cs typeface="Comic Sans MS" panose="030F07020303020202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a:sym typeface="+mn-ea"/>
              </a:rPr>
              <a:t/>
            </a:r>
            <a:br>
              <a:rPr lang="en-US">
                <a:sym typeface="+mn-ea"/>
              </a:rPr>
            </a:br>
            <a:r>
              <a:rPr lang="en-US">
                <a:latin typeface="Comic Sans MS" panose="030F0702030302020204" charset="0"/>
                <a:cs typeface="Comic Sans MS" panose="030F0702030302020204" charset="0"/>
                <a:sym typeface="+mn-ea"/>
              </a:rPr>
              <a:t>BELGRADE</a:t>
            </a:r>
            <a:r>
              <a:rPr lang="en-US">
                <a:latin typeface="Comic Sans MS" panose="030F0702030302020204" charset="0"/>
                <a:cs typeface="Comic Sans MS" panose="030F0702030302020204" charset="0"/>
              </a:rPr>
              <a:t/>
            </a:r>
            <a:br>
              <a:rPr lang="en-US">
                <a:latin typeface="Comic Sans MS" panose="030F0702030302020204" charset="0"/>
                <a:cs typeface="Comic Sans MS" panose="030F0702030302020204" charset="0"/>
              </a:rPr>
            </a:br>
            <a:endParaRPr lang="en-US">
              <a:latin typeface="Comic Sans MS" panose="030F0702030302020204" charset="0"/>
              <a:cs typeface="Comic Sans MS" panose="030F0702030302020204" charset="0"/>
            </a:endParaRPr>
          </a:p>
        </p:txBody>
      </p:sp>
      <p:pic>
        <p:nvPicPr>
          <p:cNvPr id="4" name="Content Placeholder 3" descr="KALEMEGDAN"/>
          <p:cNvPicPr>
            <a:picLocks noGrp="1" noChangeAspect="1"/>
          </p:cNvPicPr>
          <p:nvPr>
            <p:ph sz="half" idx="1"/>
          </p:nvPr>
        </p:nvPicPr>
        <p:blipFill>
          <a:blip r:embed="rId2"/>
          <a:stretch>
            <a:fillRect/>
          </a:stretch>
        </p:blipFill>
        <p:spPr>
          <a:xfrm>
            <a:off x="1536700" y="4041775"/>
            <a:ext cx="3657600" cy="2470150"/>
          </a:xfrm>
          <a:prstGeom prst="rect">
            <a:avLst/>
          </a:prstGeom>
        </p:spPr>
      </p:pic>
      <p:pic>
        <p:nvPicPr>
          <p:cNvPr id="5" name="Content Placeholder 4" descr="beograd"/>
          <p:cNvPicPr>
            <a:picLocks noGrp="1" noChangeAspect="1"/>
          </p:cNvPicPr>
          <p:nvPr>
            <p:ph sz="half" idx="2"/>
          </p:nvPr>
        </p:nvPicPr>
        <p:blipFill>
          <a:blip r:embed="rId3"/>
          <a:stretch>
            <a:fillRect/>
          </a:stretch>
        </p:blipFill>
        <p:spPr>
          <a:xfrm>
            <a:off x="5469255" y="1461770"/>
            <a:ext cx="2857500" cy="2857500"/>
          </a:xfrm>
          <a:prstGeom prst="rect">
            <a:avLst/>
          </a:prstGeom>
        </p:spPr>
      </p:pic>
      <p:pic>
        <p:nvPicPr>
          <p:cNvPr id="7" name="Content Placeholder 5" descr="BEOGRAD 2"/>
          <p:cNvPicPr>
            <a:picLocks noChangeAspect="1"/>
          </p:cNvPicPr>
          <p:nvPr/>
        </p:nvPicPr>
        <p:blipFill>
          <a:blip r:embed="rId4"/>
          <a:stretch>
            <a:fillRect/>
          </a:stretch>
        </p:blipFill>
        <p:spPr>
          <a:xfrm>
            <a:off x="1334135" y="971550"/>
            <a:ext cx="3860165" cy="28956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rPr>
              <a:t>NOVI SAD</a:t>
            </a:r>
          </a:p>
        </p:txBody>
      </p:sp>
      <p:sp>
        <p:nvSpPr>
          <p:cNvPr id="3" name="Content Placeholder 2"/>
          <p:cNvSpPr>
            <a:spLocks noGrp="1"/>
          </p:cNvSpPr>
          <p:nvPr>
            <p:ph sz="half" idx="1"/>
          </p:nvPr>
        </p:nvSpPr>
        <p:spPr>
          <a:xfrm>
            <a:off x="457200" y="1174750"/>
            <a:ext cx="4022725" cy="5222875"/>
          </a:xfrm>
        </p:spPr>
        <p:txBody>
          <a:bodyPr/>
          <a:lstStyle/>
          <a:p>
            <a:pPr marL="179705" marR="0" lvl="0" indent="-179705" algn="l" defTabSz="914400" rtl="0" eaLnBrk="1" fontAlgn="auto" latinLnBrk="0" hangingPunct="1">
              <a:lnSpc>
                <a:spcPct val="150000"/>
              </a:lnSpc>
              <a:spcBef>
                <a:spcPts val="600"/>
              </a:spcBef>
              <a:spcAft>
                <a:spcPts val="0"/>
              </a:spcAft>
              <a:buClr>
                <a:srgbClr val="D30F64"/>
              </a:buClr>
              <a:buSzTx/>
              <a:buFont typeface="Arial" panose="020B0604020202020204" pitchFamily="34" charset="0"/>
              <a:buChar char="•"/>
              <a:defRPr/>
            </a:pPr>
            <a:r>
              <a:rPr lang="en-US" noProof="0" dirty="0">
                <a:ln>
                  <a:noFill/>
                </a:ln>
                <a:solidFill>
                  <a:srgbClr val="7A0078">
                    <a:lumMod val="50000"/>
                  </a:srgbClr>
                </a:solidFill>
                <a:effectLst/>
                <a:uLnTx/>
                <a:uFillTx/>
                <a:latin typeface="Comic Sans MS" panose="030F0702030302020204" charset="0"/>
                <a:cs typeface="Comic Sans MS" panose="030F0702030302020204" charset="0"/>
                <a:sym typeface="+mn-ea"/>
              </a:rPr>
              <a:t>After Belgrade the second city in Serbia by population and area.</a:t>
            </a:r>
            <a:endParaRPr kumimoji="0" lang="en-US" b="0" i="0" u="none" strike="noStrike" kern="1200" cap="none" spc="0" normalizeH="0" baseline="0" noProof="0" dirty="0">
              <a:ln>
                <a:noFill/>
              </a:ln>
              <a:solidFill>
                <a:srgbClr val="7A0078">
                  <a:lumMod val="50000"/>
                </a:srgbClr>
              </a:solidFill>
              <a:effectLst/>
              <a:uLnTx/>
              <a:uFillTx/>
              <a:latin typeface="Comic Sans MS" panose="030F0702030302020204" charset="0"/>
              <a:ea typeface="+mn-ea"/>
              <a:cs typeface="Comic Sans MS" panose="030F0702030302020204" charset="0"/>
            </a:endParaRPr>
          </a:p>
          <a:p>
            <a:pPr marL="179705" marR="0" lvl="0" indent="-179705" algn="l" defTabSz="914400" rtl="0" eaLnBrk="1" fontAlgn="auto" latinLnBrk="0" hangingPunct="1">
              <a:lnSpc>
                <a:spcPct val="150000"/>
              </a:lnSpc>
              <a:spcBef>
                <a:spcPts val="600"/>
              </a:spcBef>
              <a:spcAft>
                <a:spcPts val="0"/>
              </a:spcAft>
              <a:buClr>
                <a:srgbClr val="D30F64"/>
              </a:buClr>
              <a:buSzTx/>
              <a:buFont typeface="Arial" panose="020B0604020202020204" pitchFamily="34" charset="0"/>
              <a:buChar char="•"/>
              <a:defRPr/>
            </a:pPr>
            <a:r>
              <a:rPr lang="en-US" noProof="0" dirty="0">
                <a:ln>
                  <a:noFill/>
                </a:ln>
                <a:solidFill>
                  <a:srgbClr val="7A0078">
                    <a:lumMod val="50000"/>
                  </a:srgbClr>
                </a:solidFill>
                <a:effectLst/>
                <a:uLnTx/>
                <a:uFillTx/>
                <a:latin typeface="Comic Sans MS" panose="030F0702030302020204" charset="0"/>
                <a:cs typeface="Comic Sans MS" panose="030F0702030302020204" charset="0"/>
                <a:sym typeface="+mn-ea"/>
              </a:rPr>
              <a:t>The city lies on the banks of the Danube</a:t>
            </a:r>
            <a:r>
              <a:rPr lang="sr-Latn-RS" altLang="en-US" noProof="0" dirty="0">
                <a:ln>
                  <a:noFill/>
                </a:ln>
                <a:solidFill>
                  <a:srgbClr val="7A0078">
                    <a:lumMod val="50000"/>
                  </a:srgbClr>
                </a:solidFill>
                <a:effectLst/>
                <a:uLnTx/>
                <a:uFillTx/>
                <a:latin typeface="Comic Sans MS" panose="030F0702030302020204" charset="0"/>
                <a:cs typeface="Comic Sans MS" panose="030F0702030302020204" charset="0"/>
                <a:sym typeface="+mn-ea"/>
              </a:rPr>
              <a:t>.</a:t>
            </a:r>
            <a:endParaRPr kumimoji="0" lang="en-US" b="0" i="0" u="none" strike="noStrike" kern="1200" cap="none" spc="0" normalizeH="0" baseline="0" noProof="0" dirty="0">
              <a:ln>
                <a:noFill/>
              </a:ln>
              <a:solidFill>
                <a:srgbClr val="7A0078">
                  <a:lumMod val="50000"/>
                </a:srgbClr>
              </a:solidFill>
              <a:effectLst/>
              <a:uLnTx/>
              <a:uFillTx/>
              <a:latin typeface="Comic Sans MS" panose="030F0702030302020204" charset="0"/>
              <a:ea typeface="+mn-ea"/>
              <a:cs typeface="Comic Sans MS" panose="030F0702030302020204" charset="0"/>
            </a:endParaRPr>
          </a:p>
          <a:p>
            <a:endParaRPr lang="en-US">
              <a:latin typeface="Comic Sans MS" panose="030F0702030302020204" charset="0"/>
              <a:cs typeface="Comic Sans MS" panose="030F0702030302020204" charset="0"/>
            </a:endParaRPr>
          </a:p>
        </p:txBody>
      </p:sp>
      <p:pic>
        <p:nvPicPr>
          <p:cNvPr id="5" name="Content Placeholder 4" descr="NOVI SAD"/>
          <p:cNvPicPr>
            <a:picLocks noGrp="1" noChangeAspect="1"/>
          </p:cNvPicPr>
          <p:nvPr>
            <p:ph sz="half" idx="2"/>
          </p:nvPr>
        </p:nvPicPr>
        <p:blipFill>
          <a:blip r:embed="rId2"/>
          <a:stretch>
            <a:fillRect/>
          </a:stretch>
        </p:blipFill>
        <p:spPr>
          <a:xfrm>
            <a:off x="4479925" y="1303655"/>
            <a:ext cx="4683125" cy="31191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84250"/>
          </a:xfrm>
        </p:spPr>
        <p:txBody>
          <a:bodyPr>
            <a:normAutofit/>
          </a:bodyPr>
          <a:lstStyle/>
          <a:p>
            <a:pPr algn="ctr"/>
            <a:r>
              <a:rPr lang="ru-RU" b="1" dirty="0">
                <a:latin typeface="Comic Sans MS" panose="030F0702030302020204" charset="0"/>
                <a:cs typeface="Comic Sans MS" panose="030F0702030302020204" charset="0"/>
              </a:rPr>
              <a:t>K</a:t>
            </a:r>
            <a:r>
              <a:rPr lang="en-US" altLang="ru-RU" b="1" dirty="0">
                <a:latin typeface="Comic Sans MS" panose="030F0702030302020204" charset="0"/>
                <a:cs typeface="Comic Sans MS" panose="030F0702030302020204" charset="0"/>
              </a:rPr>
              <a:t>RAGUJEVAC</a:t>
            </a:r>
            <a:endParaRPr lang="en-US" altLang="ru-RU" b="1" dirty="0">
              <a:solidFill>
                <a:schemeClr val="tx1"/>
              </a:solidFill>
              <a:latin typeface="Comic Sans MS" panose="030F0702030302020204" charset="0"/>
              <a:cs typeface="Comic Sans MS" panose="030F0702030302020204" charset="0"/>
              <a:sym typeface="+mn-ea"/>
            </a:endParaRPr>
          </a:p>
        </p:txBody>
      </p:sp>
      <p:sp>
        <p:nvSpPr>
          <p:cNvPr id="3" name="Content Placeholder 2"/>
          <p:cNvSpPr>
            <a:spLocks noGrp="1"/>
          </p:cNvSpPr>
          <p:nvPr>
            <p:ph idx="1"/>
          </p:nvPr>
        </p:nvSpPr>
        <p:spPr/>
        <p:txBody>
          <a:bodyPr/>
          <a:lstStyle/>
          <a:p>
            <a:pPr marL="0" indent="0" algn="ctr">
              <a:lnSpc>
                <a:spcPct val="150000"/>
              </a:lnSpc>
              <a:buNone/>
            </a:pPr>
            <a:r>
              <a:rPr lang="sr-Latn-RS" noProof="0" dirty="0">
                <a:ln>
                  <a:noFill/>
                </a:ln>
                <a:solidFill>
                  <a:srgbClr val="7A0078">
                    <a:lumMod val="50000"/>
                  </a:srgbClr>
                </a:solidFill>
                <a:effectLst/>
                <a:uLnTx/>
                <a:uFillTx/>
                <a:latin typeface="Comic Sans MS" panose="030F0702030302020204" charset="0"/>
                <a:cs typeface="Comic Sans MS" panose="030F0702030302020204" charset="0"/>
                <a:sym typeface="+mn-ea"/>
              </a:rPr>
              <a:t>THE H</a:t>
            </a:r>
            <a:r>
              <a:rPr lang="en-US" noProof="0" dirty="0">
                <a:ln>
                  <a:noFill/>
                </a:ln>
                <a:solidFill>
                  <a:srgbClr val="7A0078">
                    <a:lumMod val="50000"/>
                  </a:srgbClr>
                </a:solidFill>
                <a:effectLst/>
                <a:uLnTx/>
                <a:uFillTx/>
                <a:latin typeface="Comic Sans MS" panose="030F0702030302020204" charset="0"/>
                <a:cs typeface="Comic Sans MS" panose="030F0702030302020204" charset="0"/>
                <a:sym typeface="+mn-ea"/>
              </a:rPr>
              <a:t>EART OF </a:t>
            </a:r>
            <a:r>
              <a:rPr lang="sr-Latn-RS" noProof="0" dirty="0">
                <a:ln>
                  <a:noFill/>
                </a:ln>
                <a:solidFill>
                  <a:srgbClr val="7A0078">
                    <a:lumMod val="50000"/>
                  </a:srgbClr>
                </a:solidFill>
                <a:effectLst/>
                <a:uLnTx/>
                <a:uFillTx/>
                <a:latin typeface="Comic Sans MS" panose="030F0702030302020204" charset="0"/>
                <a:cs typeface="Comic Sans MS" panose="030F0702030302020204" charset="0"/>
                <a:sym typeface="+mn-ea"/>
              </a:rPr>
              <a:t>Š</a:t>
            </a:r>
            <a:r>
              <a:rPr lang="en-US" noProof="0" dirty="0">
                <a:ln>
                  <a:noFill/>
                </a:ln>
                <a:solidFill>
                  <a:srgbClr val="7A0078">
                    <a:lumMod val="50000"/>
                  </a:srgbClr>
                </a:solidFill>
                <a:effectLst/>
                <a:uLnTx/>
                <a:uFillTx/>
                <a:latin typeface="Comic Sans MS" panose="030F0702030302020204" charset="0"/>
                <a:cs typeface="Comic Sans MS" panose="030F0702030302020204" charset="0"/>
                <a:sym typeface="+mn-ea"/>
              </a:rPr>
              <a:t>UMADIJA</a:t>
            </a:r>
            <a:endParaRPr kumimoji="0" lang="sr-Latn-RS" b="1" i="0" u="none" strike="noStrike" kern="1200" cap="none" spc="0" normalizeH="0" baseline="0" noProof="0" dirty="0">
              <a:ln>
                <a:noFill/>
              </a:ln>
              <a:solidFill>
                <a:srgbClr val="7A0078">
                  <a:lumMod val="50000"/>
                </a:srgbClr>
              </a:solidFill>
              <a:effectLst/>
              <a:uLnTx/>
              <a:uFillTx/>
              <a:latin typeface="Comic Sans MS" panose="030F0702030302020204" charset="0"/>
              <a:ea typeface="+mn-ea"/>
              <a:cs typeface="Comic Sans MS" panose="030F0702030302020204" charset="0"/>
            </a:endParaRPr>
          </a:p>
          <a:p>
            <a:pPr>
              <a:lnSpc>
                <a:spcPct val="150000"/>
              </a:lnSpc>
            </a:pPr>
            <a:r>
              <a:rPr lang="en-US" sz="2800" noProof="0" dirty="0">
                <a:ln>
                  <a:noFill/>
                </a:ln>
                <a:solidFill>
                  <a:srgbClr val="7A0078">
                    <a:lumMod val="50000"/>
                  </a:srgbClr>
                </a:solidFill>
                <a:effectLst/>
                <a:uLnTx/>
                <a:uFillTx/>
                <a:latin typeface="Comic Sans MS" panose="030F0702030302020204" charset="0"/>
                <a:cs typeface="Comic Sans MS" panose="030F0702030302020204" charset="0"/>
                <a:sym typeface="+mn-ea"/>
              </a:rPr>
              <a:t>The name Kragujevac is derived from the name of the bird </a:t>
            </a:r>
            <a:r>
              <a:rPr lang="en-US" sz="2800" noProof="0" dirty="0" err="1">
                <a:ln>
                  <a:noFill/>
                </a:ln>
                <a:solidFill>
                  <a:srgbClr val="7A0078">
                    <a:lumMod val="50000"/>
                  </a:srgbClr>
                </a:solidFill>
                <a:effectLst/>
                <a:uLnTx/>
                <a:uFillTx/>
                <a:latin typeface="Comic Sans MS" panose="030F0702030302020204" charset="0"/>
                <a:cs typeface="Comic Sans MS" panose="030F0702030302020204" charset="0"/>
                <a:sym typeface="+mn-ea"/>
              </a:rPr>
              <a:t>Kraguj.</a:t>
            </a:r>
            <a:endParaRPr kumimoji="0" lang="sr-Latn-RS" sz="2800" b="0" i="0" u="none" strike="noStrike" kern="1200" cap="none" spc="0" normalizeH="0" baseline="0" noProof="0" dirty="0">
              <a:ln>
                <a:noFill/>
              </a:ln>
              <a:solidFill>
                <a:srgbClr val="7A0078">
                  <a:lumMod val="50000"/>
                </a:srgbClr>
              </a:solidFill>
              <a:effectLst/>
              <a:uLnTx/>
              <a:uFillTx/>
              <a:latin typeface="Comic Sans MS" panose="030F0702030302020204" charset="0"/>
              <a:ea typeface="+mn-ea"/>
              <a:cs typeface="Comic Sans MS" panose="030F0702030302020204" charset="0"/>
            </a:endParaRPr>
          </a:p>
          <a:p>
            <a:pPr marL="179705" marR="0" lvl="0" indent="-179705" algn="l" defTabSz="914400" rtl="0" eaLnBrk="1" fontAlgn="auto" latinLnBrk="0" hangingPunct="1">
              <a:lnSpc>
                <a:spcPct val="150000"/>
              </a:lnSpc>
              <a:spcBef>
                <a:spcPts val="600"/>
              </a:spcBef>
              <a:spcAft>
                <a:spcPts val="0"/>
              </a:spcAft>
              <a:buClr>
                <a:srgbClr val="D30F64"/>
              </a:buClr>
              <a:buSzTx/>
              <a:buFont typeface="Arial" panose="020B0604020202020204" pitchFamily="34" charset="0"/>
              <a:buChar char="•"/>
              <a:defRPr/>
            </a:pPr>
            <a:r>
              <a:rPr lang="en-US" sz="2800" noProof="0" dirty="0">
                <a:ln>
                  <a:noFill/>
                </a:ln>
                <a:solidFill>
                  <a:srgbClr val="7A0078">
                    <a:lumMod val="50000"/>
                  </a:srgbClr>
                </a:solidFill>
                <a:effectLst/>
                <a:uLnTx/>
                <a:uFillTx/>
                <a:latin typeface="Comic Sans MS" panose="030F0702030302020204" charset="0"/>
                <a:cs typeface="Comic Sans MS" panose="030F0702030302020204" charset="0"/>
                <a:sym typeface="+mn-ea"/>
              </a:rPr>
              <a:t>The First Grammar School in Kragujevac was founded in 1833 as the first </a:t>
            </a:r>
            <a:r>
              <a:rPr lang="sr-Latn-RS" altLang="en-US" sz="2800" noProof="0" dirty="0">
                <a:ln>
                  <a:noFill/>
                </a:ln>
                <a:solidFill>
                  <a:srgbClr val="7A0078">
                    <a:lumMod val="50000"/>
                  </a:srgbClr>
                </a:solidFill>
                <a:effectLst/>
                <a:uLnTx/>
                <a:uFillTx/>
                <a:latin typeface="Comic Sans MS" panose="030F0702030302020204" charset="0"/>
                <a:cs typeface="Comic Sans MS" panose="030F0702030302020204" charset="0"/>
                <a:sym typeface="+mn-ea"/>
              </a:rPr>
              <a:t>grammar school</a:t>
            </a:r>
            <a:r>
              <a:rPr lang="en-US" sz="2800" noProof="0" dirty="0">
                <a:ln>
                  <a:noFill/>
                </a:ln>
                <a:solidFill>
                  <a:srgbClr val="7A0078">
                    <a:lumMod val="50000"/>
                  </a:srgbClr>
                </a:solidFill>
                <a:effectLst/>
                <a:uLnTx/>
                <a:uFillTx/>
                <a:latin typeface="Comic Sans MS" panose="030F0702030302020204" charset="0"/>
                <a:cs typeface="Comic Sans MS" panose="030F0702030302020204" charset="0"/>
                <a:sym typeface="+mn-ea"/>
              </a:rPr>
              <a:t> in  Serbia.</a:t>
            </a:r>
            <a:endParaRPr lang="ru-RU" sz="2800" dirty="0">
              <a:solidFill>
                <a:schemeClr val="tx1"/>
              </a:solidFill>
              <a:latin typeface="Comic Sans MS" panose="030F0702030302020204" charset="0"/>
              <a:cs typeface="Comic Sans MS" panose="030F070203030202020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ym typeface="+mn-ea"/>
              </a:rPr>
              <a:t>Memorial Museum '21st October'</a:t>
            </a:r>
            <a:endParaRPr lang="en-US"/>
          </a:p>
        </p:txBody>
      </p:sp>
      <p:sp>
        <p:nvSpPr>
          <p:cNvPr id="3" name="Content Placeholder 2"/>
          <p:cNvSpPr>
            <a:spLocks noGrp="1"/>
          </p:cNvSpPr>
          <p:nvPr>
            <p:ph sz="half" idx="1"/>
          </p:nvPr>
        </p:nvSpPr>
        <p:spPr/>
        <p:txBody>
          <a:bodyPr/>
          <a:lstStyle/>
          <a:p>
            <a:r>
              <a:rPr lang="en-US"/>
              <a:t>Memorial Museum '21st October'</a:t>
            </a:r>
          </a:p>
          <a:p>
            <a:endParaRPr lang="en-US"/>
          </a:p>
        </p:txBody>
      </p:sp>
      <p:pic>
        <p:nvPicPr>
          <p:cNvPr id="4" name="Content Placeholder 3" descr="muzej 21. oktobar"/>
          <p:cNvPicPr>
            <a:picLocks noGrp="1" noChangeAspect="1"/>
          </p:cNvPicPr>
          <p:nvPr>
            <p:ph sz="half" idx="2"/>
          </p:nvPr>
        </p:nvPicPr>
        <p:blipFill>
          <a:blip r:embed="rId2"/>
          <a:stretch>
            <a:fillRect/>
          </a:stretch>
        </p:blipFill>
        <p:spPr>
          <a:xfrm>
            <a:off x="759460" y="2160905"/>
            <a:ext cx="4316730" cy="2967355"/>
          </a:xfrm>
          <a:prstGeom prst="rect">
            <a:avLst/>
          </a:prstGeom>
        </p:spPr>
      </p:pic>
      <p:pic>
        <p:nvPicPr>
          <p:cNvPr id="5" name="Content Placeholder 4" descr="Da.se.ne.zaboravi"/>
          <p:cNvPicPr>
            <a:picLocks noChangeAspect="1"/>
          </p:cNvPicPr>
          <p:nvPr/>
        </p:nvPicPr>
        <p:blipFill>
          <a:blip r:embed="rId3" cstate="print"/>
          <a:stretch>
            <a:fillRect/>
          </a:stretch>
        </p:blipFill>
        <p:spPr>
          <a:xfrm>
            <a:off x="5260975" y="1499870"/>
            <a:ext cx="3657600" cy="274320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ru-RU" dirty="0">
                <a:latin typeface="Comic Sans MS" panose="030F0702030302020204" charset="0"/>
                <a:cs typeface="Comic Sans MS" panose="030F0702030302020204" charset="0"/>
                <a:sym typeface="+mn-ea"/>
              </a:rPr>
              <a:t/>
            </a:r>
            <a:br>
              <a:rPr lang="ru-RU" dirty="0">
                <a:latin typeface="Comic Sans MS" panose="030F0702030302020204" charset="0"/>
                <a:cs typeface="Comic Sans MS" panose="030F0702030302020204" charset="0"/>
                <a:sym typeface="+mn-ea"/>
              </a:rPr>
            </a:br>
            <a:r>
              <a:rPr lang="ru-RU" dirty="0">
                <a:latin typeface="Comic Sans MS" panose="030F0702030302020204" charset="0"/>
                <a:cs typeface="Comic Sans MS" panose="030F0702030302020204" charset="0"/>
                <a:sym typeface="+mn-ea"/>
              </a:rPr>
              <a:t>K</a:t>
            </a:r>
            <a:r>
              <a:rPr lang="en-US" altLang="ru-RU" dirty="0">
                <a:latin typeface="Comic Sans MS" panose="030F0702030302020204" charset="0"/>
                <a:cs typeface="Comic Sans MS" panose="030F0702030302020204" charset="0"/>
                <a:sym typeface="+mn-ea"/>
              </a:rPr>
              <a:t>RAGUJEVAC</a:t>
            </a:r>
            <a:r>
              <a:rPr lang="en-US" altLang="ru-RU" dirty="0">
                <a:solidFill>
                  <a:schemeClr val="tx1"/>
                </a:solidFill>
                <a:latin typeface="Comic Sans MS" panose="030F0702030302020204" charset="0"/>
                <a:cs typeface="Comic Sans MS" panose="030F0702030302020204" charset="0"/>
                <a:sym typeface="+mn-ea"/>
              </a:rPr>
              <a:t/>
            </a:r>
            <a:br>
              <a:rPr lang="en-US" altLang="ru-RU" dirty="0">
                <a:solidFill>
                  <a:schemeClr val="tx1"/>
                </a:solidFill>
                <a:latin typeface="Comic Sans MS" panose="030F0702030302020204" charset="0"/>
                <a:cs typeface="Comic Sans MS" panose="030F0702030302020204" charset="0"/>
                <a:sym typeface="+mn-ea"/>
              </a:rPr>
            </a:br>
            <a:endParaRPr lang="en-US">
              <a:latin typeface="Comic Sans MS" panose="030F0702030302020204" charset="0"/>
              <a:cs typeface="Comic Sans MS" panose="030F0702030302020204" charset="0"/>
            </a:endParaRPr>
          </a:p>
        </p:txBody>
      </p:sp>
      <p:pic>
        <p:nvPicPr>
          <p:cNvPr id="6" name="Content Placeholder 5" descr="pkg"/>
          <p:cNvPicPr>
            <a:picLocks noGrp="1" noChangeAspect="1"/>
          </p:cNvPicPr>
          <p:nvPr>
            <p:ph sz="half" idx="1"/>
          </p:nvPr>
        </p:nvPicPr>
        <p:blipFill>
          <a:blip r:embed="rId2" cstate="print"/>
          <a:stretch>
            <a:fillRect/>
          </a:stretch>
        </p:blipFill>
        <p:spPr>
          <a:xfrm>
            <a:off x="768985" y="605790"/>
            <a:ext cx="3467735" cy="3393440"/>
          </a:xfrm>
          <a:prstGeom prst="rect">
            <a:avLst/>
          </a:prstGeom>
        </p:spPr>
      </p:pic>
      <p:pic>
        <p:nvPicPr>
          <p:cNvPr id="7" name="Content Placeholder 6" descr="Izlet-Kragujevac-master-holidays-4"/>
          <p:cNvPicPr>
            <a:picLocks noGrp="1" noChangeAspect="1"/>
          </p:cNvPicPr>
          <p:nvPr>
            <p:ph sz="half" idx="2"/>
          </p:nvPr>
        </p:nvPicPr>
        <p:blipFill>
          <a:blip r:embed="rId3"/>
          <a:stretch>
            <a:fillRect/>
          </a:stretch>
        </p:blipFill>
        <p:spPr>
          <a:xfrm>
            <a:off x="934085" y="4289425"/>
            <a:ext cx="3657600" cy="2433955"/>
          </a:xfrm>
          <a:prstGeom prst="rect">
            <a:avLst/>
          </a:prstGeom>
        </p:spPr>
      </p:pic>
      <p:pic>
        <p:nvPicPr>
          <p:cNvPr id="10" name="Content Placeholder 5" descr="jezero_zp_b"/>
          <p:cNvPicPr>
            <a:picLocks noChangeAspect="1"/>
          </p:cNvPicPr>
          <p:nvPr/>
        </p:nvPicPr>
        <p:blipFill>
          <a:blip r:embed="rId4"/>
          <a:stretch>
            <a:fillRect/>
          </a:stretch>
        </p:blipFill>
        <p:spPr>
          <a:xfrm>
            <a:off x="5013325" y="890270"/>
            <a:ext cx="3108960" cy="466344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altLang="en-US">
                <a:latin typeface="Comic Sans MS" panose="030F0702030302020204" charset="0"/>
                <a:cs typeface="Comic Sans MS" panose="030F0702030302020204" charset="0"/>
              </a:rPr>
              <a:t>ENJOY  THE  VIDEO</a:t>
            </a:r>
          </a:p>
        </p:txBody>
      </p:sp>
      <p:pic>
        <p:nvPicPr>
          <p:cNvPr id="4" name="y2mate.com - SERBIA - LAND COLOURED WITH LIFE. Travel Promo Video._fJ2NlCRcIq0_1080p">
            <a:hlinkClick r:id="" action="ppaction://media"/>
          </p:cNvPr>
          <p:cNvPicPr>
            <a:picLocks noGrp="1"/>
          </p:cNvPicPr>
          <p:nvPr>
            <p:ph idx="1"/>
            <a:videoFile r:link="rId1"/>
            <p:extLst>
              <p:ext uri="{DAA4B4D4-6D71-4841-9C94-3DE7FCFB9230}">
                <p14:media xmlns:p14="http://schemas.microsoft.com/office/powerpoint/2010/main" xmlns="" r:link="rId3"/>
              </p:ext>
            </p:extLst>
          </p:nvPr>
        </p:nvPicPr>
        <p:blipFill>
          <a:blip r:embed="rId4"/>
          <a:stretch>
            <a:fillRect/>
          </a:stretch>
        </p:blipFill>
        <p:spPr>
          <a:xfrm>
            <a:off x="457200" y="1352550"/>
            <a:ext cx="8229600" cy="462915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074420"/>
          </a:xfrm>
        </p:spPr>
        <p:txBody>
          <a:bodyPr/>
          <a:lstStyle/>
          <a:p>
            <a:pPr algn="ctr"/>
            <a:r>
              <a:rPr lang="en-US">
                <a:latin typeface="Comic Sans MS" panose="030F0702030302020204" charset="0"/>
                <a:cs typeface="Comic Sans MS" panose="030F0702030302020204" charset="0"/>
              </a:rPr>
              <a:t>The Orthodox Monasteries and Churches in Serbia</a:t>
            </a:r>
          </a:p>
        </p:txBody>
      </p:sp>
      <p:sp>
        <p:nvSpPr>
          <p:cNvPr id="3" name="Content Placeholder 2"/>
          <p:cNvSpPr>
            <a:spLocks noGrp="1"/>
          </p:cNvSpPr>
          <p:nvPr>
            <p:ph idx="1"/>
          </p:nvPr>
        </p:nvSpPr>
        <p:spPr/>
        <p:txBody>
          <a:bodyPr/>
          <a:lstStyle/>
          <a:p>
            <a:pPr>
              <a:buFont typeface="Wingdings" panose="05000000000000000000" charset="0"/>
              <a:buChar char="v"/>
            </a:pPr>
            <a:r>
              <a:rPr lang="en-US">
                <a:latin typeface="Comic Sans MS" panose="030F0702030302020204" charset="0"/>
                <a:ea typeface="SimSun" panose="02010600030101010101" pitchFamily="2" charset="-122"/>
                <a:cs typeface="Comic Sans MS" panose="030F0702030302020204" charset="0"/>
                <a:sym typeface="+mn-ea"/>
              </a:rPr>
              <a:t>There are many </a:t>
            </a:r>
            <a:r>
              <a:rPr lang="en-US">
                <a:latin typeface="Comic Sans MS" panose="030F0702030302020204" charset="0"/>
                <a:cs typeface="Comic Sans MS" panose="030F0702030302020204" charset="0"/>
                <a:sym typeface="+mn-ea"/>
              </a:rPr>
              <a:t> monasteries and churches that are very important part of a culture that Serbia is proud of. </a:t>
            </a:r>
          </a:p>
          <a:p>
            <a:pPr>
              <a:buFont typeface="Wingdings" panose="05000000000000000000" charset="0"/>
              <a:buChar char="v"/>
            </a:pPr>
            <a:r>
              <a:rPr lang="en-US">
                <a:latin typeface="Comic Sans MS" panose="030F0702030302020204" charset="0"/>
                <a:cs typeface="Comic Sans MS" panose="030F0702030302020204" charset="0"/>
                <a:sym typeface="+mn-ea"/>
              </a:rPr>
              <a:t>However, Serbia and Serbian orthodox church can be most proud of its monasteries – from </a:t>
            </a:r>
            <a:r>
              <a:rPr lang="en-US" u="sng">
                <a:latin typeface="Comic Sans MS" panose="030F0702030302020204" charset="0"/>
                <a:cs typeface="Comic Sans MS" panose="030F0702030302020204" charset="0"/>
                <a:sym typeface="+mn-ea"/>
                <a:hlinkClick r:id="rId2" tooltip="Studenica, monastery of incredible frescoes"/>
              </a:rPr>
              <a:t>Studenica</a:t>
            </a:r>
            <a:r>
              <a:rPr lang="en-US">
                <a:latin typeface="Comic Sans MS" panose="030F0702030302020204" charset="0"/>
                <a:cs typeface="Comic Sans MS" panose="030F0702030302020204" charset="0"/>
                <a:sym typeface="+mn-ea"/>
              </a:rPr>
              <a:t> and </a:t>
            </a:r>
            <a:r>
              <a:rPr lang="en-US" u="sng">
                <a:latin typeface="Comic Sans MS" panose="030F0702030302020204" charset="0"/>
                <a:cs typeface="Comic Sans MS" panose="030F0702030302020204" charset="0"/>
                <a:sym typeface="+mn-ea"/>
                <a:hlinkClick r:id="rId3" tooltip="The Sopoćani monastery"/>
              </a:rPr>
              <a:t>Sopoćani </a:t>
            </a:r>
            <a:r>
              <a:rPr lang="en-US">
                <a:latin typeface="Comic Sans MS" panose="030F0702030302020204" charset="0"/>
                <a:cs typeface="Comic Sans MS" panose="030F0702030302020204" charset="0"/>
                <a:sym typeface="+mn-ea"/>
              </a:rPr>
              <a:t>near Peć; from the monasteries on Mt. </a:t>
            </a:r>
            <a:r>
              <a:rPr lang="en-US" u="sng">
                <a:latin typeface="Comic Sans MS" panose="030F0702030302020204" charset="0"/>
                <a:cs typeface="Comic Sans MS" panose="030F0702030302020204" charset="0"/>
                <a:sym typeface="+mn-ea"/>
                <a:hlinkClick r:id="rId4" tooltip="Fruška gora – once an island, now a mountain"/>
              </a:rPr>
              <a:t>Fruška Gora</a:t>
            </a:r>
            <a:r>
              <a:rPr lang="en-US">
                <a:latin typeface="Comic Sans MS" panose="030F0702030302020204" charset="0"/>
                <a:cs typeface="Comic Sans MS" panose="030F0702030302020204" charset="0"/>
                <a:sym typeface="+mn-ea"/>
              </a:rPr>
              <a:t> to </a:t>
            </a:r>
            <a:r>
              <a:rPr lang="en-US" u="sng">
                <a:latin typeface="Comic Sans MS" panose="030F0702030302020204" charset="0"/>
                <a:cs typeface="Comic Sans MS" panose="030F0702030302020204" charset="0"/>
                <a:sym typeface="+mn-ea"/>
                <a:hlinkClick r:id="rId5"/>
              </a:rPr>
              <a:t>Manasija</a:t>
            </a:r>
            <a:r>
              <a:rPr lang="en-US">
                <a:latin typeface="Comic Sans MS" panose="030F0702030302020204" charset="0"/>
                <a:cs typeface="Comic Sans MS" panose="030F0702030302020204" charset="0"/>
                <a:sym typeface="+mn-ea"/>
              </a:rPr>
              <a:t>, Ravanica and Žiča.</a:t>
            </a:r>
            <a:endParaRPr lang="en-US">
              <a:latin typeface="Comic Sans MS" panose="030F0702030302020204" charset="0"/>
              <a:cs typeface="Comic Sans MS" panose="030F07020303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Kopaonik Mountain</a:t>
            </a: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lstStyle/>
          <a:p>
            <a:pPr marL="0" lvl="8" indent="0">
              <a:buNone/>
            </a:pPr>
            <a:r>
              <a:rPr lang="en-US" sz="2800">
                <a:latin typeface="Comic Sans MS" panose="030F0702030302020204" charset="0"/>
                <a:cs typeface="Comic Sans MS" panose="030F0702030302020204" charset="0"/>
              </a:rPr>
              <a:t> </a:t>
            </a:r>
          </a:p>
          <a:p>
            <a:pPr marL="0" lvl="8" indent="0">
              <a:buNone/>
            </a:pPr>
            <a:r>
              <a:rPr lang="en-US" sz="2800">
                <a:latin typeface="Comic Sans MS" panose="030F0702030302020204" charset="0"/>
                <a:cs typeface="Comic Sans MS" panose="030F0702030302020204" charset="0"/>
                <a:sym typeface="+mn-ea"/>
              </a:rPr>
              <a:t>Kopaonik Mountain, also known as the Roof of Serbia, is the largest mountain range in Serbia and the best-known Serbian ski centre.  </a:t>
            </a:r>
          </a:p>
          <a:p>
            <a:pPr marL="0" lvl="8" indent="0">
              <a:buNone/>
            </a:pPr>
            <a:r>
              <a:rPr lang="en-US" sz="2800">
                <a:latin typeface="Comic Sans MS" panose="030F0702030302020204" charset="0"/>
                <a:cs typeface="Comic Sans MS" panose="030F0702030302020204" charset="0"/>
                <a:sym typeface="+mn-ea"/>
              </a:rPr>
              <a:t>Mount Kopaonik is covered with snow from late November until May </a:t>
            </a:r>
            <a:r>
              <a:rPr lang="sr-Cyrl-RS" altLang="en-US" sz="2800">
                <a:latin typeface="Comic Sans MS" panose="030F0702030302020204" charset="0"/>
                <a:cs typeface="Comic Sans MS" panose="030F0702030302020204" charset="0"/>
                <a:sym typeface="+mn-ea"/>
              </a:rPr>
              <a:t>.</a:t>
            </a:r>
          </a:p>
          <a:p>
            <a:pPr marL="0" lvl="8" indent="0">
              <a:buNone/>
            </a:pPr>
            <a:r>
              <a:rPr lang="en-US" sz="2800">
                <a:latin typeface="Comic Sans MS" panose="030F0702030302020204" charset="0"/>
                <a:cs typeface="Comic Sans MS" panose="030F0702030302020204" charset="0"/>
                <a:sym typeface="+mn-ea"/>
              </a:rPr>
              <a:t>Kopaonik became a national park in 1981. It is especially beautiful for its landscape of  forests .</a:t>
            </a:r>
          </a:p>
          <a:p>
            <a:pPr marL="0" lvl="8" indent="0">
              <a:buNone/>
            </a:pPr>
            <a:endParaRPr lang="en-US" sz="2800">
              <a:latin typeface="Comic Sans MS" panose="030F0702030302020204" charset="0"/>
              <a:cs typeface="Comic Sans MS" panose="030F070203030202020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a:latin typeface="Comic Sans MS" panose="030F0702030302020204" charset="0"/>
                <a:cs typeface="Comic Sans MS" panose="030F0702030302020204" charset="0"/>
              </a:rPr>
              <a:t>Студеница- </a:t>
            </a:r>
            <a:r>
              <a:rPr lang="en-US">
                <a:latin typeface="Comic Sans MS" panose="030F0702030302020204" charset="0"/>
                <a:cs typeface="Comic Sans MS" panose="030F0702030302020204" charset="0"/>
              </a:rPr>
              <a:t>Studenica</a:t>
            </a:r>
          </a:p>
        </p:txBody>
      </p:sp>
      <p:sp>
        <p:nvSpPr>
          <p:cNvPr id="3" name="Content Placeholder 2"/>
          <p:cNvSpPr>
            <a:spLocks noGrp="1"/>
          </p:cNvSpPr>
          <p:nvPr>
            <p:ph idx="1"/>
          </p:nvPr>
        </p:nvSpPr>
        <p:spPr/>
        <p:txBody>
          <a:bodyPr/>
          <a:lstStyle/>
          <a:p>
            <a:r>
              <a:rPr lang="en-US">
                <a:solidFill>
                  <a:srgbClr val="000000"/>
                </a:solidFill>
                <a:latin typeface="Comic Sans MS" panose="030F0702030302020204" charset="0"/>
                <a:cs typeface="Comic Sans MS" panose="030F0702030302020204" charset="0"/>
                <a:sym typeface="+mn-ea"/>
              </a:rPr>
              <a:t>The Studenica Monastery was established in the late 12th century by Stefan Nemanja, founder of the medieval Serb state. </a:t>
            </a:r>
          </a:p>
          <a:p>
            <a:r>
              <a:rPr lang="en-US">
                <a:solidFill>
                  <a:srgbClr val="000000"/>
                </a:solidFill>
                <a:latin typeface="Comic Sans MS" panose="030F0702030302020204" charset="0"/>
                <a:cs typeface="Comic Sans MS" panose="030F0702030302020204" charset="0"/>
                <a:sym typeface="+mn-ea"/>
              </a:rPr>
              <a:t>It is the largest and richest of Serbia's Orthodox monasteries.</a:t>
            </a:r>
            <a:endParaRPr lang="en-US" b="0">
              <a:solidFill>
                <a:srgbClr val="000000"/>
              </a:solidFill>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
            <a:ext cx="8229600" cy="854075"/>
          </a:xfrm>
        </p:spPr>
        <p:txBody>
          <a:bodyPr/>
          <a:lstStyle/>
          <a:p>
            <a:pPr algn="ctr"/>
            <a:r>
              <a:rPr lang="sr-Cyrl-RS">
                <a:latin typeface="Comic Sans MS" panose="030F0702030302020204" charset="0"/>
                <a:cs typeface="Comic Sans MS" panose="030F0702030302020204" charset="0"/>
                <a:sym typeface="+mn-ea"/>
              </a:rPr>
              <a:t/>
            </a:r>
            <a:br>
              <a:rPr lang="sr-Cyrl-RS">
                <a:latin typeface="Comic Sans MS" panose="030F0702030302020204" charset="0"/>
                <a:cs typeface="Comic Sans MS" panose="030F0702030302020204" charset="0"/>
                <a:sym typeface="+mn-ea"/>
              </a:rPr>
            </a:br>
            <a:r>
              <a:rPr lang="sr-Cyrl-RS">
                <a:latin typeface="Comic Sans MS" panose="030F0702030302020204" charset="0"/>
                <a:cs typeface="Comic Sans MS" panose="030F0702030302020204" charset="0"/>
                <a:sym typeface="+mn-ea"/>
              </a:rPr>
              <a:t>Студеница- </a:t>
            </a:r>
            <a:r>
              <a:rPr lang="en-US">
                <a:latin typeface="Comic Sans MS" panose="030F0702030302020204" charset="0"/>
                <a:cs typeface="Comic Sans MS" panose="030F0702030302020204" charset="0"/>
                <a:sym typeface="+mn-ea"/>
              </a:rPr>
              <a:t>Studenica</a:t>
            </a:r>
            <a:r>
              <a:rPr lang="en-US">
                <a:latin typeface="Comic Sans MS" panose="030F0702030302020204" charset="0"/>
                <a:cs typeface="Comic Sans MS" panose="030F0702030302020204" charset="0"/>
              </a:rPr>
              <a:t/>
            </a:r>
            <a:br>
              <a:rPr lang="en-US">
                <a:latin typeface="Comic Sans MS" panose="030F0702030302020204" charset="0"/>
                <a:cs typeface="Comic Sans MS" panose="030F0702030302020204" charset="0"/>
              </a:rPr>
            </a:br>
            <a:endParaRPr lang="en-US"/>
          </a:p>
        </p:txBody>
      </p:sp>
      <p:pic>
        <p:nvPicPr>
          <p:cNvPr id="6" name="Content Placeholder 5"/>
          <p:cNvPicPr>
            <a:picLocks noGrp="1" noChangeAspect="1"/>
          </p:cNvPicPr>
          <p:nvPr>
            <p:ph sz="half" idx="1"/>
          </p:nvPr>
        </p:nvPicPr>
        <p:blipFill>
          <a:blip r:embed="rId2"/>
          <a:stretch>
            <a:fillRect/>
          </a:stretch>
        </p:blipFill>
        <p:spPr>
          <a:xfrm>
            <a:off x="156210" y="2102485"/>
            <a:ext cx="4044315" cy="2699385"/>
          </a:xfrm>
          <a:prstGeom prst="rect">
            <a:avLst/>
          </a:prstGeom>
        </p:spPr>
      </p:pic>
      <p:pic>
        <p:nvPicPr>
          <p:cNvPr id="9" name="Content Placeholder 8"/>
          <p:cNvPicPr>
            <a:picLocks noGrp="1" noChangeAspect="1"/>
          </p:cNvPicPr>
          <p:nvPr>
            <p:ph sz="half" idx="2"/>
          </p:nvPr>
        </p:nvPicPr>
        <p:blipFill>
          <a:blip r:embed="rId3"/>
          <a:stretch>
            <a:fillRect/>
          </a:stretch>
        </p:blipFill>
        <p:spPr>
          <a:xfrm>
            <a:off x="4335145" y="2101850"/>
            <a:ext cx="4319270" cy="286893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altLang="en-US">
                <a:latin typeface="Comic Sans MS" panose="030F0702030302020204" charset="0"/>
                <a:cs typeface="Comic Sans MS" panose="030F0702030302020204" charset="0"/>
              </a:rPr>
              <a:t>Ђурђеви Ступови-</a:t>
            </a:r>
            <a:r>
              <a:rPr lang="sr-Latn-RS" altLang="en-US">
                <a:latin typeface="Comic Sans MS" panose="030F0702030302020204" charset="0"/>
                <a:cs typeface="Comic Sans MS" panose="030F0702030302020204" charset="0"/>
              </a:rPr>
              <a:t>Đurđevi Stupovi</a:t>
            </a:r>
          </a:p>
        </p:txBody>
      </p:sp>
      <p:sp>
        <p:nvSpPr>
          <p:cNvPr id="3" name="Content Placeholder 2"/>
          <p:cNvSpPr>
            <a:spLocks noGrp="1"/>
          </p:cNvSpPr>
          <p:nvPr>
            <p:ph sz="half" idx="1"/>
          </p:nvPr>
        </p:nvSpPr>
        <p:spPr>
          <a:xfrm>
            <a:off x="457200" y="1174750"/>
            <a:ext cx="4935220" cy="5310505"/>
          </a:xfrm>
        </p:spPr>
        <p:txBody>
          <a:bodyPr/>
          <a:lstStyle/>
          <a:p>
            <a:pPr indent="0">
              <a:buNone/>
            </a:pPr>
            <a:r>
              <a:rPr lang="en-US" b="1">
                <a:solidFill>
                  <a:srgbClr val="000000"/>
                </a:solidFill>
                <a:latin typeface="Comic Sans MS" panose="030F0702030302020204" charset="0"/>
                <a:cs typeface="Comic Sans MS" panose="030F0702030302020204" charset="0"/>
                <a:sym typeface="+mn-ea"/>
              </a:rPr>
              <a:t>Djurdjevi stupovi</a:t>
            </a:r>
            <a:r>
              <a:rPr lang="en-US">
                <a:solidFill>
                  <a:srgbClr val="000000"/>
                </a:solidFill>
                <a:latin typeface="Times New Roman" panose="02020603050405020304" charset="0"/>
                <a:cs typeface="Helvetica" charset="0"/>
                <a:sym typeface="+mn-ea"/>
              </a:rPr>
              <a:t>, </a:t>
            </a:r>
            <a:r>
              <a:rPr lang="en-US">
                <a:solidFill>
                  <a:srgbClr val="000000"/>
                </a:solidFill>
                <a:latin typeface="Comic Sans MS" panose="030F0702030302020204" charset="0"/>
                <a:cs typeface="Comic Sans MS" panose="030F0702030302020204" charset="0"/>
                <a:sym typeface="+mn-ea"/>
              </a:rPr>
              <a:t>one of the oldest Serbian monasteries, was built in the late 12th century and dedicated to St. George, and is nowadays protected by the UNESCO.</a:t>
            </a:r>
            <a:endParaRPr lang="en-US">
              <a:latin typeface="Comic Sans MS" panose="030F0702030302020204" charset="0"/>
              <a:cs typeface="Comic Sans MS" panose="030F0702030302020204" charset="0"/>
            </a:endParaRPr>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altLang="en-US">
                <a:latin typeface="Comic Sans MS" panose="030F0702030302020204" charset="0"/>
                <a:cs typeface="Comic Sans MS" panose="030F0702030302020204" charset="0"/>
                <a:sym typeface="+mn-ea"/>
              </a:rPr>
              <a:t>Ђурђеви Ступови-</a:t>
            </a:r>
            <a:r>
              <a:rPr lang="sr-Latn-RS" altLang="en-US">
                <a:latin typeface="Comic Sans MS" panose="030F0702030302020204" charset="0"/>
                <a:cs typeface="Comic Sans MS" panose="030F0702030302020204" charset="0"/>
                <a:sym typeface="+mn-ea"/>
              </a:rPr>
              <a:t>Đurđevi Stupovi</a:t>
            </a:r>
            <a:endParaRPr lang="en-US"/>
          </a:p>
        </p:txBody>
      </p:sp>
      <p:pic>
        <p:nvPicPr>
          <p:cNvPr id="6" name="Content Placeholder 5"/>
          <p:cNvPicPr>
            <a:picLocks noGrp="1" noChangeAspect="1"/>
          </p:cNvPicPr>
          <p:nvPr>
            <p:ph sz="half" idx="1"/>
          </p:nvPr>
        </p:nvPicPr>
        <p:blipFill>
          <a:blip r:embed="rId2"/>
          <a:stretch>
            <a:fillRect/>
          </a:stretch>
        </p:blipFill>
        <p:spPr>
          <a:xfrm>
            <a:off x="457200" y="2304415"/>
            <a:ext cx="4038600" cy="2692400"/>
          </a:xfrm>
          <a:prstGeom prst="rect">
            <a:avLst/>
          </a:prstGeom>
        </p:spPr>
      </p:pic>
      <p:pic>
        <p:nvPicPr>
          <p:cNvPr id="9" name="Content Placeholder 8"/>
          <p:cNvPicPr>
            <a:picLocks noGrp="1" noChangeAspect="1"/>
          </p:cNvPicPr>
          <p:nvPr>
            <p:ph sz="half" idx="2"/>
          </p:nvPr>
        </p:nvPicPr>
        <p:blipFill>
          <a:blip r:embed="rId3"/>
          <a:stretch>
            <a:fillRect/>
          </a:stretch>
        </p:blipFill>
        <p:spPr>
          <a:xfrm>
            <a:off x="4440555" y="1982470"/>
            <a:ext cx="4246245" cy="318071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a:latin typeface="Comic Sans MS" panose="030F0702030302020204" charset="0"/>
                <a:cs typeface="Comic Sans MS" panose="030F0702030302020204" charset="0"/>
              </a:rPr>
              <a:t>Милешева- </a:t>
            </a:r>
            <a:r>
              <a:rPr lang="sr-Latn-RS">
                <a:latin typeface="Comic Sans MS" panose="030F0702030302020204" charset="0"/>
                <a:cs typeface="Comic Sans MS" panose="030F0702030302020204" charset="0"/>
              </a:rPr>
              <a:t>Mileševa</a:t>
            </a:r>
          </a:p>
        </p:txBody>
      </p:sp>
      <p:sp>
        <p:nvSpPr>
          <p:cNvPr id="3" name="Content Placeholder 2"/>
          <p:cNvSpPr>
            <a:spLocks noGrp="1"/>
          </p:cNvSpPr>
          <p:nvPr>
            <p:ph sz="half" idx="1"/>
          </p:nvPr>
        </p:nvSpPr>
        <p:spPr>
          <a:xfrm>
            <a:off x="457200" y="1174750"/>
            <a:ext cx="7602855" cy="4953000"/>
          </a:xfrm>
        </p:spPr>
        <p:txBody>
          <a:bodyPr/>
          <a:lstStyle/>
          <a:p>
            <a:r>
              <a:rPr lang="en-US" b="1" i="1">
                <a:latin typeface="Comic Sans MS" panose="030F0702030302020204" charset="0"/>
                <a:ea typeface="SimSun" panose="02010600030101010101" pitchFamily="2" charset="-122"/>
                <a:cs typeface="Comic Sans MS" panose="030F0702030302020204" charset="0"/>
                <a:sym typeface="+mn-ea"/>
              </a:rPr>
              <a:t>White Angel</a:t>
            </a:r>
            <a:r>
              <a:rPr lang="en-US">
                <a:latin typeface="Comic Sans MS" panose="030F0702030302020204" charset="0"/>
                <a:ea typeface="SimSun" panose="02010600030101010101" pitchFamily="2" charset="-122"/>
                <a:cs typeface="Comic Sans MS" panose="030F0702030302020204" charset="0"/>
                <a:sym typeface="+mn-ea"/>
              </a:rPr>
              <a:t> is a detail of one of the most well-known frescoes in Serbian culture in the Mileševa monastery.</a:t>
            </a:r>
          </a:p>
          <a:p>
            <a:r>
              <a:rPr lang="en-US">
                <a:latin typeface="Comic Sans MS" panose="030F0702030302020204" charset="0"/>
                <a:ea typeface="SimSun" panose="02010600030101010101" pitchFamily="2" charset="-122"/>
                <a:cs typeface="Comic Sans MS" panose="030F0702030302020204" charset="0"/>
                <a:sym typeface="+mn-ea"/>
              </a:rPr>
              <a:t>This fresco is considered to be one of the great achievements in European painting.</a:t>
            </a:r>
            <a:endParaRPr lang="en-US" b="0">
              <a:latin typeface="Comic Sans MS" panose="030F0702030302020204" charset="0"/>
              <a:ea typeface="SimSun" panose="02010600030101010101" pitchFamily="2" charset="-122"/>
              <a:cs typeface="Comic Sans MS" panose="030F0702030302020204" charset="0"/>
            </a:endParaRPr>
          </a:p>
          <a:p>
            <a:endParaRPr lang="en-US">
              <a:latin typeface="Comic Sans MS" panose="030F0702030302020204" charset="0"/>
              <a:cs typeface="Comic Sans MS" panose="030F07020303020202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54075"/>
          </a:xfrm>
        </p:spPr>
        <p:txBody>
          <a:bodyPr/>
          <a:lstStyle/>
          <a:p>
            <a:pPr algn="ctr"/>
            <a:r>
              <a:rPr lang="sr-Cyrl-RS">
                <a:latin typeface="Comic Sans MS" panose="030F0702030302020204" charset="0"/>
                <a:cs typeface="Comic Sans MS" panose="030F0702030302020204" charset="0"/>
                <a:sym typeface="+mn-ea"/>
              </a:rPr>
              <a:t/>
            </a:r>
            <a:br>
              <a:rPr lang="sr-Cyrl-RS">
                <a:latin typeface="Comic Sans MS" panose="030F0702030302020204" charset="0"/>
                <a:cs typeface="Comic Sans MS" panose="030F0702030302020204" charset="0"/>
                <a:sym typeface="+mn-ea"/>
              </a:rPr>
            </a:br>
            <a:r>
              <a:rPr lang="sr-Cyrl-RS">
                <a:latin typeface="Comic Sans MS" panose="030F0702030302020204" charset="0"/>
                <a:cs typeface="Comic Sans MS" panose="030F0702030302020204" charset="0"/>
                <a:sym typeface="+mn-ea"/>
              </a:rPr>
              <a:t>Милешева- </a:t>
            </a:r>
            <a:r>
              <a:rPr lang="sr-Latn-RS">
                <a:latin typeface="Comic Sans MS" panose="030F0702030302020204" charset="0"/>
                <a:cs typeface="Comic Sans MS" panose="030F0702030302020204" charset="0"/>
                <a:sym typeface="+mn-ea"/>
              </a:rPr>
              <a:t>Mileševa</a:t>
            </a:r>
            <a:r>
              <a:rPr lang="sr-Latn-RS">
                <a:latin typeface="Comic Sans MS" panose="030F0702030302020204" charset="0"/>
                <a:cs typeface="Comic Sans MS" panose="030F0702030302020204" charset="0"/>
              </a:rPr>
              <a:t/>
            </a:r>
            <a:br>
              <a:rPr lang="sr-Latn-RS">
                <a:latin typeface="Comic Sans MS" panose="030F0702030302020204" charset="0"/>
                <a:cs typeface="Comic Sans MS" panose="030F0702030302020204" charset="0"/>
              </a:rPr>
            </a:br>
            <a:endParaRPr lang="en-US"/>
          </a:p>
        </p:txBody>
      </p:sp>
      <p:pic>
        <p:nvPicPr>
          <p:cNvPr id="13" name="Content Placeholder 12"/>
          <p:cNvPicPr>
            <a:picLocks noGrp="1" noChangeAspect="1"/>
          </p:cNvPicPr>
          <p:nvPr>
            <p:ph sz="half" idx="1"/>
          </p:nvPr>
        </p:nvPicPr>
        <p:blipFill>
          <a:blip r:embed="rId2"/>
          <a:stretch>
            <a:fillRect/>
          </a:stretch>
        </p:blipFill>
        <p:spPr>
          <a:xfrm>
            <a:off x="217170" y="2294890"/>
            <a:ext cx="4278630" cy="2567305"/>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4648200" y="2294890"/>
            <a:ext cx="4038600" cy="291274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a:latin typeface="Comic Sans MS" panose="030F0702030302020204" charset="0"/>
                <a:cs typeface="Comic Sans MS" panose="030F0702030302020204" charset="0"/>
              </a:rPr>
              <a:t>Крушедол-</a:t>
            </a:r>
            <a:r>
              <a:rPr lang="sr-Latn-RS">
                <a:latin typeface="Comic Sans MS" panose="030F0702030302020204" charset="0"/>
                <a:cs typeface="Comic Sans MS" panose="030F0702030302020204" charset="0"/>
              </a:rPr>
              <a:t>Krušedol</a:t>
            </a:r>
          </a:p>
        </p:txBody>
      </p:sp>
      <p:sp>
        <p:nvSpPr>
          <p:cNvPr id="3" name="Content Placeholder 2"/>
          <p:cNvSpPr>
            <a:spLocks noGrp="1"/>
          </p:cNvSpPr>
          <p:nvPr>
            <p:ph sz="half" idx="1"/>
          </p:nvPr>
        </p:nvSpPr>
        <p:spPr>
          <a:xfrm>
            <a:off x="457200" y="1174750"/>
            <a:ext cx="7546340" cy="4953000"/>
          </a:xfrm>
        </p:spPr>
        <p:txBody>
          <a:bodyPr/>
          <a:lstStyle/>
          <a:p>
            <a:r>
              <a:rPr lang="sr-Cyrl-RS" dirty="0">
                <a:latin typeface="Comic Sans MS" panose="030F0702030302020204" charset="0"/>
                <a:cs typeface="Comic Sans MS" panose="030F0702030302020204" charset="0"/>
                <a:sym typeface="+mn-ea"/>
              </a:rPr>
              <a:t>The Krušedol Monastery is  </a:t>
            </a:r>
            <a:r>
              <a:rPr lang="sr-Latn-RS" altLang="sr-Cyrl-RS" dirty="0">
                <a:latin typeface="Comic Sans MS" panose="030F0702030302020204" charset="0"/>
                <a:cs typeface="Comic Sans MS" panose="030F0702030302020204" charset="0"/>
                <a:sym typeface="+mn-ea"/>
              </a:rPr>
              <a:t>situated</a:t>
            </a:r>
            <a:r>
              <a:rPr lang="sr-Cyrl-RS" dirty="0">
                <a:latin typeface="Comic Sans MS" panose="030F0702030302020204" charset="0"/>
                <a:cs typeface="Comic Sans MS" panose="030F0702030302020204" charset="0"/>
                <a:sym typeface="+mn-ea"/>
              </a:rPr>
              <a:t> on the Fruška Gora mountain in the Syrmia region, northern Serbia, in the province of Vojvodina. </a:t>
            </a:r>
          </a:p>
          <a:p>
            <a:r>
              <a:rPr lang="sr-Cyrl-RS" dirty="0">
                <a:latin typeface="Comic Sans MS" panose="030F0702030302020204" charset="0"/>
                <a:cs typeface="Comic Sans MS" panose="030F0702030302020204" charset="0"/>
                <a:sym typeface="+mn-ea"/>
              </a:rPr>
              <a:t>The monastery is the legacy of the last Serbian despot family of Syrmia -Branković.</a:t>
            </a:r>
            <a:endParaRPr lang="en-US">
              <a:latin typeface="Comic Sans MS" panose="030F0702030302020204" charset="0"/>
              <a:cs typeface="Comic Sans MS" panose="030F070203030202020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069340"/>
          </a:xfrm>
        </p:spPr>
        <p:txBody>
          <a:bodyPr/>
          <a:lstStyle/>
          <a:p>
            <a:pPr algn="ctr"/>
            <a:r>
              <a:rPr lang="sr-Cyrl-RS">
                <a:latin typeface="Comic Sans MS" panose="030F0702030302020204" charset="0"/>
                <a:cs typeface="Comic Sans MS" panose="030F0702030302020204" charset="0"/>
                <a:sym typeface="+mn-ea"/>
              </a:rPr>
              <a:t/>
            </a:r>
            <a:br>
              <a:rPr lang="sr-Cyrl-RS">
                <a:latin typeface="Comic Sans MS" panose="030F0702030302020204" charset="0"/>
                <a:cs typeface="Comic Sans MS" panose="030F0702030302020204" charset="0"/>
                <a:sym typeface="+mn-ea"/>
              </a:rPr>
            </a:br>
            <a:r>
              <a:rPr lang="sr-Cyrl-RS">
                <a:latin typeface="Comic Sans MS" panose="030F0702030302020204" charset="0"/>
                <a:cs typeface="Comic Sans MS" panose="030F0702030302020204" charset="0"/>
                <a:sym typeface="+mn-ea"/>
              </a:rPr>
              <a:t>Крушедол-</a:t>
            </a:r>
            <a:r>
              <a:rPr lang="sr-Latn-RS">
                <a:latin typeface="Comic Sans MS" panose="030F0702030302020204" charset="0"/>
                <a:cs typeface="Comic Sans MS" panose="030F0702030302020204" charset="0"/>
                <a:sym typeface="+mn-ea"/>
              </a:rPr>
              <a:t>Krušedol</a:t>
            </a:r>
            <a:r>
              <a:rPr lang="sr-Latn-RS">
                <a:latin typeface="Comic Sans MS" panose="030F0702030302020204" charset="0"/>
                <a:cs typeface="Comic Sans MS" panose="030F0702030302020204" charset="0"/>
              </a:rPr>
              <a:t/>
            </a:r>
            <a:br>
              <a:rPr lang="sr-Latn-RS">
                <a:latin typeface="Comic Sans MS" panose="030F0702030302020204" charset="0"/>
                <a:cs typeface="Comic Sans MS" panose="030F0702030302020204" charset="0"/>
              </a:rPr>
            </a:br>
            <a:endParaRPr lang="en-US"/>
          </a:p>
        </p:txBody>
      </p:sp>
      <p:pic>
        <p:nvPicPr>
          <p:cNvPr id="6" name="Content Placeholder 5"/>
          <p:cNvPicPr>
            <a:picLocks noGrp="1" noChangeAspect="1"/>
          </p:cNvPicPr>
          <p:nvPr>
            <p:ph sz="half" idx="1"/>
          </p:nvPr>
        </p:nvPicPr>
        <p:blipFill>
          <a:blip r:embed="rId2"/>
          <a:stretch>
            <a:fillRect/>
          </a:stretch>
        </p:blipFill>
        <p:spPr>
          <a:xfrm>
            <a:off x="627380" y="2726690"/>
            <a:ext cx="4679950" cy="2339975"/>
          </a:xfrm>
          <a:prstGeom prst="rect">
            <a:avLst/>
          </a:prstGeom>
        </p:spPr>
      </p:pic>
      <p:pic>
        <p:nvPicPr>
          <p:cNvPr id="9" name="Content Placeholder 8"/>
          <p:cNvPicPr>
            <a:picLocks noGrp="1" noChangeAspect="1"/>
          </p:cNvPicPr>
          <p:nvPr>
            <p:ph sz="half" idx="2"/>
          </p:nvPr>
        </p:nvPicPr>
        <p:blipFill>
          <a:blip r:embed="rId3"/>
          <a:stretch>
            <a:fillRect/>
          </a:stretch>
        </p:blipFill>
        <p:spPr>
          <a:xfrm>
            <a:off x="5433695" y="2726690"/>
            <a:ext cx="2905760" cy="217678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a:latin typeface="Comic Sans MS" panose="030F0702030302020204" charset="0"/>
                <a:cs typeface="Comic Sans MS" panose="030F0702030302020204" charset="0"/>
              </a:rPr>
              <a:t>Лелић-</a:t>
            </a:r>
            <a:r>
              <a:rPr lang="sr-Latn-RS">
                <a:latin typeface="Comic Sans MS" panose="030F0702030302020204" charset="0"/>
                <a:cs typeface="Comic Sans MS" panose="030F0702030302020204" charset="0"/>
              </a:rPr>
              <a:t>Lelić</a:t>
            </a:r>
          </a:p>
        </p:txBody>
      </p:sp>
      <p:sp>
        <p:nvSpPr>
          <p:cNvPr id="3" name="Content Placeholder 2"/>
          <p:cNvSpPr>
            <a:spLocks noGrp="1"/>
          </p:cNvSpPr>
          <p:nvPr>
            <p:ph sz="half" idx="1"/>
          </p:nvPr>
        </p:nvSpPr>
        <p:spPr>
          <a:xfrm>
            <a:off x="457200" y="1174750"/>
            <a:ext cx="7273925" cy="4953000"/>
          </a:xfrm>
        </p:spPr>
        <p:txBody>
          <a:bodyPr/>
          <a:lstStyle/>
          <a:p>
            <a:r>
              <a:rPr lang="en-US">
                <a:solidFill>
                  <a:srgbClr val="000000"/>
                </a:solidFill>
                <a:latin typeface="Comic Sans MS" panose="030F0702030302020204" charset="0"/>
                <a:cs typeface="Comic Sans MS" panose="030F0702030302020204" charset="0"/>
                <a:sym typeface="+mn-ea"/>
              </a:rPr>
              <a:t>In 1991 a museum was opened within the monastery complex </a:t>
            </a:r>
            <a:r>
              <a:rPr lang="sr-Latn-RS" altLang="en-US">
                <a:solidFill>
                  <a:srgbClr val="000000"/>
                </a:solidFill>
                <a:latin typeface="Comic Sans MS" panose="030F0702030302020204" charset="0"/>
                <a:cs typeface="Comic Sans MS" panose="030F0702030302020204" charset="0"/>
                <a:sym typeface="+mn-ea"/>
              </a:rPr>
              <a:t>Lelić,</a:t>
            </a:r>
            <a:r>
              <a:rPr lang="en-US">
                <a:solidFill>
                  <a:srgbClr val="000000"/>
                </a:solidFill>
                <a:latin typeface="Comic Sans MS" panose="030F0702030302020204" charset="0"/>
                <a:cs typeface="Comic Sans MS" panose="030F0702030302020204" charset="0"/>
                <a:sym typeface="+mn-ea"/>
              </a:rPr>
              <a:t> dedicated to the memory of Bishop Nikolay ,one of the greatest minds among the bishops of the Serbian Orthodox Church.</a:t>
            </a:r>
          </a:p>
          <a:p>
            <a:r>
              <a:rPr lang="en-US">
                <a:solidFill>
                  <a:srgbClr val="000000"/>
                </a:solidFill>
                <a:latin typeface="Comic Sans MS" panose="030F0702030302020204" charset="0"/>
                <a:cs typeface="Comic Sans MS" panose="030F0702030302020204" charset="0"/>
                <a:sym typeface="+mn-ea"/>
              </a:rPr>
              <a:t>He was a great educator, Doctor of Philosophy from Oxford, author of large numbers of religious and philosophical works.</a:t>
            </a:r>
            <a:endParaRPr lang="en-US" b="0">
              <a:solidFill>
                <a:srgbClr val="000000"/>
              </a:solidFill>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011555"/>
          </a:xfrm>
        </p:spPr>
        <p:txBody>
          <a:bodyPr/>
          <a:lstStyle/>
          <a:p>
            <a:pPr algn="ctr"/>
            <a:r>
              <a:rPr lang="sr-Cyrl-RS">
                <a:latin typeface="Comic Sans MS" panose="030F0702030302020204" charset="0"/>
                <a:cs typeface="Comic Sans MS" panose="030F0702030302020204" charset="0"/>
                <a:sym typeface="+mn-ea"/>
              </a:rPr>
              <a:t/>
            </a:r>
            <a:br>
              <a:rPr lang="sr-Cyrl-RS">
                <a:latin typeface="Comic Sans MS" panose="030F0702030302020204" charset="0"/>
                <a:cs typeface="Comic Sans MS" panose="030F0702030302020204" charset="0"/>
                <a:sym typeface="+mn-ea"/>
              </a:rPr>
            </a:br>
            <a:r>
              <a:rPr lang="sr-Cyrl-RS">
                <a:latin typeface="Comic Sans MS" panose="030F0702030302020204" charset="0"/>
                <a:cs typeface="Comic Sans MS" panose="030F0702030302020204" charset="0"/>
                <a:sym typeface="+mn-ea"/>
              </a:rPr>
              <a:t>Лелић-</a:t>
            </a:r>
            <a:r>
              <a:rPr lang="sr-Latn-RS">
                <a:latin typeface="Comic Sans MS" panose="030F0702030302020204" charset="0"/>
                <a:cs typeface="Comic Sans MS" panose="030F0702030302020204" charset="0"/>
                <a:sym typeface="+mn-ea"/>
              </a:rPr>
              <a:t>Lelić</a:t>
            </a:r>
            <a:r>
              <a:rPr lang="sr-Latn-RS">
                <a:latin typeface="Comic Sans MS" panose="030F0702030302020204" charset="0"/>
                <a:cs typeface="Comic Sans MS" panose="030F0702030302020204" charset="0"/>
              </a:rPr>
              <a:t/>
            </a:r>
            <a:br>
              <a:rPr lang="sr-Latn-RS">
                <a:latin typeface="Comic Sans MS" panose="030F0702030302020204" charset="0"/>
                <a:cs typeface="Comic Sans MS" panose="030F0702030302020204" charset="0"/>
              </a:rPr>
            </a:br>
            <a:endParaRPr lang="en-US"/>
          </a:p>
        </p:txBody>
      </p:sp>
      <p:pic>
        <p:nvPicPr>
          <p:cNvPr id="9" name="Content Placeholder 8"/>
          <p:cNvPicPr>
            <a:picLocks noGrp="1" noChangeAspect="1"/>
          </p:cNvPicPr>
          <p:nvPr>
            <p:ph sz="half" idx="1"/>
          </p:nvPr>
        </p:nvPicPr>
        <p:blipFill>
          <a:blip r:embed="rId2"/>
          <a:stretch>
            <a:fillRect/>
          </a:stretch>
        </p:blipFill>
        <p:spPr>
          <a:xfrm>
            <a:off x="546100" y="2712085"/>
            <a:ext cx="3949700" cy="1920875"/>
          </a:xfrm>
          <a:prstGeom prst="rect">
            <a:avLst/>
          </a:prstGeom>
        </p:spPr>
      </p:pic>
      <p:pic>
        <p:nvPicPr>
          <p:cNvPr id="6" name="Content Placeholder 5"/>
          <p:cNvPicPr>
            <a:picLocks noGrp="1" noChangeAspect="1"/>
          </p:cNvPicPr>
          <p:nvPr>
            <p:ph sz="half" idx="2"/>
          </p:nvPr>
        </p:nvPicPr>
        <p:blipFill>
          <a:blip r:embed="rId3" cstate="print"/>
          <a:stretch>
            <a:fillRect/>
          </a:stretch>
        </p:blipFill>
        <p:spPr>
          <a:xfrm>
            <a:off x="4744720" y="2208530"/>
            <a:ext cx="3482975" cy="26123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Kopaonik Mountain</a:t>
            </a:r>
            <a:endParaRPr lang="en-US">
              <a:latin typeface="Comic Sans MS" panose="030F0702030302020204" charset="0"/>
              <a:cs typeface="Comic Sans MS" panose="030F0702030302020204" charset="0"/>
            </a:endParaRPr>
          </a:p>
        </p:txBody>
      </p:sp>
      <p:pic>
        <p:nvPicPr>
          <p:cNvPr id="4" name="Content Placeholder 3" descr="копаоник1"/>
          <p:cNvPicPr>
            <a:picLocks noGrp="1" noChangeAspect="1"/>
          </p:cNvPicPr>
          <p:nvPr>
            <p:ph idx="1"/>
          </p:nvPr>
        </p:nvPicPr>
        <p:blipFill>
          <a:blip r:embed="rId2"/>
          <a:stretch>
            <a:fillRect/>
          </a:stretch>
        </p:blipFill>
        <p:spPr>
          <a:xfrm>
            <a:off x="1315720" y="1586230"/>
            <a:ext cx="6511925" cy="368554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a:latin typeface="Comic Sans MS" panose="030F0702030302020204" charset="0"/>
                <a:cs typeface="Comic Sans MS" panose="030F0702030302020204" charset="0"/>
              </a:rPr>
              <a:t>Ралетинац-</a:t>
            </a:r>
            <a:r>
              <a:rPr lang="sr-Latn-RS">
                <a:latin typeface="Comic Sans MS" panose="030F0702030302020204" charset="0"/>
                <a:cs typeface="Comic Sans MS" panose="030F0702030302020204" charset="0"/>
              </a:rPr>
              <a:t>Raletinac</a:t>
            </a:r>
          </a:p>
        </p:txBody>
      </p:sp>
      <p:sp>
        <p:nvSpPr>
          <p:cNvPr id="3" name="Content Placeholder 2"/>
          <p:cNvSpPr>
            <a:spLocks noGrp="1"/>
          </p:cNvSpPr>
          <p:nvPr>
            <p:ph sz="half" idx="1"/>
          </p:nvPr>
        </p:nvSpPr>
        <p:spPr>
          <a:xfrm>
            <a:off x="457200" y="1174750"/>
            <a:ext cx="6973570" cy="4953000"/>
          </a:xfrm>
        </p:spPr>
        <p:txBody>
          <a:bodyPr/>
          <a:lstStyle/>
          <a:p>
            <a:pPr indent="0"/>
            <a:r>
              <a:rPr lang="en-US">
                <a:solidFill>
                  <a:srgbClr val="000000"/>
                </a:solidFill>
                <a:latin typeface="Comic Sans MS" panose="030F0702030302020204" charset="0"/>
                <a:cs typeface="Comic Sans MS" panose="030F0702030302020204" charset="0"/>
                <a:sym typeface="+mn-ea"/>
              </a:rPr>
              <a:t>The Raletinac monastery is situated near Kragujevac.</a:t>
            </a:r>
          </a:p>
          <a:p>
            <a:pPr indent="0"/>
            <a:r>
              <a:rPr lang="en-US">
                <a:solidFill>
                  <a:srgbClr val="000000"/>
                </a:solidFill>
                <a:latin typeface="Comic Sans MS" panose="030F0702030302020204" charset="0"/>
                <a:cs typeface="Comic Sans MS" panose="030F0702030302020204" charset="0"/>
                <a:sym typeface="+mn-ea"/>
              </a:rPr>
              <a:t> It’s dedicated to apostles St. Peter and St. Paul. </a:t>
            </a:r>
          </a:p>
          <a:p>
            <a:pPr indent="0"/>
            <a:r>
              <a:rPr lang="en-US">
                <a:solidFill>
                  <a:srgbClr val="000000"/>
                </a:solidFill>
                <a:latin typeface="Comic Sans MS" panose="030F0702030302020204" charset="0"/>
                <a:cs typeface="Comic Sans MS" panose="030F0702030302020204" charset="0"/>
                <a:sym typeface="+mn-ea"/>
              </a:rPr>
              <a:t>The church has a single nave with arched sealing and the narthex is more decorative.</a:t>
            </a:r>
            <a:endParaRPr lang="en-US">
              <a:latin typeface="Comic Sans MS" panose="030F0702030302020204" charset="0"/>
              <a:cs typeface="Comic Sans MS" panose="030F070203030202020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040765"/>
          </a:xfrm>
        </p:spPr>
        <p:txBody>
          <a:bodyPr/>
          <a:lstStyle/>
          <a:p>
            <a:pPr algn="ctr"/>
            <a:r>
              <a:rPr lang="sr-Cyrl-RS">
                <a:latin typeface="Comic Sans MS" panose="030F0702030302020204" charset="0"/>
                <a:cs typeface="Comic Sans MS" panose="030F0702030302020204" charset="0"/>
                <a:sym typeface="+mn-ea"/>
              </a:rPr>
              <a:t/>
            </a:r>
            <a:br>
              <a:rPr lang="sr-Cyrl-RS">
                <a:latin typeface="Comic Sans MS" panose="030F0702030302020204" charset="0"/>
                <a:cs typeface="Comic Sans MS" panose="030F0702030302020204" charset="0"/>
                <a:sym typeface="+mn-ea"/>
              </a:rPr>
            </a:br>
            <a:r>
              <a:rPr lang="sr-Cyrl-RS">
                <a:latin typeface="Comic Sans MS" panose="030F0702030302020204" charset="0"/>
                <a:cs typeface="Comic Sans MS" panose="030F0702030302020204" charset="0"/>
                <a:sym typeface="+mn-ea"/>
              </a:rPr>
              <a:t>Ралетинац-</a:t>
            </a:r>
            <a:r>
              <a:rPr lang="sr-Latn-RS">
                <a:latin typeface="Comic Sans MS" panose="030F0702030302020204" charset="0"/>
                <a:cs typeface="Comic Sans MS" panose="030F0702030302020204" charset="0"/>
                <a:sym typeface="+mn-ea"/>
              </a:rPr>
              <a:t>Raletinac</a:t>
            </a:r>
            <a:r>
              <a:rPr lang="sr-Latn-RS">
                <a:latin typeface="Comic Sans MS" panose="030F0702030302020204" charset="0"/>
                <a:cs typeface="Comic Sans MS" panose="030F0702030302020204" charset="0"/>
              </a:rPr>
              <a:t/>
            </a:r>
            <a:br>
              <a:rPr lang="sr-Latn-RS">
                <a:latin typeface="Comic Sans MS" panose="030F0702030302020204" charset="0"/>
                <a:cs typeface="Comic Sans MS" panose="030F0702030302020204" charset="0"/>
              </a:rPr>
            </a:br>
            <a:endParaRPr lang="en-US"/>
          </a:p>
        </p:txBody>
      </p:sp>
      <p:pic>
        <p:nvPicPr>
          <p:cNvPr id="5" name="Content Placeholder 4"/>
          <p:cNvPicPr>
            <a:picLocks noGrp="1" noChangeAspect="1"/>
          </p:cNvPicPr>
          <p:nvPr>
            <p:ph sz="half" idx="1"/>
          </p:nvPr>
        </p:nvPicPr>
        <p:blipFill>
          <a:blip r:embed="rId2"/>
          <a:stretch>
            <a:fillRect/>
          </a:stretch>
        </p:blipFill>
        <p:spPr>
          <a:xfrm>
            <a:off x="457200" y="2673350"/>
            <a:ext cx="4038600" cy="2727960"/>
          </a:xfrm>
          <a:prstGeom prst="rect">
            <a:avLst/>
          </a:prstGeom>
        </p:spPr>
      </p:pic>
      <p:pic>
        <p:nvPicPr>
          <p:cNvPr id="8" name="Content Placeholder 7"/>
          <p:cNvPicPr>
            <a:picLocks noGrp="1" noChangeAspect="1"/>
          </p:cNvPicPr>
          <p:nvPr>
            <p:ph sz="half" idx="2"/>
          </p:nvPr>
        </p:nvPicPr>
        <p:blipFill>
          <a:blip r:embed="rId3"/>
          <a:stretch>
            <a:fillRect/>
          </a:stretch>
        </p:blipFill>
        <p:spPr>
          <a:xfrm>
            <a:off x="4648200" y="2515870"/>
            <a:ext cx="4038600" cy="305689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83615"/>
          </a:xfrm>
        </p:spPr>
        <p:txBody>
          <a:bodyPr/>
          <a:lstStyle/>
          <a:p>
            <a:pPr algn="ctr"/>
            <a:r>
              <a:rPr lang="sr-Cyrl-RS">
                <a:latin typeface="Comic Sans MS" panose="030F0702030302020204" charset="0"/>
                <a:cs typeface="Comic Sans MS" panose="030F0702030302020204" charset="0"/>
              </a:rPr>
              <a:t>Храм Свети Сава на Врачару-</a:t>
            </a:r>
            <a:br>
              <a:rPr lang="sr-Cyrl-RS">
                <a:latin typeface="Comic Sans MS" panose="030F0702030302020204" charset="0"/>
                <a:cs typeface="Comic Sans MS" panose="030F0702030302020204" charset="0"/>
              </a:rPr>
            </a:br>
            <a:r>
              <a:rPr lang="en-US">
                <a:latin typeface="Comic Sans MS" panose="030F0702030302020204" charset="0"/>
                <a:cs typeface="Comic Sans MS" panose="030F0702030302020204" charset="0"/>
              </a:rPr>
              <a:t>The Church of Saint Sava</a:t>
            </a:r>
          </a:p>
        </p:txBody>
      </p:sp>
      <p:sp>
        <p:nvSpPr>
          <p:cNvPr id="3" name="Content Placeholder 2"/>
          <p:cNvSpPr>
            <a:spLocks noGrp="1"/>
          </p:cNvSpPr>
          <p:nvPr>
            <p:ph sz="half" idx="1"/>
          </p:nvPr>
        </p:nvSpPr>
        <p:spPr>
          <a:xfrm>
            <a:off x="457200" y="1174750"/>
            <a:ext cx="7517130" cy="4953000"/>
          </a:xfrm>
        </p:spPr>
        <p:txBody>
          <a:bodyPr/>
          <a:lstStyle/>
          <a:p>
            <a:r>
              <a:rPr lang="en-US">
                <a:latin typeface="Comic Sans MS" panose="030F0702030302020204" charset="0"/>
                <a:cs typeface="Comic Sans MS" panose="030F0702030302020204" charset="0"/>
                <a:sym typeface="+mn-ea"/>
              </a:rPr>
              <a:t>The Church of Saint Sava  </a:t>
            </a:r>
            <a:r>
              <a:rPr lang="sr-Latn-RS" altLang="en-US">
                <a:latin typeface="Comic Sans MS" panose="030F0702030302020204" charset="0"/>
                <a:cs typeface="Comic Sans MS" panose="030F0702030302020204" charset="0"/>
                <a:sym typeface="+mn-ea"/>
              </a:rPr>
              <a:t>or </a:t>
            </a:r>
            <a:r>
              <a:rPr lang="en-US">
                <a:latin typeface="Comic Sans MS" panose="030F0702030302020204" charset="0"/>
                <a:cs typeface="Comic Sans MS" panose="030F0702030302020204" charset="0"/>
                <a:sym typeface="+mn-ea"/>
              </a:rPr>
              <a:t>"The Temple of Saint Sava", is  a Serbian Orthodox church which sits on the Vračar plateau in Belgrade. The church is dedicated to Saint Sava, the founder of the Serbian Orthodox Church.It is the largest Orthodox church in Serbia and it ranks among the largest churches in the world.</a:t>
            </a:r>
            <a:endParaRPr lang="en-US">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The Church of Saint Sava</a:t>
            </a:r>
            <a:endParaRPr lang="en-US"/>
          </a:p>
        </p:txBody>
      </p:sp>
      <p:pic>
        <p:nvPicPr>
          <p:cNvPr id="6" name="Content Placeholder 5" descr="крипта светом сави"/>
          <p:cNvPicPr>
            <a:picLocks noGrp="1" noChangeAspect="1"/>
          </p:cNvPicPr>
          <p:nvPr>
            <p:ph sz="half" idx="1"/>
          </p:nvPr>
        </p:nvPicPr>
        <p:blipFill>
          <a:blip r:embed="rId2"/>
          <a:stretch>
            <a:fillRect/>
          </a:stretch>
        </p:blipFill>
        <p:spPr>
          <a:xfrm>
            <a:off x="229870" y="1967865"/>
            <a:ext cx="4472305" cy="3350260"/>
          </a:xfrm>
          <a:prstGeom prst="rect">
            <a:avLst/>
          </a:prstGeom>
          <a:noFill/>
          <a:ln w="9525">
            <a:noFill/>
          </a:ln>
        </p:spPr>
      </p:pic>
      <p:pic>
        <p:nvPicPr>
          <p:cNvPr id="8" name="Content Placeholder 7" descr="свети сава"/>
          <p:cNvPicPr>
            <a:picLocks noGrp="1" noChangeAspect="1"/>
          </p:cNvPicPr>
          <p:nvPr>
            <p:ph sz="half" idx="2"/>
          </p:nvPr>
        </p:nvPicPr>
        <p:blipFill>
          <a:blip r:embed="rId3"/>
          <a:stretch>
            <a:fillRect/>
          </a:stretch>
        </p:blipFill>
        <p:spPr>
          <a:xfrm>
            <a:off x="4868545" y="2607945"/>
            <a:ext cx="3968115" cy="290131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altLang="en-US">
                <a:latin typeface="Comic Sans MS" panose="030F0702030302020204" charset="0"/>
                <a:cs typeface="Comic Sans MS" panose="030F0702030302020204" charset="0"/>
              </a:rPr>
              <a:t>Високи Дечани- </a:t>
            </a:r>
            <a:r>
              <a:rPr lang="sr-Latn-RS" altLang="en-US">
                <a:latin typeface="Comic Sans MS" panose="030F0702030302020204" charset="0"/>
                <a:cs typeface="Comic Sans MS" panose="030F0702030302020204" charset="0"/>
              </a:rPr>
              <a:t>Visoki Dečani</a:t>
            </a:r>
          </a:p>
        </p:txBody>
      </p:sp>
      <p:sp>
        <p:nvSpPr>
          <p:cNvPr id="3" name="Content Placeholder 2"/>
          <p:cNvSpPr>
            <a:spLocks noGrp="1"/>
          </p:cNvSpPr>
          <p:nvPr>
            <p:ph sz="half" idx="1"/>
          </p:nvPr>
        </p:nvSpPr>
        <p:spPr>
          <a:xfrm>
            <a:off x="457200" y="1174750"/>
            <a:ext cx="7388225" cy="4953000"/>
          </a:xfrm>
        </p:spPr>
        <p:txBody>
          <a:bodyPr/>
          <a:lstStyle/>
          <a:p>
            <a:r>
              <a:rPr lang="en-US">
                <a:solidFill>
                  <a:srgbClr val="000000"/>
                </a:solidFill>
                <a:latin typeface="Comic Sans MS" panose="030F0702030302020204" charset="0"/>
                <a:cs typeface="Comic Sans MS" panose="030F0702030302020204" charset="0"/>
                <a:sym typeface="+mn-ea"/>
              </a:rPr>
              <a:t>Visoki Dečani is a medieval </a:t>
            </a:r>
            <a:r>
              <a:rPr lang="en-US" u="sng">
                <a:solidFill>
                  <a:srgbClr val="000000"/>
                </a:solidFill>
                <a:latin typeface="Comic Sans MS" panose="030F0702030302020204" charset="0"/>
                <a:cs typeface="Comic Sans MS" panose="030F0702030302020204" charset="0"/>
                <a:sym typeface="+mn-ea"/>
                <a:hlinkClick r:id="rId2"/>
              </a:rPr>
              <a:t>Serbian Orthodox Christian</a:t>
            </a:r>
            <a:r>
              <a:rPr lang="en-US">
                <a:solidFill>
                  <a:srgbClr val="000000"/>
                </a:solidFill>
                <a:latin typeface="Comic Sans MS" panose="030F0702030302020204" charset="0"/>
                <a:cs typeface="Comic Sans MS" panose="030F0702030302020204" charset="0"/>
                <a:sym typeface="+mn-ea"/>
              </a:rPr>
              <a:t> </a:t>
            </a:r>
            <a:r>
              <a:rPr lang="en-US" u="sng">
                <a:solidFill>
                  <a:srgbClr val="000000"/>
                </a:solidFill>
                <a:latin typeface="Comic Sans MS" panose="030F0702030302020204" charset="0"/>
                <a:cs typeface="Comic Sans MS" panose="030F0702030302020204" charset="0"/>
                <a:sym typeface="+mn-ea"/>
                <a:hlinkClick r:id="rId3" tooltip="Monastery"/>
              </a:rPr>
              <a:t>monastery</a:t>
            </a:r>
            <a:r>
              <a:rPr lang="en-US">
                <a:solidFill>
                  <a:srgbClr val="000000"/>
                </a:solidFill>
                <a:latin typeface="Comic Sans MS" panose="030F0702030302020204" charset="0"/>
                <a:cs typeface="Comic Sans MS" panose="030F0702030302020204" charset="0"/>
                <a:sym typeface="+mn-ea"/>
              </a:rPr>
              <a:t> located in the region Kosovo and Metohija </a:t>
            </a:r>
            <a:r>
              <a:rPr lang="sr-Latn-RS" altLang="en-US">
                <a:solidFill>
                  <a:srgbClr val="000000"/>
                </a:solidFill>
                <a:latin typeface="Comic Sans MS" panose="030F0702030302020204" charset="0"/>
                <a:cs typeface="Comic Sans MS" panose="030F0702030302020204" charset="0"/>
                <a:sym typeface="+mn-ea"/>
              </a:rPr>
              <a:t>in </a:t>
            </a:r>
            <a:r>
              <a:rPr lang="en-US">
                <a:solidFill>
                  <a:srgbClr val="000000"/>
                </a:solidFill>
                <a:latin typeface="Comic Sans MS" panose="030F0702030302020204" charset="0"/>
                <a:cs typeface="Comic Sans MS" panose="030F0702030302020204" charset="0"/>
                <a:sym typeface="+mn-ea"/>
              </a:rPr>
              <a:t>Serbia. </a:t>
            </a:r>
          </a:p>
          <a:p>
            <a:r>
              <a:rPr lang="en-US">
                <a:solidFill>
                  <a:srgbClr val="000000"/>
                </a:solidFill>
                <a:latin typeface="Comic Sans MS" panose="030F0702030302020204" charset="0"/>
                <a:cs typeface="Comic Sans MS" panose="030F0702030302020204" charset="0"/>
                <a:sym typeface="+mn-ea"/>
              </a:rPr>
              <a:t>It was founded in the first half of the 14th century by Serbian king </a:t>
            </a:r>
            <a:r>
              <a:rPr lang="en-US" u="sng">
                <a:solidFill>
                  <a:srgbClr val="000000"/>
                </a:solidFill>
                <a:latin typeface="Comic Sans MS" panose="030F0702030302020204" charset="0"/>
                <a:cs typeface="Comic Sans MS" panose="030F0702030302020204" charset="0"/>
                <a:sym typeface="+mn-ea"/>
                <a:hlinkClick r:id="rId4" tooltip="Stefan Dečanski"/>
              </a:rPr>
              <a:t>Stefan Dečanski</a:t>
            </a:r>
            <a:r>
              <a:rPr lang="en-US">
                <a:solidFill>
                  <a:srgbClr val="000000"/>
                </a:solidFill>
                <a:latin typeface="Comic Sans MS" panose="030F0702030302020204" charset="0"/>
                <a:cs typeface="Comic Sans MS" panose="030F0702030302020204" charset="0"/>
                <a:sym typeface="+mn-ea"/>
              </a:rPr>
              <a:t>. </a:t>
            </a:r>
          </a:p>
          <a:p>
            <a:r>
              <a:rPr lang="en-US">
                <a:solidFill>
                  <a:srgbClr val="000000"/>
                </a:solidFill>
                <a:latin typeface="Comic Sans MS" panose="030F0702030302020204" charset="0"/>
                <a:cs typeface="Comic Sans MS" panose="030F0702030302020204" charset="0"/>
                <a:sym typeface="+mn-ea"/>
              </a:rPr>
              <a:t>The monastery is </a:t>
            </a:r>
            <a:r>
              <a:rPr lang="sr-Latn-RS" altLang="en-US">
                <a:solidFill>
                  <a:srgbClr val="000000"/>
                </a:solidFill>
                <a:latin typeface="Comic Sans MS" panose="030F0702030302020204" charset="0"/>
                <a:cs typeface="Comic Sans MS" panose="030F0702030302020204" charset="0"/>
                <a:sym typeface="+mn-ea"/>
              </a:rPr>
              <a:t>a </a:t>
            </a:r>
            <a:r>
              <a:rPr lang="en-US">
                <a:solidFill>
                  <a:srgbClr val="000000"/>
                </a:solidFill>
                <a:latin typeface="Comic Sans MS" panose="030F0702030302020204" charset="0"/>
                <a:cs typeface="Comic Sans MS" panose="030F0702030302020204" charset="0"/>
                <a:sym typeface="+mn-ea"/>
              </a:rPr>
              <a:t> part of the World Heritage site.</a:t>
            </a:r>
            <a:endParaRPr lang="en-US">
              <a:latin typeface="Comic Sans MS" panose="030F0702030302020204" charset="0"/>
              <a:cs typeface="Comic Sans MS" panose="030F0702030302020204" charset="0"/>
            </a:endParaRPr>
          </a:p>
          <a:p>
            <a:endParaRPr lang="en-US">
              <a:latin typeface="Comic Sans MS" panose="030F0702030302020204" charset="0"/>
              <a:cs typeface="Comic Sans MS" panose="030F070203030202020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83615"/>
          </a:xfrm>
        </p:spPr>
        <p:txBody>
          <a:bodyPr/>
          <a:lstStyle/>
          <a:p>
            <a:pPr algn="ctr"/>
            <a:r>
              <a:rPr lang="sr-Cyrl-RS" altLang="en-US">
                <a:latin typeface="Comic Sans MS" panose="030F0702030302020204" charset="0"/>
                <a:cs typeface="Comic Sans MS" panose="030F0702030302020204" charset="0"/>
                <a:sym typeface="+mn-ea"/>
              </a:rPr>
              <a:t/>
            </a:r>
            <a:br>
              <a:rPr lang="sr-Cyrl-RS" altLang="en-US">
                <a:latin typeface="Comic Sans MS" panose="030F0702030302020204" charset="0"/>
                <a:cs typeface="Comic Sans MS" panose="030F0702030302020204" charset="0"/>
                <a:sym typeface="+mn-ea"/>
              </a:rPr>
            </a:br>
            <a:r>
              <a:rPr lang="sr-Cyrl-RS" altLang="en-US">
                <a:latin typeface="Comic Sans MS" panose="030F0702030302020204" charset="0"/>
                <a:cs typeface="Comic Sans MS" panose="030F0702030302020204" charset="0"/>
                <a:sym typeface="+mn-ea"/>
              </a:rPr>
              <a:t>Високи Дечани- </a:t>
            </a:r>
            <a:r>
              <a:rPr lang="sr-Latn-RS" altLang="en-US">
                <a:latin typeface="Comic Sans MS" panose="030F0702030302020204" charset="0"/>
                <a:cs typeface="Comic Sans MS" panose="030F0702030302020204" charset="0"/>
                <a:sym typeface="+mn-ea"/>
              </a:rPr>
              <a:t>Visoki Dečani</a:t>
            </a:r>
            <a:r>
              <a:rPr lang="sr-Latn-RS" altLang="en-US">
                <a:latin typeface="Comic Sans MS" panose="030F0702030302020204" charset="0"/>
                <a:cs typeface="Comic Sans MS" panose="030F0702030302020204" charset="0"/>
              </a:rPr>
              <a:t/>
            </a:r>
            <a:br>
              <a:rPr lang="sr-Latn-RS" altLang="en-US">
                <a:latin typeface="Comic Sans MS" panose="030F0702030302020204" charset="0"/>
                <a:cs typeface="Comic Sans MS" panose="030F0702030302020204" charset="0"/>
              </a:rPr>
            </a:br>
            <a:endParaRPr lang="en-US"/>
          </a:p>
        </p:txBody>
      </p:sp>
      <p:pic>
        <p:nvPicPr>
          <p:cNvPr id="6" name="Content Placeholder 5" descr="decani 2"/>
          <p:cNvPicPr>
            <a:picLocks noGrp="1" noChangeAspect="1"/>
          </p:cNvPicPr>
          <p:nvPr>
            <p:ph sz="half" idx="1"/>
          </p:nvPr>
        </p:nvPicPr>
        <p:blipFill>
          <a:blip r:embed="rId2"/>
          <a:stretch>
            <a:fillRect/>
          </a:stretch>
        </p:blipFill>
        <p:spPr>
          <a:xfrm>
            <a:off x="1166495" y="2779395"/>
            <a:ext cx="3608705" cy="2401570"/>
          </a:xfrm>
          <a:prstGeom prst="rect">
            <a:avLst/>
          </a:prstGeom>
          <a:noFill/>
          <a:ln w="9525">
            <a:noFill/>
          </a:ln>
        </p:spPr>
      </p:pic>
      <p:pic>
        <p:nvPicPr>
          <p:cNvPr id="5" name="Content Placeholder 4" descr="decani 1"/>
          <p:cNvPicPr>
            <a:picLocks noGrp="1" noChangeAspect="1"/>
          </p:cNvPicPr>
          <p:nvPr>
            <p:ph sz="half" idx="2"/>
          </p:nvPr>
        </p:nvPicPr>
        <p:blipFill>
          <a:blip r:embed="rId3"/>
          <a:stretch>
            <a:fillRect/>
          </a:stretch>
        </p:blipFill>
        <p:spPr>
          <a:xfrm>
            <a:off x="4498340" y="1319530"/>
            <a:ext cx="3392805" cy="2258060"/>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40740"/>
          </a:xfrm>
        </p:spPr>
        <p:txBody>
          <a:bodyPr/>
          <a:lstStyle/>
          <a:p>
            <a:pPr algn="ctr"/>
            <a:r>
              <a:rPr lang="sr-Cyrl-RS">
                <a:latin typeface="Comic Sans MS" panose="030F0702030302020204" charset="0"/>
                <a:cs typeface="Comic Sans MS" panose="030F0702030302020204" charset="0"/>
              </a:rPr>
              <a:t>Петрова Црква- </a:t>
            </a:r>
            <a:r>
              <a:rPr lang="sr-Latn-RS">
                <a:latin typeface="Comic Sans MS" panose="030F0702030302020204" charset="0"/>
                <a:cs typeface="Comic Sans MS" panose="030F0702030302020204" charset="0"/>
              </a:rPr>
              <a:t>Petrova Crkva</a:t>
            </a:r>
          </a:p>
        </p:txBody>
      </p:sp>
      <p:sp>
        <p:nvSpPr>
          <p:cNvPr id="3" name="Content Placeholder 2"/>
          <p:cNvSpPr>
            <a:spLocks noGrp="1"/>
          </p:cNvSpPr>
          <p:nvPr>
            <p:ph sz="half" idx="1"/>
          </p:nvPr>
        </p:nvSpPr>
        <p:spPr>
          <a:xfrm>
            <a:off x="457200" y="1174750"/>
            <a:ext cx="7145020" cy="4953000"/>
          </a:xfrm>
        </p:spPr>
        <p:txBody>
          <a:bodyPr/>
          <a:lstStyle/>
          <a:p>
            <a:r>
              <a:rPr lang="en-US">
                <a:solidFill>
                  <a:srgbClr val="000000"/>
                </a:solidFill>
                <a:latin typeface="Comic Sans MS" panose="030F0702030302020204" charset="0"/>
                <a:cs typeface="Comic Sans MS" panose="030F0702030302020204" charset="0"/>
                <a:sym typeface="+mn-ea"/>
              </a:rPr>
              <a:t>The Church of the Holy Apostles Peter and Paul or simply Peter's Church  is , the oldest intact church in Serbia and one of the oldest ones in the region, situated on a hill of </a:t>
            </a:r>
            <a:r>
              <a:rPr lang="en-US" u="sng">
                <a:solidFill>
                  <a:srgbClr val="000000"/>
                </a:solidFill>
                <a:latin typeface="Comic Sans MS" panose="030F0702030302020204" charset="0"/>
                <a:cs typeface="Comic Sans MS" panose="030F0702030302020204" charset="0"/>
                <a:sym typeface="+mn-ea"/>
                <a:hlinkClick r:id="rId2" tooltip="Stari Ras"/>
              </a:rPr>
              <a:t>Ras</a:t>
            </a:r>
            <a:r>
              <a:rPr lang="en-US">
                <a:solidFill>
                  <a:srgbClr val="000000"/>
                </a:solidFill>
                <a:latin typeface="Comic Sans MS" panose="030F0702030302020204" charset="0"/>
                <a:cs typeface="Comic Sans MS" panose="030F0702030302020204" charset="0"/>
                <a:sym typeface="+mn-ea"/>
              </a:rPr>
              <a:t>, in </a:t>
            </a:r>
            <a:r>
              <a:rPr lang="en-US" u="sng">
                <a:solidFill>
                  <a:srgbClr val="000000"/>
                </a:solidFill>
                <a:latin typeface="Comic Sans MS" panose="030F0702030302020204" charset="0"/>
                <a:cs typeface="Comic Sans MS" panose="030F0702030302020204" charset="0"/>
                <a:sym typeface="+mn-ea"/>
                <a:hlinkClick r:id="rId3" tooltip="Novi Pazar"/>
              </a:rPr>
              <a:t>Novi Pazar</a:t>
            </a:r>
            <a:r>
              <a:rPr lang="en-US">
                <a:solidFill>
                  <a:srgbClr val="000000"/>
                </a:solidFill>
                <a:latin typeface="Comic Sans MS" panose="030F0702030302020204" charset="0"/>
                <a:cs typeface="Comic Sans MS" panose="030F0702030302020204" charset="0"/>
                <a:sym typeface="+mn-ea"/>
              </a:rPr>
              <a:t>, </a:t>
            </a:r>
            <a:r>
              <a:rPr lang="en-US" u="sng">
                <a:solidFill>
                  <a:srgbClr val="000000"/>
                </a:solidFill>
                <a:latin typeface="Comic Sans MS" panose="030F0702030302020204" charset="0"/>
                <a:cs typeface="Comic Sans MS" panose="030F0702030302020204" charset="0"/>
                <a:sym typeface="+mn-ea"/>
                <a:hlinkClick r:id="rId4" tooltip="Serbia"/>
              </a:rPr>
              <a:t>Serbia</a:t>
            </a:r>
            <a:r>
              <a:rPr lang="en-US">
                <a:solidFill>
                  <a:srgbClr val="000000"/>
                </a:solidFill>
                <a:latin typeface="Comic Sans MS" panose="030F0702030302020204" charset="0"/>
                <a:cs typeface="Comic Sans MS" panose="030F0702030302020204" charset="0"/>
                <a:sym typeface="+mn-ea"/>
              </a:rPr>
              <a:t>. </a:t>
            </a:r>
          </a:p>
          <a:p>
            <a:r>
              <a:rPr lang="en-US">
                <a:solidFill>
                  <a:srgbClr val="000000"/>
                </a:solidFill>
                <a:latin typeface="Comic Sans MS" panose="030F0702030302020204" charset="0"/>
                <a:cs typeface="Comic Sans MS" panose="030F0702030302020204" charset="0"/>
                <a:sym typeface="+mn-ea"/>
              </a:rPr>
              <a:t>The church frescoes date to the 10th, 12th and 13th centuries</a:t>
            </a:r>
            <a:r>
              <a:rPr lang="sr-Latn-RS" altLang="en-US">
                <a:solidFill>
                  <a:srgbClr val="000000"/>
                </a:solidFill>
                <a:latin typeface="Comic Sans MS" panose="030F0702030302020204" charset="0"/>
                <a:cs typeface="Comic Sans MS" panose="030F0702030302020204" charset="0"/>
                <a:sym typeface="+mn-ea"/>
              </a:rPr>
              <a:t>.</a:t>
            </a:r>
            <a:endParaRPr lang="sr-Latn-RS" altLang="en-US">
              <a:latin typeface="Comic Sans MS" panose="030F0702030302020204" charset="0"/>
              <a:cs typeface="Comic Sans MS" panose="030F070203030202020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040765"/>
          </a:xfrm>
        </p:spPr>
        <p:txBody>
          <a:bodyPr/>
          <a:lstStyle/>
          <a:p>
            <a:pPr algn="ctr"/>
            <a:r>
              <a:rPr lang="sr-Cyrl-RS">
                <a:latin typeface="Comic Sans MS" panose="030F0702030302020204" charset="0"/>
                <a:cs typeface="Comic Sans MS" panose="030F0702030302020204" charset="0"/>
                <a:sym typeface="+mn-ea"/>
              </a:rPr>
              <a:t>Петрова Црква- </a:t>
            </a:r>
            <a:r>
              <a:rPr lang="sr-Latn-RS">
                <a:latin typeface="Comic Sans MS" panose="030F0702030302020204" charset="0"/>
                <a:cs typeface="Comic Sans MS" panose="030F0702030302020204" charset="0"/>
                <a:sym typeface="+mn-ea"/>
              </a:rPr>
              <a:t>Petrova Crkva</a:t>
            </a:r>
            <a:endParaRPr lang="en-US"/>
          </a:p>
        </p:txBody>
      </p:sp>
      <p:pic>
        <p:nvPicPr>
          <p:cNvPr id="6" name="Content Placeholder 5" descr="petrova crkva"/>
          <p:cNvPicPr>
            <a:picLocks noGrp="1" noChangeAspect="1"/>
          </p:cNvPicPr>
          <p:nvPr>
            <p:ph sz="half" idx="1"/>
          </p:nvPr>
        </p:nvPicPr>
        <p:blipFill>
          <a:blip r:embed="rId2"/>
          <a:stretch>
            <a:fillRect/>
          </a:stretch>
        </p:blipFill>
        <p:spPr>
          <a:xfrm>
            <a:off x="432435" y="1901190"/>
            <a:ext cx="4187190" cy="3584575"/>
          </a:xfrm>
          <a:prstGeom prst="rect">
            <a:avLst/>
          </a:prstGeom>
          <a:noFill/>
          <a:ln w="9525">
            <a:noFill/>
          </a:ln>
        </p:spPr>
      </p:pic>
      <p:pic>
        <p:nvPicPr>
          <p:cNvPr id="5" name="Content Placeholder 4" descr="petrova crkva 2"/>
          <p:cNvPicPr>
            <a:picLocks noGrp="1" noChangeAspect="1"/>
          </p:cNvPicPr>
          <p:nvPr>
            <p:ph sz="half" idx="2"/>
          </p:nvPr>
        </p:nvPicPr>
        <p:blipFill>
          <a:blip r:embed="rId3"/>
          <a:stretch>
            <a:fillRect/>
          </a:stretch>
        </p:blipFill>
        <p:spPr>
          <a:xfrm>
            <a:off x="4631690" y="1901190"/>
            <a:ext cx="3187700" cy="2740025"/>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a:latin typeface="Comic Sans MS" panose="030F0702030302020204" charset="0"/>
                <a:cs typeface="Comic Sans MS" panose="030F0702030302020204" charset="0"/>
              </a:rPr>
              <a:t>Манасија-</a:t>
            </a:r>
            <a:r>
              <a:rPr lang="sr-Latn-RS">
                <a:latin typeface="Comic Sans MS" panose="030F0702030302020204" charset="0"/>
                <a:cs typeface="Comic Sans MS" panose="030F0702030302020204" charset="0"/>
              </a:rPr>
              <a:t>Manasija</a:t>
            </a:r>
          </a:p>
        </p:txBody>
      </p:sp>
      <p:sp>
        <p:nvSpPr>
          <p:cNvPr id="3" name="Content Placeholder 2"/>
          <p:cNvSpPr>
            <a:spLocks noGrp="1"/>
          </p:cNvSpPr>
          <p:nvPr>
            <p:ph sz="half" idx="1"/>
          </p:nvPr>
        </p:nvSpPr>
        <p:spPr>
          <a:xfrm>
            <a:off x="457200" y="1003300"/>
            <a:ext cx="7259320" cy="5410200"/>
          </a:xfrm>
        </p:spPr>
        <p:txBody>
          <a:bodyPr/>
          <a:lstStyle/>
          <a:p>
            <a:pPr indent="0"/>
            <a:r>
              <a:rPr lang="en-US" b="1">
                <a:solidFill>
                  <a:srgbClr val="000000"/>
                </a:solidFill>
                <a:latin typeface="Comic Sans MS" panose="030F0702030302020204" charset="0"/>
                <a:cs typeface="Comic Sans MS" panose="030F0702030302020204" charset="0"/>
                <a:sym typeface="+mn-ea"/>
              </a:rPr>
              <a:t>Manasija</a:t>
            </a:r>
            <a:r>
              <a:rPr lang="en-US">
                <a:solidFill>
                  <a:srgbClr val="000000"/>
                </a:solidFill>
                <a:latin typeface="Comic Sans MS" panose="030F0702030302020204" charset="0"/>
                <a:cs typeface="Comic Sans MS" panose="030F0702030302020204" charset="0"/>
                <a:sym typeface="+mn-ea"/>
              </a:rPr>
              <a:t> is a </a:t>
            </a:r>
            <a:r>
              <a:rPr lang="en-US" u="sng">
                <a:solidFill>
                  <a:srgbClr val="000000"/>
                </a:solidFill>
                <a:latin typeface="Comic Sans MS" panose="030F0702030302020204" charset="0"/>
                <a:cs typeface="Comic Sans MS" panose="030F0702030302020204" charset="0"/>
                <a:sym typeface="+mn-ea"/>
                <a:hlinkClick r:id="rId2" tooltip="Serbian Orthodox"/>
              </a:rPr>
              <a:t>Serbian Orthodox</a:t>
            </a:r>
            <a:r>
              <a:rPr lang="en-US">
                <a:solidFill>
                  <a:srgbClr val="000000"/>
                </a:solidFill>
                <a:latin typeface="Comic Sans MS" panose="030F0702030302020204" charset="0"/>
                <a:cs typeface="Comic Sans MS" panose="030F0702030302020204" charset="0"/>
                <a:sym typeface="+mn-ea"/>
              </a:rPr>
              <a:t> </a:t>
            </a:r>
            <a:r>
              <a:rPr lang="en-US" u="sng">
                <a:solidFill>
                  <a:srgbClr val="000000"/>
                </a:solidFill>
                <a:latin typeface="Comic Sans MS" panose="030F0702030302020204" charset="0"/>
                <a:cs typeface="Comic Sans MS" panose="030F0702030302020204" charset="0"/>
                <a:sym typeface="+mn-ea"/>
                <a:hlinkClick r:id="rId3" tooltip="Monastery"/>
              </a:rPr>
              <a:t>monastery</a:t>
            </a:r>
            <a:r>
              <a:rPr lang="en-US">
                <a:solidFill>
                  <a:srgbClr val="000000"/>
                </a:solidFill>
                <a:latin typeface="Comic Sans MS" panose="030F0702030302020204" charset="0"/>
                <a:cs typeface="Comic Sans MS" panose="030F0702030302020204" charset="0"/>
                <a:sym typeface="+mn-ea"/>
              </a:rPr>
              <a:t> near </a:t>
            </a:r>
            <a:r>
              <a:rPr lang="en-US" u="sng">
                <a:solidFill>
                  <a:srgbClr val="000000"/>
                </a:solidFill>
                <a:latin typeface="Comic Sans MS" panose="030F0702030302020204" charset="0"/>
                <a:cs typeface="Comic Sans MS" panose="030F0702030302020204" charset="0"/>
                <a:sym typeface="+mn-ea"/>
                <a:hlinkClick r:id="rId4" tooltip="Despotovac"/>
              </a:rPr>
              <a:t>Despotova</a:t>
            </a:r>
            <a:r>
              <a:rPr lang="sr-Latn-RS" altLang="en-US" u="sng">
                <a:solidFill>
                  <a:srgbClr val="000000"/>
                </a:solidFill>
                <a:latin typeface="Comic Sans MS" panose="030F0702030302020204" charset="0"/>
                <a:cs typeface="Comic Sans MS" panose="030F0702030302020204" charset="0"/>
                <a:sym typeface="+mn-ea"/>
                <a:hlinkClick r:id="rId4" tooltip="Despotovac"/>
              </a:rPr>
              <a:t>c</a:t>
            </a:r>
            <a:r>
              <a:rPr lang="en-US">
                <a:solidFill>
                  <a:srgbClr val="000000"/>
                </a:solidFill>
                <a:latin typeface="Comic Sans MS" panose="030F0702030302020204" charset="0"/>
                <a:cs typeface="Comic Sans MS" panose="030F0702030302020204" charset="0"/>
                <a:sym typeface="+mn-ea"/>
              </a:rPr>
              <a:t>, founded by </a:t>
            </a:r>
            <a:r>
              <a:rPr lang="en-US" i="1" u="sng">
                <a:solidFill>
                  <a:srgbClr val="000000"/>
                </a:solidFill>
                <a:latin typeface="Comic Sans MS" panose="030F0702030302020204" charset="0"/>
                <a:cs typeface="Comic Sans MS" panose="030F0702030302020204" charset="0"/>
                <a:sym typeface="+mn-ea"/>
                <a:hlinkClick r:id="rId5" tooltip="Despot (court title)"/>
              </a:rPr>
              <a:t>Despot</a:t>
            </a:r>
            <a:r>
              <a:rPr lang="en-US">
                <a:solidFill>
                  <a:srgbClr val="000000"/>
                </a:solidFill>
                <a:latin typeface="Comic Sans MS" panose="030F0702030302020204" charset="0"/>
                <a:cs typeface="Comic Sans MS" panose="030F0702030302020204" charset="0"/>
                <a:sym typeface="+mn-ea"/>
              </a:rPr>
              <a:t> </a:t>
            </a:r>
            <a:r>
              <a:rPr lang="en-US" u="sng">
                <a:solidFill>
                  <a:srgbClr val="000000"/>
                </a:solidFill>
                <a:latin typeface="Comic Sans MS" panose="030F0702030302020204" charset="0"/>
                <a:cs typeface="Comic Sans MS" panose="030F0702030302020204" charset="0"/>
                <a:sym typeface="+mn-ea"/>
                <a:hlinkClick r:id="rId6" tooltip="Stefan Lazarević"/>
              </a:rPr>
              <a:t>Stefan Lazarević</a:t>
            </a:r>
            <a:r>
              <a:rPr lang="en-US">
                <a:solidFill>
                  <a:srgbClr val="000000"/>
                </a:solidFill>
                <a:latin typeface="Comic Sans MS" panose="030F0702030302020204" charset="0"/>
                <a:cs typeface="Comic Sans MS" panose="030F0702030302020204" charset="0"/>
                <a:sym typeface="+mn-ea"/>
              </a:rPr>
              <a:t> between 1406 and 1418. The church is dedicated to the </a:t>
            </a:r>
            <a:r>
              <a:rPr lang="en-US" u="sng">
                <a:solidFill>
                  <a:srgbClr val="000000"/>
                </a:solidFill>
                <a:latin typeface="Comic Sans MS" panose="030F0702030302020204" charset="0"/>
                <a:cs typeface="Comic Sans MS" panose="030F0702030302020204" charset="0"/>
                <a:sym typeface="+mn-ea"/>
                <a:hlinkClick r:id="rId7" tooltip="Holy Trinity"/>
              </a:rPr>
              <a:t>Holy Trinity</a:t>
            </a:r>
            <a:r>
              <a:rPr lang="en-US">
                <a:solidFill>
                  <a:srgbClr val="000000"/>
                </a:solidFill>
                <a:latin typeface="Comic Sans MS" panose="030F0702030302020204" charset="0"/>
                <a:cs typeface="Comic Sans MS" panose="030F0702030302020204" charset="0"/>
                <a:sym typeface="+mn-ea"/>
              </a:rPr>
              <a:t>. The monastery is surrounded by massive walls and towers. Its </a:t>
            </a:r>
            <a:r>
              <a:rPr lang="en-US" b="1">
                <a:solidFill>
                  <a:srgbClr val="000000"/>
                </a:solidFill>
                <a:latin typeface="Comic Sans MS" panose="030F0702030302020204" charset="0"/>
                <a:cs typeface="Comic Sans MS" panose="030F0702030302020204" charset="0"/>
                <a:sym typeface="+mn-ea"/>
              </a:rPr>
              <a:t>School of Resava</a:t>
            </a:r>
            <a:r>
              <a:rPr lang="en-US">
                <a:solidFill>
                  <a:srgbClr val="000000"/>
                </a:solidFill>
                <a:latin typeface="Comic Sans MS" panose="030F0702030302020204" charset="0"/>
                <a:cs typeface="Comic Sans MS" panose="030F0702030302020204" charset="0"/>
                <a:sym typeface="+mn-ea"/>
              </a:rPr>
              <a:t> was well known for its manuscripts and translations throughout the 15th and 16th centuries.</a:t>
            </a:r>
            <a:endParaRPr lang="en-US">
              <a:latin typeface="Comic Sans MS" panose="030F0702030302020204" charset="0"/>
              <a:cs typeface="Comic Sans MS" panose="030F070203030202020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940435"/>
          </a:xfrm>
        </p:spPr>
        <p:txBody>
          <a:bodyPr/>
          <a:lstStyle/>
          <a:p>
            <a:pPr algn="ctr"/>
            <a:r>
              <a:rPr lang="sr-Cyrl-RS">
                <a:latin typeface="Comic Sans MS" panose="030F0702030302020204" charset="0"/>
                <a:cs typeface="Comic Sans MS" panose="030F0702030302020204" charset="0"/>
                <a:sym typeface="+mn-ea"/>
              </a:rPr>
              <a:t>Манасија-</a:t>
            </a:r>
            <a:r>
              <a:rPr lang="sr-Latn-RS">
                <a:latin typeface="Comic Sans MS" panose="030F0702030302020204" charset="0"/>
                <a:cs typeface="Comic Sans MS" panose="030F0702030302020204" charset="0"/>
                <a:sym typeface="+mn-ea"/>
              </a:rPr>
              <a:t>Manasija</a:t>
            </a:r>
            <a:endParaRPr lang="en-US"/>
          </a:p>
        </p:txBody>
      </p:sp>
      <p:pic>
        <p:nvPicPr>
          <p:cNvPr id="6" name="Content Placeholder 5" descr="manasija 1"/>
          <p:cNvPicPr>
            <a:picLocks noGrp="1" noChangeAspect="1"/>
          </p:cNvPicPr>
          <p:nvPr>
            <p:ph sz="half" idx="1"/>
          </p:nvPr>
        </p:nvPicPr>
        <p:blipFill>
          <a:blip r:embed="rId2"/>
          <a:stretch>
            <a:fillRect/>
          </a:stretch>
        </p:blipFill>
        <p:spPr>
          <a:xfrm>
            <a:off x="458470" y="2393315"/>
            <a:ext cx="4356735" cy="2715895"/>
          </a:xfrm>
          <a:prstGeom prst="rect">
            <a:avLst/>
          </a:prstGeom>
          <a:noFill/>
          <a:ln w="9525">
            <a:noFill/>
          </a:ln>
        </p:spPr>
      </p:pic>
      <p:pic>
        <p:nvPicPr>
          <p:cNvPr id="5" name="Content Placeholder 4" descr="manasija 2"/>
          <p:cNvPicPr>
            <a:picLocks noGrp="1" noChangeAspect="1"/>
          </p:cNvPicPr>
          <p:nvPr>
            <p:ph sz="half" idx="2"/>
          </p:nvPr>
        </p:nvPicPr>
        <p:blipFill>
          <a:blip r:embed="rId3"/>
          <a:stretch>
            <a:fillRect/>
          </a:stretch>
        </p:blipFill>
        <p:spPr>
          <a:xfrm>
            <a:off x="4989830" y="2393950"/>
            <a:ext cx="4152265" cy="311086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Kopaonik Mountain</a:t>
            </a:r>
            <a:endParaRPr lang="en-US">
              <a:latin typeface="Comic Sans MS" panose="030F0702030302020204" charset="0"/>
              <a:cs typeface="Comic Sans MS" panose="030F0702030302020204" charset="0"/>
            </a:endParaRPr>
          </a:p>
        </p:txBody>
      </p:sp>
      <p:pic>
        <p:nvPicPr>
          <p:cNvPr id="4" name="Content Placeholder 3" descr="копаоник 2"/>
          <p:cNvPicPr>
            <a:picLocks noGrp="1" noChangeAspect="1"/>
          </p:cNvPicPr>
          <p:nvPr>
            <p:ph idx="1"/>
          </p:nvPr>
        </p:nvPicPr>
        <p:blipFill>
          <a:blip r:embed="rId2"/>
          <a:stretch>
            <a:fillRect/>
          </a:stretch>
        </p:blipFill>
        <p:spPr>
          <a:xfrm>
            <a:off x="1000125" y="1394460"/>
            <a:ext cx="7143750" cy="4762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Comic Sans MS" panose="030F0702030302020204" charset="0"/>
                <a:cs typeface="Comic Sans MS" panose="030F0702030302020204" charset="0"/>
                <a:sym typeface="+mn-ea"/>
              </a:rPr>
              <a:t>Kopaonik Mountain</a:t>
            </a:r>
            <a:endParaRPr lang="en-US">
              <a:latin typeface="Comic Sans MS" panose="030F0702030302020204" charset="0"/>
              <a:cs typeface="Comic Sans MS" panose="030F0702030302020204" charset="0"/>
            </a:endParaRPr>
          </a:p>
        </p:txBody>
      </p:sp>
      <p:pic>
        <p:nvPicPr>
          <p:cNvPr id="4" name="Content Placeholder 3" descr="kopaonik-3"/>
          <p:cNvPicPr>
            <a:picLocks noGrp="1" noChangeAspect="1"/>
          </p:cNvPicPr>
          <p:nvPr>
            <p:ph idx="1"/>
          </p:nvPr>
        </p:nvPicPr>
        <p:blipFill>
          <a:blip r:embed="rId2"/>
          <a:stretch>
            <a:fillRect/>
          </a:stretch>
        </p:blipFill>
        <p:spPr>
          <a:xfrm>
            <a:off x="2210435" y="1845945"/>
            <a:ext cx="5259705" cy="36315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ym typeface="+mn-ea"/>
              </a:rPr>
              <a:t/>
            </a:r>
            <a:br>
              <a:rPr lang="en-US">
                <a:sym typeface="+mn-ea"/>
              </a:rPr>
            </a:br>
            <a:r>
              <a:rPr lang="en-US">
                <a:latin typeface="Comic Sans MS" panose="030F0702030302020204" charset="0"/>
                <a:cs typeface="Comic Sans MS" panose="030F0702030302020204" charset="0"/>
                <a:sym typeface="+mn-ea"/>
              </a:rPr>
              <a:t>Kopaonik Mountain</a:t>
            </a:r>
            <a:r>
              <a:rPr lang="en-US">
                <a:latin typeface="Comic Sans MS" panose="030F0702030302020204" charset="0"/>
                <a:cs typeface="Comic Sans MS" panose="030F0702030302020204" charset="0"/>
              </a:rPr>
              <a:t/>
            </a:r>
            <a:br>
              <a:rPr lang="en-US">
                <a:latin typeface="Comic Sans MS" panose="030F0702030302020204" charset="0"/>
                <a:cs typeface="Comic Sans MS" panose="030F0702030302020204" charset="0"/>
              </a:rPr>
            </a:br>
            <a:endParaRPr lang="en-US">
              <a:latin typeface="Comic Sans MS" panose="030F0702030302020204" charset="0"/>
              <a:cs typeface="Comic Sans MS" panose="030F0702030302020204" charset="0"/>
            </a:endParaRPr>
          </a:p>
        </p:txBody>
      </p:sp>
      <p:pic>
        <p:nvPicPr>
          <p:cNvPr id="4" name="Content Placeholder 3" descr="kopаоник 4"/>
          <p:cNvPicPr>
            <a:picLocks noGrp="1" noChangeAspect="1"/>
          </p:cNvPicPr>
          <p:nvPr>
            <p:ph idx="1"/>
          </p:nvPr>
        </p:nvPicPr>
        <p:blipFill>
          <a:blip r:embed="rId2"/>
          <a:stretch>
            <a:fillRect/>
          </a:stretch>
        </p:blipFill>
        <p:spPr>
          <a:xfrm>
            <a:off x="822325" y="2284095"/>
            <a:ext cx="7499350" cy="33280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noProof="0" dirty="0" smtClean="0">
                <a:ln>
                  <a:noFill/>
                </a:ln>
                <a:uLnTx/>
                <a:uFillTx/>
                <a:latin typeface="Comic Sans MS" panose="030F0702030302020204" charset="0"/>
                <a:cs typeface="Comic Sans MS" panose="030F0702030302020204" charset="0"/>
                <a:sym typeface="+mn-ea"/>
              </a:rPr>
              <a:t>Z</a:t>
            </a:r>
            <a:r>
              <a:rPr lang="en-US" altLang="sr-Latn-RS" noProof="0" dirty="0" smtClean="0">
                <a:ln>
                  <a:noFill/>
                </a:ln>
                <a:uLnTx/>
                <a:uFillTx/>
                <a:latin typeface="Comic Sans MS" panose="030F0702030302020204" charset="0"/>
                <a:cs typeface="Comic Sans MS" panose="030F0702030302020204" charset="0"/>
                <a:sym typeface="+mn-ea"/>
              </a:rPr>
              <a:t>LATIBOR MOUNTAIN</a:t>
            </a:r>
            <a:endParaRPr lang="en-US">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lstStyle/>
          <a:p>
            <a:r>
              <a:rPr lang="en-US">
                <a:latin typeface="Comic Sans MS" panose="030F0702030302020204" charset="0"/>
                <a:cs typeface="Comic Sans MS" panose="030F0702030302020204" charset="0"/>
              </a:rPr>
              <a:t>The  most popular destination for vacationing, recreation and enjoying Serbia  certainly belongs to Zlatibor.</a:t>
            </a:r>
          </a:p>
          <a:p>
            <a:r>
              <a:rPr lang="en-US" dirty="0">
                <a:latin typeface="Comic Sans MS" panose="030F0702030302020204" charset="0"/>
                <a:cs typeface="Comic Sans MS" panose="030F0702030302020204" charset="0"/>
                <a:sym typeface="+mn-ea"/>
              </a:rPr>
              <a:t>It</a:t>
            </a:r>
            <a:r>
              <a:rPr dirty="0">
                <a:latin typeface="Comic Sans MS" panose="030F0702030302020204" charset="0"/>
                <a:cs typeface="Comic Sans MS" panose="030F0702030302020204" charset="0"/>
                <a:sym typeface="+mn-ea"/>
              </a:rPr>
              <a:t> is one </a:t>
            </a:r>
            <a:r>
              <a:rPr lang="en-US" dirty="0">
                <a:latin typeface="Comic Sans MS" panose="030F0702030302020204" charset="0"/>
                <a:cs typeface="Comic Sans MS" panose="030F0702030302020204" charset="0"/>
                <a:sym typeface="+mn-ea"/>
              </a:rPr>
              <a:t>of </a:t>
            </a:r>
            <a:r>
              <a:rPr dirty="0">
                <a:latin typeface="Comic Sans MS" panose="030F0702030302020204" charset="0"/>
                <a:cs typeface="Comic Sans MS" panose="030F0702030302020204" charset="0"/>
                <a:sym typeface="+mn-ea"/>
              </a:rPr>
              <a:t>the most famous Serbian mountain chains and tourist centers .</a:t>
            </a:r>
            <a:r>
              <a:rPr lang="en-US">
                <a:latin typeface="Comic Sans MS" panose="030F0702030302020204" charset="0"/>
                <a:cs typeface="Comic Sans MS" panose="030F0702030302020204" charset="0"/>
              </a:rPr>
              <a:t> </a:t>
            </a:r>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2</TotalTime>
  <Words>1239</Words>
  <Application>WPS Presentation</Application>
  <PresentationFormat>On-screen Show (4:3)</PresentationFormat>
  <Paragraphs>127</Paragraphs>
  <Slides>59</Slides>
  <Notes>0</Notes>
  <HiddenSlides>0</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Blue Waves</vt:lpstr>
      <vt:lpstr> WELCOME TO SERBIA</vt:lpstr>
      <vt:lpstr>Serbia </vt:lpstr>
      <vt:lpstr>NATURAL BEAUTIES OF SERBIA</vt:lpstr>
      <vt:lpstr>Kopaonik Mountain</vt:lpstr>
      <vt:lpstr>Kopaonik Mountain</vt:lpstr>
      <vt:lpstr>Kopaonik Mountain</vt:lpstr>
      <vt:lpstr>Kopaonik Mountain</vt:lpstr>
      <vt:lpstr> Kopaonik Mountain </vt:lpstr>
      <vt:lpstr>ZLATIBOR MOUNTAIN</vt:lpstr>
      <vt:lpstr> ZLATIBOR MOUNTAIN </vt:lpstr>
      <vt:lpstr> ZLATIBOR MOUNTAIN </vt:lpstr>
      <vt:lpstr>Tara National park</vt:lpstr>
      <vt:lpstr>Tara National park</vt:lpstr>
      <vt:lpstr>Tara National park</vt:lpstr>
      <vt:lpstr>Tara National park</vt:lpstr>
      <vt:lpstr>Tara National park</vt:lpstr>
      <vt:lpstr>The Lonely House on River Drina</vt:lpstr>
      <vt:lpstr>   The Iron Gates gorge on the Danube River</vt:lpstr>
      <vt:lpstr>The Iron Gates gorge on  the Danube River</vt:lpstr>
      <vt:lpstr>LEPENSKI VIR</vt:lpstr>
      <vt:lpstr>Taorska vrela (Taor springs)</vt:lpstr>
      <vt:lpstr>Taorska vrela (Taor springs)</vt:lpstr>
      <vt:lpstr>RIVERS</vt:lpstr>
      <vt:lpstr> THE SAVA RIVER </vt:lpstr>
      <vt:lpstr> UVAC CANYON </vt:lpstr>
      <vt:lpstr>  UVAC CANYON  </vt:lpstr>
      <vt:lpstr>UVAC CANYON</vt:lpstr>
      <vt:lpstr>SPAS</vt:lpstr>
      <vt:lpstr>       Vrnjačka Banja</vt:lpstr>
      <vt:lpstr>Gočko</vt:lpstr>
      <vt:lpstr>Devil's Town</vt:lpstr>
      <vt:lpstr>CITIES OF SERBIA </vt:lpstr>
      <vt:lpstr> BELGRADE </vt:lpstr>
      <vt:lpstr>NOVI SAD</vt:lpstr>
      <vt:lpstr>KRAGUJEVAC</vt:lpstr>
      <vt:lpstr>Memorial Museum '21st October'</vt:lpstr>
      <vt:lpstr> KRAGUJEVAC </vt:lpstr>
      <vt:lpstr>ENJOY  THE  VIDEO</vt:lpstr>
      <vt:lpstr>The Orthodox Monasteries and Churches in Serbia</vt:lpstr>
      <vt:lpstr>Студеница- Studenica</vt:lpstr>
      <vt:lpstr> Студеница- Studenica </vt:lpstr>
      <vt:lpstr>Ђурђеви Ступови-Đurđevi Stupovi</vt:lpstr>
      <vt:lpstr>Ђурђеви Ступови-Đurđevi Stupovi</vt:lpstr>
      <vt:lpstr>Милешева- Mileševa</vt:lpstr>
      <vt:lpstr> Милешева- Mileševa </vt:lpstr>
      <vt:lpstr>Крушедол-Krušedol</vt:lpstr>
      <vt:lpstr> Крушедол-Krušedol </vt:lpstr>
      <vt:lpstr>Лелић-Lelić</vt:lpstr>
      <vt:lpstr> Лелић-Lelić </vt:lpstr>
      <vt:lpstr>Ралетинац-Raletinac</vt:lpstr>
      <vt:lpstr> Ралетинац-Raletinac </vt:lpstr>
      <vt:lpstr>Храм Свети Сава на Врачару- The Church of Saint Sava</vt:lpstr>
      <vt:lpstr>The Church of Saint Sava</vt:lpstr>
      <vt:lpstr>Високи Дечани- Visoki Dečani</vt:lpstr>
      <vt:lpstr> Високи Дечани- Visoki Dečani </vt:lpstr>
      <vt:lpstr>Петрова Црква- Petrova Crkva</vt:lpstr>
      <vt:lpstr>Петрова Црква- Petrova Crkva</vt:lpstr>
      <vt:lpstr>Манасија-Manasija</vt:lpstr>
      <vt:lpstr>Манасија-Manasija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133</cp:revision>
  <dcterms:created xsi:type="dcterms:W3CDTF">2020-02-11T19:06:00Z</dcterms:created>
  <dcterms:modified xsi:type="dcterms:W3CDTF">2020-12-14T14:06:03Z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1033-11.2.0.9747</vt:lpwstr>
  </property>
</Properties>
</file>