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1"/>
  </p:notesMasterIdLst>
  <p:sldIdLst>
    <p:sldId id="256" r:id="rId2"/>
    <p:sldId id="257" r:id="rId3"/>
    <p:sldId id="258" r:id="rId4"/>
    <p:sldId id="259" r:id="rId5"/>
    <p:sldId id="267" r:id="rId6"/>
    <p:sldId id="268" r:id="rId7"/>
    <p:sldId id="269" r:id="rId8"/>
    <p:sldId id="260" r:id="rId9"/>
    <p:sldId id="265" r:id="rId10"/>
    <p:sldId id="266" r:id="rId11"/>
    <p:sldId id="262" r:id="rId12"/>
    <p:sldId id="270" r:id="rId13"/>
    <p:sldId id="276" r:id="rId14"/>
    <p:sldId id="271" r:id="rId15"/>
    <p:sldId id="272" r:id="rId16"/>
    <p:sldId id="273" r:id="rId17"/>
    <p:sldId id="274" r:id="rId18"/>
    <p:sldId id="275" r:id="rId19"/>
    <p:sldId id="279" r:id="rId20"/>
    <p:sldId id="277" r:id="rId21"/>
    <p:sldId id="278" r:id="rId22"/>
    <p:sldId id="280" r:id="rId23"/>
    <p:sldId id="281" r:id="rId24"/>
    <p:sldId id="282" r:id="rId25"/>
    <p:sldId id="283" r:id="rId26"/>
    <p:sldId id="284" r:id="rId27"/>
    <p:sldId id="285" r:id="rId28"/>
    <p:sldId id="286" r:id="rId29"/>
    <p:sldId id="287" r:id="rId3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058" autoAdjust="0"/>
  </p:normalViewPr>
  <p:slideViewPr>
    <p:cSldViewPr>
      <p:cViewPr varScale="1">
        <p:scale>
          <a:sx n="46" d="100"/>
          <a:sy n="46" d="100"/>
        </p:scale>
        <p:origin x="-207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6A8ED0-41EC-44C5-A3F1-D8638DD4D414}" type="datetimeFigureOut">
              <a:rPr lang="sk-SK" smtClean="0"/>
              <a:t>22.4.2022</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68FC54-70F4-4834-B0E7-A321171929FB}" type="slidenum">
              <a:rPr lang="sk-SK" smtClean="0"/>
              <a:t>‹#›</a:t>
            </a:fld>
            <a:endParaRPr lang="sk-SK"/>
          </a:p>
        </p:txBody>
      </p:sp>
    </p:spTree>
    <p:extLst>
      <p:ext uri="{BB962C8B-B14F-4D97-AF65-F5344CB8AC3E}">
        <p14:creationId xmlns:p14="http://schemas.microsoft.com/office/powerpoint/2010/main" val="408640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en-US" b="1" dirty="0" smtClean="0"/>
              <a:t>Causes of World War II </a:t>
            </a:r>
            <a:r>
              <a:rPr lang="en-US" dirty="0" smtClean="0"/>
              <a:t>The death and destruction of World War I was so horrible that it was called “the war to end all wars.” Yet, the agreement to end World War I did not resolve the problems of the world and, according to some historians, lead directly to the next catastrophe: World War II. The major causes of World War II were numerous. They include the impact of the Treaty of Versailles following WWI, the worldwide economic depression, failure of appeasement, the rise of militarism in Germany and Japan, and the failure of the League of Nations. </a:t>
            </a:r>
            <a:endParaRPr lang="sk-SK" dirty="0" smtClean="0"/>
          </a:p>
          <a:p>
            <a:endParaRPr lang="sk-SK" dirty="0" smtClean="0"/>
          </a:p>
          <a:p>
            <a:r>
              <a:rPr lang="en-US" b="1" dirty="0" smtClean="0"/>
              <a:t>Treaty of Versailles </a:t>
            </a:r>
            <a:r>
              <a:rPr lang="en-US" dirty="0" smtClean="0"/>
              <a:t>Following World War I, the victorious Allied Powers met to decide Germany’s future. Germany would be forced to sign the Treaty of Versailles. Failure of Appeasement </a:t>
            </a:r>
            <a:r>
              <a:rPr lang="en-US" dirty="0" err="1" smtClean="0"/>
              <a:t>Appeasement</a:t>
            </a:r>
            <a:r>
              <a:rPr lang="en-US" dirty="0" smtClean="0"/>
              <a:t> meant agreeing to the demands of another nation in order to avoid conflict. During the 1930s, politicians in Britain and France began to believe that the Treaty of Versailles was unfair to Germany and that Hitler’s actions were understandable and justifiable. This belief, adopted by Britain, was the Policy of Appeasement. An example of appeasement was the Munich Agreement of September 1938. In the Agreement, Britain and France allowed Germany to annex areas in Czechoslovakia where German-speakers lived. Germany agreed not to invade the rest of Czechoslovakia or any other country. In March 1939, Germany broke its promise and invaded the rest of Czechoslovakia. Neither Britain nor France was prepared to take military action. Then, on September 1, 1939, German troops invaded Poland. Britain and France immediately declared war on Germany. World War II had begun in Europe. </a:t>
            </a:r>
            <a:endParaRPr lang="sk-SK" dirty="0" smtClean="0"/>
          </a:p>
          <a:p>
            <a:endParaRPr lang="sk-SK" b="1" dirty="0" smtClean="0"/>
          </a:p>
          <a:p>
            <a:r>
              <a:rPr lang="en-US" b="1" dirty="0" smtClean="0"/>
              <a:t>Economic Depression </a:t>
            </a:r>
            <a:r>
              <a:rPr lang="en-US" dirty="0" smtClean="0"/>
              <a:t>The whole world was hit by an economic depression in the late 1920s. In a depression, economies shrink, trade is reduced, businesses close, prices fall, banks fail, and unemployment rises. Sometimes during a depression, people look for a strong political leader to resolve their problems. In 1933, Adolf Hitler became the leader of Germany by promising to restore German wealth and power.</a:t>
            </a:r>
            <a:endParaRPr lang="sk-SK" dirty="0" smtClean="0"/>
          </a:p>
          <a:p>
            <a:endParaRPr lang="sk-SK" dirty="0" smtClean="0"/>
          </a:p>
          <a:p>
            <a:r>
              <a:rPr lang="en-US" b="1" dirty="0" smtClean="0"/>
              <a:t>Germany’s Militarism </a:t>
            </a:r>
            <a:r>
              <a:rPr lang="en-US" dirty="0" smtClean="0"/>
              <a:t>Hitler immediately began secretly building up Germany’s army and weapons. Although Britain and France knew of Hitler’s actions, they thought a stronger Germany would stop the spread of Communism from Russia. In 1936 Hitler ordered German troops to enter the German-speaking areas of the Rhineland (France), Austria, and Czechoslovakia. At this point neither France nor Britain was prepared to go to war. In 1936, Hitler made alliances with Italy and Japan. The military alliance of Germany, Italy, and Japan was called the Axis Powers. </a:t>
            </a:r>
            <a:endParaRPr lang="sk-SK" dirty="0" smtClean="0"/>
          </a:p>
          <a:p>
            <a:endParaRPr lang="sk-SK" dirty="0" smtClean="0"/>
          </a:p>
          <a:p>
            <a:r>
              <a:rPr lang="en-US" b="1" dirty="0" smtClean="0"/>
              <a:t>Failure of Appeasement </a:t>
            </a:r>
            <a:r>
              <a:rPr lang="en-US" dirty="0" err="1" smtClean="0"/>
              <a:t>Appeasement</a:t>
            </a:r>
            <a:r>
              <a:rPr lang="en-US" dirty="0" smtClean="0"/>
              <a:t> meant agreeing to the demands of another nation in order to avoid conflict. During the 1930s, politicians in Britain and France began to believe that the Treaty of Versailles was unfair to Germany and that Hitler’s actions were understandable and justifiable. This belief, adopted by Britain, was the Policy of Appeasement. An example of appeasement was the Munich Agreement of September 1938. In the Agreement, Britain and France allowed Germany to annex areas in Czechoslovakia where German-speakers lived. Germany agreed not to invade the rest of Czechoslovakia or any other country. In March 1939, Germany broke its promise and invaded the rest of Czechoslovakia. Neither Britain nor France was prepared to take military action. Then, on September 1, 1939, German troops invaded Poland. Britain and France immediately declared war on Germany. World War II had begun in Europe.</a:t>
            </a:r>
            <a:endParaRPr lang="sk-SK" dirty="0" smtClean="0"/>
          </a:p>
          <a:p>
            <a:endParaRPr lang="sk-SK" dirty="0" smtClean="0"/>
          </a:p>
          <a:p>
            <a:r>
              <a:rPr lang="en-US" b="1" dirty="0" smtClean="0"/>
              <a:t>Failure of the League of Nations </a:t>
            </a:r>
            <a:r>
              <a:rPr lang="en-US" dirty="0" smtClean="0"/>
              <a:t>The League of Nations was an international organization set up in 1919 to keep world peace. It was intended that all countries would be members and that if there were disputes between countries, they could be settled by negotiation rather than by force. The League of Nations was a good idea, but ultimately a failure. Not all countries joined the league and the League had no army to prevent military aggression such as Italy’s invasion of Ethiopia in Africa or Japan’s invasion of Manchuria in China.</a:t>
            </a:r>
            <a:endParaRPr lang="sk-SK" dirty="0" smtClean="0"/>
          </a:p>
          <a:p>
            <a:endParaRPr lang="sk-SK" b="1" dirty="0" smtClean="0"/>
          </a:p>
          <a:p>
            <a:r>
              <a:rPr lang="en-US" b="1" dirty="0" smtClean="0"/>
              <a:t>Japan’s Militarism</a:t>
            </a:r>
            <a:r>
              <a:rPr lang="en-US" dirty="0" smtClean="0"/>
              <a:t> In 1931, Japan was hit badly by the economic depression. Japanese people lost faith in the government. They turned to the army in order to find a solution to their economic problems. In order to produce more goods, Japan needed natural resources for its factories. The Japanese army invaded China, an area rich in minerals and resources. China asked for help from the League of Nations. Japan ignored the League of Nations and continued to occupy China and Korea. As Japan invaded other areas of South East Asia including Vietnam, the United States grew concerned about its territories in Asia, such as the Philippines and Guam. Japan felt that its expansion could be threatened by the United States military and attacked Pearl Harbor, Hawaii, in December 1941. World War II had begun in Asia</a:t>
            </a:r>
            <a:endParaRPr lang="sk-SK" dirty="0" smtClean="0"/>
          </a:p>
        </p:txBody>
      </p:sp>
      <p:sp>
        <p:nvSpPr>
          <p:cNvPr id="4" name="Zástupný symbol čísla snímky 3"/>
          <p:cNvSpPr>
            <a:spLocks noGrp="1"/>
          </p:cNvSpPr>
          <p:nvPr>
            <p:ph type="sldNum" sz="quarter" idx="10"/>
          </p:nvPr>
        </p:nvSpPr>
        <p:spPr/>
        <p:txBody>
          <a:bodyPr/>
          <a:lstStyle/>
          <a:p>
            <a:fld id="{5168FC54-70F4-4834-B0E7-A321171929FB}" type="slidenum">
              <a:rPr lang="sk-SK" smtClean="0"/>
              <a:t>4</a:t>
            </a:fld>
            <a:endParaRPr lang="sk-SK"/>
          </a:p>
        </p:txBody>
      </p:sp>
    </p:spTree>
    <p:extLst>
      <p:ext uri="{BB962C8B-B14F-4D97-AF65-F5344CB8AC3E}">
        <p14:creationId xmlns:p14="http://schemas.microsoft.com/office/powerpoint/2010/main" val="1821106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29</a:t>
            </a:fld>
            <a:endParaRPr lang="sk-SK"/>
          </a:p>
        </p:txBody>
      </p:sp>
    </p:spTree>
    <p:extLst>
      <p:ext uri="{BB962C8B-B14F-4D97-AF65-F5344CB8AC3E}">
        <p14:creationId xmlns:p14="http://schemas.microsoft.com/office/powerpoint/2010/main" val="744319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b="1" dirty="0" err="1" smtClean="0">
                <a:solidFill>
                  <a:srgbClr val="FF0000"/>
                </a:solidFill>
              </a:rPr>
              <a:t>Hitler‘s</a:t>
            </a:r>
            <a:r>
              <a:rPr lang="sk-SK" b="1" dirty="0" smtClean="0">
                <a:solidFill>
                  <a:srgbClr val="FF0000"/>
                </a:solidFill>
              </a:rPr>
              <a:t> </a:t>
            </a:r>
            <a:r>
              <a:rPr lang="sk-SK" b="1" dirty="0" err="1" smtClean="0">
                <a:solidFill>
                  <a:srgbClr val="FF0000"/>
                </a:solidFill>
              </a:rPr>
              <a:t>foreign</a:t>
            </a:r>
            <a:r>
              <a:rPr lang="sk-SK" b="1" dirty="0" smtClean="0">
                <a:solidFill>
                  <a:srgbClr val="FF0000"/>
                </a:solidFill>
              </a:rPr>
              <a:t> </a:t>
            </a:r>
            <a:r>
              <a:rPr lang="sk-SK" b="1" dirty="0" err="1" smtClean="0">
                <a:solidFill>
                  <a:srgbClr val="FF0000"/>
                </a:solidFill>
              </a:rPr>
              <a:t>policy</a:t>
            </a:r>
            <a:r>
              <a:rPr lang="sk-SK" b="1" dirty="0" smtClean="0">
                <a:solidFill>
                  <a:srgbClr val="FF0000"/>
                </a:solidFill>
              </a:rPr>
              <a:t> </a:t>
            </a:r>
          </a:p>
          <a:p>
            <a:endParaRPr lang="sk-SK" b="1" dirty="0" smtClean="0">
              <a:solidFill>
                <a:srgbClr val="FF0000"/>
              </a:solidFill>
            </a:endParaRPr>
          </a:p>
          <a:p>
            <a:r>
              <a:rPr lang="sk-SK" b="1" dirty="0" smtClean="0">
                <a:solidFill>
                  <a:srgbClr val="FF0000"/>
                </a:solidFill>
              </a:rPr>
              <a:t>1933 – 1936</a:t>
            </a:r>
          </a:p>
          <a:p>
            <a:endParaRPr lang="sk-SK" b="0" dirty="0" smtClean="0">
              <a:solidFill>
                <a:srgbClr val="FF0000"/>
              </a:solidFill>
            </a:endParaRPr>
          </a:p>
          <a:p>
            <a:pPr marL="228600" indent="-228600">
              <a:buAutoNum type="arabicPeriod"/>
            </a:pPr>
            <a:r>
              <a:rPr lang="sk-SK" b="0" dirty="0" err="1" smtClean="0">
                <a:solidFill>
                  <a:srgbClr val="FF0000"/>
                </a:solidFill>
              </a:rPr>
              <a:t>Left</a:t>
            </a:r>
            <a:r>
              <a:rPr lang="sk-SK" b="0" dirty="0" smtClean="0">
                <a:solidFill>
                  <a:srgbClr val="FF0000"/>
                </a:solidFill>
              </a:rPr>
              <a:t> </a:t>
            </a:r>
            <a:r>
              <a:rPr lang="sk-SK" b="0" dirty="0" err="1" smtClean="0">
                <a:solidFill>
                  <a:srgbClr val="FF0000"/>
                </a:solidFill>
              </a:rPr>
              <a:t>league</a:t>
            </a:r>
            <a:r>
              <a:rPr lang="sk-SK" b="0" dirty="0" smtClean="0">
                <a:solidFill>
                  <a:srgbClr val="FF0000"/>
                </a:solidFill>
              </a:rPr>
              <a:t> </a:t>
            </a:r>
            <a:r>
              <a:rPr lang="sk-SK" b="0" dirty="0" err="1" smtClean="0">
                <a:solidFill>
                  <a:srgbClr val="FF0000"/>
                </a:solidFill>
              </a:rPr>
              <a:t>of</a:t>
            </a:r>
            <a:r>
              <a:rPr lang="sk-SK" b="0" dirty="0" smtClean="0">
                <a:solidFill>
                  <a:srgbClr val="FF0000"/>
                </a:solidFill>
              </a:rPr>
              <a:t> </a:t>
            </a:r>
            <a:r>
              <a:rPr lang="sk-SK" b="0" dirty="0" err="1" smtClean="0">
                <a:solidFill>
                  <a:srgbClr val="FF0000"/>
                </a:solidFill>
              </a:rPr>
              <a:t>nations</a:t>
            </a:r>
            <a:r>
              <a:rPr lang="sk-SK" b="0" dirty="0" smtClean="0">
                <a:solidFill>
                  <a:srgbClr val="FF0000"/>
                </a:solidFill>
              </a:rPr>
              <a:t> 1933</a:t>
            </a:r>
          </a:p>
          <a:p>
            <a:pPr marL="228600" indent="-228600">
              <a:buAutoNum type="arabicPeriod"/>
            </a:pPr>
            <a:r>
              <a:rPr lang="sk-SK" b="0" dirty="0" err="1" smtClean="0">
                <a:solidFill>
                  <a:srgbClr val="FF0000"/>
                </a:solidFill>
              </a:rPr>
              <a:t>Began</a:t>
            </a:r>
            <a:r>
              <a:rPr lang="sk-SK" b="0" dirty="0" smtClean="0">
                <a:solidFill>
                  <a:srgbClr val="FF0000"/>
                </a:solidFill>
              </a:rPr>
              <a:t> to </a:t>
            </a:r>
            <a:r>
              <a:rPr lang="sk-SK" b="0" dirty="0" err="1" smtClean="0">
                <a:solidFill>
                  <a:srgbClr val="FF0000"/>
                </a:solidFill>
              </a:rPr>
              <a:t>built</a:t>
            </a:r>
            <a:r>
              <a:rPr lang="sk-SK" b="0" dirty="0" smtClean="0">
                <a:solidFill>
                  <a:srgbClr val="FF0000"/>
                </a:solidFill>
              </a:rPr>
              <a:t> </a:t>
            </a:r>
            <a:r>
              <a:rPr lang="sk-SK" b="0" dirty="0" err="1" smtClean="0">
                <a:solidFill>
                  <a:srgbClr val="FF0000"/>
                </a:solidFill>
              </a:rPr>
              <a:t>up</a:t>
            </a:r>
            <a:r>
              <a:rPr lang="sk-SK" b="0" dirty="0" smtClean="0">
                <a:solidFill>
                  <a:srgbClr val="FF0000"/>
                </a:solidFill>
              </a:rPr>
              <a:t> </a:t>
            </a:r>
            <a:r>
              <a:rPr lang="sk-SK" b="0" dirty="0" err="1" smtClean="0">
                <a:solidFill>
                  <a:srgbClr val="FF0000"/>
                </a:solidFill>
              </a:rPr>
              <a:t>armed</a:t>
            </a:r>
            <a:r>
              <a:rPr lang="sk-SK" b="0" dirty="0" smtClean="0">
                <a:solidFill>
                  <a:srgbClr val="FF0000"/>
                </a:solidFill>
              </a:rPr>
              <a:t> </a:t>
            </a:r>
            <a:r>
              <a:rPr lang="sk-SK" b="0" dirty="0" err="1" smtClean="0">
                <a:solidFill>
                  <a:srgbClr val="FF0000"/>
                </a:solidFill>
              </a:rPr>
              <a:t>forces</a:t>
            </a:r>
            <a:r>
              <a:rPr lang="sk-SK" b="0" dirty="0" smtClean="0">
                <a:solidFill>
                  <a:srgbClr val="FF0000"/>
                </a:solidFill>
              </a:rPr>
              <a:t> 1933</a:t>
            </a:r>
          </a:p>
          <a:p>
            <a:pPr marL="228600" indent="-228600">
              <a:buAutoNum type="arabicPeriod"/>
            </a:pPr>
            <a:r>
              <a:rPr lang="sk-SK" b="0" dirty="0" err="1" smtClean="0">
                <a:solidFill>
                  <a:srgbClr val="FF0000"/>
                </a:solidFill>
              </a:rPr>
              <a:t>Introduced</a:t>
            </a:r>
            <a:r>
              <a:rPr lang="sk-SK" b="0" dirty="0" smtClean="0">
                <a:solidFill>
                  <a:srgbClr val="FF0000"/>
                </a:solidFill>
              </a:rPr>
              <a:t> </a:t>
            </a:r>
            <a:r>
              <a:rPr lang="sk-SK" b="0" dirty="0" err="1" smtClean="0">
                <a:solidFill>
                  <a:srgbClr val="FF0000"/>
                </a:solidFill>
              </a:rPr>
              <a:t>Conscription</a:t>
            </a:r>
            <a:r>
              <a:rPr lang="sk-SK" b="0" dirty="0" smtClean="0">
                <a:solidFill>
                  <a:srgbClr val="FF0000"/>
                </a:solidFill>
              </a:rPr>
              <a:t> 1935</a:t>
            </a:r>
          </a:p>
          <a:p>
            <a:pPr marL="228600" indent="-228600">
              <a:buAutoNum type="arabicPeriod"/>
            </a:pPr>
            <a:r>
              <a:rPr lang="sk-SK" b="0" dirty="0" err="1" smtClean="0">
                <a:solidFill>
                  <a:srgbClr val="FF0000"/>
                </a:solidFill>
              </a:rPr>
              <a:t>Refused</a:t>
            </a:r>
            <a:r>
              <a:rPr lang="sk-SK" b="0" dirty="0" smtClean="0">
                <a:solidFill>
                  <a:srgbClr val="FF0000"/>
                </a:solidFill>
              </a:rPr>
              <a:t> to </a:t>
            </a:r>
            <a:r>
              <a:rPr lang="sk-SK" b="0" dirty="0" err="1" smtClean="0">
                <a:solidFill>
                  <a:srgbClr val="FF0000"/>
                </a:solidFill>
              </a:rPr>
              <a:t>accept</a:t>
            </a:r>
            <a:r>
              <a:rPr lang="sk-SK" b="0" baseline="0" dirty="0" smtClean="0">
                <a:solidFill>
                  <a:srgbClr val="FF0000"/>
                </a:solidFill>
              </a:rPr>
              <a:t> </a:t>
            </a:r>
            <a:r>
              <a:rPr lang="sk-SK" b="0" baseline="0" dirty="0" err="1" smtClean="0">
                <a:solidFill>
                  <a:srgbClr val="FF0000"/>
                </a:solidFill>
              </a:rPr>
              <a:t>Treaty</a:t>
            </a:r>
            <a:r>
              <a:rPr lang="sk-SK" b="0" baseline="0" dirty="0" smtClean="0">
                <a:solidFill>
                  <a:srgbClr val="FF0000"/>
                </a:solidFill>
              </a:rPr>
              <a:t> </a:t>
            </a:r>
            <a:r>
              <a:rPr lang="sk-SK" b="0" baseline="0" dirty="0" err="1" smtClean="0">
                <a:solidFill>
                  <a:srgbClr val="FF0000"/>
                </a:solidFill>
              </a:rPr>
              <a:t>of</a:t>
            </a:r>
            <a:r>
              <a:rPr lang="sk-SK" b="0" baseline="0" dirty="0" smtClean="0">
                <a:solidFill>
                  <a:srgbClr val="FF0000"/>
                </a:solidFill>
              </a:rPr>
              <a:t> Versailles 1935</a:t>
            </a:r>
          </a:p>
          <a:p>
            <a:pPr marL="228600" indent="-228600">
              <a:buAutoNum type="arabicPeriod"/>
            </a:pPr>
            <a:r>
              <a:rPr lang="sk-SK" b="0" baseline="0" dirty="0" err="1" smtClean="0">
                <a:solidFill>
                  <a:srgbClr val="FF0000"/>
                </a:solidFill>
              </a:rPr>
              <a:t>Anglo</a:t>
            </a:r>
            <a:r>
              <a:rPr lang="sk-SK" b="0" baseline="0" dirty="0" smtClean="0">
                <a:solidFill>
                  <a:srgbClr val="FF0000"/>
                </a:solidFill>
              </a:rPr>
              <a:t> – </a:t>
            </a:r>
            <a:r>
              <a:rPr lang="sk-SK" b="0" baseline="0" dirty="0" err="1" smtClean="0">
                <a:solidFill>
                  <a:srgbClr val="FF0000"/>
                </a:solidFill>
              </a:rPr>
              <a:t>German</a:t>
            </a:r>
            <a:r>
              <a:rPr lang="sk-SK" b="0" baseline="0" dirty="0" smtClean="0">
                <a:solidFill>
                  <a:srgbClr val="FF0000"/>
                </a:solidFill>
              </a:rPr>
              <a:t> </a:t>
            </a:r>
            <a:r>
              <a:rPr lang="sk-SK" b="0" baseline="0" dirty="0" err="1" smtClean="0">
                <a:solidFill>
                  <a:srgbClr val="FF0000"/>
                </a:solidFill>
              </a:rPr>
              <a:t>Naval</a:t>
            </a:r>
            <a:r>
              <a:rPr lang="sk-SK" b="0" baseline="0" dirty="0" smtClean="0">
                <a:solidFill>
                  <a:srgbClr val="FF0000"/>
                </a:solidFill>
              </a:rPr>
              <a:t> </a:t>
            </a:r>
            <a:r>
              <a:rPr lang="sk-SK" b="0" baseline="0" dirty="0" err="1" smtClean="0">
                <a:solidFill>
                  <a:srgbClr val="FF0000"/>
                </a:solidFill>
              </a:rPr>
              <a:t>agreement</a:t>
            </a:r>
            <a:r>
              <a:rPr lang="sk-SK" b="0" baseline="0" dirty="0" smtClean="0">
                <a:solidFill>
                  <a:srgbClr val="FF0000"/>
                </a:solidFill>
              </a:rPr>
              <a:t> ( </a:t>
            </a:r>
            <a:r>
              <a:rPr lang="sk-SK" b="0" baseline="0" dirty="0" err="1" smtClean="0">
                <a:solidFill>
                  <a:srgbClr val="FF0000"/>
                </a:solidFill>
              </a:rPr>
              <a:t>German‘s</a:t>
            </a:r>
            <a:r>
              <a:rPr lang="sk-SK" b="0" baseline="0" dirty="0" smtClean="0">
                <a:solidFill>
                  <a:srgbClr val="FF0000"/>
                </a:solidFill>
              </a:rPr>
              <a:t> </a:t>
            </a:r>
            <a:r>
              <a:rPr lang="sk-SK" b="0" baseline="0" dirty="0" err="1" smtClean="0">
                <a:solidFill>
                  <a:srgbClr val="FF0000"/>
                </a:solidFill>
              </a:rPr>
              <a:t>navy</a:t>
            </a:r>
            <a:r>
              <a:rPr lang="sk-SK" b="0" baseline="0" dirty="0" smtClean="0">
                <a:solidFill>
                  <a:srgbClr val="FF0000"/>
                </a:solidFill>
              </a:rPr>
              <a:t> </a:t>
            </a:r>
            <a:r>
              <a:rPr lang="sk-SK" b="0" baseline="0" dirty="0" err="1" smtClean="0">
                <a:solidFill>
                  <a:srgbClr val="FF0000"/>
                </a:solidFill>
              </a:rPr>
              <a:t>is</a:t>
            </a:r>
            <a:r>
              <a:rPr lang="sk-SK" b="0" baseline="0" dirty="0" smtClean="0">
                <a:solidFill>
                  <a:srgbClr val="FF0000"/>
                </a:solidFill>
              </a:rPr>
              <a:t> 36% </a:t>
            </a:r>
            <a:r>
              <a:rPr lang="sk-SK" b="0" baseline="0" dirty="0" err="1" smtClean="0">
                <a:solidFill>
                  <a:srgbClr val="FF0000"/>
                </a:solidFill>
              </a:rPr>
              <a:t>of</a:t>
            </a:r>
            <a:r>
              <a:rPr lang="sk-SK" b="0" baseline="0" dirty="0" smtClean="0">
                <a:solidFill>
                  <a:srgbClr val="FF0000"/>
                </a:solidFill>
              </a:rPr>
              <a:t> </a:t>
            </a:r>
            <a:r>
              <a:rPr lang="sk-SK" b="0" baseline="0" dirty="0" err="1" smtClean="0">
                <a:solidFill>
                  <a:srgbClr val="FF0000"/>
                </a:solidFill>
              </a:rPr>
              <a:t>Britain‘s</a:t>
            </a:r>
            <a:r>
              <a:rPr lang="sk-SK" b="0" baseline="0" dirty="0" smtClean="0">
                <a:solidFill>
                  <a:srgbClr val="FF0000"/>
                </a:solidFill>
              </a:rPr>
              <a:t> and </a:t>
            </a:r>
            <a:r>
              <a:rPr lang="sk-SK" b="0" baseline="0" dirty="0" err="1" smtClean="0">
                <a:solidFill>
                  <a:srgbClr val="FF0000"/>
                </a:solidFill>
              </a:rPr>
              <a:t>allowed</a:t>
            </a:r>
            <a:r>
              <a:rPr lang="sk-SK" b="0" baseline="0" dirty="0" smtClean="0">
                <a:solidFill>
                  <a:srgbClr val="FF0000"/>
                </a:solidFill>
              </a:rPr>
              <a:t> </a:t>
            </a:r>
            <a:r>
              <a:rPr lang="sk-SK" b="0" baseline="0" dirty="0" err="1" smtClean="0">
                <a:solidFill>
                  <a:srgbClr val="FF0000"/>
                </a:solidFill>
              </a:rPr>
              <a:t>submarines</a:t>
            </a:r>
            <a:r>
              <a:rPr lang="sk-SK" b="0" baseline="0" dirty="0" smtClean="0">
                <a:solidFill>
                  <a:srgbClr val="FF0000"/>
                </a:solidFill>
              </a:rPr>
              <a:t>)</a:t>
            </a:r>
          </a:p>
          <a:p>
            <a:pPr marL="228600" indent="-228600">
              <a:buAutoNum type="arabicPeriod"/>
            </a:pPr>
            <a:r>
              <a:rPr lang="sk-SK" b="0" baseline="0" dirty="0" err="1" smtClean="0">
                <a:solidFill>
                  <a:srgbClr val="FF0000"/>
                </a:solidFill>
              </a:rPr>
              <a:t>Occupation</a:t>
            </a:r>
            <a:r>
              <a:rPr lang="sk-SK" b="0" baseline="0" dirty="0" smtClean="0">
                <a:solidFill>
                  <a:srgbClr val="FF0000"/>
                </a:solidFill>
              </a:rPr>
              <a:t> </a:t>
            </a:r>
            <a:r>
              <a:rPr lang="sk-SK" b="0" baseline="0" dirty="0" err="1" smtClean="0">
                <a:solidFill>
                  <a:srgbClr val="FF0000"/>
                </a:solidFill>
              </a:rPr>
              <a:t>of</a:t>
            </a:r>
            <a:r>
              <a:rPr lang="sk-SK" b="0" baseline="0" dirty="0" smtClean="0">
                <a:solidFill>
                  <a:srgbClr val="FF0000"/>
                </a:solidFill>
              </a:rPr>
              <a:t> </a:t>
            </a:r>
            <a:r>
              <a:rPr lang="sk-SK" b="0" baseline="0" dirty="0" err="1" smtClean="0">
                <a:solidFill>
                  <a:srgbClr val="FF0000"/>
                </a:solidFill>
              </a:rPr>
              <a:t>Rhineland</a:t>
            </a:r>
            <a:r>
              <a:rPr lang="sk-SK" b="0" baseline="0" dirty="0" smtClean="0">
                <a:solidFill>
                  <a:srgbClr val="FF0000"/>
                </a:solidFill>
              </a:rPr>
              <a:t> </a:t>
            </a:r>
            <a:r>
              <a:rPr lang="sk-SK" b="0" baseline="0" dirty="0" err="1" smtClean="0">
                <a:solidFill>
                  <a:srgbClr val="FF0000"/>
                </a:solidFill>
              </a:rPr>
              <a:t>March</a:t>
            </a:r>
            <a:r>
              <a:rPr lang="sk-SK" b="0" baseline="0" dirty="0" smtClean="0">
                <a:solidFill>
                  <a:srgbClr val="FF0000"/>
                </a:solidFill>
              </a:rPr>
              <a:t> 1936</a:t>
            </a:r>
          </a:p>
          <a:p>
            <a:pPr marL="228600" indent="-228600">
              <a:buAutoNum type="arabicPeriod"/>
            </a:pPr>
            <a:r>
              <a:rPr lang="sk-SK" b="0" baseline="0" dirty="0" err="1" smtClean="0">
                <a:solidFill>
                  <a:srgbClr val="FF0000"/>
                </a:solidFill>
              </a:rPr>
              <a:t>Rome</a:t>
            </a:r>
            <a:r>
              <a:rPr lang="sk-SK" b="0" baseline="0" dirty="0" smtClean="0">
                <a:solidFill>
                  <a:srgbClr val="FF0000"/>
                </a:solidFill>
              </a:rPr>
              <a:t> – </a:t>
            </a:r>
            <a:r>
              <a:rPr lang="sk-SK" b="0" baseline="0" dirty="0" err="1" smtClean="0">
                <a:solidFill>
                  <a:srgbClr val="FF0000"/>
                </a:solidFill>
              </a:rPr>
              <a:t>Berlin</a:t>
            </a:r>
            <a:r>
              <a:rPr lang="sk-SK" b="0" baseline="0" dirty="0" smtClean="0">
                <a:solidFill>
                  <a:srgbClr val="FF0000"/>
                </a:solidFill>
              </a:rPr>
              <a:t> </a:t>
            </a:r>
            <a:r>
              <a:rPr lang="sk-SK" b="0" baseline="0" dirty="0" err="1" smtClean="0">
                <a:solidFill>
                  <a:srgbClr val="FF0000"/>
                </a:solidFill>
              </a:rPr>
              <a:t>Axis</a:t>
            </a:r>
            <a:r>
              <a:rPr lang="sk-SK" b="0" baseline="0" dirty="0" smtClean="0">
                <a:solidFill>
                  <a:srgbClr val="FF0000"/>
                </a:solidFill>
              </a:rPr>
              <a:t> </a:t>
            </a:r>
            <a:r>
              <a:rPr lang="sk-SK" b="0" baseline="0" dirty="0" err="1" smtClean="0">
                <a:solidFill>
                  <a:srgbClr val="FF0000"/>
                </a:solidFill>
              </a:rPr>
              <a:t>October</a:t>
            </a:r>
            <a:r>
              <a:rPr lang="sk-SK" b="0" baseline="0" dirty="0" smtClean="0">
                <a:solidFill>
                  <a:srgbClr val="FF0000"/>
                </a:solidFill>
              </a:rPr>
              <a:t> 1936</a:t>
            </a:r>
          </a:p>
          <a:p>
            <a:pPr marL="0" indent="0">
              <a:buNone/>
            </a:pPr>
            <a:endParaRPr lang="sk-SK" b="0" baseline="0" dirty="0" smtClean="0">
              <a:solidFill>
                <a:srgbClr val="FF0000"/>
              </a:solidFill>
            </a:endParaRPr>
          </a:p>
          <a:p>
            <a:pPr marL="0" indent="0">
              <a:buNone/>
            </a:pPr>
            <a:r>
              <a:rPr lang="sk-SK" b="1" baseline="0" dirty="0" smtClean="0">
                <a:solidFill>
                  <a:srgbClr val="FF0000"/>
                </a:solidFill>
              </a:rPr>
              <a:t>1936 – 1939</a:t>
            </a:r>
          </a:p>
          <a:p>
            <a:pPr marL="228600" indent="-228600">
              <a:buAutoNum type="arabicPeriod"/>
            </a:pPr>
            <a:r>
              <a:rPr lang="sk-SK" b="0" baseline="0" dirty="0" err="1" smtClean="0">
                <a:solidFill>
                  <a:schemeClr val="tx1"/>
                </a:solidFill>
              </a:rPr>
              <a:t>Anti-comintern</a:t>
            </a:r>
            <a:r>
              <a:rPr lang="sk-SK" b="0" baseline="0" dirty="0" smtClean="0">
                <a:solidFill>
                  <a:schemeClr val="tx1"/>
                </a:solidFill>
              </a:rPr>
              <a:t> </a:t>
            </a:r>
            <a:r>
              <a:rPr lang="sk-SK" b="0" baseline="0" dirty="0" err="1" smtClean="0">
                <a:solidFill>
                  <a:schemeClr val="tx1"/>
                </a:solidFill>
              </a:rPr>
              <a:t>pact</a:t>
            </a:r>
            <a:r>
              <a:rPr lang="sk-SK" b="0" baseline="0" dirty="0" smtClean="0">
                <a:solidFill>
                  <a:schemeClr val="tx1"/>
                </a:solidFill>
              </a:rPr>
              <a:t> </a:t>
            </a:r>
            <a:r>
              <a:rPr lang="sk-SK" b="0" baseline="0" dirty="0" err="1" smtClean="0">
                <a:solidFill>
                  <a:schemeClr val="tx1"/>
                </a:solidFill>
              </a:rPr>
              <a:t>with</a:t>
            </a:r>
            <a:r>
              <a:rPr lang="sk-SK" b="0" baseline="0" dirty="0" smtClean="0">
                <a:solidFill>
                  <a:schemeClr val="tx1"/>
                </a:solidFill>
              </a:rPr>
              <a:t> Japan and </a:t>
            </a:r>
            <a:r>
              <a:rPr lang="sk-SK" b="0" baseline="0" dirty="0" err="1" smtClean="0">
                <a:solidFill>
                  <a:schemeClr val="tx1"/>
                </a:solidFill>
              </a:rPr>
              <a:t>Italy</a:t>
            </a:r>
            <a:r>
              <a:rPr lang="sk-SK" b="0" baseline="0" dirty="0" smtClean="0">
                <a:solidFill>
                  <a:schemeClr val="tx1"/>
                </a:solidFill>
              </a:rPr>
              <a:t> 1936</a:t>
            </a:r>
          </a:p>
          <a:p>
            <a:pPr marL="228600" indent="-228600">
              <a:buAutoNum type="arabicPeriod"/>
            </a:pPr>
            <a:r>
              <a:rPr lang="sk-SK" b="0" baseline="0" dirty="0" err="1" smtClean="0">
                <a:solidFill>
                  <a:schemeClr val="tx1"/>
                </a:solidFill>
              </a:rPr>
              <a:t>Anschluss</a:t>
            </a:r>
            <a:r>
              <a:rPr lang="sk-SK" b="0" baseline="0" dirty="0" smtClean="0">
                <a:solidFill>
                  <a:schemeClr val="tx1"/>
                </a:solidFill>
              </a:rPr>
              <a:t> </a:t>
            </a:r>
            <a:r>
              <a:rPr lang="sk-SK" b="0" baseline="0" dirty="0" err="1" smtClean="0">
                <a:solidFill>
                  <a:schemeClr val="tx1"/>
                </a:solidFill>
              </a:rPr>
              <a:t>with</a:t>
            </a:r>
            <a:r>
              <a:rPr lang="sk-SK" b="0" baseline="0" dirty="0" smtClean="0">
                <a:solidFill>
                  <a:schemeClr val="tx1"/>
                </a:solidFill>
              </a:rPr>
              <a:t> </a:t>
            </a:r>
            <a:r>
              <a:rPr lang="sk-SK" b="0" baseline="0" dirty="0" err="1" smtClean="0">
                <a:solidFill>
                  <a:schemeClr val="tx1"/>
                </a:solidFill>
              </a:rPr>
              <a:t>Austria</a:t>
            </a:r>
            <a:r>
              <a:rPr lang="sk-SK" b="0" baseline="0" dirty="0" smtClean="0">
                <a:solidFill>
                  <a:schemeClr val="tx1"/>
                </a:solidFill>
              </a:rPr>
              <a:t> </a:t>
            </a:r>
            <a:r>
              <a:rPr lang="sk-SK" b="0" baseline="0" dirty="0" err="1" smtClean="0">
                <a:solidFill>
                  <a:schemeClr val="tx1"/>
                </a:solidFill>
              </a:rPr>
              <a:t>march</a:t>
            </a:r>
            <a:r>
              <a:rPr lang="sk-SK" b="0" baseline="0" dirty="0" smtClean="0">
                <a:solidFill>
                  <a:schemeClr val="tx1"/>
                </a:solidFill>
              </a:rPr>
              <a:t> 1938</a:t>
            </a:r>
          </a:p>
          <a:p>
            <a:pPr marL="228600" indent="-228600">
              <a:buAutoNum type="arabicPeriod"/>
            </a:pPr>
            <a:r>
              <a:rPr lang="sk-SK" b="0" baseline="0" dirty="0" err="1" smtClean="0">
                <a:solidFill>
                  <a:schemeClr val="tx1"/>
                </a:solidFill>
              </a:rPr>
              <a:t>Occupied</a:t>
            </a:r>
            <a:r>
              <a:rPr lang="sk-SK" b="0" baseline="0" dirty="0" smtClean="0">
                <a:solidFill>
                  <a:schemeClr val="tx1"/>
                </a:solidFill>
              </a:rPr>
              <a:t> </a:t>
            </a:r>
            <a:r>
              <a:rPr lang="sk-SK" b="0" baseline="0" dirty="0" err="1" smtClean="0">
                <a:solidFill>
                  <a:schemeClr val="tx1"/>
                </a:solidFill>
              </a:rPr>
              <a:t>Sudetenland</a:t>
            </a:r>
            <a:r>
              <a:rPr lang="sk-SK" b="0" baseline="0" dirty="0" smtClean="0">
                <a:solidFill>
                  <a:schemeClr val="tx1"/>
                </a:solidFill>
              </a:rPr>
              <a:t> </a:t>
            </a:r>
            <a:r>
              <a:rPr lang="sk-SK" b="0" baseline="0" dirty="0" err="1" smtClean="0">
                <a:solidFill>
                  <a:schemeClr val="tx1"/>
                </a:solidFill>
              </a:rPr>
              <a:t>october</a:t>
            </a:r>
            <a:r>
              <a:rPr lang="sk-SK" b="0" baseline="0" dirty="0" smtClean="0">
                <a:solidFill>
                  <a:schemeClr val="tx1"/>
                </a:solidFill>
              </a:rPr>
              <a:t> 1938</a:t>
            </a:r>
          </a:p>
          <a:p>
            <a:pPr marL="228600" indent="-228600">
              <a:buAutoNum type="arabicPeriod"/>
            </a:pPr>
            <a:r>
              <a:rPr lang="sk-SK" b="0" baseline="0" dirty="0" err="1" smtClean="0">
                <a:solidFill>
                  <a:schemeClr val="tx1"/>
                </a:solidFill>
              </a:rPr>
              <a:t>Occupied</a:t>
            </a:r>
            <a:r>
              <a:rPr lang="sk-SK" b="0" baseline="0" dirty="0" smtClean="0">
                <a:solidFill>
                  <a:schemeClr val="tx1"/>
                </a:solidFill>
              </a:rPr>
              <a:t> rest </a:t>
            </a:r>
            <a:r>
              <a:rPr lang="sk-SK" b="0" baseline="0" dirty="0" err="1" smtClean="0">
                <a:solidFill>
                  <a:schemeClr val="tx1"/>
                </a:solidFill>
              </a:rPr>
              <a:t>of</a:t>
            </a:r>
            <a:r>
              <a:rPr lang="sk-SK" b="0" baseline="0" dirty="0" smtClean="0">
                <a:solidFill>
                  <a:schemeClr val="tx1"/>
                </a:solidFill>
              </a:rPr>
              <a:t> </a:t>
            </a:r>
            <a:r>
              <a:rPr lang="sk-SK" b="0" baseline="0" dirty="0" err="1" smtClean="0">
                <a:solidFill>
                  <a:schemeClr val="tx1"/>
                </a:solidFill>
              </a:rPr>
              <a:t>Czechoslovakia</a:t>
            </a:r>
            <a:r>
              <a:rPr lang="sk-SK" b="0" baseline="0" dirty="0" smtClean="0">
                <a:solidFill>
                  <a:schemeClr val="tx1"/>
                </a:solidFill>
              </a:rPr>
              <a:t> </a:t>
            </a:r>
            <a:r>
              <a:rPr lang="sk-SK" b="0" baseline="0" dirty="0" err="1" smtClean="0">
                <a:solidFill>
                  <a:schemeClr val="tx1"/>
                </a:solidFill>
              </a:rPr>
              <a:t>march</a:t>
            </a:r>
            <a:r>
              <a:rPr lang="sk-SK" b="0" baseline="0" dirty="0" smtClean="0">
                <a:solidFill>
                  <a:schemeClr val="tx1"/>
                </a:solidFill>
              </a:rPr>
              <a:t> 1939</a:t>
            </a:r>
          </a:p>
          <a:p>
            <a:pPr marL="228600" indent="-228600">
              <a:buAutoNum type="arabicPeriod"/>
            </a:pPr>
            <a:r>
              <a:rPr lang="sk-SK" b="0" baseline="0" dirty="0" err="1" smtClean="0">
                <a:solidFill>
                  <a:schemeClr val="tx1"/>
                </a:solidFill>
              </a:rPr>
              <a:t>Pact</a:t>
            </a:r>
            <a:r>
              <a:rPr lang="sk-SK" b="0" baseline="0" dirty="0" smtClean="0">
                <a:solidFill>
                  <a:schemeClr val="tx1"/>
                </a:solidFill>
              </a:rPr>
              <a:t> </a:t>
            </a:r>
            <a:r>
              <a:rPr lang="sk-SK" b="0" baseline="0" dirty="0" err="1" smtClean="0">
                <a:solidFill>
                  <a:schemeClr val="tx1"/>
                </a:solidFill>
              </a:rPr>
              <a:t>of</a:t>
            </a:r>
            <a:r>
              <a:rPr lang="sk-SK" b="0" baseline="0" dirty="0" smtClean="0">
                <a:solidFill>
                  <a:schemeClr val="tx1"/>
                </a:solidFill>
              </a:rPr>
              <a:t> </a:t>
            </a:r>
            <a:r>
              <a:rPr lang="sk-SK" b="0" baseline="0" dirty="0" err="1" smtClean="0">
                <a:solidFill>
                  <a:schemeClr val="tx1"/>
                </a:solidFill>
              </a:rPr>
              <a:t>Steel</a:t>
            </a:r>
            <a:r>
              <a:rPr lang="sk-SK" b="0" baseline="0" dirty="0" smtClean="0">
                <a:solidFill>
                  <a:schemeClr val="tx1"/>
                </a:solidFill>
              </a:rPr>
              <a:t> </a:t>
            </a:r>
            <a:r>
              <a:rPr lang="sk-SK" b="0" baseline="0" dirty="0" err="1" smtClean="0">
                <a:solidFill>
                  <a:schemeClr val="tx1"/>
                </a:solidFill>
              </a:rPr>
              <a:t>with</a:t>
            </a:r>
            <a:r>
              <a:rPr lang="sk-SK" b="0" baseline="0" dirty="0" smtClean="0">
                <a:solidFill>
                  <a:schemeClr val="tx1"/>
                </a:solidFill>
              </a:rPr>
              <a:t> </a:t>
            </a:r>
            <a:r>
              <a:rPr lang="sk-SK" b="0" baseline="0" dirty="0" err="1" smtClean="0">
                <a:solidFill>
                  <a:schemeClr val="tx1"/>
                </a:solidFill>
              </a:rPr>
              <a:t>Italy</a:t>
            </a:r>
            <a:r>
              <a:rPr lang="sk-SK" b="0" baseline="0" dirty="0" smtClean="0">
                <a:solidFill>
                  <a:schemeClr val="tx1"/>
                </a:solidFill>
              </a:rPr>
              <a:t> </a:t>
            </a:r>
            <a:r>
              <a:rPr lang="sk-SK" b="0" baseline="0" dirty="0" err="1" smtClean="0">
                <a:solidFill>
                  <a:schemeClr val="tx1"/>
                </a:solidFill>
              </a:rPr>
              <a:t>may</a:t>
            </a:r>
            <a:r>
              <a:rPr lang="sk-SK" b="0" baseline="0" dirty="0" smtClean="0">
                <a:solidFill>
                  <a:schemeClr val="tx1"/>
                </a:solidFill>
              </a:rPr>
              <a:t> 1939</a:t>
            </a:r>
          </a:p>
          <a:p>
            <a:pPr marL="228600" indent="-228600">
              <a:buAutoNum type="arabicPeriod"/>
            </a:pPr>
            <a:r>
              <a:rPr lang="sk-SK" b="0" baseline="0" dirty="0" err="1" smtClean="0">
                <a:solidFill>
                  <a:schemeClr val="tx1"/>
                </a:solidFill>
              </a:rPr>
              <a:t>Treaty</a:t>
            </a:r>
            <a:r>
              <a:rPr lang="sk-SK" b="0" baseline="0" dirty="0" smtClean="0">
                <a:solidFill>
                  <a:schemeClr val="tx1"/>
                </a:solidFill>
              </a:rPr>
              <a:t> </a:t>
            </a:r>
            <a:r>
              <a:rPr lang="sk-SK" b="0" baseline="0" dirty="0" err="1" smtClean="0">
                <a:solidFill>
                  <a:schemeClr val="tx1"/>
                </a:solidFill>
              </a:rPr>
              <a:t>with</a:t>
            </a:r>
            <a:r>
              <a:rPr lang="sk-SK" b="0" baseline="0" dirty="0" smtClean="0">
                <a:solidFill>
                  <a:schemeClr val="tx1"/>
                </a:solidFill>
              </a:rPr>
              <a:t> </a:t>
            </a:r>
            <a:r>
              <a:rPr lang="sk-SK" b="0" baseline="0" dirty="0" err="1" smtClean="0">
                <a:solidFill>
                  <a:schemeClr val="tx1"/>
                </a:solidFill>
              </a:rPr>
              <a:t>Russia</a:t>
            </a:r>
            <a:r>
              <a:rPr lang="sk-SK" b="0" baseline="0" dirty="0" smtClean="0">
                <a:solidFill>
                  <a:schemeClr val="tx1"/>
                </a:solidFill>
              </a:rPr>
              <a:t> august 1939</a:t>
            </a:r>
          </a:p>
          <a:p>
            <a:pPr marL="228600" indent="-228600">
              <a:buAutoNum type="arabicPeriod"/>
            </a:pPr>
            <a:r>
              <a:rPr lang="sk-SK" b="0" baseline="0" dirty="0" err="1" smtClean="0">
                <a:solidFill>
                  <a:schemeClr val="tx1"/>
                </a:solidFill>
              </a:rPr>
              <a:t>Invaded</a:t>
            </a:r>
            <a:r>
              <a:rPr lang="sk-SK" b="0" baseline="0" dirty="0" smtClean="0">
                <a:solidFill>
                  <a:schemeClr val="tx1"/>
                </a:solidFill>
              </a:rPr>
              <a:t> </a:t>
            </a:r>
            <a:r>
              <a:rPr lang="sk-SK" b="0" baseline="0" dirty="0" err="1" smtClean="0">
                <a:solidFill>
                  <a:schemeClr val="tx1"/>
                </a:solidFill>
              </a:rPr>
              <a:t>Poland</a:t>
            </a:r>
            <a:r>
              <a:rPr lang="sk-SK" b="0" baseline="0" dirty="0" smtClean="0">
                <a:solidFill>
                  <a:schemeClr val="tx1"/>
                </a:solidFill>
              </a:rPr>
              <a:t> september 1939</a:t>
            </a:r>
            <a:endParaRPr lang="sk-SK" b="1" baseline="0" dirty="0" smtClean="0">
              <a:solidFill>
                <a:srgbClr val="FF0000"/>
              </a:solidFill>
            </a:endParaRPr>
          </a:p>
        </p:txBody>
      </p:sp>
      <p:sp>
        <p:nvSpPr>
          <p:cNvPr id="4" name="Zástupný symbol čísla snímky 3"/>
          <p:cNvSpPr>
            <a:spLocks noGrp="1"/>
          </p:cNvSpPr>
          <p:nvPr>
            <p:ph type="sldNum" sz="quarter" idx="10"/>
          </p:nvPr>
        </p:nvSpPr>
        <p:spPr/>
        <p:txBody>
          <a:bodyPr/>
          <a:lstStyle/>
          <a:p>
            <a:fld id="{5168FC54-70F4-4834-B0E7-A321171929FB}" type="slidenum">
              <a:rPr lang="sk-SK" smtClean="0"/>
              <a:t>5</a:t>
            </a:fld>
            <a:endParaRPr lang="sk-SK"/>
          </a:p>
        </p:txBody>
      </p:sp>
    </p:spTree>
    <p:extLst>
      <p:ext uri="{BB962C8B-B14F-4D97-AF65-F5344CB8AC3E}">
        <p14:creationId xmlns:p14="http://schemas.microsoft.com/office/powerpoint/2010/main" val="4147957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en-US" sz="1200" b="0" i="0" kern="1200" dirty="0" smtClean="0">
                <a:solidFill>
                  <a:schemeClr val="tx1"/>
                </a:solidFill>
                <a:effectLst/>
                <a:latin typeface="+mn-lt"/>
                <a:ea typeface="+mn-ea"/>
                <a:cs typeface="+mn-cs"/>
              </a:rPr>
              <a:t>On September 1, 1939, German troops invaded Poland. Britain and France declared war on Germany two days later. By the end of the month, Hitler’s armies had overrun western Poland. Soviet armies occupied eastern Poland, and the two countries subsequently formally divided Poland between them. In April 1940, German forces conquered Denmark and Norway, and in May they struck at the Netherlands, Belgium, Luxembourg, and France.</a:t>
            </a:r>
          </a:p>
          <a:p>
            <a:r>
              <a:rPr lang="en-US" sz="1200" b="0" i="0" kern="1200" dirty="0" smtClean="0">
                <a:solidFill>
                  <a:schemeClr val="tx1"/>
                </a:solidFill>
                <a:effectLst/>
                <a:latin typeface="+mn-lt"/>
                <a:ea typeface="+mn-ea"/>
                <a:cs typeface="+mn-cs"/>
              </a:rPr>
              <a:t>French and British troops offered ineffective resistance against the lightning-like strikes, or blitzkrieg, of German tanks and airplanes. A large part of the French army surrendered, and some 300,000 British and French soldiers were trapped at Dunkirk on the coast of northern France. However, because Hitler, for a combination of political and military reasons, had halted the advance of his armored divisions, the British were able to rescue the men at Dunkirk. France, however, surrendered in June.</a:t>
            </a:r>
          </a:p>
          <a:p>
            <a:r>
              <a:rPr lang="en-US" sz="1200" b="0" i="0" kern="1200" dirty="0" smtClean="0">
                <a:solidFill>
                  <a:schemeClr val="tx1"/>
                </a:solidFill>
                <a:effectLst/>
                <a:latin typeface="+mn-lt"/>
                <a:ea typeface="+mn-ea"/>
                <a:cs typeface="+mn-cs"/>
              </a:rPr>
              <a:t>For Hitler the war in the west was a sideshow, a prelude to the building of an empire in eastern Europe and the Soviet Union. Hitler had hoped that Britain would stay out of the war. In his vision of the near future, he foresaw the two countries sharing the world between them–Britain would keep its overseas empire, and Germany would construct a new one to its east. When approached with the suggestion of a separate peace, British prime minister Winston Churchill rejected the offer and rallied his people to fight on. The Third Reich experienced its first military defeat in the Battle of Britain, in which the Royal Air Force, during the summer and fall of 1940, prevented the German air force from gaining the air superiority necessary for an invasion of Britain. Consequently, Hitler postponed the invasion.</a:t>
            </a:r>
          </a:p>
          <a:p>
            <a:endParaRPr lang="sk-SK" dirty="0" smtClean="0"/>
          </a:p>
          <a:p>
            <a:r>
              <a:rPr lang="en-US" sz="1200" b="0" i="0" kern="1200" dirty="0" smtClean="0">
                <a:solidFill>
                  <a:schemeClr val="tx1"/>
                </a:solidFill>
                <a:effectLst/>
                <a:latin typeface="+mn-lt"/>
                <a:ea typeface="+mn-ea"/>
                <a:cs typeface="+mn-cs"/>
              </a:rPr>
              <a:t>Hitler concluded by June 1941 that Britain’s continuing resistance was not a serious impediment to his main geopolitical goal of creating an empire extending east from Germany deep into the Soviet Union. On June 22, 1941, negating their 1939 non-aggression pact, Germany invaded the Soviet Union. Eagerness to realize his long-held dream caused Hitler to gamble everything on a quick military campaign. He had anticipated victory within three months, but effective Soviet resistance and the early onset of winter stopped German advances. A counteroffensive, launched in early 1942, drove the Germans back from Moscow. In the summer of 1942, Hitler shifted the attack to the south of the Soviet Union and began a large offensive to secure the Caucasian oil fields. By September 1942, the Axis controlled an area extending from northern Norway to North Africa and from France to Stalingrad.</a:t>
            </a:r>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8</a:t>
            </a:fld>
            <a:endParaRPr lang="sk-SK"/>
          </a:p>
        </p:txBody>
      </p:sp>
    </p:spTree>
    <p:extLst>
      <p:ext uri="{BB962C8B-B14F-4D97-AF65-F5344CB8AC3E}">
        <p14:creationId xmlns:p14="http://schemas.microsoft.com/office/powerpoint/2010/main" val="4160875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b="1" dirty="0" err="1" smtClean="0"/>
              <a:t>Germany‘s</a:t>
            </a:r>
            <a:r>
              <a:rPr lang="sk-SK" b="1" dirty="0" smtClean="0"/>
              <a:t> 1940 </a:t>
            </a:r>
            <a:r>
              <a:rPr lang="sk-SK" b="1" dirty="0" err="1" smtClean="0"/>
              <a:t>Spring</a:t>
            </a:r>
            <a:r>
              <a:rPr lang="sk-SK" b="1" dirty="0" smtClean="0"/>
              <a:t> </a:t>
            </a:r>
            <a:r>
              <a:rPr lang="sk-SK" b="1" dirty="0" err="1" smtClean="0"/>
              <a:t>Offensive</a:t>
            </a:r>
            <a:r>
              <a:rPr lang="sk-SK" b="1" dirty="0" smtClean="0"/>
              <a:t> </a:t>
            </a:r>
            <a:r>
              <a:rPr lang="sk-SK" b="1" dirty="0" err="1" smtClean="0"/>
              <a:t>nearly</a:t>
            </a:r>
            <a:r>
              <a:rPr lang="sk-SK" b="1" dirty="0" smtClean="0"/>
              <a:t> </a:t>
            </a:r>
            <a:r>
              <a:rPr lang="sk-SK" b="1" dirty="0" err="1" smtClean="0"/>
              <a:t>defeated</a:t>
            </a:r>
            <a:r>
              <a:rPr lang="sk-SK" b="1" dirty="0" smtClean="0"/>
              <a:t> </a:t>
            </a:r>
            <a:r>
              <a:rPr lang="sk-SK" b="1" dirty="0" err="1" smtClean="0"/>
              <a:t>the</a:t>
            </a:r>
            <a:r>
              <a:rPr lang="sk-SK" b="1" dirty="0" smtClean="0"/>
              <a:t> </a:t>
            </a:r>
            <a:r>
              <a:rPr lang="sk-SK" b="1" dirty="0" err="1" smtClean="0"/>
              <a:t>allies</a:t>
            </a:r>
            <a:r>
              <a:rPr lang="sk-SK" b="1" dirty="0" smtClean="0"/>
              <a:t>.</a:t>
            </a:r>
          </a:p>
          <a:p>
            <a:endParaRPr lang="sk-SK" dirty="0" smtClean="0"/>
          </a:p>
          <a:p>
            <a:pPr marL="228600" indent="-228600">
              <a:buAutoNum type="arabicPeriod"/>
            </a:pPr>
            <a:r>
              <a:rPr lang="sk-SK" dirty="0" smtClean="0"/>
              <a:t>In </a:t>
            </a:r>
            <a:r>
              <a:rPr lang="sk-SK" dirty="0" err="1" smtClean="0"/>
              <a:t>April</a:t>
            </a:r>
            <a:r>
              <a:rPr lang="sk-SK" dirty="0" smtClean="0"/>
              <a:t> </a:t>
            </a:r>
            <a:r>
              <a:rPr lang="sk-SK" dirty="0" err="1" smtClean="0"/>
              <a:t>Germany</a:t>
            </a:r>
            <a:r>
              <a:rPr lang="sk-SK" dirty="0" smtClean="0"/>
              <a:t> </a:t>
            </a:r>
            <a:r>
              <a:rPr lang="sk-SK" dirty="0" err="1" smtClean="0"/>
              <a:t>invaded</a:t>
            </a:r>
            <a:r>
              <a:rPr lang="sk-SK" dirty="0" smtClean="0"/>
              <a:t> </a:t>
            </a:r>
            <a:r>
              <a:rPr lang="sk-SK" dirty="0" err="1" smtClean="0"/>
              <a:t>Denmark</a:t>
            </a:r>
            <a:r>
              <a:rPr lang="sk-SK" dirty="0" smtClean="0"/>
              <a:t> and </a:t>
            </a:r>
            <a:r>
              <a:rPr lang="sk-SK" dirty="0" err="1" smtClean="0"/>
              <a:t>Norway</a:t>
            </a:r>
            <a:endParaRPr lang="sk-SK" dirty="0" smtClean="0"/>
          </a:p>
          <a:p>
            <a:pPr marL="228600" indent="-228600">
              <a:buAutoNum type="arabicPeriod"/>
            </a:pPr>
            <a:r>
              <a:rPr lang="sk-SK" dirty="0" smtClean="0"/>
              <a:t>On </a:t>
            </a:r>
            <a:r>
              <a:rPr lang="sk-SK" dirty="0" err="1" smtClean="0"/>
              <a:t>May</a:t>
            </a:r>
            <a:r>
              <a:rPr lang="sk-SK" dirty="0" smtClean="0"/>
              <a:t> 10th </a:t>
            </a:r>
            <a:r>
              <a:rPr lang="sk-SK" dirty="0" err="1" smtClean="0"/>
              <a:t>German</a:t>
            </a:r>
            <a:r>
              <a:rPr lang="sk-SK" dirty="0" smtClean="0"/>
              <a:t> </a:t>
            </a:r>
            <a:r>
              <a:rPr lang="sk-SK" dirty="0" err="1" smtClean="0"/>
              <a:t>forces</a:t>
            </a:r>
            <a:r>
              <a:rPr lang="sk-SK" dirty="0" smtClean="0"/>
              <a:t> </a:t>
            </a:r>
            <a:r>
              <a:rPr lang="sk-SK" dirty="0" err="1" smtClean="0"/>
              <a:t>swept</a:t>
            </a:r>
            <a:r>
              <a:rPr lang="sk-SK" baseline="0" dirty="0" smtClean="0"/>
              <a:t> </a:t>
            </a:r>
            <a:r>
              <a:rPr lang="sk-SK" baseline="0" dirty="0" err="1" smtClean="0"/>
              <a:t>through</a:t>
            </a:r>
            <a:r>
              <a:rPr lang="sk-SK" baseline="0" dirty="0" smtClean="0"/>
              <a:t> </a:t>
            </a:r>
            <a:r>
              <a:rPr lang="sk-SK" baseline="0" dirty="0" err="1" smtClean="0"/>
              <a:t>Holland</a:t>
            </a:r>
            <a:r>
              <a:rPr lang="sk-SK" baseline="0" dirty="0" smtClean="0"/>
              <a:t>, </a:t>
            </a:r>
            <a:r>
              <a:rPr lang="sk-SK" baseline="0" dirty="0" err="1" smtClean="0"/>
              <a:t>Belgium</a:t>
            </a:r>
            <a:r>
              <a:rPr lang="sk-SK" baseline="0" dirty="0" smtClean="0"/>
              <a:t> and Luxemburg </a:t>
            </a:r>
            <a:r>
              <a:rPr lang="sk-SK" baseline="0" dirty="0" err="1" smtClean="0"/>
              <a:t>towards</a:t>
            </a:r>
            <a:r>
              <a:rPr lang="sk-SK" baseline="0" dirty="0" smtClean="0"/>
              <a:t> </a:t>
            </a:r>
            <a:r>
              <a:rPr lang="sk-SK" baseline="0" dirty="0" err="1" smtClean="0"/>
              <a:t>France</a:t>
            </a:r>
            <a:endParaRPr lang="sk-SK" baseline="0" dirty="0" smtClean="0"/>
          </a:p>
          <a:p>
            <a:pPr marL="228600" indent="-228600">
              <a:buAutoNum type="arabicPeriod"/>
            </a:pPr>
            <a:r>
              <a:rPr lang="sk-SK" baseline="0" dirty="0" err="1" smtClean="0"/>
              <a:t>This</a:t>
            </a:r>
            <a:r>
              <a:rPr lang="sk-SK" baseline="0" dirty="0" smtClean="0"/>
              <a:t> </a:t>
            </a:r>
            <a:r>
              <a:rPr lang="sk-SK" baseline="0" dirty="0" err="1" smtClean="0"/>
              <a:t>Blitzkrieg</a:t>
            </a:r>
            <a:r>
              <a:rPr lang="sk-SK" baseline="0" dirty="0" smtClean="0"/>
              <a:t> </a:t>
            </a:r>
            <a:r>
              <a:rPr lang="sk-SK" baseline="0" dirty="0" err="1" smtClean="0"/>
              <a:t>forced</a:t>
            </a:r>
            <a:r>
              <a:rPr lang="sk-SK" baseline="0" dirty="0" smtClean="0"/>
              <a:t> </a:t>
            </a:r>
            <a:r>
              <a:rPr lang="sk-SK" baseline="0" dirty="0" err="1" smtClean="0"/>
              <a:t>French</a:t>
            </a:r>
            <a:r>
              <a:rPr lang="sk-SK" baseline="0" dirty="0" smtClean="0"/>
              <a:t> and </a:t>
            </a:r>
            <a:r>
              <a:rPr lang="sk-SK" baseline="0" dirty="0" err="1" smtClean="0"/>
              <a:t>British</a:t>
            </a:r>
            <a:r>
              <a:rPr lang="sk-SK" baseline="0" dirty="0" smtClean="0"/>
              <a:t> </a:t>
            </a:r>
            <a:r>
              <a:rPr lang="sk-SK" baseline="0" dirty="0" err="1" smtClean="0"/>
              <a:t>forces</a:t>
            </a:r>
            <a:r>
              <a:rPr lang="sk-SK" baseline="0" dirty="0" smtClean="0"/>
              <a:t> to </a:t>
            </a:r>
            <a:r>
              <a:rPr lang="sk-SK" baseline="0" dirty="0" err="1" smtClean="0"/>
              <a:t>retreat</a:t>
            </a:r>
            <a:r>
              <a:rPr lang="sk-SK" baseline="0" dirty="0" smtClean="0"/>
              <a:t> </a:t>
            </a:r>
            <a:r>
              <a:rPr lang="sk-SK" baseline="0" dirty="0" err="1" smtClean="0"/>
              <a:t>until</a:t>
            </a:r>
            <a:r>
              <a:rPr lang="sk-SK" baseline="0" dirty="0" smtClean="0"/>
              <a:t> </a:t>
            </a:r>
            <a:r>
              <a:rPr lang="sk-SK" baseline="0" dirty="0" err="1" smtClean="0"/>
              <a:t>they</a:t>
            </a:r>
            <a:r>
              <a:rPr lang="sk-SK" baseline="0" dirty="0" smtClean="0"/>
              <a:t> </a:t>
            </a:r>
            <a:r>
              <a:rPr lang="sk-SK" baseline="0" dirty="0" err="1" smtClean="0"/>
              <a:t>were</a:t>
            </a:r>
            <a:r>
              <a:rPr lang="sk-SK" baseline="0" dirty="0" smtClean="0"/>
              <a:t> </a:t>
            </a:r>
            <a:r>
              <a:rPr lang="sk-SK" baseline="0" dirty="0" err="1" smtClean="0"/>
              <a:t>trapped</a:t>
            </a:r>
            <a:r>
              <a:rPr lang="sk-SK" baseline="0" dirty="0" smtClean="0"/>
              <a:t> </a:t>
            </a:r>
            <a:r>
              <a:rPr lang="sk-SK" baseline="0" dirty="0" err="1" smtClean="0"/>
              <a:t>at</a:t>
            </a:r>
            <a:r>
              <a:rPr lang="sk-SK" baseline="0" dirty="0" smtClean="0"/>
              <a:t> </a:t>
            </a:r>
            <a:r>
              <a:rPr lang="sk-SK" baseline="0" dirty="0" err="1" smtClean="0"/>
              <a:t>Dunkirk</a:t>
            </a:r>
            <a:r>
              <a:rPr lang="sk-SK" baseline="0" dirty="0" smtClean="0"/>
              <a:t>.</a:t>
            </a:r>
          </a:p>
          <a:p>
            <a:pPr marL="228600" indent="-228600">
              <a:buAutoNum type="arabicPeriod"/>
            </a:pPr>
            <a:endParaRPr lang="sk-S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b="1" dirty="0" err="1" smtClean="0"/>
              <a:t>Operation</a:t>
            </a:r>
            <a:r>
              <a:rPr lang="sk-SK" b="1" dirty="0" smtClean="0"/>
              <a:t> Dynamo </a:t>
            </a:r>
            <a:r>
              <a:rPr lang="sk-SK" b="1" dirty="0" err="1" smtClean="0"/>
              <a:t>saved</a:t>
            </a:r>
            <a:r>
              <a:rPr lang="sk-SK" b="1" dirty="0" smtClean="0"/>
              <a:t> </a:t>
            </a:r>
            <a:r>
              <a:rPr lang="sk-SK" b="1" dirty="0" err="1" smtClean="0"/>
              <a:t>the</a:t>
            </a:r>
            <a:r>
              <a:rPr lang="sk-SK" b="1" dirty="0" smtClean="0"/>
              <a:t> </a:t>
            </a:r>
            <a:r>
              <a:rPr lang="sk-SK" b="1" dirty="0" err="1" smtClean="0"/>
              <a:t>army</a:t>
            </a:r>
            <a:r>
              <a:rPr lang="sk-SK" b="1" dirty="0" smtClean="0"/>
              <a:t> </a:t>
            </a:r>
            <a:r>
              <a:rPr lang="sk-SK" b="1" dirty="0" err="1" smtClean="0"/>
              <a:t>trapped</a:t>
            </a:r>
            <a:r>
              <a:rPr lang="sk-SK" b="1" dirty="0" smtClean="0"/>
              <a:t> </a:t>
            </a:r>
            <a:r>
              <a:rPr lang="sk-SK" b="1" dirty="0" err="1" smtClean="0"/>
              <a:t>at</a:t>
            </a:r>
            <a:r>
              <a:rPr lang="sk-SK" b="1" dirty="0" smtClean="0"/>
              <a:t> </a:t>
            </a:r>
            <a:r>
              <a:rPr lang="sk-SK" b="1" dirty="0" err="1" smtClean="0"/>
              <a:t>Dunkirk</a:t>
            </a:r>
            <a:endParaRPr lang="sk-SK"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k-SK"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b="0" dirty="0" err="1" smtClean="0"/>
              <a:t>Between</a:t>
            </a:r>
            <a:r>
              <a:rPr lang="sk-SK" b="0" baseline="0" dirty="0" smtClean="0"/>
              <a:t> </a:t>
            </a:r>
            <a:r>
              <a:rPr lang="sk-SK" b="0" baseline="0" dirty="0" err="1" smtClean="0"/>
              <a:t>May</a:t>
            </a:r>
            <a:r>
              <a:rPr lang="sk-SK" b="0" baseline="0" dirty="0" smtClean="0"/>
              <a:t> 28th and </a:t>
            </a:r>
            <a:r>
              <a:rPr lang="sk-SK" b="0" baseline="0" dirty="0" err="1" smtClean="0"/>
              <a:t>June</a:t>
            </a:r>
            <a:r>
              <a:rPr lang="sk-SK" b="0" baseline="0" dirty="0" smtClean="0"/>
              <a:t> 6th 200 000 </a:t>
            </a:r>
            <a:r>
              <a:rPr lang="sk-SK" b="0" baseline="0" dirty="0" err="1" smtClean="0"/>
              <a:t>British</a:t>
            </a:r>
            <a:r>
              <a:rPr lang="sk-SK" b="0" baseline="0" dirty="0" smtClean="0"/>
              <a:t> and 140 000 </a:t>
            </a:r>
            <a:r>
              <a:rPr lang="sk-SK" b="0" baseline="0" dirty="0" err="1" smtClean="0"/>
              <a:t>French</a:t>
            </a:r>
            <a:r>
              <a:rPr lang="sk-SK" b="0" baseline="0" dirty="0" smtClean="0"/>
              <a:t> </a:t>
            </a:r>
            <a:r>
              <a:rPr lang="sk-SK" b="0" baseline="0" dirty="0" err="1" smtClean="0"/>
              <a:t>soldiers</a:t>
            </a:r>
            <a:r>
              <a:rPr lang="sk-SK" b="0" baseline="0" dirty="0" smtClean="0"/>
              <a:t> </a:t>
            </a:r>
            <a:r>
              <a:rPr lang="sk-SK" b="0" baseline="0" dirty="0" err="1" smtClean="0"/>
              <a:t>were</a:t>
            </a:r>
            <a:r>
              <a:rPr lang="sk-SK" b="0" baseline="0" dirty="0" smtClean="0"/>
              <a:t> </a:t>
            </a:r>
            <a:r>
              <a:rPr lang="sk-SK" b="0" baseline="0" dirty="0" err="1" smtClean="0"/>
              <a:t>rescued</a:t>
            </a:r>
            <a:r>
              <a:rPr lang="sk-SK" b="0" baseline="0" dirty="0" smtClean="0"/>
              <a:t> </a:t>
            </a:r>
            <a:r>
              <a:rPr lang="sk-SK" b="0" baseline="0" dirty="0" err="1" smtClean="0"/>
              <a:t>from</a:t>
            </a:r>
            <a:r>
              <a:rPr lang="sk-SK" b="0" baseline="0" dirty="0" smtClean="0"/>
              <a:t> </a:t>
            </a:r>
            <a:r>
              <a:rPr lang="sk-SK" b="0" baseline="0" dirty="0" err="1" smtClean="0"/>
              <a:t>the</a:t>
            </a:r>
            <a:r>
              <a:rPr lang="sk-SK" b="0" baseline="0" dirty="0" smtClean="0"/>
              <a:t> </a:t>
            </a:r>
            <a:r>
              <a:rPr lang="sk-SK" b="0" baseline="0" dirty="0" err="1" smtClean="0"/>
              <a:t>beaches</a:t>
            </a:r>
            <a:r>
              <a:rPr lang="sk-SK" b="0" baseline="0" dirty="0" smtClean="0"/>
              <a:t>. A </a:t>
            </a:r>
            <a:r>
              <a:rPr lang="sk-SK" b="0" baseline="0" dirty="0" err="1" smtClean="0"/>
              <a:t>fleet</a:t>
            </a:r>
            <a:r>
              <a:rPr lang="sk-SK" b="0" baseline="0" dirty="0" smtClean="0"/>
              <a:t> </a:t>
            </a:r>
            <a:r>
              <a:rPr lang="sk-SK" b="0" baseline="0" dirty="0" err="1" smtClean="0"/>
              <a:t>of</a:t>
            </a:r>
            <a:r>
              <a:rPr lang="sk-SK" b="0" baseline="0" dirty="0" smtClean="0"/>
              <a:t> </a:t>
            </a:r>
            <a:r>
              <a:rPr lang="sk-SK" b="0" baseline="0" dirty="0" err="1" smtClean="0"/>
              <a:t>ships</a:t>
            </a:r>
            <a:r>
              <a:rPr lang="sk-SK" b="0" baseline="0" dirty="0" smtClean="0"/>
              <a:t> </a:t>
            </a:r>
            <a:r>
              <a:rPr lang="sk-SK" b="0" baseline="0" dirty="0" err="1" smtClean="0"/>
              <a:t>including</a:t>
            </a:r>
            <a:r>
              <a:rPr lang="sk-SK" b="0" baseline="0" dirty="0" smtClean="0"/>
              <a:t> </a:t>
            </a:r>
            <a:r>
              <a:rPr lang="sk-SK" b="0" baseline="0" dirty="0" err="1" smtClean="0"/>
              <a:t>civilian</a:t>
            </a:r>
            <a:r>
              <a:rPr lang="sk-SK" b="0" baseline="0" dirty="0" smtClean="0"/>
              <a:t> </a:t>
            </a:r>
            <a:r>
              <a:rPr lang="sk-SK" b="0" baseline="0" dirty="0" err="1" smtClean="0"/>
              <a:t>pleasure</a:t>
            </a:r>
            <a:r>
              <a:rPr lang="sk-SK" b="0" baseline="0" dirty="0" smtClean="0"/>
              <a:t> </a:t>
            </a:r>
            <a:r>
              <a:rPr lang="sk-SK" b="0" baseline="0" dirty="0" err="1" smtClean="0"/>
              <a:t>boats</a:t>
            </a:r>
            <a:r>
              <a:rPr lang="sk-SK" b="0" baseline="0" dirty="0" smtClean="0"/>
              <a:t> </a:t>
            </a:r>
            <a:r>
              <a:rPr lang="sk-SK" b="0" baseline="0" dirty="0" err="1" smtClean="0"/>
              <a:t>crossed</a:t>
            </a:r>
            <a:r>
              <a:rPr lang="sk-SK" b="0" baseline="0" dirty="0" smtClean="0"/>
              <a:t> </a:t>
            </a:r>
            <a:r>
              <a:rPr lang="sk-SK" b="0" baseline="0" dirty="0" err="1" smtClean="0"/>
              <a:t>the</a:t>
            </a:r>
            <a:r>
              <a:rPr lang="sk-SK" b="0" baseline="0" dirty="0" smtClean="0"/>
              <a:t> </a:t>
            </a:r>
            <a:r>
              <a:rPr lang="sk-SK" b="0" baseline="0" dirty="0" err="1" smtClean="0"/>
              <a:t>English</a:t>
            </a:r>
            <a:r>
              <a:rPr lang="sk-SK" b="0" baseline="0" dirty="0" smtClean="0"/>
              <a:t> </a:t>
            </a:r>
            <a:r>
              <a:rPr lang="sk-SK" b="0" baseline="0" dirty="0" err="1" smtClean="0"/>
              <a:t>Channel</a:t>
            </a:r>
            <a:r>
              <a:rPr lang="sk-SK" b="0" baseline="0" dirty="0" smtClean="0"/>
              <a:t> </a:t>
            </a:r>
            <a:r>
              <a:rPr lang="sk-SK" b="0" baseline="0" dirty="0" err="1" smtClean="0"/>
              <a:t>for</a:t>
            </a:r>
            <a:r>
              <a:rPr lang="sk-SK" b="0" baseline="0" dirty="0" smtClean="0"/>
              <a:t> </a:t>
            </a:r>
            <a:r>
              <a:rPr lang="sk-SK" b="0" baseline="0" dirty="0" err="1" smtClean="0"/>
              <a:t>the</a:t>
            </a:r>
            <a:r>
              <a:rPr lang="sk-SK" b="0" baseline="0" dirty="0" smtClean="0"/>
              <a:t> </a:t>
            </a:r>
            <a:r>
              <a:rPr lang="sk-SK" b="0" baseline="0" dirty="0" err="1" smtClean="0"/>
              <a:t>rescue</a:t>
            </a:r>
            <a:r>
              <a:rPr lang="sk-SK" b="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sk-SK"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b="0" baseline="0" dirty="0" err="1" smtClean="0"/>
              <a:t>But</a:t>
            </a:r>
            <a:r>
              <a:rPr lang="sk-SK" b="0" baseline="0" dirty="0" smtClean="0"/>
              <a:t> over 68 000 </a:t>
            </a:r>
            <a:r>
              <a:rPr lang="sk-SK" b="0" baseline="0" dirty="0" err="1" smtClean="0"/>
              <a:t>soldiers</a:t>
            </a:r>
            <a:r>
              <a:rPr lang="sk-SK" b="0" baseline="0" dirty="0" smtClean="0"/>
              <a:t> </a:t>
            </a:r>
            <a:r>
              <a:rPr lang="sk-SK" b="0" baseline="0" dirty="0" err="1" smtClean="0"/>
              <a:t>were</a:t>
            </a:r>
            <a:r>
              <a:rPr lang="sk-SK" b="0" baseline="0" dirty="0" smtClean="0"/>
              <a:t> </a:t>
            </a:r>
            <a:r>
              <a:rPr lang="sk-SK" b="0" baseline="0" dirty="0" err="1" smtClean="0"/>
              <a:t>killed</a:t>
            </a:r>
            <a:r>
              <a:rPr lang="sk-SK" b="0" baseline="0" dirty="0" smtClean="0"/>
              <a:t> in </a:t>
            </a:r>
            <a:r>
              <a:rPr lang="sk-SK" b="0" baseline="0" dirty="0" err="1" smtClean="0"/>
              <a:t>the</a:t>
            </a:r>
            <a:r>
              <a:rPr lang="sk-SK" b="0" baseline="0" dirty="0" smtClean="0"/>
              <a:t> </a:t>
            </a:r>
            <a:r>
              <a:rPr lang="sk-SK" b="0" baseline="0" dirty="0" err="1" smtClean="0"/>
              <a:t>retreat</a:t>
            </a:r>
            <a:r>
              <a:rPr lang="sk-SK" b="0" baseline="0" dirty="0" smtClean="0"/>
              <a:t>, and most </a:t>
            </a:r>
            <a:r>
              <a:rPr lang="sk-SK" b="0" baseline="0" dirty="0" err="1" smtClean="0"/>
              <a:t>of</a:t>
            </a:r>
            <a:r>
              <a:rPr lang="sk-SK" b="0" baseline="0" dirty="0" smtClean="0"/>
              <a:t> </a:t>
            </a:r>
            <a:r>
              <a:rPr lang="sk-SK" b="0" baseline="0" dirty="0" err="1" smtClean="0"/>
              <a:t>the</a:t>
            </a:r>
            <a:r>
              <a:rPr lang="sk-SK" b="0" baseline="0" dirty="0" smtClean="0"/>
              <a:t> </a:t>
            </a:r>
            <a:r>
              <a:rPr lang="sk-SK" b="0" baseline="0" dirty="0" err="1" smtClean="0"/>
              <a:t>army‘s</a:t>
            </a:r>
            <a:r>
              <a:rPr lang="sk-SK" b="0" baseline="0" dirty="0" smtClean="0"/>
              <a:t> </a:t>
            </a:r>
            <a:r>
              <a:rPr lang="sk-SK" b="0" baseline="0" dirty="0" err="1" smtClean="0"/>
              <a:t>equipment</a:t>
            </a:r>
            <a:r>
              <a:rPr lang="sk-SK" b="0" baseline="0" dirty="0" smtClean="0"/>
              <a:t> </a:t>
            </a:r>
            <a:r>
              <a:rPr lang="sk-SK" b="0" baseline="0" dirty="0" err="1" smtClean="0"/>
              <a:t>was</a:t>
            </a:r>
            <a:r>
              <a:rPr lang="sk-SK" b="0" baseline="0" dirty="0" smtClean="0"/>
              <a:t> </a:t>
            </a:r>
            <a:r>
              <a:rPr lang="sk-SK" b="0" baseline="0" dirty="0" err="1" smtClean="0"/>
              <a:t>abandoned</a:t>
            </a:r>
            <a:r>
              <a:rPr lang="sk-SK" b="0" baseline="0" dirty="0" smtClean="0"/>
              <a:t> on </a:t>
            </a:r>
            <a:r>
              <a:rPr lang="sk-SK" b="0" baseline="0" dirty="0" err="1" smtClean="0"/>
              <a:t>the</a:t>
            </a:r>
            <a:r>
              <a:rPr lang="sk-SK" b="0" baseline="0" dirty="0" smtClean="0"/>
              <a:t> </a:t>
            </a:r>
            <a:r>
              <a:rPr lang="sk-SK" b="0" baseline="0" dirty="0" err="1" smtClean="0"/>
              <a:t>Beach</a:t>
            </a:r>
            <a:r>
              <a:rPr lang="sk-SK" b="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sk-SK"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k-SK" b="1" baseline="0" dirty="0" err="1" smtClean="0"/>
              <a:t>The</a:t>
            </a:r>
            <a:r>
              <a:rPr lang="sk-SK" b="1" baseline="0" dirty="0" smtClean="0"/>
              <a:t> </a:t>
            </a:r>
            <a:r>
              <a:rPr lang="sk-SK" b="1" baseline="0" dirty="0" err="1" smtClean="0"/>
              <a:t>Offensive</a:t>
            </a:r>
            <a:r>
              <a:rPr lang="sk-SK" b="1" baseline="0" dirty="0" smtClean="0"/>
              <a:t> </a:t>
            </a:r>
            <a:r>
              <a:rPr lang="sk-SK" b="1" baseline="0" dirty="0" err="1" smtClean="0"/>
              <a:t>of</a:t>
            </a:r>
            <a:r>
              <a:rPr lang="sk-SK" b="1" baseline="0" dirty="0" smtClean="0"/>
              <a:t> 1940 </a:t>
            </a:r>
            <a:r>
              <a:rPr lang="sk-SK" b="1" baseline="0" dirty="0" err="1" smtClean="0"/>
              <a:t>changed</a:t>
            </a:r>
            <a:r>
              <a:rPr lang="sk-SK" b="1" baseline="0" dirty="0" smtClean="0"/>
              <a:t> </a:t>
            </a:r>
            <a:r>
              <a:rPr lang="sk-SK" b="1" baseline="0" dirty="0" err="1" smtClean="0"/>
              <a:t>the</a:t>
            </a:r>
            <a:r>
              <a:rPr lang="sk-SK" b="1" baseline="0" dirty="0" smtClean="0"/>
              <a:t> </a:t>
            </a:r>
            <a:r>
              <a:rPr lang="sk-SK" b="1" baseline="0" dirty="0" err="1" smtClean="0"/>
              <a:t>war</a:t>
            </a:r>
            <a:r>
              <a:rPr lang="sk-SK" b="1" baseline="0" dirty="0" smtClean="0"/>
              <a:t> </a:t>
            </a:r>
            <a:r>
              <a:rPr lang="sk-SK" b="1" baseline="0" dirty="0" err="1" smtClean="0"/>
              <a:t>completely</a:t>
            </a:r>
            <a:endParaRPr lang="sk-SK"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k-SK" b="1"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sk-SK" b="0" baseline="0" dirty="0" err="1" smtClean="0"/>
              <a:t>France</a:t>
            </a:r>
            <a:r>
              <a:rPr lang="sk-SK" b="0" baseline="0" dirty="0" smtClean="0"/>
              <a:t> </a:t>
            </a:r>
            <a:r>
              <a:rPr lang="sk-SK" b="0" baseline="0" dirty="0" err="1" smtClean="0"/>
              <a:t>surrendered</a:t>
            </a:r>
            <a:r>
              <a:rPr lang="sk-SK" b="0" baseline="0" dirty="0" smtClean="0"/>
              <a:t> – </a:t>
            </a:r>
            <a:r>
              <a:rPr lang="sk-SK" b="0" baseline="0" dirty="0" err="1" smtClean="0"/>
              <a:t>German-controlled</a:t>
            </a:r>
            <a:r>
              <a:rPr lang="sk-SK" b="0" baseline="0" dirty="0" smtClean="0"/>
              <a:t> </a:t>
            </a:r>
            <a:r>
              <a:rPr lang="sk-SK" b="0" baseline="0" dirty="0" err="1" smtClean="0"/>
              <a:t>Europe</a:t>
            </a:r>
            <a:r>
              <a:rPr lang="sk-SK" b="0" baseline="0" dirty="0" smtClean="0"/>
              <a:t> </a:t>
            </a:r>
            <a:r>
              <a:rPr lang="sk-SK" b="0" baseline="0" dirty="0" err="1" smtClean="0"/>
              <a:t>was</a:t>
            </a:r>
            <a:r>
              <a:rPr lang="sk-SK" b="0" baseline="0" dirty="0" smtClean="0"/>
              <a:t> </a:t>
            </a:r>
            <a:r>
              <a:rPr lang="sk-SK" b="0" baseline="0" dirty="0" err="1" smtClean="0"/>
              <a:t>ready</a:t>
            </a:r>
            <a:r>
              <a:rPr lang="sk-SK" b="0" baseline="0" dirty="0" smtClean="0"/>
              <a:t> to </a:t>
            </a:r>
            <a:r>
              <a:rPr lang="sk-SK" b="0" baseline="0" dirty="0" err="1" smtClean="0"/>
              <a:t>invade</a:t>
            </a:r>
            <a:r>
              <a:rPr lang="sk-SK" b="0" baseline="0" dirty="0" smtClean="0"/>
              <a:t> </a:t>
            </a:r>
            <a:r>
              <a:rPr lang="sk-SK" b="0" baseline="0" dirty="0" err="1" smtClean="0"/>
              <a:t>Britain</a:t>
            </a:r>
            <a:endParaRPr lang="sk-SK" b="0"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sk-SK" b="0" baseline="0" dirty="0" err="1" smtClean="0"/>
              <a:t>Neville</a:t>
            </a:r>
            <a:r>
              <a:rPr lang="sk-SK" b="0" baseline="0" dirty="0" smtClean="0"/>
              <a:t> </a:t>
            </a:r>
            <a:r>
              <a:rPr lang="sk-SK" b="0" baseline="0" dirty="0" err="1" smtClean="0"/>
              <a:t>Chamberlain</a:t>
            </a:r>
            <a:r>
              <a:rPr lang="sk-SK" b="0" baseline="0" dirty="0" smtClean="0"/>
              <a:t> had </a:t>
            </a:r>
            <a:r>
              <a:rPr lang="sk-SK" b="0" baseline="0" dirty="0" err="1" smtClean="0"/>
              <a:t>already</a:t>
            </a:r>
            <a:r>
              <a:rPr lang="sk-SK" b="0" baseline="0" dirty="0" smtClean="0"/>
              <a:t> </a:t>
            </a:r>
            <a:r>
              <a:rPr lang="sk-SK" b="0" baseline="0" dirty="0" err="1" smtClean="0"/>
              <a:t>resigned</a:t>
            </a:r>
            <a:r>
              <a:rPr lang="sk-SK" b="0" baseline="0" dirty="0" smtClean="0"/>
              <a:t> </a:t>
            </a:r>
            <a:r>
              <a:rPr lang="sk-SK" b="0" baseline="0" dirty="0" err="1" smtClean="0"/>
              <a:t>as</a:t>
            </a:r>
            <a:r>
              <a:rPr lang="sk-SK" b="0" baseline="0" dirty="0" smtClean="0"/>
              <a:t> </a:t>
            </a:r>
            <a:r>
              <a:rPr lang="sk-SK" b="0" baseline="0" dirty="0" err="1" smtClean="0"/>
              <a:t>British</a:t>
            </a:r>
            <a:r>
              <a:rPr lang="sk-SK" b="0" baseline="0" dirty="0" smtClean="0"/>
              <a:t> Prime Minister. </a:t>
            </a:r>
            <a:r>
              <a:rPr lang="sk-SK" b="0" baseline="0" dirty="0" err="1" smtClean="0"/>
              <a:t>Failed</a:t>
            </a:r>
            <a:r>
              <a:rPr lang="sk-SK" b="0" baseline="0" dirty="0" smtClean="0"/>
              <a:t> </a:t>
            </a:r>
            <a:r>
              <a:rPr lang="sk-SK" b="0" baseline="0" dirty="0" err="1" smtClean="0"/>
              <a:t>military</a:t>
            </a:r>
            <a:r>
              <a:rPr lang="sk-SK" b="0" baseline="0" dirty="0" smtClean="0"/>
              <a:t> </a:t>
            </a:r>
            <a:r>
              <a:rPr lang="sk-SK" b="0" baseline="0" dirty="0" err="1" smtClean="0"/>
              <a:t>action</a:t>
            </a:r>
            <a:r>
              <a:rPr lang="sk-SK" b="0" baseline="0" dirty="0" smtClean="0"/>
              <a:t> in </a:t>
            </a:r>
            <a:r>
              <a:rPr lang="sk-SK" b="0" baseline="0" dirty="0" err="1" smtClean="0"/>
              <a:t>Norway</a:t>
            </a:r>
            <a:r>
              <a:rPr lang="sk-SK" b="0" baseline="0" dirty="0" smtClean="0"/>
              <a:t> </a:t>
            </a:r>
            <a:r>
              <a:rPr lang="sk-SK" b="0" baseline="0" dirty="0" err="1" smtClean="0"/>
              <a:t>meant</a:t>
            </a:r>
            <a:r>
              <a:rPr lang="sk-SK" b="0" baseline="0" dirty="0" smtClean="0"/>
              <a:t> </a:t>
            </a:r>
            <a:r>
              <a:rPr lang="sk-SK" b="0" baseline="0" dirty="0" err="1" smtClean="0"/>
              <a:t>MP‘s</a:t>
            </a:r>
            <a:r>
              <a:rPr lang="sk-SK" b="0" baseline="0" dirty="0" smtClean="0"/>
              <a:t> had </a:t>
            </a:r>
            <a:r>
              <a:rPr lang="sk-SK" b="0" baseline="0" dirty="0" err="1" smtClean="0"/>
              <a:t>decided</a:t>
            </a:r>
            <a:r>
              <a:rPr lang="sk-SK" b="0" baseline="0" dirty="0" smtClean="0"/>
              <a:t> </a:t>
            </a:r>
            <a:r>
              <a:rPr lang="sk-SK" b="0" baseline="0" dirty="0" err="1" smtClean="0"/>
              <a:t>he</a:t>
            </a:r>
            <a:r>
              <a:rPr lang="sk-SK" b="0" baseline="0" dirty="0" smtClean="0"/>
              <a:t> </a:t>
            </a:r>
            <a:r>
              <a:rPr lang="sk-SK" b="0" baseline="0" dirty="0" err="1" smtClean="0"/>
              <a:t>was</a:t>
            </a:r>
            <a:r>
              <a:rPr lang="sk-SK" b="0" baseline="0" dirty="0" smtClean="0"/>
              <a:t> </a:t>
            </a:r>
            <a:r>
              <a:rPr lang="sk-SK" b="0" baseline="0" dirty="0" err="1" smtClean="0"/>
              <a:t>too</a:t>
            </a:r>
            <a:r>
              <a:rPr lang="sk-SK" b="0" baseline="0" dirty="0" smtClean="0"/>
              <a:t> </a:t>
            </a:r>
            <a:r>
              <a:rPr lang="sk-SK" b="0" baseline="0" dirty="0" err="1" smtClean="0"/>
              <a:t>weak</a:t>
            </a:r>
            <a:r>
              <a:rPr lang="sk-SK" b="0" baseline="0" dirty="0" smtClean="0"/>
              <a:t> to </a:t>
            </a:r>
            <a:r>
              <a:rPr lang="sk-SK" b="0" baseline="0" dirty="0" err="1" smtClean="0"/>
              <a:t>lead</a:t>
            </a:r>
            <a:r>
              <a:rPr lang="sk-SK" b="0" baseline="0" dirty="0" smtClean="0"/>
              <a:t> </a:t>
            </a:r>
            <a:r>
              <a:rPr lang="sk-SK" b="0" baseline="0" dirty="0" err="1" smtClean="0"/>
              <a:t>the</a:t>
            </a:r>
            <a:r>
              <a:rPr lang="sk-SK" b="0" baseline="0" dirty="0" smtClean="0"/>
              <a:t> country</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sk-SK" b="0" baseline="0" dirty="0" err="1" smtClean="0"/>
              <a:t>Winston</a:t>
            </a:r>
            <a:r>
              <a:rPr lang="sk-SK" b="0" baseline="0" dirty="0" smtClean="0"/>
              <a:t> </a:t>
            </a:r>
            <a:r>
              <a:rPr lang="sk-SK" b="0" baseline="0" dirty="0" err="1" smtClean="0"/>
              <a:t>Churchill</a:t>
            </a:r>
            <a:r>
              <a:rPr lang="sk-SK" b="0" baseline="0" dirty="0" smtClean="0"/>
              <a:t> </a:t>
            </a:r>
            <a:r>
              <a:rPr lang="sk-SK" b="0" baseline="0" dirty="0" err="1" smtClean="0"/>
              <a:t>became</a:t>
            </a:r>
            <a:r>
              <a:rPr lang="sk-SK" b="0" baseline="0" dirty="0" smtClean="0"/>
              <a:t> </a:t>
            </a:r>
            <a:r>
              <a:rPr lang="sk-SK" b="0" baseline="0" dirty="0" err="1" smtClean="0"/>
              <a:t>leader</a:t>
            </a:r>
            <a:r>
              <a:rPr lang="sk-SK" b="0" baseline="0" dirty="0" smtClean="0"/>
              <a:t>. </a:t>
            </a:r>
            <a:r>
              <a:rPr lang="sk-SK" b="0" baseline="0" dirty="0" err="1" smtClean="0"/>
              <a:t>He</a:t>
            </a:r>
            <a:r>
              <a:rPr lang="sk-SK" b="0" baseline="0" dirty="0" smtClean="0"/>
              <a:t> </a:t>
            </a:r>
            <a:r>
              <a:rPr lang="sk-SK" b="0" baseline="0" dirty="0" err="1" smtClean="0"/>
              <a:t>insisted</a:t>
            </a:r>
            <a:r>
              <a:rPr lang="sk-SK" b="0" baseline="0" dirty="0" smtClean="0"/>
              <a:t> </a:t>
            </a:r>
            <a:r>
              <a:rPr lang="sk-SK" b="0" baseline="0" dirty="0" err="1" smtClean="0"/>
              <a:t>Britain</a:t>
            </a:r>
            <a:r>
              <a:rPr lang="sk-SK" b="0" baseline="0" dirty="0" smtClean="0"/>
              <a:t> </a:t>
            </a:r>
            <a:r>
              <a:rPr lang="sk-SK" b="0" baseline="0" dirty="0" err="1" smtClean="0"/>
              <a:t>would</a:t>
            </a:r>
            <a:r>
              <a:rPr lang="sk-SK" b="0" baseline="0" dirty="0" smtClean="0"/>
              <a:t> „never </a:t>
            </a:r>
            <a:r>
              <a:rPr lang="sk-SK" b="0" baseline="0" dirty="0" err="1" smtClean="0"/>
              <a:t>surrender</a:t>
            </a:r>
            <a:r>
              <a:rPr lang="sk-SK" b="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sk-SK"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k-SK" b="1" dirty="0" smtClean="0"/>
          </a:p>
          <a:p>
            <a:pPr marL="0" indent="0">
              <a:buNone/>
            </a:pPr>
            <a:endParaRPr lang="sk-SK" b="1" baseline="0" dirty="0" smtClean="0"/>
          </a:p>
          <a:p>
            <a:pPr marL="228600" indent="-228600">
              <a:buAutoNum type="arabicPeriod"/>
            </a:pPr>
            <a:endParaRPr lang="sk-SK" b="1" baseline="0" dirty="0" smtClean="0"/>
          </a:p>
          <a:p>
            <a:pPr marL="0" indent="0">
              <a:buNone/>
            </a:pPr>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10</a:t>
            </a:fld>
            <a:endParaRPr lang="sk-SK"/>
          </a:p>
        </p:txBody>
      </p:sp>
    </p:spTree>
    <p:extLst>
      <p:ext uri="{BB962C8B-B14F-4D97-AF65-F5344CB8AC3E}">
        <p14:creationId xmlns:p14="http://schemas.microsoft.com/office/powerpoint/2010/main" val="1839813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en-US" b="1" dirty="0" smtClean="0"/>
              <a:t>France Falls </a:t>
            </a:r>
            <a:r>
              <a:rPr lang="en-US" b="0" dirty="0" smtClean="0"/>
              <a:t>Following </a:t>
            </a:r>
            <a:r>
              <a:rPr lang="en-US" dirty="0" smtClean="0"/>
              <a:t>Dunkirk, resistance in France began to crumble. By June 14, the Germans had taken Paris. Accepting the inevitable, French leaders surrendered on June 22, 1940. The Germans took control of the northern part of the country. They left the southern part to a puppet government headed by Marshal Philippe </a:t>
            </a:r>
            <a:r>
              <a:rPr lang="en-US" dirty="0" err="1" smtClean="0"/>
              <a:t>Pétain</a:t>
            </a:r>
            <a:r>
              <a:rPr lang="en-US" dirty="0" smtClean="0"/>
              <a:t>, a French hero from World War I. The headquarters of this government was in the city of Vichy. After France fell, Charles de Gaulle, a French general, set up a government-in-exile in London. He committed all his energy to reconquering France. In a radio broadcast from England, de Gaulle called on the people of France to join him in resisting the Germans</a:t>
            </a:r>
            <a:r>
              <a:rPr lang="sk-SK" dirty="0" smtClean="0"/>
              <a:t>.</a:t>
            </a:r>
          </a:p>
          <a:p>
            <a:endParaRPr lang="sk-SK" dirty="0" smtClean="0"/>
          </a:p>
          <a:p>
            <a:r>
              <a:rPr lang="sk-SK" b="1" dirty="0" err="1" smtClean="0"/>
              <a:t>The</a:t>
            </a:r>
            <a:r>
              <a:rPr lang="sk-SK" b="1" dirty="0" smtClean="0"/>
              <a:t> </a:t>
            </a:r>
            <a:r>
              <a:rPr lang="sk-SK" b="1" dirty="0" err="1" smtClean="0"/>
              <a:t>Battle</a:t>
            </a:r>
            <a:r>
              <a:rPr lang="sk-SK" b="1" dirty="0" smtClean="0"/>
              <a:t> </a:t>
            </a:r>
            <a:r>
              <a:rPr lang="sk-SK" b="1" dirty="0" err="1" smtClean="0"/>
              <a:t>of</a:t>
            </a:r>
            <a:r>
              <a:rPr lang="sk-SK" b="1" dirty="0" smtClean="0"/>
              <a:t> </a:t>
            </a:r>
            <a:r>
              <a:rPr lang="sk-SK" b="1" dirty="0" err="1" smtClean="0"/>
              <a:t>Britain</a:t>
            </a:r>
            <a:r>
              <a:rPr lang="sk-SK" b="1" dirty="0" smtClean="0"/>
              <a:t> </a:t>
            </a:r>
            <a:r>
              <a:rPr lang="sk-SK" dirty="0" smtClean="0"/>
              <a:t>: </a:t>
            </a:r>
            <a:r>
              <a:rPr lang="en-US" dirty="0" smtClean="0"/>
              <a:t>With the fall of France, Great Britain stood alone against the Nazis. Winston Churchill, the new British prime minister, had already declared that his nation would never give in. In a rousing speech, he proclaimed, “We shall fight on the beaches, we shall fight on the landing grounds, we shall fight in the fields and in the streets . . . we shall never surrender.” Hitler now turned his mind to an invasion of Great Britain.</a:t>
            </a:r>
            <a:endParaRPr lang="sk-SK" dirty="0" smtClean="0"/>
          </a:p>
          <a:p>
            <a:endParaRPr lang="sk-SK" dirty="0" smtClean="0"/>
          </a:p>
          <a:p>
            <a:r>
              <a:rPr lang="en-US" dirty="0" smtClean="0"/>
              <a:t>In the summer of 1940, the Luftwaffe, Germany’s air force, began bombing Great Britain. At first, the Germans targeted British airfields and aircraft factories. Then, on September 7, 1940, they began focusing on the cities, especially London, to break British morale. Despite the destruction and loss of life, the British did not waver. The RAF, although badly outnumbered, began to hit back hard. Two technological devices helped turn the tide in the RAF’s favor. One was an electronic tracking system known as radar. Developed in the late 1930s, radar could tell the number, speed, and direction of incoming warplanes. The other device was a German code-making machine named Enigma.</a:t>
            </a:r>
            <a:endParaRPr lang="sk-SK" dirty="0" smtClean="0"/>
          </a:p>
          <a:p>
            <a:endParaRPr lang="sk-SK" dirty="0" smtClean="0"/>
          </a:p>
          <a:p>
            <a:r>
              <a:rPr lang="en-US" dirty="0" smtClean="0"/>
              <a:t>This Battle of Britain continued until May 10, 1941. Stunned by British resistance, Hitler decided to call off his attacks. Instead, he focused on the Mediterranean and Eastern Europe.</a:t>
            </a:r>
            <a:endParaRPr lang="sk-SK" dirty="0" smtClean="0"/>
          </a:p>
          <a:p>
            <a:endParaRPr lang="sk-SK" dirty="0" smtClean="0"/>
          </a:p>
          <a:p>
            <a:r>
              <a:rPr lang="sk-SK" b="1" dirty="0" err="1" smtClean="0"/>
              <a:t>The</a:t>
            </a:r>
            <a:r>
              <a:rPr lang="sk-SK" b="1" dirty="0" smtClean="0"/>
              <a:t> </a:t>
            </a:r>
            <a:r>
              <a:rPr lang="sk-SK" b="1" dirty="0" err="1" smtClean="0"/>
              <a:t>Mediterranean</a:t>
            </a:r>
            <a:r>
              <a:rPr lang="sk-SK" b="1" baseline="0" dirty="0" smtClean="0"/>
              <a:t> and </a:t>
            </a:r>
            <a:r>
              <a:rPr lang="sk-SK" b="1" dirty="0" err="1" smtClean="0"/>
              <a:t>Eastern</a:t>
            </a:r>
            <a:r>
              <a:rPr lang="sk-SK" b="1" dirty="0" smtClean="0"/>
              <a:t> Front: </a:t>
            </a:r>
            <a:r>
              <a:rPr lang="en-US" dirty="0" smtClean="0"/>
              <a:t>Germany’s first objective in the Mediterranean region was North Africa, mainly because of Hitler’s partner, Mussolini. Despite its alliance with Germany, Italy had remained neutral at the beginning of the war. With Hitler’s conquest of France, however, Mussolini knew he had to take action. After declaring war on France and Great Britain, Mussolini moved into France. Mussolini took his next step in North Africa in September 1940. While the Battle of Britain was raging, he ordered his army to attack British-controlled Egypt. Egypt’s Suez Canal was key to reaching the oil fields of the Middle East. Within a week, Italian troops had pushed 60 miles inside Egypt, forcing British units back. Then both sides dug in and waited</a:t>
            </a:r>
            <a:r>
              <a:rPr lang="sk-SK" dirty="0" smtClean="0"/>
              <a:t>.</a:t>
            </a:r>
          </a:p>
          <a:p>
            <a:endParaRPr lang="sk-SK" b="1" dirty="0" smtClean="0"/>
          </a:p>
          <a:p>
            <a:r>
              <a:rPr lang="en-US" dirty="0" smtClean="0"/>
              <a:t>To reinforce the Italians, Hitler sent a crack German tank force, the </a:t>
            </a:r>
            <a:r>
              <a:rPr lang="en-US" dirty="0" err="1" smtClean="0"/>
              <a:t>Afrika</a:t>
            </a:r>
            <a:r>
              <a:rPr lang="en-US" dirty="0" smtClean="0"/>
              <a:t> </a:t>
            </a:r>
            <a:r>
              <a:rPr lang="en-US" dirty="0" err="1" smtClean="0"/>
              <a:t>Korps</a:t>
            </a:r>
            <a:r>
              <a:rPr lang="en-US" dirty="0" smtClean="0"/>
              <a:t>, under the command of General Erwin Rommel. In late March 1941, Rommel’s </a:t>
            </a:r>
            <a:r>
              <a:rPr lang="en-US" dirty="0" err="1" smtClean="0"/>
              <a:t>Afrika</a:t>
            </a:r>
            <a:r>
              <a:rPr lang="en-US" dirty="0" smtClean="0"/>
              <a:t> </a:t>
            </a:r>
            <a:r>
              <a:rPr lang="en-US" dirty="0" err="1" smtClean="0"/>
              <a:t>Korps</a:t>
            </a:r>
            <a:r>
              <a:rPr lang="en-US" dirty="0" smtClean="0"/>
              <a:t> attacked. Caught by surprise, British forces retreated east to </a:t>
            </a:r>
            <a:r>
              <a:rPr lang="en-US" dirty="0" err="1" smtClean="0"/>
              <a:t>Tobruk</a:t>
            </a:r>
            <a:r>
              <a:rPr lang="en-US" dirty="0" smtClean="0"/>
              <a:t>, Libya.</a:t>
            </a:r>
            <a:endParaRPr lang="sk-SK" dirty="0" smtClean="0"/>
          </a:p>
          <a:p>
            <a:endParaRPr lang="sk-SK" b="1" dirty="0" smtClean="0"/>
          </a:p>
          <a:p>
            <a:r>
              <a:rPr lang="en-US" dirty="0" smtClean="0"/>
              <a:t>Rommel’s successes in North Africa earned him the nickname “Desert Fox.” </a:t>
            </a:r>
            <a:endParaRPr lang="sk-SK" dirty="0" smtClean="0"/>
          </a:p>
          <a:p>
            <a:endParaRPr lang="sk-SK" dirty="0" smtClean="0"/>
          </a:p>
          <a:p>
            <a:r>
              <a:rPr lang="en-US" b="1" dirty="0" smtClean="0"/>
              <a:t>The War in the Balkans </a:t>
            </a:r>
            <a:r>
              <a:rPr lang="en-US" dirty="0" smtClean="0"/>
              <a:t>While Rommel campaigned in North Africa, other German generals were active in the Balkans. Hitler had begun planning to attack his ally, the USSR, as early as the summer of 1940. The Balkan countries of southeastern Europe were key to Hitler’s invasion plan. Hitler wanted to build bases in southeastern Europe for the attack on the Soviet Union. He also wanted to make sure that the British did not interfere. To prepare for his invasion, Hitler moved to expand his influence in the Balkans. By early 1941, through the threat of force, he had persuaded Bulgaria, Romania, and Hungary to join the Axis powers. Yugoslavia and Greece, which had </a:t>
            </a:r>
            <a:r>
              <a:rPr lang="en-US" dirty="0" err="1" smtClean="0"/>
              <a:t>proBritish</a:t>
            </a:r>
            <a:r>
              <a:rPr lang="en-US" dirty="0" smtClean="0"/>
              <a:t> governments, resisted. In early April 1941, Hitler invaded both countries. Yugoslavia fell in 11 days. Greece surrendered in 17. In Athens, the Nazis celebrated their victory by raising swastikas on the Acropolis.</a:t>
            </a:r>
            <a:endParaRPr lang="sk-SK" dirty="0" smtClean="0"/>
          </a:p>
          <a:p>
            <a:endParaRPr lang="sk-SK" dirty="0" smtClean="0"/>
          </a:p>
          <a:p>
            <a:r>
              <a:rPr lang="sk-SK" b="1" dirty="0" err="1" smtClean="0"/>
              <a:t>Invasion</a:t>
            </a:r>
            <a:r>
              <a:rPr lang="sk-SK" b="1" dirty="0" smtClean="0"/>
              <a:t> </a:t>
            </a:r>
            <a:r>
              <a:rPr lang="sk-SK" b="1" dirty="0" err="1" smtClean="0"/>
              <a:t>into</a:t>
            </a:r>
            <a:r>
              <a:rPr lang="sk-SK" b="1" dirty="0" smtClean="0"/>
              <a:t> USSR: </a:t>
            </a:r>
            <a:r>
              <a:rPr lang="en-US" dirty="0" smtClean="0"/>
              <a:t>The Soviet Union was not prepared for this attack. Although it had the largest army in the world, its troops were neither well equipped nor well trained. The invasion rolled on week after week until the Germans had pushed 500 miles inside the Soviet Union. As the Soviet troops retreated, they burned and destroyed everything in the enemy’s path.</a:t>
            </a:r>
            <a:endParaRPr lang="sk-SK" dirty="0" smtClean="0"/>
          </a:p>
          <a:p>
            <a:endParaRPr lang="sk-SK" dirty="0" smtClean="0"/>
          </a:p>
          <a:p>
            <a:endParaRPr lang="sk-SK" dirty="0" smtClean="0"/>
          </a:p>
          <a:p>
            <a:endParaRPr lang="sk-SK" dirty="0" smtClean="0"/>
          </a:p>
          <a:p>
            <a:endParaRPr lang="sk-SK" b="1" dirty="0" smtClean="0"/>
          </a:p>
          <a:p>
            <a:endParaRPr lang="sk-SK" dirty="0" smtClean="0"/>
          </a:p>
          <a:p>
            <a:endParaRPr lang="sk-SK" dirty="0" smtClean="0"/>
          </a:p>
          <a:p>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15</a:t>
            </a:fld>
            <a:endParaRPr lang="sk-SK"/>
          </a:p>
        </p:txBody>
      </p:sp>
    </p:spTree>
    <p:extLst>
      <p:ext uri="{BB962C8B-B14F-4D97-AF65-F5344CB8AC3E}">
        <p14:creationId xmlns:p14="http://schemas.microsoft.com/office/powerpoint/2010/main" val="1089307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b="1" dirty="0" smtClean="0"/>
              <a:t>Japan </a:t>
            </a:r>
            <a:r>
              <a:rPr lang="sk-SK" b="1" dirty="0" err="1" smtClean="0"/>
              <a:t>at</a:t>
            </a:r>
            <a:r>
              <a:rPr lang="sk-SK" b="1" dirty="0" smtClean="0"/>
              <a:t> </a:t>
            </a:r>
            <a:r>
              <a:rPr lang="sk-SK" b="1" dirty="0" err="1" smtClean="0"/>
              <a:t>war</a:t>
            </a:r>
            <a:r>
              <a:rPr lang="sk-SK" b="1" dirty="0" smtClean="0"/>
              <a:t>:</a:t>
            </a:r>
            <a:r>
              <a:rPr lang="sk-SK" b="1" baseline="0" dirty="0" smtClean="0"/>
              <a:t> </a:t>
            </a:r>
            <a:r>
              <a:rPr lang="en-US" dirty="0" smtClean="0"/>
              <a:t>By October 1940, Americans had cracked one of the codes that the Japanese used in sending secret messages. Therefore, they were well aware of Japanese plans for Southeast Asia. If Japan conquered European colonies there, it could also threaten the American-controlled Philippine Islands and Guam. To stop the Japanese advance, the U.S. government sent aid to strengthen Chinese resistance. And when the Japanese overran French Indochina—Vietnam, Cambodia, and Laos—in July 1941, Roosevelt cut off oil shipments to Japan. Despite an oil shortage, the Japanese continued their conquests. They hoped to catch the European colonial powers and the United States by surprise. So they planned massive attacks on British and Dutch colonies in Southeast Asia and on American outposts in the Pacific—at the same time. Admiral </a:t>
            </a:r>
            <a:r>
              <a:rPr lang="en-US" dirty="0" err="1" smtClean="0"/>
              <a:t>Isoroku</a:t>
            </a:r>
            <a:r>
              <a:rPr lang="en-US" dirty="0" smtClean="0"/>
              <a:t> Yamamoto, Japan’s greatest naval strategist, also called for an attack on the U.S. fleet in Hawaii. It was, he said, “a dagger pointed at [Japan’s] throat” and must be destroyed. Day of Infamy Early in the morning of December 7, 1941, American sailors at Pearl Harbor in Hawaii awoke to the roar of explosives. </a:t>
            </a:r>
            <a:endParaRPr lang="sk-SK" dirty="0" smtClean="0"/>
          </a:p>
          <a:p>
            <a:endParaRPr lang="sk-SK" dirty="0" smtClean="0"/>
          </a:p>
          <a:p>
            <a:r>
              <a:rPr lang="sk-SK" b="1" dirty="0" err="1" smtClean="0"/>
              <a:t>Pacific</a:t>
            </a:r>
            <a:r>
              <a:rPr lang="sk-SK" b="1" dirty="0" smtClean="0"/>
              <a:t> front: </a:t>
            </a:r>
            <a:r>
              <a:rPr lang="en-US" dirty="0" smtClean="0"/>
              <a:t>After a string of victories, the Japanese seemed unbeatable. Nonetheless, the Allies—mainly Americans and Australians—were anxious to strike back in the Pacific. The United States in particular wanted revenge for Pearl Harbor. In April 1942, 16 B-25 bombers under the command of Lieutenant Colonel James H. Doolittle bombed Tokyo and several other Japanese cities. The bombs did little damage. The raid, however, made an important psychological point to both Americans and Japanese: Japan was vulnerable to attack. </a:t>
            </a:r>
            <a:endParaRPr lang="sk-SK" dirty="0" smtClean="0"/>
          </a:p>
          <a:p>
            <a:endParaRPr lang="sk-SK" dirty="0" smtClean="0"/>
          </a:p>
          <a:p>
            <a:r>
              <a:rPr lang="sk-SK" b="1" dirty="0" err="1" smtClean="0"/>
              <a:t>The</a:t>
            </a:r>
            <a:r>
              <a:rPr lang="sk-SK" b="1" dirty="0" smtClean="0"/>
              <a:t> </a:t>
            </a:r>
            <a:r>
              <a:rPr lang="sk-SK" b="1" dirty="0" err="1" smtClean="0"/>
              <a:t>Allies</a:t>
            </a:r>
            <a:r>
              <a:rPr lang="sk-SK" b="1" dirty="0" smtClean="0"/>
              <a:t> </a:t>
            </a:r>
            <a:r>
              <a:rPr lang="sk-SK" b="1" dirty="0" err="1" smtClean="0"/>
              <a:t>Advance</a:t>
            </a:r>
            <a:r>
              <a:rPr lang="sk-SK" b="1" dirty="0" smtClean="0"/>
              <a:t>: </a:t>
            </a:r>
            <a:r>
              <a:rPr lang="en-US" dirty="0" smtClean="0"/>
              <a:t>While the Allies were dealing with issues on the home front, they also were preparing to push toward victory in Europe. In 1943, the Allies began secretly building an invasion force in Great Britain. Their plan was to launch an attack on </a:t>
            </a:r>
            <a:r>
              <a:rPr lang="en-US" dirty="0" err="1" smtClean="0"/>
              <a:t>Germanheld</a:t>
            </a:r>
            <a:r>
              <a:rPr lang="en-US" dirty="0" smtClean="0"/>
              <a:t> France across the English Channel. </a:t>
            </a:r>
            <a:endParaRPr lang="sk-SK" dirty="0" smtClean="0"/>
          </a:p>
          <a:p>
            <a:endParaRPr lang="sk-SK" b="1" dirty="0" smtClean="0"/>
          </a:p>
          <a:p>
            <a:r>
              <a:rPr lang="sk-SK" b="0" dirty="0" smtClean="0"/>
              <a:t>On</a:t>
            </a:r>
            <a:r>
              <a:rPr lang="sk-SK" b="0" baseline="0" dirty="0" smtClean="0"/>
              <a:t> </a:t>
            </a:r>
            <a:r>
              <a:rPr lang="sk-SK" b="0" baseline="0" dirty="0" err="1" smtClean="0"/>
              <a:t>the</a:t>
            </a:r>
            <a:r>
              <a:rPr lang="sk-SK" b="0" baseline="0" dirty="0" smtClean="0"/>
              <a:t> </a:t>
            </a:r>
            <a:r>
              <a:rPr lang="sk-SK" b="0" baseline="0" dirty="0" err="1" smtClean="0"/>
              <a:t>Eastern</a:t>
            </a:r>
            <a:r>
              <a:rPr lang="sk-SK" b="0" baseline="0" dirty="0" smtClean="0"/>
              <a:t> front Hitler </a:t>
            </a:r>
            <a:r>
              <a:rPr lang="sk-SK" b="0" baseline="0" dirty="0" err="1" smtClean="0"/>
              <a:t>attacks</a:t>
            </a:r>
            <a:r>
              <a:rPr lang="sk-SK" b="0" baseline="0" dirty="0" smtClean="0"/>
              <a:t> Stalingrad in November 1942 by </a:t>
            </a:r>
            <a:r>
              <a:rPr lang="sk-SK" b="0" baseline="0" dirty="0" err="1" smtClean="0"/>
              <a:t>Feb</a:t>
            </a:r>
            <a:r>
              <a:rPr lang="sk-SK" b="0" baseline="0" dirty="0" smtClean="0"/>
              <a:t>. 1943, </a:t>
            </a:r>
            <a:r>
              <a:rPr lang="sk-SK" b="0" baseline="0" dirty="0" err="1" smtClean="0"/>
              <a:t>the</a:t>
            </a:r>
            <a:r>
              <a:rPr lang="sk-SK" b="0" baseline="0" dirty="0" smtClean="0"/>
              <a:t> </a:t>
            </a:r>
            <a:r>
              <a:rPr lang="sk-SK" b="0" baseline="0" dirty="0" err="1" smtClean="0"/>
              <a:t>Soviets</a:t>
            </a:r>
            <a:r>
              <a:rPr lang="sk-SK" b="0" baseline="0" dirty="0" smtClean="0"/>
              <a:t> </a:t>
            </a:r>
            <a:r>
              <a:rPr lang="sk-SK" b="0" baseline="0" dirty="0" err="1" smtClean="0"/>
              <a:t>counter-attack</a:t>
            </a:r>
            <a:r>
              <a:rPr lang="sk-SK" b="0" baseline="0" dirty="0" smtClean="0"/>
              <a:t>. </a:t>
            </a:r>
            <a:r>
              <a:rPr lang="sk-SK" b="0" baseline="0" dirty="0" err="1" smtClean="0"/>
              <a:t>The</a:t>
            </a:r>
            <a:r>
              <a:rPr lang="sk-SK" b="0" baseline="0" dirty="0" smtClean="0"/>
              <a:t> </a:t>
            </a:r>
            <a:r>
              <a:rPr lang="sk-SK" b="0" baseline="0" dirty="0" err="1" smtClean="0"/>
              <a:t>combination</a:t>
            </a:r>
            <a:r>
              <a:rPr lang="sk-SK" b="0" baseline="0" dirty="0" smtClean="0"/>
              <a:t> </a:t>
            </a:r>
            <a:r>
              <a:rPr lang="sk-SK" b="0" baseline="0" dirty="0" err="1" smtClean="0"/>
              <a:t>of</a:t>
            </a:r>
            <a:r>
              <a:rPr lang="sk-SK" b="0" baseline="0" dirty="0" smtClean="0"/>
              <a:t> </a:t>
            </a:r>
            <a:r>
              <a:rPr lang="sk-SK" b="0" baseline="0" dirty="0" err="1" smtClean="0"/>
              <a:t>Russian</a:t>
            </a:r>
            <a:r>
              <a:rPr lang="sk-SK" b="0" baseline="0" dirty="0" smtClean="0"/>
              <a:t> </a:t>
            </a:r>
            <a:r>
              <a:rPr lang="sk-SK" b="0" baseline="0" dirty="0" err="1" smtClean="0"/>
              <a:t>troops</a:t>
            </a:r>
            <a:r>
              <a:rPr lang="sk-SK" b="0" baseline="0" dirty="0" smtClean="0"/>
              <a:t> and </a:t>
            </a:r>
            <a:r>
              <a:rPr lang="sk-SK" b="0" baseline="0" dirty="0" err="1" smtClean="0"/>
              <a:t>the</a:t>
            </a:r>
            <a:r>
              <a:rPr lang="sk-SK" b="0" baseline="0" dirty="0" smtClean="0"/>
              <a:t> </a:t>
            </a:r>
            <a:r>
              <a:rPr lang="sk-SK" b="0" baseline="0" dirty="0" err="1" smtClean="0"/>
              <a:t>Russian</a:t>
            </a:r>
            <a:r>
              <a:rPr lang="sk-SK" b="0" baseline="0" dirty="0" smtClean="0"/>
              <a:t> </a:t>
            </a:r>
            <a:r>
              <a:rPr lang="sk-SK" b="0" baseline="0" dirty="0" err="1" smtClean="0"/>
              <a:t>winter</a:t>
            </a:r>
            <a:r>
              <a:rPr lang="sk-SK" b="0" baseline="0" dirty="0" smtClean="0"/>
              <a:t> </a:t>
            </a:r>
            <a:r>
              <a:rPr lang="sk-SK" b="0" baseline="0" dirty="0" err="1" smtClean="0"/>
              <a:t>defeat</a:t>
            </a:r>
            <a:r>
              <a:rPr lang="sk-SK" b="0" baseline="0" dirty="0" smtClean="0"/>
              <a:t> </a:t>
            </a:r>
            <a:r>
              <a:rPr lang="sk-SK" b="0" baseline="0" dirty="0" err="1" smtClean="0"/>
              <a:t>Hitler‘s</a:t>
            </a:r>
            <a:r>
              <a:rPr lang="sk-SK" b="0" baseline="0" dirty="0" smtClean="0"/>
              <a:t> </a:t>
            </a:r>
            <a:r>
              <a:rPr lang="sk-SK" b="0" baseline="0" dirty="0" err="1" smtClean="0"/>
              <a:t>troops</a:t>
            </a:r>
            <a:r>
              <a:rPr lang="sk-SK" b="0" baseline="0" dirty="0" smtClean="0"/>
              <a:t>.</a:t>
            </a:r>
            <a:endParaRPr lang="sk-SK" b="0" dirty="0" smtClean="0"/>
          </a:p>
          <a:p>
            <a:endParaRPr lang="sk-SK" b="1" dirty="0" smtClean="0"/>
          </a:p>
          <a:p>
            <a:r>
              <a:rPr lang="sk-SK" b="1" dirty="0" err="1" smtClean="0"/>
              <a:t>Germany‘s</a:t>
            </a:r>
            <a:r>
              <a:rPr lang="sk-SK" b="1" baseline="0" dirty="0" smtClean="0"/>
              <a:t> </a:t>
            </a:r>
            <a:r>
              <a:rPr lang="sk-SK" b="1" baseline="0" dirty="0" err="1" smtClean="0"/>
              <a:t>Unconditional</a:t>
            </a:r>
            <a:r>
              <a:rPr lang="sk-SK" b="1" baseline="0" dirty="0" smtClean="0"/>
              <a:t> </a:t>
            </a:r>
            <a:r>
              <a:rPr lang="sk-SK" b="1" baseline="0" dirty="0" err="1" smtClean="0"/>
              <a:t>Surrender</a:t>
            </a:r>
            <a:r>
              <a:rPr lang="sk-SK" b="1" baseline="0" dirty="0" smtClean="0"/>
              <a:t>: </a:t>
            </a:r>
            <a:r>
              <a:rPr lang="en-US" dirty="0" smtClean="0"/>
              <a:t>On May 7, 1945, General Eisenhower accepted the unconditional surrender of the Third Reich from the German military. President Roosevelt, however, did not live to witness the long-awaited victory. He had died suddenly on April 12, as Allied armies were advancing toward Berlin. Roosevelt’s successor, Harry Truman, received the news of the Nazi surrender. On May 9, the surrender was officially signed in Berlin. The United States and other Allied powers celebrated V-E Day—Victory in Europe Day. After nearly six years of fighting, the war in Europe had ended. </a:t>
            </a:r>
            <a:endParaRPr lang="sk-SK" dirty="0" smtClean="0"/>
          </a:p>
          <a:p>
            <a:endParaRPr lang="sk-SK" dirty="0" smtClean="0"/>
          </a:p>
          <a:p>
            <a:r>
              <a:rPr lang="sk-SK" b="1" dirty="0" err="1" smtClean="0"/>
              <a:t>Japany‘s</a:t>
            </a:r>
            <a:r>
              <a:rPr lang="sk-SK" b="1" baseline="0" dirty="0" smtClean="0"/>
              <a:t> </a:t>
            </a:r>
            <a:r>
              <a:rPr lang="sk-SK" b="1" baseline="0" dirty="0" err="1" smtClean="0"/>
              <a:t>Unconditional</a:t>
            </a:r>
            <a:r>
              <a:rPr lang="sk-SK" b="1" baseline="0" dirty="0" smtClean="0"/>
              <a:t> </a:t>
            </a:r>
            <a:r>
              <a:rPr lang="sk-SK" b="1" baseline="0" dirty="0" err="1" smtClean="0"/>
              <a:t>Surrender</a:t>
            </a:r>
            <a:r>
              <a:rPr lang="sk-SK" b="1" baseline="0" dirty="0" smtClean="0"/>
              <a:t>: </a:t>
            </a:r>
            <a:r>
              <a:rPr lang="en-US" dirty="0" smtClean="0"/>
              <a:t>The first atomic bomb was exploded in a desert in New Mexico on July 16, 1945. President Truman then warned the Japanese. He told them that unless they surrendered, they could expect a “rain of ruin from the air.” The Japanese did not reply. So, on August 6, 1945, the United States dropped an atomic bomb on Hiroshima, a Japanese city of nearly 350,000 people. Between 70,000 and 80,000 people died in the attack. Three days later, on August 9, a second bomb was dropped on Nagasaki, a city of 270,000. More than 70,000 people were killed immediately. Radiation fallout from the two explosions killed many more. The Japanese finally surrendered to General Douglas MacArthur on September 2. The ceremony took place aboard the United States battleship Missouri in Tokyo Bay. With Japan’s surrender, the war had ended. Now, countries faced the task of rebuilding a war-torn world.</a:t>
            </a:r>
            <a:endParaRPr lang="sk-SK" b="1" dirty="0" smtClean="0"/>
          </a:p>
          <a:p>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16</a:t>
            </a:fld>
            <a:endParaRPr lang="sk-SK"/>
          </a:p>
        </p:txBody>
      </p:sp>
    </p:spTree>
    <p:extLst>
      <p:ext uri="{BB962C8B-B14F-4D97-AF65-F5344CB8AC3E}">
        <p14:creationId xmlns:p14="http://schemas.microsoft.com/office/powerpoint/2010/main" val="896530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b="1" dirty="0" err="1" smtClean="0"/>
              <a:t>Battle</a:t>
            </a:r>
            <a:r>
              <a:rPr lang="sk-SK" b="1" dirty="0" smtClean="0"/>
              <a:t> </a:t>
            </a:r>
            <a:r>
              <a:rPr lang="sk-SK" b="1" dirty="0" err="1" smtClean="0"/>
              <a:t>of</a:t>
            </a:r>
            <a:r>
              <a:rPr lang="sk-SK" b="1" dirty="0" smtClean="0"/>
              <a:t> </a:t>
            </a:r>
            <a:r>
              <a:rPr lang="sk-SK" b="1" dirty="0" err="1" smtClean="0"/>
              <a:t>France</a:t>
            </a:r>
            <a:r>
              <a:rPr lang="sk-SK" b="1" dirty="0" smtClean="0"/>
              <a:t>: </a:t>
            </a:r>
            <a:r>
              <a:rPr lang="en-US" sz="1200" b="0" i="0" kern="1200" dirty="0" smtClean="0">
                <a:solidFill>
                  <a:schemeClr val="tx1"/>
                </a:solidFill>
                <a:effectLst/>
                <a:latin typeface="+mn-lt"/>
                <a:ea typeface="+mn-ea"/>
                <a:cs typeface="+mn-cs"/>
              </a:rPr>
              <a:t>The German invasion of France and the Low Countries in 1940 is known as the Battle of France or the Fall of France. In a short space of six weeks starting on May 10, 1940, the German forces defeated the Allies and conquered France, Belgium, Luxembourg, and the Netherlands. Italy also tried to invade France by entering the war on June 10, 1940. The land operations on the Western Front from the German side were all over by June 6, 1944.</a:t>
            </a:r>
          </a:p>
          <a:p>
            <a:r>
              <a:rPr lang="en-US" sz="1200" b="0" i="0" kern="1200" dirty="0" smtClean="0">
                <a:solidFill>
                  <a:schemeClr val="tx1"/>
                </a:solidFill>
                <a:effectLst/>
                <a:latin typeface="+mn-lt"/>
                <a:ea typeface="+mn-ea"/>
                <a:cs typeface="+mn-cs"/>
              </a:rPr>
              <a:t>The Battle of France saw two main operations on the German side. Fall Gelb (Case Yellow) saw the armored German units break through the Ardennes along the Somme Valley cutting off and surrounding the Allied units advancing to Belgium. After the Belgian and French forces were driven back to the sea, the British evacuated their own troops and several French divisions from Dunkirk in Operation Dynamo. After the British troops left, Fall Rot (Case Red) began on June 5. The remaining French divisions resisted but were soon overcome. Paris was occupied by German forces on June 14. After the battle, France was divided up and occupied by Germany, Italy, and the neutral Vichy government.</a:t>
            </a:r>
          </a:p>
          <a:p>
            <a:pPr marL="0" indent="0">
              <a:buNone/>
            </a:pPr>
            <a:endParaRPr lang="sk-SK" b="1" dirty="0" smtClean="0"/>
          </a:p>
          <a:p>
            <a:pPr marL="0" indent="0">
              <a:buNone/>
            </a:pPr>
            <a:endParaRPr lang="sk-SK" b="1" dirty="0" smtClean="0"/>
          </a:p>
          <a:p>
            <a:r>
              <a:rPr lang="sk-SK" b="1" dirty="0" smtClean="0"/>
              <a:t>2. </a:t>
            </a:r>
            <a:r>
              <a:rPr lang="sk-SK" b="1" dirty="0" err="1" smtClean="0"/>
              <a:t>Battle</a:t>
            </a:r>
            <a:r>
              <a:rPr lang="sk-SK" b="1" dirty="0" smtClean="0"/>
              <a:t> </a:t>
            </a:r>
            <a:r>
              <a:rPr lang="sk-SK" b="1" dirty="0" err="1" smtClean="0"/>
              <a:t>of</a:t>
            </a:r>
            <a:r>
              <a:rPr lang="sk-SK" b="1" dirty="0" smtClean="0"/>
              <a:t> </a:t>
            </a:r>
            <a:r>
              <a:rPr lang="sk-SK" b="1" dirty="0" err="1" smtClean="0"/>
              <a:t>Britain</a:t>
            </a:r>
            <a:r>
              <a:rPr lang="sk-SK" b="1" dirty="0" smtClean="0"/>
              <a:t>: </a:t>
            </a:r>
            <a:r>
              <a:rPr lang="en-US" sz="1200" b="0" i="0" kern="1200" dirty="0" smtClean="0">
                <a:solidFill>
                  <a:schemeClr val="tx1"/>
                </a:solidFill>
                <a:effectLst/>
                <a:latin typeface="+mn-lt"/>
                <a:ea typeface="+mn-ea"/>
                <a:cs typeface="+mn-cs"/>
              </a:rPr>
              <a:t>After the fall of France, Hitler expected the British to seek a peace settlement with Germany, but Britain continued to fight. To bring the war to a quick end Hitler planned an invasion of Britain, codenamed Operation </a:t>
            </a:r>
            <a:r>
              <a:rPr lang="en-US" sz="1200" b="0" i="0" kern="1200" dirty="0" err="1" smtClean="0">
                <a:solidFill>
                  <a:schemeClr val="tx1"/>
                </a:solidFill>
                <a:effectLst/>
                <a:latin typeface="+mn-lt"/>
                <a:ea typeface="+mn-ea"/>
                <a:cs typeface="+mn-cs"/>
              </a:rPr>
              <a:t>Sealion</a:t>
            </a:r>
            <a:r>
              <a:rPr lang="en-US" sz="1200" b="0" i="0" kern="1200" dirty="0" smtClean="0">
                <a:solidFill>
                  <a:schemeClr val="tx1"/>
                </a:solidFill>
                <a:effectLst/>
                <a:latin typeface="+mn-lt"/>
                <a:ea typeface="+mn-ea"/>
                <a:cs typeface="+mn-cs"/>
              </a:rPr>
              <a:t>. For the operation to be successful, the Germans had to first secure the skies over the United Kingdom which were protected by the Royal Air Force (RAF). Germany had been banned from having an air force after the First World War but the Nazi government had reestablished it and it was one of the most formidable air forces in the world. The RAF fought the Germans off with the Hawker Hurricane and the </a:t>
            </a:r>
            <a:r>
              <a:rPr lang="en-US" sz="1200" b="0" i="0" kern="1200" dirty="0" err="1" smtClean="0">
                <a:solidFill>
                  <a:schemeClr val="tx1"/>
                </a:solidFill>
                <a:effectLst/>
                <a:latin typeface="+mn-lt"/>
                <a:ea typeface="+mn-ea"/>
                <a:cs typeface="+mn-cs"/>
              </a:rPr>
              <a:t>Supermarine</a:t>
            </a:r>
            <a:r>
              <a:rPr lang="en-US" sz="1200" b="0" i="0" kern="1200" dirty="0" smtClean="0">
                <a:solidFill>
                  <a:schemeClr val="tx1"/>
                </a:solidFill>
                <a:effectLst/>
                <a:latin typeface="+mn-lt"/>
                <a:ea typeface="+mn-ea"/>
                <a:cs typeface="+mn-cs"/>
              </a:rPr>
              <a:t> Spitfire, two of the best fighter aircraft in the world.</a:t>
            </a:r>
          </a:p>
          <a:p>
            <a:r>
              <a:rPr lang="en-US" sz="1200" b="0" i="0" kern="1200" dirty="0" smtClean="0">
                <a:solidFill>
                  <a:schemeClr val="tx1"/>
                </a:solidFill>
                <a:effectLst/>
                <a:latin typeface="+mn-lt"/>
                <a:ea typeface="+mn-ea"/>
                <a:cs typeface="+mn-cs"/>
              </a:rPr>
              <a:t>Unable to gain advantage over the RAF, the Germans shifted their focus to London. This would be a critical error by the Germans, because despite the devastation it caused to the residents of London, it also gave the British defenses time to recover. On September 15, the British resisted another massive attack by the Germans who suffered many losses. Later, Hitler postponed Operation </a:t>
            </a:r>
            <a:r>
              <a:rPr lang="en-US" sz="1200" b="0" i="0" kern="1200" dirty="0" err="1" smtClean="0">
                <a:solidFill>
                  <a:schemeClr val="tx1"/>
                </a:solidFill>
                <a:effectLst/>
                <a:latin typeface="+mn-lt"/>
                <a:ea typeface="+mn-ea"/>
                <a:cs typeface="+mn-cs"/>
              </a:rPr>
              <a:t>Sealion</a:t>
            </a:r>
            <a:r>
              <a:rPr lang="en-US" sz="1200" b="0" i="0" kern="1200" dirty="0" smtClean="0">
                <a:solidFill>
                  <a:schemeClr val="tx1"/>
                </a:solidFill>
                <a:effectLst/>
                <a:latin typeface="+mn-lt"/>
                <a:ea typeface="+mn-ea"/>
                <a:cs typeface="+mn-cs"/>
              </a:rPr>
              <a:t> indefinitely. This victory was one of the most important for Britain and proof that air power alone could be used to win a major battle.</a:t>
            </a:r>
          </a:p>
          <a:p>
            <a:pPr marL="0" indent="0">
              <a:buNone/>
            </a:pPr>
            <a:endParaRPr lang="sk-SK" b="1" dirty="0" smtClean="0"/>
          </a:p>
          <a:p>
            <a:pPr marL="0" indent="0">
              <a:buNone/>
            </a:pPr>
            <a:endParaRPr lang="sk-SK" b="1" dirty="0" smtClean="0"/>
          </a:p>
          <a:p>
            <a:r>
              <a:rPr lang="sk-SK" b="1" dirty="0" smtClean="0"/>
              <a:t>3. </a:t>
            </a:r>
            <a:r>
              <a:rPr lang="en-US" b="1" dirty="0" smtClean="0"/>
              <a:t>Battle of Pearl Harbor</a:t>
            </a:r>
            <a:r>
              <a:rPr lang="sk-SK" b="1" dirty="0" smtClean="0"/>
              <a:t>: </a:t>
            </a:r>
            <a:r>
              <a:rPr lang="en-US" sz="1200" b="0" i="0" kern="1200" dirty="0" smtClean="0">
                <a:solidFill>
                  <a:schemeClr val="tx1"/>
                </a:solidFill>
                <a:effectLst/>
                <a:latin typeface="+mn-lt"/>
                <a:ea typeface="+mn-ea"/>
                <a:cs typeface="+mn-cs"/>
              </a:rPr>
              <a:t>The devastating attack on the US naval base at Pearl Harbor in Hawaii by Operation AI of the Japanese Imperial Army, was a complete surprise and took place on December 7, 1941. This attack marked a climax in the worsening relationship between Japan and the Unites States. Once the US fleet was out of their way, the road to conquering all of Southeast Asia and the Indonesian archipelago would open up for the Japanese.</a:t>
            </a:r>
            <a:endParaRPr lang="sk-SK" sz="1200" b="0" i="0" kern="1200" dirty="0" smtClean="0">
              <a:solidFill>
                <a:schemeClr val="tx1"/>
              </a:solidFill>
              <a:effectLst/>
              <a:latin typeface="+mn-lt"/>
              <a:ea typeface="+mn-ea"/>
              <a:cs typeface="+mn-cs"/>
            </a:endParaRPr>
          </a:p>
          <a:p>
            <a:endParaRPr lang="sk-SK"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On November 26, a Japanese fleet including six aircraft carriers, two battleships, three cruisers, and eleven destroyers sailed 275 miles north of Hawaii. About 360 planes were launched from this point for the final assault. Four US Navy battleships were sunk and the remaining four were damaged. Additionally three cruisers, three destroyers, an anti-aircraft training ship and one minelayer were also sunk or damaged. A total of 2,403 Americans died in the attack and 1,178 others were wounded. This surprise attack came as a shock to the American people and led to the US entering the Second World War in both Europe and the Pacific. On December 8, the United States declared war on Japan.</a:t>
            </a:r>
            <a:endParaRPr lang="sk-SK" b="1" dirty="0" smtClean="0"/>
          </a:p>
          <a:p>
            <a:endParaRPr lang="sk-SK" b="1" dirty="0" smtClean="0"/>
          </a:p>
          <a:p>
            <a:r>
              <a:rPr lang="sk-SK" b="1" dirty="0" smtClean="0"/>
              <a:t>4. </a:t>
            </a:r>
            <a:r>
              <a:rPr lang="en-US" b="1" dirty="0" smtClean="0"/>
              <a:t>Battle of Moscow</a:t>
            </a:r>
            <a:r>
              <a:rPr lang="sk-SK" b="1" dirty="0" smtClean="0"/>
              <a:t>: </a:t>
            </a:r>
            <a:r>
              <a:rPr lang="en-US" sz="1200" b="0" i="0" kern="1200" dirty="0" smtClean="0">
                <a:solidFill>
                  <a:schemeClr val="tx1"/>
                </a:solidFill>
                <a:effectLst/>
                <a:latin typeface="+mn-lt"/>
                <a:ea typeface="+mn-ea"/>
                <a:cs typeface="+mn-cs"/>
              </a:rPr>
              <a:t>The Battle of Moscow represents two significant periods of fighting on the Eastern Front during the Second World War from October 1941 to January 1942. By early October, after four million casualties on the Soviet side, the German army had come to within 200 miles of Moscow. This was when Operation Typhoon was launched, an offensive intended to seize the Soviet capital and put an end to the campaign. But the reality turned out to be far from what either side had expected.</a:t>
            </a:r>
          </a:p>
          <a:p>
            <a:r>
              <a:rPr lang="en-US" sz="1200" b="0" i="0" kern="1200" dirty="0" smtClean="0">
                <a:solidFill>
                  <a:schemeClr val="tx1"/>
                </a:solidFill>
                <a:effectLst/>
                <a:latin typeface="+mn-lt"/>
                <a:ea typeface="+mn-ea"/>
                <a:cs typeface="+mn-cs"/>
              </a:rPr>
              <a:t>The Soviets had a huge but badly organized army. The Germans, on the other hand, with their expertise and equipment could have won any war on the planet. But due to the freezing weather and inability to get supplies through to the Panzer Army, the Soviet defense was able to hold off the Germans. The poor-quality Russian roads had taken out about 40 percent of the German truck fleet and by the time the Germans were within 15 miles (24 kilometers) of Moscow, they were battered and exhausted. The Soviets defended the city by constructing three defensive belts, deploying new armies and bringing troops from the Siberian and Far Eastern Military Districts.</a:t>
            </a:r>
          </a:p>
          <a:p>
            <a:endParaRPr lang="sk-SK" b="1" dirty="0" smtClean="0"/>
          </a:p>
          <a:p>
            <a:endParaRPr lang="sk-SK" b="1" dirty="0" smtClean="0"/>
          </a:p>
          <a:p>
            <a:r>
              <a:rPr lang="sk-SK" b="1" dirty="0" smtClean="0"/>
              <a:t>5.</a:t>
            </a:r>
            <a:r>
              <a:rPr lang="en-US" b="1" dirty="0" smtClean="0"/>
              <a:t> Second Battle of Kharkov</a:t>
            </a:r>
            <a:r>
              <a:rPr lang="sk-SK" b="1" dirty="0" smtClean="0"/>
              <a:t>: </a:t>
            </a:r>
            <a:r>
              <a:rPr lang="en-US" sz="1200" b="0" i="0" kern="1200" dirty="0" smtClean="0">
                <a:solidFill>
                  <a:schemeClr val="tx1"/>
                </a:solidFill>
                <a:effectLst/>
                <a:latin typeface="+mn-lt"/>
                <a:ea typeface="+mn-ea"/>
                <a:cs typeface="+mn-cs"/>
              </a:rPr>
              <a:t>The Second Battle of Kharkov was fought from May 12 to 28, 1942. It was an Axis counter-offensive in the region around Kharkov against the Red Army on the Eastern Front. The objective of the offensive was to eliminate the </a:t>
            </a:r>
            <a:r>
              <a:rPr lang="en-US" sz="1200" b="0" i="0" kern="1200" dirty="0" err="1" smtClean="0">
                <a:solidFill>
                  <a:schemeClr val="tx1"/>
                </a:solidFill>
                <a:effectLst/>
                <a:latin typeface="+mn-lt"/>
                <a:ea typeface="+mn-ea"/>
                <a:cs typeface="+mn-cs"/>
              </a:rPr>
              <a:t>Izium</a:t>
            </a:r>
            <a:r>
              <a:rPr lang="en-US" sz="1200" b="0" i="0" kern="1200" dirty="0" smtClean="0">
                <a:solidFill>
                  <a:schemeClr val="tx1"/>
                </a:solidFill>
                <a:effectLst/>
                <a:latin typeface="+mn-lt"/>
                <a:ea typeface="+mn-ea"/>
                <a:cs typeface="+mn-cs"/>
              </a:rPr>
              <a:t> bridgehead over </a:t>
            </a:r>
            <a:r>
              <a:rPr lang="en-US" sz="1200" b="0" i="0" kern="1200" dirty="0" err="1" smtClean="0">
                <a:solidFill>
                  <a:schemeClr val="tx1"/>
                </a:solidFill>
                <a:effectLst/>
                <a:latin typeface="+mn-lt"/>
                <a:ea typeface="+mn-ea"/>
                <a:cs typeface="+mn-cs"/>
              </a:rPr>
              <a:t>Seversky</a:t>
            </a:r>
            <a:r>
              <a:rPr lang="en-US" sz="1200" b="0" i="0" kern="1200" dirty="0" smtClean="0">
                <a:solidFill>
                  <a:schemeClr val="tx1"/>
                </a:solidFill>
                <a:effectLst/>
                <a:latin typeface="+mn-lt"/>
                <a:ea typeface="+mn-ea"/>
                <a:cs typeface="+mn-cs"/>
              </a:rPr>
              <a:t> Donets or the “</a:t>
            </a:r>
            <a:r>
              <a:rPr lang="en-US" sz="1200" b="0" i="0" kern="1200" dirty="0" err="1" smtClean="0">
                <a:solidFill>
                  <a:schemeClr val="tx1"/>
                </a:solidFill>
                <a:effectLst/>
                <a:latin typeface="+mn-lt"/>
                <a:ea typeface="+mn-ea"/>
                <a:cs typeface="+mn-cs"/>
              </a:rPr>
              <a:t>Barvenkovo</a:t>
            </a:r>
            <a:r>
              <a:rPr lang="en-US" sz="1200" b="0" i="0" kern="1200" dirty="0" smtClean="0">
                <a:solidFill>
                  <a:schemeClr val="tx1"/>
                </a:solidFill>
                <a:effectLst/>
                <a:latin typeface="+mn-lt"/>
                <a:ea typeface="+mn-ea"/>
                <a:cs typeface="+mn-cs"/>
              </a:rPr>
              <a:t> bulge,” an area known for staging Soviet offensives. After the Battle of Moscow, which drove the German forces away from the Soviet capital, the Kharkov Offensive was a new attempt from the Soviet side to expand their strategic initiative.</a:t>
            </a:r>
          </a:p>
          <a:p>
            <a:r>
              <a:rPr lang="en-US" sz="1200" b="0" i="0" kern="1200" dirty="0" smtClean="0">
                <a:solidFill>
                  <a:schemeClr val="tx1"/>
                </a:solidFill>
                <a:effectLst/>
                <a:latin typeface="+mn-lt"/>
                <a:ea typeface="+mn-ea"/>
                <a:cs typeface="+mn-cs"/>
              </a:rPr>
              <a:t>On May 12, 1942, under the command of Marshal </a:t>
            </a:r>
            <a:r>
              <a:rPr lang="en-US" sz="1200" b="0" i="0" kern="1200" dirty="0" err="1" smtClean="0">
                <a:solidFill>
                  <a:schemeClr val="tx1"/>
                </a:solidFill>
                <a:effectLst/>
                <a:latin typeface="+mn-lt"/>
                <a:ea typeface="+mn-ea"/>
                <a:cs typeface="+mn-cs"/>
              </a:rPr>
              <a:t>Semyon</a:t>
            </a:r>
            <a:r>
              <a:rPr lang="en-US" sz="1200" b="0" i="0" kern="1200" dirty="0" smtClean="0">
                <a:solidFill>
                  <a:schemeClr val="tx1"/>
                </a:solidFill>
                <a:effectLst/>
                <a:latin typeface="+mn-lt"/>
                <a:ea typeface="+mn-ea"/>
                <a:cs typeface="+mn-cs"/>
              </a:rPr>
              <a:t> Timoshenko, the Soviet forces attacked the German 6th Army from a salient established during the winter counterattacks. This offensive further depleted the Red Army’s reserves and failed to gain a significant element of surprise. Initially there were promising signs for the Red Army but the offensives were stopped by German counterattacks. Joseph Stalin and several staff officers made critical errors in underestimating the 6th Army’s potential and overestimating their own forces. This cut off the advancing Soviet troops from the rest of the front. The battle led to almost 300,000 casualties on the Soviet side and 20,000 for the Germans and their allies.</a:t>
            </a:r>
          </a:p>
          <a:p>
            <a:endParaRPr lang="en-US" b="1" dirty="0" smtClean="0"/>
          </a:p>
          <a:p>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17</a:t>
            </a:fld>
            <a:endParaRPr lang="sk-SK"/>
          </a:p>
        </p:txBody>
      </p:sp>
    </p:spTree>
    <p:extLst>
      <p:ext uri="{BB962C8B-B14F-4D97-AF65-F5344CB8AC3E}">
        <p14:creationId xmlns:p14="http://schemas.microsoft.com/office/powerpoint/2010/main" val="1543606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b="1" dirty="0" smtClean="0"/>
              <a:t>6. </a:t>
            </a:r>
            <a:r>
              <a:rPr lang="en-US" b="1" dirty="0" smtClean="0"/>
              <a:t>Battle of Midway</a:t>
            </a:r>
            <a:r>
              <a:rPr lang="sk-SK" b="1" dirty="0" smtClean="0"/>
              <a:t>: </a:t>
            </a:r>
            <a:r>
              <a:rPr lang="en-US" sz="1200" b="0" i="0" kern="1200" dirty="0" smtClean="0">
                <a:solidFill>
                  <a:schemeClr val="tx1"/>
                </a:solidFill>
                <a:effectLst/>
                <a:latin typeface="+mn-lt"/>
                <a:ea typeface="+mn-ea"/>
                <a:cs typeface="+mn-cs"/>
              </a:rPr>
              <a:t>The Japanese planned to eliminate the United States’ position as a strategic power in the Pacific by launching the Battle of Midway. At the start of the battle, the Americans were outnumbered about 2 to 1. Between June 4 and 7, 1942, the Battle of Midway began with the US side commanded by Admirals Chester Nimitz, Frank Jack Fletcher, and Raymond A. Spruance and the Imperial Japanese Navy under Admirals </a:t>
            </a:r>
            <a:r>
              <a:rPr lang="en-US" sz="1200" b="0" i="0" kern="1200" dirty="0" err="1" smtClean="0">
                <a:solidFill>
                  <a:schemeClr val="tx1"/>
                </a:solidFill>
                <a:effectLst/>
                <a:latin typeface="+mn-lt"/>
                <a:ea typeface="+mn-ea"/>
                <a:cs typeface="+mn-cs"/>
              </a:rPr>
              <a:t>Isoroku</a:t>
            </a:r>
            <a:r>
              <a:rPr lang="en-US" sz="1200" b="0" i="0" kern="1200" dirty="0" smtClean="0">
                <a:solidFill>
                  <a:schemeClr val="tx1"/>
                </a:solidFill>
                <a:effectLst/>
                <a:latin typeface="+mn-lt"/>
                <a:ea typeface="+mn-ea"/>
                <a:cs typeface="+mn-cs"/>
              </a:rPr>
              <a:t> Yamamoto, </a:t>
            </a:r>
            <a:r>
              <a:rPr lang="en-US" sz="1200" b="0" i="0" kern="1200" dirty="0" err="1" smtClean="0">
                <a:solidFill>
                  <a:schemeClr val="tx1"/>
                </a:solidFill>
                <a:effectLst/>
                <a:latin typeface="+mn-lt"/>
                <a:ea typeface="+mn-ea"/>
                <a:cs typeface="+mn-cs"/>
              </a:rPr>
              <a:t>Chuichi</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Nagumo</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Nobutake</a:t>
            </a:r>
            <a:r>
              <a:rPr lang="en-US" sz="1200" b="0" i="0" kern="1200" dirty="0" smtClean="0">
                <a:solidFill>
                  <a:schemeClr val="tx1"/>
                </a:solidFill>
                <a:effectLst/>
                <a:latin typeface="+mn-lt"/>
                <a:ea typeface="+mn-ea"/>
                <a:cs typeface="+mn-cs"/>
              </a:rPr>
              <a:t> Kondo. Largely due to developments in codebreaking, the US was able to predict the date and location of the attack, giving them the upper hand.</a:t>
            </a:r>
          </a:p>
          <a:p>
            <a:r>
              <a:rPr lang="en-US" sz="1200" b="0" i="0" kern="1200" dirty="0" smtClean="0">
                <a:solidFill>
                  <a:schemeClr val="tx1"/>
                </a:solidFill>
                <a:effectLst/>
                <a:latin typeface="+mn-lt"/>
                <a:ea typeface="+mn-ea"/>
                <a:cs typeface="+mn-cs"/>
              </a:rPr>
              <a:t>The Japanese plan was also a failure due to their incorrect assumptions about the American mindset. All of the four large Japanese aircraft carriers which were a part of the force that attacked Pearl Harbor were sunk while the US only lost the carrier Yorktown and a destroyer. Six months after the attack on Pearl Harbor, the Americans had earned a decisive victory over the Japanese and gained an offensive position for the Allies. Military historian John Keegan called the Battle of Midway one of the most stunning and decisive moments in the history of naval warfare.</a:t>
            </a:r>
          </a:p>
          <a:p>
            <a:endParaRPr lang="sk-SK" b="1" dirty="0" smtClean="0"/>
          </a:p>
          <a:p>
            <a:endParaRPr lang="sk-SK" b="1" dirty="0" smtClean="0"/>
          </a:p>
          <a:p>
            <a:r>
              <a:rPr lang="sk-SK" b="1" dirty="0" smtClean="0"/>
              <a:t>7. </a:t>
            </a:r>
            <a:r>
              <a:rPr lang="en-US" b="1" dirty="0" smtClean="0"/>
              <a:t>Battle of Stalingrad</a:t>
            </a:r>
            <a:r>
              <a:rPr lang="sk-SK" b="1" dirty="0" smtClean="0"/>
              <a:t>: </a:t>
            </a:r>
            <a:r>
              <a:rPr lang="en-US" sz="1200" b="0" i="0" kern="1200" dirty="0" smtClean="0">
                <a:solidFill>
                  <a:schemeClr val="tx1"/>
                </a:solidFill>
                <a:effectLst/>
                <a:latin typeface="+mn-lt"/>
                <a:ea typeface="+mn-ea"/>
                <a:cs typeface="+mn-cs"/>
              </a:rPr>
              <a:t>Considered by many historians as the turning point of the Second World War, the Battle of Stalingrad was fought between July 1942 and February 1943. The German army suffered many losses, after which it began its full retreat and the war turned in favor of the Allies. The Russians consider this battle to be the greatest of the Second World War, and it is also known as the Great Patriotic War in Russia. The battle was devastating with nearly two million military and civilian casualties, one of the greatest losses in military history.</a:t>
            </a:r>
          </a:p>
          <a:p>
            <a:r>
              <a:rPr lang="en-US" sz="1200" b="0" i="0" kern="1200" dirty="0" smtClean="0">
                <a:solidFill>
                  <a:schemeClr val="tx1"/>
                </a:solidFill>
                <a:effectLst/>
                <a:latin typeface="+mn-lt"/>
                <a:ea typeface="+mn-ea"/>
                <a:cs typeface="+mn-cs"/>
              </a:rPr>
              <a:t>The German 6th Army was not required to fight the battle. Army groups A and B were already on their way to the Caucasus in southwest Russia to secure the oil fields there when Hitler ordered the attack on the city. While it was generally unwise to leave a major city unconquered during an advance, some historians believe that it was mainly Hitler’s personal hatred of the Russian leader Stalin (whose name was part of the city’s identity) which led to the attack. For simple reasons of morale, the Russian army could not afford to lose the city.</a:t>
            </a:r>
          </a:p>
          <a:p>
            <a:endParaRPr lang="sk-SK" b="1" dirty="0" smtClean="0"/>
          </a:p>
          <a:p>
            <a:endParaRPr lang="sk-SK" b="1" dirty="0" smtClean="0"/>
          </a:p>
          <a:p>
            <a:r>
              <a:rPr lang="sk-SK" b="1" dirty="0" smtClean="0"/>
              <a:t>8. </a:t>
            </a:r>
            <a:r>
              <a:rPr lang="en-US" b="1" dirty="0" smtClean="0"/>
              <a:t>Battle of Kursk</a:t>
            </a:r>
            <a:r>
              <a:rPr lang="sk-SK" b="1" dirty="0" smtClean="0"/>
              <a:t>: </a:t>
            </a:r>
            <a:r>
              <a:rPr lang="en-US" sz="1200" b="0" i="0" kern="1200" dirty="0" smtClean="0">
                <a:solidFill>
                  <a:schemeClr val="tx1"/>
                </a:solidFill>
                <a:effectLst/>
                <a:latin typeface="+mn-lt"/>
                <a:ea typeface="+mn-ea"/>
                <a:cs typeface="+mn-cs"/>
              </a:rPr>
              <a:t>The Battle of Kursk was fought during the Second World War from July to August 1943. It was a series of offensives between the German and Soviet forces on the Eastern Front near Kursk, 450 kilometers southwest of Moscow. Operation Citadel was the German codename for the offensive. It led to one of the largest ever armored clashes, the Battle of </a:t>
            </a:r>
            <a:r>
              <a:rPr lang="en-US" sz="1200" b="0" i="0" kern="1200" dirty="0" err="1" smtClean="0">
                <a:solidFill>
                  <a:schemeClr val="tx1"/>
                </a:solidFill>
                <a:effectLst/>
                <a:latin typeface="+mn-lt"/>
                <a:ea typeface="+mn-ea"/>
                <a:cs typeface="+mn-cs"/>
              </a:rPr>
              <a:t>Prokhorovka</a:t>
            </a:r>
            <a:r>
              <a:rPr lang="en-US" sz="1200" b="0" i="0" kern="1200" dirty="0" smtClean="0">
                <a:solidFill>
                  <a:schemeClr val="tx1"/>
                </a:solidFill>
                <a:effectLst/>
                <a:latin typeface="+mn-lt"/>
                <a:ea typeface="+mn-ea"/>
                <a:cs typeface="+mn-cs"/>
              </a:rPr>
              <a:t>, fought on July 12, 1943. The Battle of Kursk was an unsuccessful attempt by the Germans to take over the Soviet forces, and they lost a huge number of men and tanks in the process.</a:t>
            </a:r>
          </a:p>
          <a:p>
            <a:r>
              <a:rPr lang="en-US" sz="1200" b="0" i="0" kern="1200" dirty="0" smtClean="0">
                <a:solidFill>
                  <a:schemeClr val="tx1"/>
                </a:solidFill>
                <a:effectLst/>
                <a:latin typeface="+mn-lt"/>
                <a:ea typeface="+mn-ea"/>
                <a:cs typeface="+mn-cs"/>
              </a:rPr>
              <a:t>The Soviet line at Kursk was protruding into enemy territory and the Germans attempted to attack from different directions. The Soviet forces held off the offensive and launched counterattacks called Operation </a:t>
            </a:r>
            <a:r>
              <a:rPr lang="en-US" sz="1200" b="0" i="0" kern="1200" dirty="0" err="1" smtClean="0">
                <a:solidFill>
                  <a:schemeClr val="tx1"/>
                </a:solidFill>
                <a:effectLst/>
                <a:latin typeface="+mn-lt"/>
                <a:ea typeface="+mn-ea"/>
                <a:cs typeface="+mn-cs"/>
              </a:rPr>
              <a:t>Polkovodets</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Rumyantsev</a:t>
            </a:r>
            <a:r>
              <a:rPr lang="en-US" sz="1200" b="0" i="0" kern="1200" dirty="0" smtClean="0">
                <a:solidFill>
                  <a:schemeClr val="tx1"/>
                </a:solidFill>
                <a:effectLst/>
                <a:latin typeface="+mn-lt"/>
                <a:ea typeface="+mn-ea"/>
                <a:cs typeface="+mn-cs"/>
              </a:rPr>
              <a:t> and Operation Kutuzov which helped reclaim the cities of Orel and Kharkov. This was the first time during the war that a German strategic offensive was halted before it could break through enemy lines. The German advance was 8 to 12 kilometers in the north and 35 kilometers in the south.</a:t>
            </a:r>
          </a:p>
          <a:p>
            <a:endParaRPr lang="sk-SK" b="1" dirty="0" smtClean="0"/>
          </a:p>
          <a:p>
            <a:endParaRPr lang="sk-SK" b="1" dirty="0" smtClean="0"/>
          </a:p>
          <a:p>
            <a:r>
              <a:rPr lang="sk-SK" b="1" dirty="0" smtClean="0"/>
              <a:t>9. </a:t>
            </a:r>
            <a:r>
              <a:rPr lang="en-US" b="1" dirty="0" smtClean="0"/>
              <a:t>Battle of Normandy</a:t>
            </a:r>
            <a:r>
              <a:rPr lang="sk-SK" b="1" dirty="0" smtClean="0"/>
              <a:t>: </a:t>
            </a:r>
            <a:r>
              <a:rPr lang="en-US" sz="1200" b="0" i="0" kern="1200" dirty="0" smtClean="0">
                <a:solidFill>
                  <a:schemeClr val="tx1"/>
                </a:solidFill>
                <a:effectLst/>
                <a:latin typeface="+mn-lt"/>
                <a:ea typeface="+mn-ea"/>
                <a:cs typeface="+mn-cs"/>
              </a:rPr>
              <a:t>The Battle of Normandy was codenamed Operation Overlord. With Operation Overload, the Allies launched the largest amphibious invasion of Normandy to free German-occupied Western Europe during the Second World War. Commonly known as D-Day, the operation was launched on June 6, 1944 with the Normandy landings. About 160,000 troops crossed the English Channel on the same day and over two million Allied troops had reached France by the end of August. Special technology was developed to cope with the conditions on the Normandy beaches, including artificial ports known as “Mulberry harbors” and a series of specialized tanks called Hobart’s Funnies.</a:t>
            </a:r>
          </a:p>
          <a:p>
            <a:r>
              <a:rPr lang="en-US" sz="1200" b="0" i="0" kern="1200" dirty="0" smtClean="0">
                <a:solidFill>
                  <a:schemeClr val="tx1"/>
                </a:solidFill>
                <a:effectLst/>
                <a:latin typeface="+mn-lt"/>
                <a:ea typeface="+mn-ea"/>
                <a:cs typeface="+mn-cs"/>
              </a:rPr>
              <a:t>The Allies carried out a military deception plan called Operation Bodyguard in which electronic and visual misinformation tricked the Germans over the date and location of the main landings. The Allies did not attain their objectives on the first day but gained substantial momentum and captured the port of Cherbourg on June 26 and the city of Caen on July 21. Operation Dragoon was launched to invade southern France followed by the liberation of Paris on August 25. By August 30, 1944, the German forces had retreated across the Seine which marked the end of Operation Overlord.</a:t>
            </a:r>
          </a:p>
          <a:p>
            <a:endParaRPr lang="sk-SK" b="1" dirty="0" smtClean="0"/>
          </a:p>
          <a:p>
            <a:endParaRPr lang="sk-SK" b="1" dirty="0" smtClean="0"/>
          </a:p>
          <a:p>
            <a:r>
              <a:rPr lang="sk-SK" b="1" dirty="0" smtClean="0"/>
              <a:t>10. </a:t>
            </a:r>
            <a:r>
              <a:rPr lang="en-US" b="1" dirty="0" smtClean="0"/>
              <a:t>Battle of Berlin</a:t>
            </a:r>
            <a:r>
              <a:rPr lang="sk-SK" b="1" dirty="0" smtClean="0"/>
              <a:t>: </a:t>
            </a:r>
            <a:r>
              <a:rPr lang="en-US" sz="1200" b="0" i="0" kern="1200" dirty="0" smtClean="0">
                <a:solidFill>
                  <a:schemeClr val="tx1"/>
                </a:solidFill>
                <a:effectLst/>
                <a:latin typeface="+mn-lt"/>
                <a:ea typeface="+mn-ea"/>
                <a:cs typeface="+mn-cs"/>
              </a:rPr>
              <a:t>Also known as the Berlin Strategic Offensive Operation by the Soviet Union, the Battle of Berlin was the final major offensive of the Second World War in Europe. After the Vistula-Oder Offensive of January–February 1945, the Red Army halted on a line 60 kilometers east of Berlin. Operation Clausewitz was the German defense plan against the Soviet attack. After the Soviet offensive was resumed on April 16, the city was attacked from the east and south, and a third force countered the Germans in the north. A Soviet soldier described the enormous amount of equipment deployed during the attack.</a:t>
            </a:r>
          </a:p>
          <a:p>
            <a:r>
              <a:rPr lang="en-US" sz="1200" b="0" i="0" kern="1200" dirty="0" smtClean="0">
                <a:solidFill>
                  <a:schemeClr val="tx1"/>
                </a:solidFill>
                <a:effectLst/>
                <a:latin typeface="+mn-lt"/>
                <a:ea typeface="+mn-ea"/>
                <a:cs typeface="+mn-cs"/>
              </a:rPr>
              <a:t>The Soviet army was successful in encircling the city and on April 20, 1945, also Hitler’s birthday, the 1st Belorussian Front started shelling the city center, while the 1st Ukrainian Front advanced to the southern suburbs. Hitler and a number of his followers committed suicide before the battle was over. The city surrendered on May 2 while fighting continued to the northwest, west and southwest of the city until May 8, when the war finally ended in Europe. After this battle, the city of Berlin was divided into four as agreed by the Allies.</a:t>
            </a:r>
          </a:p>
          <a:p>
            <a:endParaRPr lang="en-US" b="1" dirty="0" smtClean="0"/>
          </a:p>
          <a:p>
            <a:endParaRPr lang="sk-SK" dirty="0" smtClean="0"/>
          </a:p>
          <a:p>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18</a:t>
            </a:fld>
            <a:endParaRPr lang="sk-SK"/>
          </a:p>
        </p:txBody>
      </p:sp>
    </p:spTree>
    <p:extLst>
      <p:ext uri="{BB962C8B-B14F-4D97-AF65-F5344CB8AC3E}">
        <p14:creationId xmlns:p14="http://schemas.microsoft.com/office/powerpoint/2010/main" val="583617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5168FC54-70F4-4834-B0E7-A321171929FB}" type="slidenum">
              <a:rPr lang="sk-SK" smtClean="0"/>
              <a:t>22</a:t>
            </a:fld>
            <a:endParaRPr lang="sk-SK"/>
          </a:p>
        </p:txBody>
      </p:sp>
    </p:spTree>
    <p:extLst>
      <p:ext uri="{BB962C8B-B14F-4D97-AF65-F5344CB8AC3E}">
        <p14:creationId xmlns:p14="http://schemas.microsoft.com/office/powerpoint/2010/main" val="2380457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2">
        <a:schemeClr val="bg2"/>
      </p:bgRef>
    </p:bg>
    <p:spTree>
      <p:nvGrpSpPr>
        <p:cNvPr id="1" name=""/>
        <p:cNvGrpSpPr/>
        <p:nvPr/>
      </p:nvGrpSpPr>
      <p:grpSpPr>
        <a:xfrm>
          <a:off x="0" y="0"/>
          <a:ext cx="0" cy="0"/>
          <a:chOff x="0" y="0"/>
          <a:chExt cx="0" cy="0"/>
        </a:xfrm>
      </p:grpSpPr>
      <p:sp>
        <p:nvSpPr>
          <p:cNvPr id="7" name="Voľná form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ľná forma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sk-SK" smtClean="0"/>
              <a:t>Upravte štýly predlohy textu</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Upravte štýl predlohy podnadpisov</a:t>
            </a:r>
            <a:endParaRPr kumimoji="0" lang="en-US"/>
          </a:p>
        </p:txBody>
      </p:sp>
      <p:sp>
        <p:nvSpPr>
          <p:cNvPr id="30" name="Zástupný symbol dátumu 29"/>
          <p:cNvSpPr>
            <a:spLocks noGrp="1"/>
          </p:cNvSpPr>
          <p:nvPr>
            <p:ph type="dt" sz="half" idx="10"/>
          </p:nvPr>
        </p:nvSpPr>
        <p:spPr/>
        <p:txBody>
          <a:bodyPr/>
          <a:lstStyle/>
          <a:p>
            <a:fld id="{05ACB6CE-3F4C-4897-B096-CE5D246C81F2}" type="datetimeFigureOut">
              <a:rPr lang="sk-SK" smtClean="0"/>
              <a:t>22.4.2022</a:t>
            </a:fld>
            <a:endParaRPr lang="sk-SK"/>
          </a:p>
        </p:txBody>
      </p:sp>
      <p:sp>
        <p:nvSpPr>
          <p:cNvPr id="19" name="Zástupný symbol päty 18"/>
          <p:cNvSpPr>
            <a:spLocks noGrp="1"/>
          </p:cNvSpPr>
          <p:nvPr>
            <p:ph type="ftr" sz="quarter" idx="11"/>
          </p:nvPr>
        </p:nvSpPr>
        <p:spPr/>
        <p:txBody>
          <a:bodyPr/>
          <a:lstStyle/>
          <a:p>
            <a:endParaRPr lang="sk-SK"/>
          </a:p>
        </p:txBody>
      </p:sp>
      <p:sp>
        <p:nvSpPr>
          <p:cNvPr id="27" name="Zástupný symbol čísla snímky 26"/>
          <p:cNvSpPr>
            <a:spLocks noGrp="1"/>
          </p:cNvSpPr>
          <p:nvPr>
            <p:ph type="sldNum" sz="quarter" idx="12"/>
          </p:nvPr>
        </p:nvSpPr>
        <p:spPr/>
        <p:txBody>
          <a:bodyPr/>
          <a:lstStyle/>
          <a:p>
            <a:fld id="{6625054C-3CA8-4462-8A43-92EF94310260}" type="slidenum">
              <a:rPr lang="sk-SK" smtClean="0"/>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5ACB6CE-3F4C-4897-B096-CE5D246C81F2}" type="datetimeFigureOut">
              <a:rPr lang="sk-SK" smtClean="0"/>
              <a:t>22.4.2022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5ACB6CE-3F4C-4897-B096-CE5D246C81F2}" type="datetimeFigureOut">
              <a:rPr lang="sk-SK" smtClean="0"/>
              <a:t>22.4.2022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sk-SK" smtClean="0"/>
              <a:t>Upravte štýly predlohy textu</a:t>
            </a:r>
            <a:endParaRPr kumimoji="0" lang="en-US"/>
          </a:p>
        </p:txBody>
      </p:sp>
      <p:sp>
        <p:nvSpPr>
          <p:cNvPr id="3" name="Zástupný symbol obsahu 2"/>
          <p:cNvSpPr>
            <a:spLocks noGrp="1"/>
          </p:cNvSpPr>
          <p:nvPr>
            <p:ph idx="1"/>
          </p:nvPr>
        </p:nvSpPr>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5ACB6CE-3F4C-4897-B096-CE5D246C81F2}" type="datetimeFigureOut">
              <a:rPr lang="sk-SK" smtClean="0"/>
              <a:t>22.4.2022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2">
        <a:schemeClr val="bg2"/>
      </p:bgRef>
    </p:bg>
    <p:spTree>
      <p:nvGrpSpPr>
        <p:cNvPr id="1" name=""/>
        <p:cNvGrpSpPr/>
        <p:nvPr/>
      </p:nvGrpSpPr>
      <p:grpSpPr>
        <a:xfrm>
          <a:off x="0" y="0"/>
          <a:ext cx="0" cy="0"/>
          <a:chOff x="0" y="0"/>
          <a:chExt cx="0" cy="0"/>
        </a:xfrm>
      </p:grpSpPr>
      <p:sp>
        <p:nvSpPr>
          <p:cNvPr id="7" name="Voľná forma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ľná forma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sk-SK" smtClean="0"/>
              <a:t>Upravte štýly predlohy textu</a:t>
            </a:r>
            <a:endParaRPr kumimoji="0" lang="en-US"/>
          </a:p>
        </p:txBody>
      </p:sp>
      <p:sp>
        <p:nvSpPr>
          <p:cNvPr id="3" name="Zástupný symbol text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Upravte štýl predlohy textu.</a:t>
            </a:r>
          </a:p>
        </p:txBody>
      </p:sp>
      <p:sp>
        <p:nvSpPr>
          <p:cNvPr id="4" name="Zástupný symbol dátumu 3"/>
          <p:cNvSpPr>
            <a:spLocks noGrp="1"/>
          </p:cNvSpPr>
          <p:nvPr>
            <p:ph type="dt" sz="half" idx="10"/>
          </p:nvPr>
        </p:nvSpPr>
        <p:spPr/>
        <p:txBody>
          <a:bodyPr/>
          <a:lstStyle/>
          <a:p>
            <a:fld id="{05ACB6CE-3F4C-4897-B096-CE5D246C81F2}" type="datetimeFigureOut">
              <a:rPr lang="sk-SK" smtClean="0"/>
              <a:t>22.4.2022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6625054C-3CA8-4462-8A43-92EF94310260}" type="slidenum">
              <a:rPr lang="sk-SK" smtClean="0"/>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sk-SK" smtClean="0"/>
              <a:t>Upravte štýly predlohy textu</a:t>
            </a:r>
            <a:endParaRPr kumimoji="0" lang="en-US"/>
          </a:p>
        </p:txBody>
      </p:sp>
      <p:sp>
        <p:nvSpPr>
          <p:cNvPr id="3" name="Zástupný symbol obsah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05ACB6CE-3F4C-4897-B096-CE5D246C81F2}" type="datetimeFigureOut">
              <a:rPr lang="sk-SK" smtClean="0"/>
              <a:t>22.4.2022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sk-SK" smtClean="0"/>
              <a:t>Upravte štýly predlohy textu</a:t>
            </a:r>
            <a:endParaRPr kumimoji="0" lang="en-US"/>
          </a:p>
        </p:txBody>
      </p:sp>
      <p:sp>
        <p:nvSpPr>
          <p:cNvPr id="3" name="Zástupný symbol text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4" name="Zástupný symbol text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5" name="Zástupný symbol obsah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05ACB6CE-3F4C-4897-B096-CE5D246C81F2}" type="datetimeFigureOut">
              <a:rPr lang="sk-SK" smtClean="0"/>
              <a:t>22.4.2022</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sk-SK" smtClean="0"/>
              <a:t>Upravte štýly predlohy textu</a:t>
            </a:r>
            <a:endParaRPr kumimoji="0" lang="en-US"/>
          </a:p>
        </p:txBody>
      </p:sp>
      <p:sp>
        <p:nvSpPr>
          <p:cNvPr id="7" name="Zástupný symbol dátumu 6"/>
          <p:cNvSpPr>
            <a:spLocks noGrp="1"/>
          </p:cNvSpPr>
          <p:nvPr>
            <p:ph type="dt" sz="half" idx="10"/>
          </p:nvPr>
        </p:nvSpPr>
        <p:spPr/>
        <p:txBody>
          <a:bodyPr/>
          <a:lstStyle/>
          <a:p>
            <a:fld id="{05ACB6CE-3F4C-4897-B096-CE5D246C81F2}" type="datetimeFigureOut">
              <a:rPr lang="sk-SK" smtClean="0"/>
              <a:t>22.4.2022</a:t>
            </a:fld>
            <a:endParaRPr lang="sk-SK"/>
          </a:p>
        </p:txBody>
      </p:sp>
      <p:sp>
        <p:nvSpPr>
          <p:cNvPr id="8" name="Zástupný symbol čísla snímky 7"/>
          <p:cNvSpPr>
            <a:spLocks noGrp="1"/>
          </p:cNvSpPr>
          <p:nvPr>
            <p:ph type="sldNum" sz="quarter" idx="11"/>
          </p:nvPr>
        </p:nvSpPr>
        <p:spPr/>
        <p:txBody>
          <a:bodyPr/>
          <a:lstStyle/>
          <a:p>
            <a:fld id="{6625054C-3CA8-4462-8A43-92EF94310260}" type="slidenum">
              <a:rPr lang="sk-SK" smtClean="0"/>
              <a:t>‹#›</a:t>
            </a:fld>
            <a:endParaRPr lang="sk-SK"/>
          </a:p>
        </p:txBody>
      </p:sp>
      <p:sp>
        <p:nvSpPr>
          <p:cNvPr id="9" name="Zástupný symbol päty 8"/>
          <p:cNvSpPr>
            <a:spLocks noGrp="1"/>
          </p:cNvSpPr>
          <p:nvPr>
            <p:ph type="ftr" sz="quarter" idx="12"/>
          </p:nvPr>
        </p:nvSpPr>
        <p:spPr/>
        <p:txBody>
          <a:bodyPr/>
          <a:lstStyle/>
          <a:p>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05ACB6CE-3F4C-4897-B096-CE5D246C81F2}" type="datetimeFigureOut">
              <a:rPr lang="sk-SK" smtClean="0"/>
              <a:t>22.4.2022</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sk-SK" smtClean="0"/>
              <a:t>Upravte štýly predlohy textu</a:t>
            </a:r>
            <a:endParaRPr kumimoji="0" lang="en-US"/>
          </a:p>
        </p:txBody>
      </p:sp>
      <p:sp>
        <p:nvSpPr>
          <p:cNvPr id="3" name="Zástupný symbol text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Upravte štýl predlohy textu.</a:t>
            </a:r>
          </a:p>
        </p:txBody>
      </p:sp>
      <p:sp>
        <p:nvSpPr>
          <p:cNvPr id="4" name="Zástupný symbol obsah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05ACB6CE-3F4C-4897-B096-CE5D246C81F2}" type="datetimeFigureOut">
              <a:rPr lang="sk-SK" smtClean="0"/>
              <a:t>22.4.2022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156448" y="6422064"/>
            <a:ext cx="762000" cy="365125"/>
          </a:xfrm>
        </p:spPr>
        <p:txBody>
          <a:bodyPr/>
          <a:lstStyle/>
          <a:p>
            <a:fld id="{6625054C-3CA8-4462-8A43-92EF94310260}"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sk-SK" smtClean="0"/>
              <a:t>Upravte štýly predlohy textu</a:t>
            </a:r>
            <a:endParaRPr kumimoji="0" lang="en-US"/>
          </a:p>
        </p:txBody>
      </p:sp>
      <p:sp>
        <p:nvSpPr>
          <p:cNvPr id="3" name="Zástupný symbol obrázka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sk-SK" smtClean="0"/>
              <a:t>Upravte štýl predlohy textu.</a:t>
            </a:r>
          </a:p>
        </p:txBody>
      </p:sp>
      <p:sp>
        <p:nvSpPr>
          <p:cNvPr id="5" name="Zástupný symbol dátumu 4"/>
          <p:cNvSpPr>
            <a:spLocks noGrp="1"/>
          </p:cNvSpPr>
          <p:nvPr>
            <p:ph type="dt" sz="half" idx="10"/>
          </p:nvPr>
        </p:nvSpPr>
        <p:spPr>
          <a:xfrm>
            <a:off x="457200" y="6422064"/>
            <a:ext cx="2133600" cy="365125"/>
          </a:xfrm>
        </p:spPr>
        <p:txBody>
          <a:bodyPr/>
          <a:lstStyle/>
          <a:p>
            <a:fld id="{05ACB6CE-3F4C-4897-B096-CE5D246C81F2}" type="datetimeFigureOut">
              <a:rPr lang="sk-SK" smtClean="0"/>
              <a:t>22.4.2022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6625054C-3CA8-4462-8A43-92EF94310260}"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ľná forma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ľná forma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nadpi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sk-SK" smtClean="0"/>
              <a:t>Upravte štýly predlohy textu</a:t>
            </a:r>
            <a:endParaRPr kumimoji="0" lang="en-US"/>
          </a:p>
        </p:txBody>
      </p:sp>
      <p:sp>
        <p:nvSpPr>
          <p:cNvPr id="30" name="Zástupný symbol text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sk-SK" smtClean="0"/>
              <a:t>Upravte štýl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5ACB6CE-3F4C-4897-B096-CE5D246C81F2}" type="datetimeFigureOut">
              <a:rPr lang="sk-SK" smtClean="0"/>
              <a:t>22.4.2022</a:t>
            </a:fld>
            <a:endParaRPr lang="sk-SK"/>
          </a:p>
        </p:txBody>
      </p:sp>
      <p:sp>
        <p:nvSpPr>
          <p:cNvPr id="22" name="Zástupný symbol päty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sk-SK"/>
          </a:p>
        </p:txBody>
      </p:sp>
      <p:sp>
        <p:nvSpPr>
          <p:cNvPr id="18" name="Zástupný symbol čísla snímky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625054C-3CA8-4462-8A43-92EF94310260}" type="slidenum">
              <a:rPr lang="sk-SK" smtClean="0"/>
              <a:t>‹#›</a:t>
            </a:fld>
            <a:endParaRPr lang="sk-SK"/>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s://previews.123rf.com/images/booblgum/booblgum2007/booblgum200700368/152385174-.jpg?fj=1" TargetMode="External"/><Relationship Id="rId1" Type="http://schemas.openxmlformats.org/officeDocument/2006/relationships/slideLayout" Target="../slideLayouts/slideLayout1.xml"/><Relationship Id="rId6" Type="http://schemas.openxmlformats.org/officeDocument/2006/relationships/hyperlink" Target="https://www.google.sk/imgres?imgurl=https://worldwar2database.com/sites/default/files/wwii1080.jpg&amp;imgrefurl=https://worldwar2database.com/gallery/wwii1080&amp;tbnid=2nuV74yuHZzfpM&amp;vet=12ahUKEwjt0eaMot72AhUGohoKHQ1UAtQQMygZegUIARD3AQ..i&amp;docid=MLPDbuW687Xk0M&amp;w=512&amp;h=407&amp;q=mortar%20II%20WW&amp;hl=sk&amp;ved=2ahUKEwjt0eaMot72AhUGohoKHQ1UAtQQMygZegUIARD3AQ" TargetMode="External"/><Relationship Id="rId5" Type="http://schemas.openxmlformats.org/officeDocument/2006/relationships/image" Target="../media/image2.jpeg"/><Relationship Id="rId4" Type="http://schemas.openxmlformats.org/officeDocument/2006/relationships/hyperlink" Target="https://www.google.sk/imgres?imgurl=https://a.allegroimg.com/original/1100e2/ce49d5d8451a988a2a48f5b0fbae/Radziecki-Czolg-T34-85-mm-Gotowy-model-H0-Artitec-Marka-Artitec&amp;imgrefurl=https://www.kupsito.sk/i/10200784986/HO__187/Sovietsky_tank_T34_85_mm_Ready_model_H0_ArtTEC&amp;tbnid=9le2d8w9Uubf-M&amp;vet=12ahUKEwjsjLzXoN72AhVWX_EDHXoDCHoQMygDegUIARDKAQ..i&amp;docid=paJx1KLBAFF35M&amp;w=750&amp;h=494&amp;q=t34&amp;hl=sk&amp;ved=2ahUKEwjsjLzXoN72AhVWX_EDHXoDCHoQMygDegUIARDKAQ"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earningapps.org/view24749565" TargetMode="External"/><Relationship Id="rId2" Type="http://schemas.openxmlformats.org/officeDocument/2006/relationships/hyperlink" Target="https://quizizz.com/admin/quiz/623d8acb54c599001e8d120d/causes-and-outbreak-of-wwii?queryId=4771813305890737-164845208422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earningapps.org/watch?v=pu7s6141k2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dn.knightlab.com/libs/timeline3/latest/embed/index.html?source=1dGWstm3befixJG3MGsuIuLOZbnEo0QyxM3UtUveqbr0&amp;font=Default&amp;lang=en&amp;initial_zoom=2&amp;height=650" TargetMode="External"/><Relationship Id="rId2" Type="http://schemas.openxmlformats.org/officeDocument/2006/relationships/hyperlink" Target="https://www.youtube.com/watch?v=AUXIuYHFgB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11.jpe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9sO5AXP2Rj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youtube.com/watch?v=9_e_1fNH2aI"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gHkELWFqGKQ"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s://learningapps.org/display?v=prut9vqb32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FgeBoDuf5l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aPw-G_zVneA" TargetMode="External"/><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hyperlink" Target="https://www.youtube.com/watch?v=fJL2H1saV0k"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quizizz.com/admin/quiz/5a8b64a0d7c2a300208711d4/5-46-ww2-technology-weaponry-and-communicatio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learningapps.org/watch?v=prxeprib52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AUd1HSWoMVQ&amp;ab_channel=HistoryVids"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File:Bundesarchiv_Bild_146-1976-063-32,_Bad_Godesberg,_M%C3%BCnchener_Abkommen,_Vorbereitung.jpg" TargetMode="External"/><Relationship Id="rId3" Type="http://schemas.openxmlformats.org/officeDocument/2006/relationships/hyperlink" Target="https://www.google.sk/imgres?imgurl=http://www.andrewclem.com/War/Maps/Europe_1939.gif&amp;imgrefurl=http://www.andrewclem.com/War/WorldWarTwo.html&amp;tbnid=8EUzjkdi3ehYQM&amp;vet=12ahUKEwjB1pXzpd72AhWEVfEDHUceB40QMygRegUIARCsAQ..i&amp;docid=BMNGYGpILawERM&amp;w=600&amp;h=500&amp;q=axis%20advances%20map%201939-%201945&amp;hl=sk&amp;ved=2ahUKEwjB1pXzpd72AhWEVfEDHUceB40QMygRegUIARCsAQ" TargetMode="External"/><Relationship Id="rId7" Type="http://schemas.openxmlformats.org/officeDocument/2006/relationships/hyperlink" Target="https://stock.adobe.com/bg/images/militarism-and-war-concept-isolate-on-white-background/24916341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google.sk/imgres?imgurl=https://thedisorderofthings.files.wordpress.com/2017/03/militarism.jpg&amp;imgrefurl=https://thedisorderofthings.com/2017/03/17/militarism-in-the-age-of-trump-part-i/&amp;tbnid=YpxLI6-TY6zkgM&amp;vet=12ahUKEwie0KSEp972AhUI5hoKHYggApwQMygEegUIARDCAQ..i&amp;docid=cVK0o4h3It1uWM&amp;w=791&amp;h=1010&amp;q=militarism&amp;hl=sk&amp;ved=2ahUKEwie0KSEp972AhUI5hoKHYggApwQMygEegUIARDCAQ" TargetMode="External"/><Relationship Id="rId5" Type="http://schemas.openxmlformats.org/officeDocument/2006/relationships/image" Target="../media/image7.jpeg"/><Relationship Id="rId10" Type="http://schemas.openxmlformats.org/officeDocument/2006/relationships/image" Target="../media/image9.jpeg"/><Relationship Id="rId4" Type="http://schemas.openxmlformats.org/officeDocument/2006/relationships/hyperlink" Target="https://www.google.sk/imgres?imgurl=https://www.pgm-blog.com/wp-content/uploads/2012/05/Economic-Depression.jpg&amp;imgrefurl=https://www.pgmcapital.com/are-you-prepared-for-the-next-economic-depression/&amp;tbnid=_u99w1UeXYqKuM&amp;vet=12ahUKEwjsnI2tpt72AhUSRuUKHWSAClUQMygXegUIARD0AQ..i&amp;docid=Es2xqfk8cPYrrM&amp;w=240&amp;h=185&amp;q=economic%20depression&amp;hl=sk&amp;ved=2ahUKEwjsnI2tpt72AhUSRuUKHWSAClUQMygXegUIARD0AQ" TargetMode="External"/><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7kbM_F51pc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AUd1HSWoMV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638 Second World War Cliparts, Stock Vector and Royalty Free Second World  War Illustrati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5" name="AutoShape 4" descr="638 Second World War Cliparts, Stock Vector and Royalty Free Second World  War Illustration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6" name="AutoShape 6" descr="638 Second World War Cliparts, Stock Vector and Royalty Free Second World  War Illustration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7" name="AutoShape 8" descr="World War II 1939-1945. Vector Illustration. Military Concept with Tanks in Forest. Battleground. Theater of War. - 152385174">
            <a:hlinkClick r:id="rId2" tooltip="World War II 1939-1945. Vector Illustration. Military Concept with Tanks in Forest. Battleground. Theater of War. - 152385174"/>
          </p:cNvPr>
          <p:cNvSpPr>
            <a:spLocks noChangeAspect="1" noChangeArrowheads="1"/>
          </p:cNvSpPr>
          <p:nvPr/>
        </p:nvSpPr>
        <p:spPr bwMode="auto">
          <a:xfrm>
            <a:off x="44164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8" name="AutoShape 10" descr="World War II 1939-1945. Vector Illustration. Military Concept with Tanks in Forest. Battleground. Theater of War. - 152385174"/>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1036" name="Picture 12" descr="Second World War Conflicts | Military History Books | Helion &amp; Compa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1036" y="534009"/>
            <a:ext cx="7355578" cy="2801165"/>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4" descr="Sovietsky tank T34 85 mm Ready model H0 ArtTEC | KúpSiTo.sk - Tovar z Poľska">
            <a:hlinkClick r:id="rId4"/>
          </p:cNvPr>
          <p:cNvSpPr>
            <a:spLocks noChangeAspect="1" noChangeArrowheads="1"/>
          </p:cNvSpPr>
          <p:nvPr/>
        </p:nvSpPr>
        <p:spPr bwMode="auto">
          <a:xfrm>
            <a:off x="155575" y="-822325"/>
            <a:ext cx="26098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0" name="AutoShape 16" descr="Sovietsky tank T34 85 mm Ready model H0 ArtTEC | KúpSiTo.sk - Tovar z Poľska">
            <a:hlinkClick r:id="rId4"/>
          </p:cNvPr>
          <p:cNvSpPr>
            <a:spLocks noChangeAspect="1" noChangeArrowheads="1"/>
          </p:cNvSpPr>
          <p:nvPr/>
        </p:nvSpPr>
        <p:spPr bwMode="auto">
          <a:xfrm>
            <a:off x="307975" y="-669925"/>
            <a:ext cx="26098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1" name="AutoShape 18" descr="DDR T34-85mm NVA"/>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2" name="AutoShape 20" descr="T-34 – Wikipédia"/>
          <p:cNvSpPr>
            <a:spLocks noChangeAspect="1" noChangeArrowheads="1"/>
          </p:cNvSpPr>
          <p:nvPr/>
        </p:nvSpPr>
        <p:spPr bwMode="auto">
          <a:xfrm>
            <a:off x="155575" y="-822325"/>
            <a:ext cx="2571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3" name="AutoShape 22" descr="T-34 – Wikipédia"/>
          <p:cNvSpPr>
            <a:spLocks noChangeAspect="1" noChangeArrowheads="1"/>
          </p:cNvSpPr>
          <p:nvPr/>
        </p:nvSpPr>
        <p:spPr bwMode="auto">
          <a:xfrm>
            <a:off x="307975" y="-669925"/>
            <a:ext cx="2571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4" name="AutoShape 24" descr="T-34 – Wikipédia"/>
          <p:cNvSpPr>
            <a:spLocks noChangeAspect="1" noChangeArrowheads="1"/>
          </p:cNvSpPr>
          <p:nvPr/>
        </p:nvSpPr>
        <p:spPr bwMode="auto">
          <a:xfrm>
            <a:off x="460375" y="-517525"/>
            <a:ext cx="2571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5" name="AutoShape 26" descr="T-34 – Wikipédia"/>
          <p:cNvSpPr>
            <a:spLocks noChangeAspect="1" noChangeArrowheads="1"/>
          </p:cNvSpPr>
          <p:nvPr/>
        </p:nvSpPr>
        <p:spPr bwMode="auto">
          <a:xfrm>
            <a:off x="612775" y="-365125"/>
            <a:ext cx="2571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6" name="AutoShape 28" descr="T-34 – Wikipédia"/>
          <p:cNvSpPr>
            <a:spLocks noChangeAspect="1" noChangeArrowheads="1"/>
          </p:cNvSpPr>
          <p:nvPr/>
        </p:nvSpPr>
        <p:spPr bwMode="auto">
          <a:xfrm>
            <a:off x="765175" y="-212725"/>
            <a:ext cx="2571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1054" name="Picture 30" descr="https://cloudia.hnonline.sk/rxn/6b626c5f-4626-446e-bd86-9dc73082737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9325" y="3562556"/>
            <a:ext cx="5424537" cy="2392824"/>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US Marine Mortar Squad on the Matanikau | The World War II Multimedia  Databas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0640" y="3549943"/>
            <a:ext cx="2976490" cy="2374105"/>
          </a:xfrm>
          <a:prstGeom prst="rect">
            <a:avLst/>
          </a:prstGeom>
          <a:noFill/>
          <a:extLst>
            <a:ext uri="{909E8E84-426E-40DD-AFC4-6F175D3DCCD1}">
              <a14:hiddenFill xmlns:a14="http://schemas.microsoft.com/office/drawing/2010/main">
                <a:solidFill>
                  <a:srgbClr val="FFFFFF"/>
                </a:solidFill>
              </a14:hiddenFill>
            </a:ext>
          </a:extLst>
        </p:spPr>
      </p:pic>
      <p:sp>
        <p:nvSpPr>
          <p:cNvPr id="17" name="AutoShape 34" descr="The End of World War II 1945 | The National WWII Museum | New Orleans"/>
          <p:cNvSpPr>
            <a:spLocks noChangeAspect="1" noChangeArrowheads="1"/>
          </p:cNvSpPr>
          <p:nvPr/>
        </p:nvSpPr>
        <p:spPr bwMode="auto">
          <a:xfrm>
            <a:off x="155575" y="-890588"/>
            <a:ext cx="2466975" cy="1857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8" name="AutoShape 36" descr="The End of World War II 1945 | The National WWII Museum | New Orleans"/>
          <p:cNvSpPr>
            <a:spLocks noChangeAspect="1" noChangeArrowheads="1"/>
          </p:cNvSpPr>
          <p:nvPr/>
        </p:nvSpPr>
        <p:spPr bwMode="auto">
          <a:xfrm>
            <a:off x="307975" y="-738188"/>
            <a:ext cx="2466975" cy="1857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9" name="AutoShape 38" descr="Did the German Soldier of WW2 have a Choice? | by Andrei Tapalaga ✒️ |  History of Yesterday"/>
          <p:cNvSpPr>
            <a:spLocks noChangeAspect="1" noChangeArrowheads="1"/>
          </p:cNvSpPr>
          <p:nvPr/>
        </p:nvSpPr>
        <p:spPr bwMode="auto">
          <a:xfrm>
            <a:off x="155575" y="-822325"/>
            <a:ext cx="228600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0" name="AutoShape 40" descr="https://miro.medium.com/max/1400/1*AaQs4qIUiY2dAbdm4Z-vwQ.jpeg"/>
          <p:cNvSpPr>
            <a:spLocks noChangeAspect="1" noChangeArrowheads="1"/>
          </p:cNvSpPr>
          <p:nvPr/>
        </p:nvSpPr>
        <p:spPr bwMode="auto">
          <a:xfrm>
            <a:off x="155575" y="-2408238"/>
            <a:ext cx="6667500" cy="5029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1" name="AutoShape 42" descr="Watch World War 2 - The Call of Duty: A Complete Timeline | Prime Video"/>
          <p:cNvSpPr>
            <a:spLocks noChangeAspect="1" noChangeArrowheads="1"/>
          </p:cNvSpPr>
          <p:nvPr/>
        </p:nvSpPr>
        <p:spPr bwMode="auto">
          <a:xfrm>
            <a:off x="155575" y="-769938"/>
            <a:ext cx="2847975"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2" name="AutoShape 44" descr="Watch World War 2 - The Call of Duty: A Complete Timeline | Prime Video"/>
          <p:cNvSpPr>
            <a:spLocks noChangeAspect="1" noChangeArrowheads="1"/>
          </p:cNvSpPr>
          <p:nvPr/>
        </p:nvSpPr>
        <p:spPr bwMode="auto">
          <a:xfrm>
            <a:off x="307975" y="-617538"/>
            <a:ext cx="2847975"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3" name="AutoShape 46" descr="What Started WW2? A Look At The Causes - History"/>
          <p:cNvSpPr>
            <a:spLocks noChangeAspect="1" noChangeArrowheads="1"/>
          </p:cNvSpPr>
          <p:nvPr/>
        </p:nvSpPr>
        <p:spPr bwMode="auto">
          <a:xfrm>
            <a:off x="460375" y="-465138"/>
            <a:ext cx="2847975"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4" name="AutoShape 48" descr="What Started WW2? A Look At The Causes - History"/>
          <p:cNvSpPr>
            <a:spLocks noChangeAspect="1" noChangeArrowheads="1"/>
          </p:cNvSpPr>
          <p:nvPr/>
        </p:nvSpPr>
        <p:spPr bwMode="auto">
          <a:xfrm>
            <a:off x="612775" y="-312738"/>
            <a:ext cx="2847975"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1074" name="Picture 50" descr="Ww2 Images, Stock Photos &amp; Vectors | Shutterstock"/>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1118032">
            <a:off x="2279649" y="2440280"/>
            <a:ext cx="2057400" cy="2219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523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Outbreak</a:t>
            </a:r>
            <a:r>
              <a:rPr lang="sk-SK" dirty="0" smtClean="0"/>
              <a:t> </a:t>
            </a:r>
            <a:r>
              <a:rPr lang="sk-SK" dirty="0" err="1" smtClean="0"/>
              <a:t>of</a:t>
            </a:r>
            <a:r>
              <a:rPr lang="sk-SK" dirty="0" smtClean="0"/>
              <a:t> WWII</a:t>
            </a:r>
            <a:endParaRPr lang="sk-SK" dirty="0"/>
          </a:p>
        </p:txBody>
      </p:sp>
      <p:sp>
        <p:nvSpPr>
          <p:cNvPr id="3" name="Zástupný symbol obsahu 2"/>
          <p:cNvSpPr>
            <a:spLocks noGrp="1"/>
          </p:cNvSpPr>
          <p:nvPr>
            <p:ph idx="1"/>
          </p:nvPr>
        </p:nvSpPr>
        <p:spPr/>
        <p:txBody>
          <a:bodyPr>
            <a:normAutofit lnSpcReduction="10000"/>
          </a:bodyPr>
          <a:lstStyle/>
          <a:p>
            <a:r>
              <a:rPr lang="sk-SK" dirty="0" err="1" smtClean="0"/>
              <a:t>Germany‘s</a:t>
            </a:r>
            <a:r>
              <a:rPr lang="sk-SK" dirty="0" smtClean="0"/>
              <a:t> 1940 </a:t>
            </a:r>
            <a:r>
              <a:rPr lang="sk-SK" b="1" dirty="0" err="1" smtClean="0"/>
              <a:t>Spring</a:t>
            </a:r>
            <a:r>
              <a:rPr lang="sk-SK" b="1" dirty="0" smtClean="0"/>
              <a:t> </a:t>
            </a:r>
            <a:r>
              <a:rPr lang="sk-SK" b="1" dirty="0" err="1" smtClean="0"/>
              <a:t>Offensive</a:t>
            </a:r>
            <a:r>
              <a:rPr lang="sk-SK" b="1" dirty="0" smtClean="0"/>
              <a:t> </a:t>
            </a:r>
            <a:r>
              <a:rPr lang="sk-SK" dirty="0" err="1" smtClean="0"/>
              <a:t>nearly</a:t>
            </a:r>
            <a:r>
              <a:rPr lang="sk-SK" dirty="0" smtClean="0"/>
              <a:t> </a:t>
            </a:r>
            <a:r>
              <a:rPr lang="sk-SK" dirty="0" err="1" smtClean="0"/>
              <a:t>defeated</a:t>
            </a:r>
            <a:r>
              <a:rPr lang="sk-SK" dirty="0" smtClean="0"/>
              <a:t> </a:t>
            </a:r>
            <a:r>
              <a:rPr lang="sk-SK" dirty="0" err="1" smtClean="0"/>
              <a:t>the</a:t>
            </a:r>
            <a:r>
              <a:rPr lang="sk-SK" dirty="0" smtClean="0"/>
              <a:t> </a:t>
            </a:r>
            <a:r>
              <a:rPr lang="sk-SK" dirty="0" err="1" smtClean="0"/>
              <a:t>allies</a:t>
            </a:r>
            <a:r>
              <a:rPr lang="sk-SK" dirty="0" smtClean="0"/>
              <a:t>.</a:t>
            </a:r>
          </a:p>
          <a:p>
            <a:r>
              <a:rPr lang="sk-SK" b="1" dirty="0" err="1" smtClean="0"/>
              <a:t>Operation</a:t>
            </a:r>
            <a:r>
              <a:rPr lang="sk-SK" b="1" dirty="0" smtClean="0"/>
              <a:t> Dynamo</a:t>
            </a:r>
            <a:r>
              <a:rPr lang="sk-SK" dirty="0" smtClean="0"/>
              <a:t> </a:t>
            </a:r>
            <a:r>
              <a:rPr lang="sk-SK" dirty="0" err="1" smtClean="0"/>
              <a:t>saved</a:t>
            </a:r>
            <a:r>
              <a:rPr lang="sk-SK" dirty="0" smtClean="0"/>
              <a:t> </a:t>
            </a:r>
            <a:r>
              <a:rPr lang="sk-SK" dirty="0" err="1" smtClean="0"/>
              <a:t>the</a:t>
            </a:r>
            <a:r>
              <a:rPr lang="sk-SK" dirty="0" smtClean="0"/>
              <a:t> </a:t>
            </a:r>
            <a:r>
              <a:rPr lang="sk-SK" dirty="0" err="1" smtClean="0"/>
              <a:t>army</a:t>
            </a:r>
            <a:r>
              <a:rPr lang="sk-SK" dirty="0" smtClean="0"/>
              <a:t> </a:t>
            </a:r>
            <a:r>
              <a:rPr lang="sk-SK" dirty="0" err="1" smtClean="0"/>
              <a:t>trapped</a:t>
            </a:r>
            <a:r>
              <a:rPr lang="sk-SK" dirty="0" smtClean="0"/>
              <a:t> </a:t>
            </a:r>
            <a:r>
              <a:rPr lang="sk-SK" dirty="0" err="1" smtClean="0"/>
              <a:t>at</a:t>
            </a:r>
            <a:r>
              <a:rPr lang="sk-SK" dirty="0" smtClean="0"/>
              <a:t> </a:t>
            </a:r>
            <a:r>
              <a:rPr lang="sk-SK" dirty="0" err="1" smtClean="0"/>
              <a:t>Dunkirk</a:t>
            </a:r>
            <a:endParaRPr lang="sk-SK" dirty="0" smtClean="0"/>
          </a:p>
          <a:p>
            <a:r>
              <a:rPr lang="sk-SK" b="0" baseline="0" dirty="0" err="1" smtClean="0"/>
              <a:t>The</a:t>
            </a:r>
            <a:r>
              <a:rPr lang="sk-SK" b="0" baseline="0" dirty="0" smtClean="0"/>
              <a:t> </a:t>
            </a:r>
            <a:r>
              <a:rPr lang="sk-SK" b="1" baseline="0" dirty="0" err="1" smtClean="0"/>
              <a:t>Offensive</a:t>
            </a:r>
            <a:r>
              <a:rPr lang="sk-SK" b="0" baseline="0" dirty="0" smtClean="0"/>
              <a:t> </a:t>
            </a:r>
            <a:r>
              <a:rPr lang="sk-SK" b="0" baseline="0" dirty="0" err="1" smtClean="0"/>
              <a:t>of</a:t>
            </a:r>
            <a:r>
              <a:rPr lang="sk-SK" b="0" baseline="0" dirty="0" smtClean="0"/>
              <a:t> 1940 </a:t>
            </a:r>
            <a:r>
              <a:rPr lang="sk-SK" b="1" baseline="0" dirty="0" err="1" smtClean="0"/>
              <a:t>changed</a:t>
            </a:r>
            <a:r>
              <a:rPr lang="sk-SK" b="0" baseline="0" dirty="0" smtClean="0"/>
              <a:t> </a:t>
            </a:r>
            <a:r>
              <a:rPr lang="sk-SK" b="0" baseline="0" dirty="0" err="1" smtClean="0"/>
              <a:t>the</a:t>
            </a:r>
            <a:r>
              <a:rPr lang="sk-SK" b="0" baseline="0" dirty="0" smtClean="0"/>
              <a:t> </a:t>
            </a:r>
            <a:r>
              <a:rPr lang="sk-SK" b="0" baseline="0" dirty="0" err="1" smtClean="0"/>
              <a:t>war</a:t>
            </a:r>
            <a:r>
              <a:rPr lang="sk-SK" b="0" baseline="0" dirty="0" smtClean="0"/>
              <a:t> </a:t>
            </a:r>
            <a:r>
              <a:rPr lang="sk-SK" b="0" baseline="0" dirty="0" err="1" smtClean="0"/>
              <a:t>completely</a:t>
            </a:r>
            <a:endParaRPr lang="sk-SK" b="0" baseline="0" dirty="0" smtClean="0"/>
          </a:p>
          <a:p>
            <a:endParaRPr lang="sk-SK" b="0" baseline="0" dirty="0" smtClean="0"/>
          </a:p>
          <a:p>
            <a:pPr marL="0" indent="0" algn="ctr">
              <a:buNone/>
            </a:pPr>
            <a:r>
              <a:rPr lang="sk-SK" b="1" dirty="0" err="1" smtClean="0">
                <a:solidFill>
                  <a:srgbClr val="FF0000"/>
                </a:solidFill>
              </a:rPr>
              <a:t>The</a:t>
            </a:r>
            <a:r>
              <a:rPr lang="sk-SK" b="1" dirty="0" smtClean="0">
                <a:solidFill>
                  <a:srgbClr val="FF0000"/>
                </a:solidFill>
              </a:rPr>
              <a:t> </a:t>
            </a:r>
            <a:r>
              <a:rPr lang="sk-SK" b="1" dirty="0" err="1" smtClean="0">
                <a:solidFill>
                  <a:srgbClr val="FF0000"/>
                </a:solidFill>
              </a:rPr>
              <a:t>Phoney</a:t>
            </a:r>
            <a:r>
              <a:rPr lang="sk-SK" b="1" dirty="0" smtClean="0">
                <a:solidFill>
                  <a:srgbClr val="FF0000"/>
                </a:solidFill>
              </a:rPr>
              <a:t> </a:t>
            </a:r>
            <a:r>
              <a:rPr lang="sk-SK" b="1" dirty="0" err="1" smtClean="0">
                <a:solidFill>
                  <a:srgbClr val="FF0000"/>
                </a:solidFill>
              </a:rPr>
              <a:t>war</a:t>
            </a:r>
            <a:r>
              <a:rPr lang="sk-SK" b="1" dirty="0" smtClean="0">
                <a:solidFill>
                  <a:srgbClr val="FF0000"/>
                </a:solidFill>
              </a:rPr>
              <a:t> </a:t>
            </a:r>
            <a:r>
              <a:rPr lang="sk-SK" b="1" dirty="0" err="1" smtClean="0">
                <a:solidFill>
                  <a:srgbClr val="FF0000"/>
                </a:solidFill>
              </a:rPr>
              <a:t>suddenly</a:t>
            </a:r>
            <a:r>
              <a:rPr lang="sk-SK" b="1" dirty="0" smtClean="0">
                <a:solidFill>
                  <a:srgbClr val="FF0000"/>
                </a:solidFill>
              </a:rPr>
              <a:t> </a:t>
            </a:r>
            <a:r>
              <a:rPr lang="sk-SK" b="1" dirty="0" err="1" smtClean="0">
                <a:solidFill>
                  <a:srgbClr val="FF0000"/>
                </a:solidFill>
              </a:rPr>
              <a:t>became</a:t>
            </a:r>
            <a:r>
              <a:rPr lang="sk-SK" b="1" dirty="0" smtClean="0">
                <a:solidFill>
                  <a:srgbClr val="FF0000"/>
                </a:solidFill>
              </a:rPr>
              <a:t> </a:t>
            </a:r>
            <a:r>
              <a:rPr lang="sk-SK" b="1" dirty="0" err="1" smtClean="0">
                <a:solidFill>
                  <a:srgbClr val="FF0000"/>
                </a:solidFill>
              </a:rPr>
              <a:t>very</a:t>
            </a:r>
            <a:r>
              <a:rPr lang="sk-SK" b="1" dirty="0" smtClean="0">
                <a:solidFill>
                  <a:srgbClr val="FF0000"/>
                </a:solidFill>
              </a:rPr>
              <a:t> </a:t>
            </a:r>
            <a:r>
              <a:rPr lang="sk-SK" b="1" dirty="0" err="1" smtClean="0">
                <a:solidFill>
                  <a:srgbClr val="FF0000"/>
                </a:solidFill>
              </a:rPr>
              <a:t>real</a:t>
            </a:r>
            <a:endParaRPr lang="sk-SK" b="1" dirty="0" smtClean="0">
              <a:solidFill>
                <a:srgbClr val="FF0000"/>
              </a:solidFill>
            </a:endParaRPr>
          </a:p>
          <a:p>
            <a:pPr marL="0" indent="0">
              <a:buNone/>
            </a:pPr>
            <a:endParaRPr lang="sk-SK" dirty="0"/>
          </a:p>
        </p:txBody>
      </p:sp>
    </p:spTree>
    <p:extLst>
      <p:ext uri="{BB962C8B-B14F-4D97-AF65-F5344CB8AC3E}">
        <p14:creationId xmlns:p14="http://schemas.microsoft.com/office/powerpoint/2010/main" val="1618114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fontScale="90000"/>
          </a:bodyPr>
          <a:lstStyle/>
          <a:p>
            <a:r>
              <a:rPr lang="sk-SK" dirty="0" err="1" smtClean="0"/>
              <a:t>Causes</a:t>
            </a:r>
            <a:r>
              <a:rPr lang="sk-SK" dirty="0" smtClean="0"/>
              <a:t> and </a:t>
            </a:r>
            <a:r>
              <a:rPr lang="sk-SK" dirty="0" err="1" smtClean="0"/>
              <a:t>Outbreak</a:t>
            </a:r>
            <a:r>
              <a:rPr lang="sk-SK" dirty="0" smtClean="0"/>
              <a:t/>
            </a:r>
            <a:br>
              <a:rPr lang="sk-SK" dirty="0" smtClean="0"/>
            </a:br>
            <a:r>
              <a:rPr lang="sk-SK" dirty="0" smtClean="0"/>
              <a:t> </a:t>
            </a:r>
            <a:endParaRPr lang="sk-SK" dirty="0"/>
          </a:p>
        </p:txBody>
      </p:sp>
      <p:sp>
        <p:nvSpPr>
          <p:cNvPr id="3" name="Obdĺžnik 2"/>
          <p:cNvSpPr/>
          <p:nvPr/>
        </p:nvSpPr>
        <p:spPr>
          <a:xfrm>
            <a:off x="683568" y="1412776"/>
            <a:ext cx="7416824" cy="5016758"/>
          </a:xfrm>
          <a:prstGeom prst="rect">
            <a:avLst/>
          </a:prstGeom>
        </p:spPr>
        <p:txBody>
          <a:bodyPr wrap="square">
            <a:spAutoFit/>
          </a:bodyPr>
          <a:lstStyle/>
          <a:p>
            <a:pPr lvl="0" algn="ctr" fontAlgn="base"/>
            <a:r>
              <a:rPr lang="sk-SK" sz="3200" dirty="0" err="1" smtClean="0"/>
              <a:t>Short</a:t>
            </a:r>
            <a:r>
              <a:rPr lang="sk-SK" sz="3200" dirty="0" smtClean="0"/>
              <a:t> </a:t>
            </a:r>
            <a:r>
              <a:rPr lang="sk-SK" sz="3200" dirty="0" err="1" smtClean="0"/>
              <a:t>review</a:t>
            </a:r>
            <a:r>
              <a:rPr lang="sk-SK" sz="3200" dirty="0" smtClean="0"/>
              <a:t> </a:t>
            </a:r>
            <a:r>
              <a:rPr lang="sk-SK" sz="3200" dirty="0" err="1" smtClean="0"/>
              <a:t>exercise</a:t>
            </a:r>
            <a:r>
              <a:rPr lang="sk-SK" sz="3200" dirty="0" smtClean="0"/>
              <a:t> </a:t>
            </a:r>
            <a:r>
              <a:rPr lang="sk-SK" sz="3200" dirty="0" err="1"/>
              <a:t>about</a:t>
            </a:r>
            <a:r>
              <a:rPr lang="sk-SK" sz="3200" dirty="0"/>
              <a:t> </a:t>
            </a:r>
            <a:r>
              <a:rPr lang="sk-SK" sz="3200" dirty="0" err="1"/>
              <a:t>causes</a:t>
            </a:r>
            <a:r>
              <a:rPr lang="sk-SK" sz="3200" dirty="0"/>
              <a:t> and </a:t>
            </a:r>
            <a:r>
              <a:rPr lang="sk-SK" sz="3200" dirty="0" err="1"/>
              <a:t>outbreak</a:t>
            </a:r>
            <a:r>
              <a:rPr lang="sk-SK" sz="3200" dirty="0"/>
              <a:t> </a:t>
            </a:r>
            <a:r>
              <a:rPr lang="sk-SK" sz="3200" dirty="0" err="1"/>
              <a:t>of</a:t>
            </a:r>
            <a:r>
              <a:rPr lang="sk-SK" sz="3200" dirty="0"/>
              <a:t> WWII</a:t>
            </a:r>
          </a:p>
          <a:p>
            <a:pPr algn="ctr" fontAlgn="base"/>
            <a:r>
              <a:rPr lang="sk-SK" sz="3200" dirty="0"/>
              <a:t> </a:t>
            </a:r>
          </a:p>
          <a:p>
            <a:pPr fontAlgn="base"/>
            <a:r>
              <a:rPr lang="sk-SK" sz="2800" dirty="0">
                <a:hlinkClick r:id="rId2"/>
              </a:rPr>
              <a:t>https://</a:t>
            </a:r>
            <a:r>
              <a:rPr lang="sk-SK" sz="2800" dirty="0" smtClean="0">
                <a:hlinkClick r:id="rId2"/>
              </a:rPr>
              <a:t>quizizz.com/admin/quiz/623d8acb54c599001e8d120d/causes-and-outbreak-of-wwii?queryId=4771813305890737-1648452084222</a:t>
            </a:r>
            <a:endParaRPr lang="sk-SK" sz="2800" dirty="0" smtClean="0"/>
          </a:p>
          <a:p>
            <a:pPr fontAlgn="base"/>
            <a:endParaRPr lang="sk-SK" sz="2800" dirty="0"/>
          </a:p>
          <a:p>
            <a:pPr fontAlgn="base"/>
            <a:r>
              <a:rPr lang="sk-SK" sz="2800" u="sng" dirty="0">
                <a:hlinkClick r:id="rId3"/>
              </a:rPr>
              <a:t>https://learningapps.org/view24749565</a:t>
            </a:r>
            <a:endParaRPr lang="sk-SK" sz="2800" dirty="0"/>
          </a:p>
          <a:p>
            <a:pPr fontAlgn="base"/>
            <a:endParaRPr lang="sk-SK" sz="2800" dirty="0" smtClean="0"/>
          </a:p>
          <a:p>
            <a:pPr fontAlgn="base"/>
            <a:endParaRPr lang="sk-SK" sz="2800" dirty="0"/>
          </a:p>
        </p:txBody>
      </p:sp>
    </p:spTree>
    <p:extLst>
      <p:ext uri="{BB962C8B-B14F-4D97-AF65-F5344CB8AC3E}">
        <p14:creationId xmlns:p14="http://schemas.microsoft.com/office/powerpoint/2010/main" val="3888173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Causes</a:t>
            </a:r>
            <a:r>
              <a:rPr lang="sk-SK" dirty="0" smtClean="0"/>
              <a:t> and </a:t>
            </a:r>
            <a:r>
              <a:rPr lang="sk-SK" dirty="0" err="1" smtClean="0"/>
              <a:t>Outbreak</a:t>
            </a:r>
            <a:r>
              <a:rPr lang="sk-SK" dirty="0" smtClean="0"/>
              <a:t> </a:t>
            </a:r>
            <a:r>
              <a:rPr lang="sk-SK" dirty="0" err="1" smtClean="0"/>
              <a:t>Review</a:t>
            </a:r>
            <a:r>
              <a:rPr lang="sk-SK" dirty="0" smtClean="0"/>
              <a:t> </a:t>
            </a:r>
            <a:r>
              <a:rPr lang="sk-SK" dirty="0" err="1" smtClean="0"/>
              <a:t>Questions</a:t>
            </a:r>
            <a:endParaRPr lang="sk-SK" dirty="0"/>
          </a:p>
        </p:txBody>
      </p:sp>
      <p:sp>
        <p:nvSpPr>
          <p:cNvPr id="3" name="Zástupný symbol obsahu 2"/>
          <p:cNvSpPr>
            <a:spLocks noGrp="1"/>
          </p:cNvSpPr>
          <p:nvPr>
            <p:ph idx="1"/>
          </p:nvPr>
        </p:nvSpPr>
        <p:spPr>
          <a:xfrm>
            <a:off x="457200" y="1600200"/>
            <a:ext cx="8003232" cy="5257800"/>
          </a:xfrm>
        </p:spPr>
        <p:txBody>
          <a:bodyPr>
            <a:normAutofit fontScale="70000" lnSpcReduction="20000"/>
          </a:bodyPr>
          <a:lstStyle/>
          <a:p>
            <a:r>
              <a:rPr lang="sk-SK" b="1" dirty="0" err="1"/>
              <a:t>Questions</a:t>
            </a:r>
            <a:r>
              <a:rPr lang="sk-SK" b="1" dirty="0"/>
              <a:t> </a:t>
            </a:r>
            <a:r>
              <a:rPr lang="sk-SK" b="1" dirty="0" err="1"/>
              <a:t>for</a:t>
            </a:r>
            <a:r>
              <a:rPr lang="sk-SK" b="1" dirty="0"/>
              <a:t> </a:t>
            </a:r>
            <a:r>
              <a:rPr lang="sk-SK" b="1" dirty="0" err="1"/>
              <a:t>students</a:t>
            </a:r>
            <a:r>
              <a:rPr lang="sk-SK" dirty="0"/>
              <a:t> :</a:t>
            </a:r>
          </a:p>
          <a:p>
            <a:r>
              <a:rPr lang="sk-SK" b="1" dirty="0"/>
              <a:t>1</a:t>
            </a:r>
            <a:r>
              <a:rPr lang="sk-SK" dirty="0"/>
              <a:t>. </a:t>
            </a:r>
            <a:r>
              <a:rPr lang="sk-SK" dirty="0" err="1"/>
              <a:t>Give</a:t>
            </a:r>
            <a:r>
              <a:rPr lang="sk-SK" dirty="0"/>
              <a:t> </a:t>
            </a:r>
            <a:r>
              <a:rPr lang="sk-SK" dirty="0" err="1"/>
              <a:t>four</a:t>
            </a:r>
            <a:r>
              <a:rPr lang="sk-SK" dirty="0"/>
              <a:t> </a:t>
            </a:r>
            <a:r>
              <a:rPr lang="sk-SK" dirty="0" err="1"/>
              <a:t>reasons</a:t>
            </a:r>
            <a:r>
              <a:rPr lang="sk-SK" dirty="0"/>
              <a:t> </a:t>
            </a:r>
            <a:r>
              <a:rPr lang="sk-SK" dirty="0" err="1"/>
              <a:t>for</a:t>
            </a:r>
            <a:r>
              <a:rPr lang="sk-SK" dirty="0"/>
              <a:t> </a:t>
            </a:r>
            <a:r>
              <a:rPr lang="sk-SK" dirty="0" err="1"/>
              <a:t>discontent</a:t>
            </a:r>
            <a:r>
              <a:rPr lang="sk-SK" dirty="0"/>
              <a:t> in </a:t>
            </a:r>
            <a:r>
              <a:rPr lang="sk-SK" dirty="0" err="1"/>
              <a:t>Germany</a:t>
            </a:r>
            <a:r>
              <a:rPr lang="sk-SK" dirty="0"/>
              <a:t> </a:t>
            </a:r>
            <a:r>
              <a:rPr lang="sk-SK" dirty="0" err="1"/>
              <a:t>after</a:t>
            </a:r>
            <a:r>
              <a:rPr lang="sk-SK" dirty="0"/>
              <a:t> </a:t>
            </a:r>
            <a:r>
              <a:rPr lang="sk-SK" dirty="0" err="1"/>
              <a:t>World</a:t>
            </a:r>
            <a:r>
              <a:rPr lang="sk-SK" dirty="0"/>
              <a:t> </a:t>
            </a:r>
            <a:r>
              <a:rPr lang="sk-SK" dirty="0" err="1"/>
              <a:t>War</a:t>
            </a:r>
            <a:r>
              <a:rPr lang="sk-SK" dirty="0"/>
              <a:t> I. ?</a:t>
            </a:r>
          </a:p>
          <a:p>
            <a:r>
              <a:rPr lang="sk-SK" b="1" dirty="0"/>
              <a:t>2</a:t>
            </a:r>
            <a:r>
              <a:rPr lang="sk-SK" dirty="0"/>
              <a:t>. </a:t>
            </a:r>
            <a:r>
              <a:rPr lang="sk-SK" dirty="0" err="1"/>
              <a:t>Which</a:t>
            </a:r>
            <a:r>
              <a:rPr lang="sk-SK" dirty="0"/>
              <a:t> party </a:t>
            </a:r>
            <a:r>
              <a:rPr lang="sk-SK" dirty="0" err="1"/>
              <a:t>was</a:t>
            </a:r>
            <a:r>
              <a:rPr lang="sk-SK" dirty="0"/>
              <a:t> </a:t>
            </a:r>
            <a:r>
              <a:rPr lang="sk-SK" dirty="0" err="1"/>
              <a:t>responsible</a:t>
            </a:r>
            <a:r>
              <a:rPr lang="sk-SK" dirty="0"/>
              <a:t> </a:t>
            </a:r>
            <a:r>
              <a:rPr lang="sk-SK" dirty="0" err="1"/>
              <a:t>for</a:t>
            </a:r>
            <a:r>
              <a:rPr lang="sk-SK" dirty="0"/>
              <a:t> </a:t>
            </a:r>
            <a:r>
              <a:rPr lang="sk-SK" dirty="0" err="1"/>
              <a:t>the</a:t>
            </a:r>
            <a:r>
              <a:rPr lang="sk-SK" dirty="0"/>
              <a:t> </a:t>
            </a:r>
            <a:r>
              <a:rPr lang="sk-SK" dirty="0" err="1"/>
              <a:t>Munich</a:t>
            </a:r>
            <a:r>
              <a:rPr lang="sk-SK" dirty="0"/>
              <a:t> </a:t>
            </a:r>
            <a:r>
              <a:rPr lang="sk-SK" dirty="0" err="1"/>
              <a:t>Putsch</a:t>
            </a:r>
            <a:r>
              <a:rPr lang="sk-SK" dirty="0"/>
              <a:t>? </a:t>
            </a:r>
          </a:p>
          <a:p>
            <a:r>
              <a:rPr lang="sk-SK" b="1" dirty="0"/>
              <a:t>    </a:t>
            </a:r>
            <a:r>
              <a:rPr lang="sk-SK" dirty="0" err="1"/>
              <a:t>Who</a:t>
            </a:r>
            <a:r>
              <a:rPr lang="sk-SK" dirty="0"/>
              <a:t> </a:t>
            </a:r>
            <a:r>
              <a:rPr lang="sk-SK" dirty="0" err="1"/>
              <a:t>was</a:t>
            </a:r>
            <a:r>
              <a:rPr lang="sk-SK" dirty="0"/>
              <a:t> </a:t>
            </a:r>
            <a:r>
              <a:rPr lang="sk-SK" dirty="0" err="1"/>
              <a:t>its</a:t>
            </a:r>
            <a:r>
              <a:rPr lang="sk-SK" dirty="0"/>
              <a:t>  </a:t>
            </a:r>
            <a:r>
              <a:rPr lang="sk-SK" dirty="0" err="1"/>
              <a:t>leader</a:t>
            </a:r>
            <a:r>
              <a:rPr lang="sk-SK" dirty="0"/>
              <a:t>?</a:t>
            </a:r>
          </a:p>
          <a:p>
            <a:r>
              <a:rPr lang="sk-SK" b="1" dirty="0"/>
              <a:t>3</a:t>
            </a:r>
            <a:r>
              <a:rPr lang="sk-SK" dirty="0"/>
              <a:t>. </a:t>
            </a:r>
            <a:r>
              <a:rPr lang="sk-SK" dirty="0" err="1"/>
              <a:t>Name</a:t>
            </a:r>
            <a:r>
              <a:rPr lang="sk-SK" dirty="0"/>
              <a:t> </a:t>
            </a:r>
            <a:r>
              <a:rPr lang="sk-SK" dirty="0" err="1"/>
              <a:t>the</a:t>
            </a:r>
            <a:r>
              <a:rPr lang="sk-SK" dirty="0"/>
              <a:t> </a:t>
            </a:r>
            <a:r>
              <a:rPr lang="sk-SK" dirty="0" err="1"/>
              <a:t>military</a:t>
            </a:r>
            <a:r>
              <a:rPr lang="sk-SK" dirty="0"/>
              <a:t> </a:t>
            </a:r>
            <a:r>
              <a:rPr lang="sk-SK" dirty="0" err="1"/>
              <a:t>force</a:t>
            </a:r>
            <a:r>
              <a:rPr lang="sk-SK" dirty="0"/>
              <a:t> </a:t>
            </a:r>
            <a:r>
              <a:rPr lang="sk-SK" dirty="0" err="1"/>
              <a:t>which</a:t>
            </a:r>
            <a:r>
              <a:rPr lang="sk-SK" dirty="0"/>
              <a:t> </a:t>
            </a:r>
            <a:r>
              <a:rPr lang="sk-SK" dirty="0" err="1"/>
              <a:t>was</a:t>
            </a:r>
            <a:r>
              <a:rPr lang="sk-SK" dirty="0"/>
              <a:t> set </a:t>
            </a:r>
            <a:r>
              <a:rPr lang="sk-SK" dirty="0" err="1"/>
              <a:t>up</a:t>
            </a:r>
            <a:r>
              <a:rPr lang="sk-SK" dirty="0"/>
              <a:t> to </a:t>
            </a:r>
            <a:r>
              <a:rPr lang="sk-SK" dirty="0" err="1"/>
              <a:t>support</a:t>
            </a:r>
            <a:r>
              <a:rPr lang="sk-SK" dirty="0"/>
              <a:t> </a:t>
            </a:r>
            <a:r>
              <a:rPr lang="sk-SK" dirty="0" err="1"/>
              <a:t>the</a:t>
            </a:r>
            <a:r>
              <a:rPr lang="sk-SK" dirty="0"/>
              <a:t> </a:t>
            </a:r>
            <a:r>
              <a:rPr lang="sk-SK" dirty="0" err="1"/>
              <a:t>Nazi</a:t>
            </a:r>
            <a:r>
              <a:rPr lang="sk-SK" dirty="0"/>
              <a:t>.</a:t>
            </a:r>
          </a:p>
          <a:p>
            <a:r>
              <a:rPr lang="sk-SK" b="1" dirty="0"/>
              <a:t>4</a:t>
            </a:r>
            <a:r>
              <a:rPr lang="sk-SK" dirty="0"/>
              <a:t>. </a:t>
            </a:r>
            <a:r>
              <a:rPr lang="sk-SK" dirty="0" err="1"/>
              <a:t>What</a:t>
            </a:r>
            <a:r>
              <a:rPr lang="sk-SK" dirty="0"/>
              <a:t> </a:t>
            </a:r>
            <a:r>
              <a:rPr lang="sk-SK" dirty="0" err="1"/>
              <a:t>title</a:t>
            </a:r>
            <a:r>
              <a:rPr lang="sk-SK" dirty="0"/>
              <a:t> </a:t>
            </a:r>
            <a:r>
              <a:rPr lang="sk-SK" dirty="0" err="1"/>
              <a:t>did</a:t>
            </a:r>
            <a:r>
              <a:rPr lang="sk-SK" dirty="0"/>
              <a:t> Hitler </a:t>
            </a:r>
            <a:r>
              <a:rPr lang="sk-SK" dirty="0" err="1"/>
              <a:t>give</a:t>
            </a:r>
            <a:r>
              <a:rPr lang="sk-SK" dirty="0"/>
              <a:t> </a:t>
            </a:r>
            <a:r>
              <a:rPr lang="sk-SK" dirty="0" err="1"/>
              <a:t>himself</a:t>
            </a:r>
            <a:r>
              <a:rPr lang="sk-SK" dirty="0"/>
              <a:t> on </a:t>
            </a:r>
            <a:r>
              <a:rPr lang="sk-SK" dirty="0" err="1"/>
              <a:t>the</a:t>
            </a:r>
            <a:r>
              <a:rPr lang="sk-SK" dirty="0"/>
              <a:t> </a:t>
            </a:r>
            <a:r>
              <a:rPr lang="sk-SK" dirty="0" err="1"/>
              <a:t>death</a:t>
            </a:r>
            <a:r>
              <a:rPr lang="sk-SK" dirty="0"/>
              <a:t> </a:t>
            </a:r>
            <a:r>
              <a:rPr lang="sk-SK" dirty="0" err="1"/>
              <a:t>of</a:t>
            </a:r>
            <a:r>
              <a:rPr lang="sk-SK" dirty="0"/>
              <a:t> </a:t>
            </a:r>
            <a:r>
              <a:rPr lang="sk-SK" dirty="0" err="1"/>
              <a:t>Hindenburg</a:t>
            </a:r>
            <a:r>
              <a:rPr lang="sk-SK" dirty="0"/>
              <a:t> in 1934?</a:t>
            </a:r>
          </a:p>
          <a:p>
            <a:r>
              <a:rPr lang="sk-SK" b="1" dirty="0"/>
              <a:t>5</a:t>
            </a:r>
            <a:r>
              <a:rPr lang="sk-SK" dirty="0"/>
              <a:t>. </a:t>
            </a:r>
            <a:r>
              <a:rPr lang="sk-SK" dirty="0" err="1"/>
              <a:t>What</a:t>
            </a:r>
            <a:r>
              <a:rPr lang="sk-SK" dirty="0"/>
              <a:t> </a:t>
            </a:r>
            <a:r>
              <a:rPr lang="sk-SK" dirty="0" err="1"/>
              <a:t>was</a:t>
            </a:r>
            <a:r>
              <a:rPr lang="sk-SK" dirty="0"/>
              <a:t> </a:t>
            </a:r>
            <a:r>
              <a:rPr lang="sk-SK" dirty="0" err="1"/>
              <a:t>the</a:t>
            </a:r>
            <a:r>
              <a:rPr lang="sk-SK" dirty="0"/>
              <a:t> </a:t>
            </a:r>
            <a:r>
              <a:rPr lang="sk-SK" dirty="0" err="1"/>
              <a:t>main</a:t>
            </a:r>
            <a:r>
              <a:rPr lang="sk-SK" dirty="0"/>
              <a:t> </a:t>
            </a:r>
            <a:r>
              <a:rPr lang="sk-SK" dirty="0" err="1"/>
              <a:t>difference</a:t>
            </a:r>
            <a:r>
              <a:rPr lang="sk-SK" dirty="0"/>
              <a:t> </a:t>
            </a:r>
            <a:r>
              <a:rPr lang="sk-SK" dirty="0" err="1"/>
              <a:t>between</a:t>
            </a:r>
            <a:r>
              <a:rPr lang="sk-SK" dirty="0"/>
              <a:t> SA and SS </a:t>
            </a:r>
            <a:r>
              <a:rPr lang="sk-SK" dirty="0" err="1"/>
              <a:t>forces</a:t>
            </a:r>
            <a:r>
              <a:rPr lang="sk-SK" dirty="0"/>
              <a:t>?</a:t>
            </a:r>
          </a:p>
          <a:p>
            <a:r>
              <a:rPr lang="sk-SK" b="1" dirty="0"/>
              <a:t>6</a:t>
            </a:r>
            <a:r>
              <a:rPr lang="sk-SK" dirty="0"/>
              <a:t>. </a:t>
            </a:r>
            <a:r>
              <a:rPr lang="sk-SK" dirty="0" err="1"/>
              <a:t>What</a:t>
            </a:r>
            <a:r>
              <a:rPr lang="sk-SK" dirty="0"/>
              <a:t> </a:t>
            </a:r>
            <a:r>
              <a:rPr lang="sk-SK" dirty="0" err="1"/>
              <a:t>kind</a:t>
            </a:r>
            <a:r>
              <a:rPr lang="sk-SK" dirty="0"/>
              <a:t> </a:t>
            </a:r>
            <a:r>
              <a:rPr lang="sk-SK" dirty="0" err="1"/>
              <a:t>of</a:t>
            </a:r>
            <a:r>
              <a:rPr lang="sk-SK" dirty="0"/>
              <a:t> </a:t>
            </a:r>
            <a:r>
              <a:rPr lang="sk-SK" dirty="0" err="1"/>
              <a:t>organization</a:t>
            </a:r>
            <a:r>
              <a:rPr lang="sk-SK" dirty="0"/>
              <a:t> </a:t>
            </a:r>
            <a:r>
              <a:rPr lang="sk-SK" dirty="0" err="1"/>
              <a:t>was</a:t>
            </a:r>
            <a:r>
              <a:rPr lang="sk-SK" dirty="0"/>
              <a:t> </a:t>
            </a:r>
            <a:r>
              <a:rPr lang="sk-SK" dirty="0" err="1"/>
              <a:t>the</a:t>
            </a:r>
            <a:r>
              <a:rPr lang="sk-SK" dirty="0"/>
              <a:t> GESTAPO?</a:t>
            </a:r>
          </a:p>
          <a:p>
            <a:r>
              <a:rPr lang="sk-SK" b="1" dirty="0"/>
              <a:t>7</a:t>
            </a:r>
            <a:r>
              <a:rPr lang="sk-SK" dirty="0"/>
              <a:t>. </a:t>
            </a:r>
            <a:r>
              <a:rPr lang="sk-SK" dirty="0" err="1"/>
              <a:t>Give</a:t>
            </a:r>
            <a:r>
              <a:rPr lang="sk-SK" dirty="0"/>
              <a:t> </a:t>
            </a:r>
            <a:r>
              <a:rPr lang="sk-SK" dirty="0" err="1"/>
              <a:t>reasons</a:t>
            </a:r>
            <a:r>
              <a:rPr lang="sk-SK" dirty="0"/>
              <a:t> </a:t>
            </a:r>
            <a:r>
              <a:rPr lang="sk-SK" dirty="0" err="1"/>
              <a:t>why</a:t>
            </a:r>
            <a:r>
              <a:rPr lang="sk-SK" dirty="0"/>
              <a:t> </a:t>
            </a:r>
            <a:r>
              <a:rPr lang="sk-SK" dirty="0" err="1"/>
              <a:t>did</a:t>
            </a:r>
            <a:r>
              <a:rPr lang="sk-SK" dirty="0"/>
              <a:t> </a:t>
            </a:r>
            <a:r>
              <a:rPr lang="sk-SK" dirty="0" err="1"/>
              <a:t>German</a:t>
            </a:r>
            <a:r>
              <a:rPr lang="sk-SK" dirty="0"/>
              <a:t> </a:t>
            </a:r>
            <a:r>
              <a:rPr lang="sk-SK" dirty="0" err="1"/>
              <a:t>people</a:t>
            </a:r>
            <a:r>
              <a:rPr lang="sk-SK" dirty="0"/>
              <a:t> </a:t>
            </a:r>
            <a:r>
              <a:rPr lang="sk-SK" dirty="0" err="1"/>
              <a:t>followed</a:t>
            </a:r>
            <a:r>
              <a:rPr lang="sk-SK" dirty="0"/>
              <a:t> </a:t>
            </a:r>
            <a:r>
              <a:rPr lang="sk-SK" dirty="0" err="1"/>
              <a:t>the</a:t>
            </a:r>
            <a:r>
              <a:rPr lang="sk-SK" dirty="0"/>
              <a:t> </a:t>
            </a:r>
            <a:r>
              <a:rPr lang="sk-SK" dirty="0" err="1"/>
              <a:t>Nazis</a:t>
            </a:r>
            <a:r>
              <a:rPr lang="sk-SK" dirty="0"/>
              <a:t>?</a:t>
            </a:r>
          </a:p>
          <a:p>
            <a:r>
              <a:rPr lang="sk-SK" b="1" dirty="0"/>
              <a:t>8</a:t>
            </a:r>
            <a:r>
              <a:rPr lang="sk-SK" dirty="0"/>
              <a:t>. </a:t>
            </a:r>
            <a:r>
              <a:rPr lang="sk-SK" dirty="0" err="1"/>
              <a:t>Descirbe</a:t>
            </a:r>
            <a:r>
              <a:rPr lang="sk-SK" dirty="0"/>
              <a:t> </a:t>
            </a:r>
            <a:r>
              <a:rPr lang="sk-SK" dirty="0" err="1"/>
              <a:t>what</a:t>
            </a:r>
            <a:r>
              <a:rPr lang="sk-SK" dirty="0"/>
              <a:t> </a:t>
            </a:r>
            <a:r>
              <a:rPr lang="sk-SK" dirty="0" err="1"/>
              <a:t>happend</a:t>
            </a:r>
            <a:r>
              <a:rPr lang="sk-SK" dirty="0"/>
              <a:t> </a:t>
            </a:r>
            <a:r>
              <a:rPr lang="sk-SK" dirty="0" err="1"/>
              <a:t>during</a:t>
            </a:r>
            <a:r>
              <a:rPr lang="sk-SK" dirty="0"/>
              <a:t> „</a:t>
            </a:r>
            <a:r>
              <a:rPr lang="sk-SK" dirty="0" err="1"/>
              <a:t>The</a:t>
            </a:r>
            <a:r>
              <a:rPr lang="sk-SK" dirty="0"/>
              <a:t> </a:t>
            </a:r>
            <a:r>
              <a:rPr lang="sk-SK" dirty="0" err="1"/>
              <a:t>Night</a:t>
            </a:r>
            <a:r>
              <a:rPr lang="sk-SK" dirty="0"/>
              <a:t> </a:t>
            </a:r>
            <a:r>
              <a:rPr lang="sk-SK" dirty="0" err="1"/>
              <a:t>of</a:t>
            </a:r>
            <a:r>
              <a:rPr lang="sk-SK" dirty="0"/>
              <a:t> </a:t>
            </a:r>
            <a:r>
              <a:rPr lang="sk-SK" dirty="0" err="1"/>
              <a:t>Broken</a:t>
            </a:r>
            <a:r>
              <a:rPr lang="sk-SK" dirty="0"/>
              <a:t> </a:t>
            </a:r>
            <a:r>
              <a:rPr lang="sk-SK" dirty="0" err="1"/>
              <a:t>Glass</a:t>
            </a:r>
            <a:r>
              <a:rPr lang="sk-SK" dirty="0"/>
              <a:t>“?</a:t>
            </a:r>
          </a:p>
          <a:p>
            <a:r>
              <a:rPr lang="sk-SK" b="1" dirty="0"/>
              <a:t>9</a:t>
            </a:r>
            <a:r>
              <a:rPr lang="sk-SK" dirty="0"/>
              <a:t>.Name </a:t>
            </a:r>
            <a:r>
              <a:rPr lang="sk-SK" dirty="0" err="1"/>
              <a:t>four</a:t>
            </a:r>
            <a:r>
              <a:rPr lang="sk-SK" dirty="0"/>
              <a:t> </a:t>
            </a:r>
            <a:r>
              <a:rPr lang="sk-SK" dirty="0" err="1"/>
              <a:t>important</a:t>
            </a:r>
            <a:r>
              <a:rPr lang="sk-SK" dirty="0"/>
              <a:t> </a:t>
            </a:r>
            <a:r>
              <a:rPr lang="sk-SK" dirty="0" err="1"/>
              <a:t>Nazis</a:t>
            </a:r>
            <a:r>
              <a:rPr lang="sk-SK" dirty="0"/>
              <a:t> </a:t>
            </a:r>
            <a:r>
              <a:rPr lang="sk-SK" dirty="0" err="1"/>
              <a:t>apart</a:t>
            </a:r>
            <a:r>
              <a:rPr lang="sk-SK" dirty="0"/>
              <a:t> </a:t>
            </a:r>
            <a:r>
              <a:rPr lang="sk-SK" dirty="0" err="1"/>
              <a:t>from</a:t>
            </a:r>
            <a:r>
              <a:rPr lang="sk-SK" dirty="0"/>
              <a:t> Adolf Hitler.</a:t>
            </a:r>
          </a:p>
          <a:p>
            <a:r>
              <a:rPr lang="sk-SK" b="1" dirty="0"/>
              <a:t>10</a:t>
            </a:r>
            <a:r>
              <a:rPr lang="sk-SK" dirty="0"/>
              <a:t>. </a:t>
            </a:r>
            <a:r>
              <a:rPr lang="sk-SK" dirty="0" err="1"/>
              <a:t>What</a:t>
            </a:r>
            <a:r>
              <a:rPr lang="sk-SK" dirty="0"/>
              <a:t> </a:t>
            </a:r>
            <a:r>
              <a:rPr lang="sk-SK" dirty="0" err="1"/>
              <a:t>were</a:t>
            </a:r>
            <a:r>
              <a:rPr lang="sk-SK" dirty="0"/>
              <a:t> </a:t>
            </a:r>
            <a:r>
              <a:rPr lang="sk-SK" dirty="0" err="1"/>
              <a:t>Nuremberg</a:t>
            </a:r>
            <a:r>
              <a:rPr lang="sk-SK" dirty="0"/>
              <a:t> </a:t>
            </a:r>
            <a:r>
              <a:rPr lang="sk-SK" dirty="0" err="1"/>
              <a:t>Laws</a:t>
            </a:r>
            <a:r>
              <a:rPr lang="sk-SK" dirty="0"/>
              <a:t>? </a:t>
            </a:r>
            <a:r>
              <a:rPr lang="sk-SK" dirty="0" err="1"/>
              <a:t>What</a:t>
            </a:r>
            <a:r>
              <a:rPr lang="sk-SK" dirty="0"/>
              <a:t> </a:t>
            </a:r>
            <a:r>
              <a:rPr lang="sk-SK" dirty="0" err="1"/>
              <a:t>did</a:t>
            </a:r>
            <a:r>
              <a:rPr lang="sk-SK" dirty="0"/>
              <a:t> </a:t>
            </a:r>
            <a:r>
              <a:rPr lang="sk-SK" dirty="0" err="1"/>
              <a:t>they</a:t>
            </a:r>
            <a:r>
              <a:rPr lang="sk-SK" dirty="0"/>
              <a:t> do?</a:t>
            </a:r>
            <a:endParaRPr lang="sk-SK" dirty="0"/>
          </a:p>
        </p:txBody>
      </p:sp>
    </p:spTree>
    <p:extLst>
      <p:ext uri="{BB962C8B-B14F-4D97-AF65-F5344CB8AC3E}">
        <p14:creationId xmlns:p14="http://schemas.microsoft.com/office/powerpoint/2010/main" val="2417222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Course</a:t>
            </a:r>
            <a:r>
              <a:rPr lang="sk-SK" dirty="0" smtClean="0"/>
              <a:t> </a:t>
            </a:r>
            <a:r>
              <a:rPr lang="sk-SK" dirty="0" err="1" smtClean="0"/>
              <a:t>of</a:t>
            </a:r>
            <a:r>
              <a:rPr lang="sk-SK" dirty="0" smtClean="0"/>
              <a:t> WW II</a:t>
            </a:r>
            <a:endParaRPr lang="sk-SK" dirty="0"/>
          </a:p>
        </p:txBody>
      </p:sp>
      <p:sp>
        <p:nvSpPr>
          <p:cNvPr id="3" name="Zástupný symbol obsahu 2"/>
          <p:cNvSpPr>
            <a:spLocks noGrp="1"/>
          </p:cNvSpPr>
          <p:nvPr>
            <p:ph idx="1"/>
          </p:nvPr>
        </p:nvSpPr>
        <p:spPr>
          <a:xfrm>
            <a:off x="521149" y="4293096"/>
            <a:ext cx="8229600" cy="820688"/>
          </a:xfrm>
        </p:spPr>
        <p:txBody>
          <a:bodyPr>
            <a:normAutofit/>
          </a:bodyPr>
          <a:lstStyle/>
          <a:p>
            <a:pPr marL="0" indent="0">
              <a:buNone/>
            </a:pPr>
            <a:r>
              <a:rPr lang="sk-SK" dirty="0">
                <a:hlinkClick r:id="rId2"/>
              </a:rPr>
              <a:t>https://</a:t>
            </a:r>
            <a:r>
              <a:rPr lang="sk-SK" dirty="0" smtClean="0">
                <a:hlinkClick r:id="rId2"/>
              </a:rPr>
              <a:t>learningapps.org/watch?v=pu7s6141k22</a:t>
            </a:r>
            <a:endParaRPr lang="sk-SK" dirty="0" smtClean="0"/>
          </a:p>
          <a:p>
            <a:pPr marL="0" indent="0">
              <a:buNone/>
            </a:pPr>
            <a:endParaRPr lang="sk-SK" dirty="0"/>
          </a:p>
          <a:p>
            <a:pPr marL="0" indent="0">
              <a:buNone/>
            </a:pPr>
            <a:endParaRPr lang="sk-SK" dirty="0"/>
          </a:p>
        </p:txBody>
      </p:sp>
      <p:sp>
        <p:nvSpPr>
          <p:cNvPr id="4" name="BlokTextu 3"/>
          <p:cNvSpPr txBox="1"/>
          <p:nvPr/>
        </p:nvSpPr>
        <p:spPr>
          <a:xfrm>
            <a:off x="521149" y="1628800"/>
            <a:ext cx="7704856" cy="2246769"/>
          </a:xfrm>
          <a:prstGeom prst="rect">
            <a:avLst/>
          </a:prstGeom>
          <a:noFill/>
        </p:spPr>
        <p:txBody>
          <a:bodyPr wrap="square" rtlCol="0">
            <a:spAutoFit/>
          </a:bodyPr>
          <a:lstStyle/>
          <a:p>
            <a:r>
              <a:rPr lang="sk-SK" sz="2800" dirty="0" err="1" smtClean="0">
                <a:latin typeface="Times New Roman" panose="02020603050405020304" pitchFamily="18" charset="0"/>
                <a:cs typeface="Times New Roman" panose="02020603050405020304" pitchFamily="18" charset="0"/>
              </a:rPr>
              <a:t>Try</a:t>
            </a:r>
            <a:r>
              <a:rPr lang="sk-SK" sz="2800" dirty="0" smtClean="0">
                <a:latin typeface="Times New Roman" panose="02020603050405020304" pitchFamily="18" charset="0"/>
                <a:cs typeface="Times New Roman" panose="02020603050405020304" pitchFamily="18" charset="0"/>
              </a:rPr>
              <a:t> to </a:t>
            </a:r>
            <a:r>
              <a:rPr lang="sk-SK" sz="2800" dirty="0" err="1" smtClean="0">
                <a:latin typeface="Times New Roman" panose="02020603050405020304" pitchFamily="18" charset="0"/>
                <a:cs typeface="Times New Roman" panose="02020603050405020304" pitchFamily="18" charset="0"/>
              </a:rPr>
              <a:t>put</a:t>
            </a:r>
            <a:r>
              <a:rPr lang="sk-SK" sz="2800" dirty="0" smtClean="0">
                <a:latin typeface="Times New Roman" panose="02020603050405020304" pitchFamily="18" charset="0"/>
                <a:cs typeface="Times New Roman" panose="02020603050405020304" pitchFamily="18" charset="0"/>
              </a:rPr>
              <a:t> major </a:t>
            </a:r>
            <a:r>
              <a:rPr lang="sk-SK" sz="2800" dirty="0" err="1" smtClean="0">
                <a:latin typeface="Times New Roman" panose="02020603050405020304" pitchFamily="18" charset="0"/>
                <a:cs typeface="Times New Roman" panose="02020603050405020304" pitchFamily="18" charset="0"/>
              </a:rPr>
              <a:t>events</a:t>
            </a:r>
            <a:r>
              <a:rPr lang="sk-SK" sz="2800" dirty="0" smtClean="0">
                <a:latin typeface="Times New Roman" panose="02020603050405020304" pitchFamily="18" charset="0"/>
                <a:cs typeface="Times New Roman" panose="02020603050405020304" pitchFamily="18" charset="0"/>
              </a:rPr>
              <a:t> </a:t>
            </a:r>
            <a:r>
              <a:rPr lang="sk-SK" sz="2800" dirty="0" err="1" smtClean="0">
                <a:latin typeface="Times New Roman" panose="02020603050405020304" pitchFamily="18" charset="0"/>
                <a:cs typeface="Times New Roman" panose="02020603050405020304" pitchFamily="18" charset="0"/>
              </a:rPr>
              <a:t>of</a:t>
            </a:r>
            <a:r>
              <a:rPr lang="sk-SK" sz="2800" dirty="0" smtClean="0">
                <a:latin typeface="Times New Roman" panose="02020603050405020304" pitchFamily="18" charset="0"/>
                <a:cs typeface="Times New Roman" panose="02020603050405020304" pitchFamily="18" charset="0"/>
              </a:rPr>
              <a:t> WW II </a:t>
            </a:r>
            <a:r>
              <a:rPr lang="sk-SK" sz="2800" dirty="0" err="1" smtClean="0">
                <a:latin typeface="Times New Roman" panose="02020603050405020304" pitchFamily="18" charset="0"/>
                <a:cs typeface="Times New Roman" panose="02020603050405020304" pitchFamily="18" charset="0"/>
              </a:rPr>
              <a:t>into</a:t>
            </a:r>
            <a:r>
              <a:rPr lang="sk-SK" sz="2800" dirty="0" smtClean="0">
                <a:latin typeface="Times New Roman" panose="02020603050405020304" pitchFamily="18" charset="0"/>
                <a:cs typeface="Times New Roman" panose="02020603050405020304" pitchFamily="18" charset="0"/>
              </a:rPr>
              <a:t> </a:t>
            </a:r>
            <a:r>
              <a:rPr lang="sk-SK" sz="2800" dirty="0" err="1" smtClean="0">
                <a:latin typeface="Times New Roman" panose="02020603050405020304" pitchFamily="18" charset="0"/>
                <a:cs typeface="Times New Roman" panose="02020603050405020304" pitchFamily="18" charset="0"/>
              </a:rPr>
              <a:t>chronological</a:t>
            </a:r>
            <a:r>
              <a:rPr lang="sk-SK" sz="2800" dirty="0" smtClean="0">
                <a:latin typeface="Times New Roman" panose="02020603050405020304" pitchFamily="18" charset="0"/>
                <a:cs typeface="Times New Roman" panose="02020603050405020304" pitchFamily="18" charset="0"/>
              </a:rPr>
              <a:t> </a:t>
            </a:r>
            <a:r>
              <a:rPr lang="sk-SK" sz="2800" dirty="0" err="1" smtClean="0">
                <a:latin typeface="Times New Roman" panose="02020603050405020304" pitchFamily="18" charset="0"/>
                <a:cs typeface="Times New Roman" panose="02020603050405020304" pitchFamily="18" charset="0"/>
              </a:rPr>
              <a:t>order</a:t>
            </a:r>
            <a:r>
              <a:rPr lang="sk-SK" sz="2800" dirty="0" smtClean="0">
                <a:latin typeface="Times New Roman" panose="02020603050405020304" pitchFamily="18" charset="0"/>
                <a:cs typeface="Times New Roman" panose="02020603050405020304" pitchFamily="18" charset="0"/>
              </a:rPr>
              <a:t>.</a:t>
            </a:r>
          </a:p>
          <a:p>
            <a:endParaRPr lang="sk-SK" sz="2800" dirty="0">
              <a:latin typeface="Times New Roman" panose="02020603050405020304" pitchFamily="18" charset="0"/>
              <a:cs typeface="Times New Roman" panose="02020603050405020304" pitchFamily="18" charset="0"/>
            </a:endParaRPr>
          </a:p>
          <a:p>
            <a:pPr algn="ctr"/>
            <a:r>
              <a:rPr lang="sk-SK" sz="2800" dirty="0" smtClean="0">
                <a:solidFill>
                  <a:srgbClr val="FF0000"/>
                </a:solidFill>
                <a:latin typeface="Times New Roman" panose="02020603050405020304" pitchFamily="18" charset="0"/>
                <a:cs typeface="Times New Roman" panose="02020603050405020304" pitchFamily="18" charset="0"/>
              </a:rPr>
              <a:t>(</a:t>
            </a:r>
            <a:r>
              <a:rPr lang="sk-SK" sz="2800" dirty="0" err="1" smtClean="0">
                <a:solidFill>
                  <a:srgbClr val="FF0000"/>
                </a:solidFill>
                <a:latin typeface="Times New Roman" panose="02020603050405020304" pitchFamily="18" charset="0"/>
                <a:cs typeface="Times New Roman" panose="02020603050405020304" pitchFamily="18" charset="0"/>
              </a:rPr>
              <a:t>order</a:t>
            </a:r>
            <a:r>
              <a:rPr lang="sk-SK" sz="2800" dirty="0" smtClean="0">
                <a:solidFill>
                  <a:srgbClr val="FF0000"/>
                </a:solidFill>
                <a:latin typeface="Times New Roman" panose="02020603050405020304" pitchFamily="18" charset="0"/>
                <a:cs typeface="Times New Roman" panose="02020603050405020304" pitchFamily="18" charset="0"/>
              </a:rPr>
              <a:t> </a:t>
            </a:r>
            <a:r>
              <a:rPr lang="sk-SK" sz="2800" dirty="0" err="1" smtClean="0">
                <a:solidFill>
                  <a:srgbClr val="FF0000"/>
                </a:solidFill>
                <a:latin typeface="Times New Roman" panose="02020603050405020304" pitchFamily="18" charset="0"/>
                <a:cs typeface="Times New Roman" panose="02020603050405020304" pitchFamily="18" charset="0"/>
              </a:rPr>
              <a:t>it</a:t>
            </a:r>
            <a:r>
              <a:rPr lang="sk-SK" sz="2800" dirty="0" smtClean="0">
                <a:solidFill>
                  <a:srgbClr val="FF0000"/>
                </a:solidFill>
                <a:latin typeface="Times New Roman" panose="02020603050405020304" pitchFamily="18" charset="0"/>
                <a:cs typeface="Times New Roman" panose="02020603050405020304" pitchFamily="18" charset="0"/>
              </a:rPr>
              <a:t> </a:t>
            </a:r>
            <a:r>
              <a:rPr lang="sk-SK" sz="2800" dirty="0" err="1" smtClean="0">
                <a:solidFill>
                  <a:srgbClr val="FF0000"/>
                </a:solidFill>
                <a:latin typeface="Times New Roman" panose="02020603050405020304" pitchFamily="18" charset="0"/>
                <a:cs typeface="Times New Roman" panose="02020603050405020304" pitchFamily="18" charset="0"/>
              </a:rPr>
              <a:t>from</a:t>
            </a:r>
            <a:r>
              <a:rPr lang="sk-SK" sz="2800" dirty="0" smtClean="0">
                <a:solidFill>
                  <a:srgbClr val="FF0000"/>
                </a:solidFill>
                <a:latin typeface="Times New Roman" panose="02020603050405020304" pitchFamily="18" charset="0"/>
                <a:cs typeface="Times New Roman" panose="02020603050405020304" pitchFamily="18" charset="0"/>
              </a:rPr>
              <a:t> top </a:t>
            </a:r>
            <a:r>
              <a:rPr lang="sk-SK" sz="2800" dirty="0" err="1" smtClean="0">
                <a:solidFill>
                  <a:srgbClr val="FF0000"/>
                </a:solidFill>
                <a:latin typeface="Times New Roman" panose="02020603050405020304" pitchFamily="18" charset="0"/>
                <a:cs typeface="Times New Roman" panose="02020603050405020304" pitchFamily="18" charset="0"/>
              </a:rPr>
              <a:t>left</a:t>
            </a:r>
            <a:r>
              <a:rPr lang="sk-SK" sz="2800" dirty="0" smtClean="0">
                <a:solidFill>
                  <a:srgbClr val="FF0000"/>
                </a:solidFill>
                <a:latin typeface="Times New Roman" panose="02020603050405020304" pitchFamily="18" charset="0"/>
                <a:cs typeface="Times New Roman" panose="02020603050405020304" pitchFamily="18" charset="0"/>
              </a:rPr>
              <a:t> to </a:t>
            </a:r>
            <a:r>
              <a:rPr lang="sk-SK" sz="2800" dirty="0" err="1" smtClean="0">
                <a:solidFill>
                  <a:srgbClr val="FF0000"/>
                </a:solidFill>
                <a:latin typeface="Times New Roman" panose="02020603050405020304" pitchFamily="18" charset="0"/>
                <a:cs typeface="Times New Roman" panose="02020603050405020304" pitchFamily="18" charset="0"/>
              </a:rPr>
              <a:t>bottm</a:t>
            </a:r>
            <a:r>
              <a:rPr lang="sk-SK" sz="2800" dirty="0" smtClean="0">
                <a:solidFill>
                  <a:srgbClr val="FF0000"/>
                </a:solidFill>
                <a:latin typeface="Times New Roman" panose="02020603050405020304" pitchFamily="18" charset="0"/>
                <a:cs typeface="Times New Roman" panose="02020603050405020304" pitchFamily="18" charset="0"/>
              </a:rPr>
              <a:t> </a:t>
            </a:r>
            <a:r>
              <a:rPr lang="sk-SK" sz="2800" dirty="0" err="1" smtClean="0">
                <a:solidFill>
                  <a:srgbClr val="FF0000"/>
                </a:solidFill>
                <a:latin typeface="Times New Roman" panose="02020603050405020304" pitchFamily="18" charset="0"/>
                <a:cs typeface="Times New Roman" panose="02020603050405020304" pitchFamily="18" charset="0"/>
              </a:rPr>
              <a:t>right</a:t>
            </a:r>
            <a:r>
              <a:rPr lang="sk-SK" sz="2800" dirty="0" smtClean="0">
                <a:solidFill>
                  <a:srgbClr val="FF0000"/>
                </a:solidFill>
                <a:latin typeface="Times New Roman" panose="02020603050405020304" pitchFamily="18" charset="0"/>
                <a:cs typeface="Times New Roman" panose="02020603050405020304" pitchFamily="18" charset="0"/>
              </a:rPr>
              <a:t> </a:t>
            </a:r>
            <a:r>
              <a:rPr lang="sk-SK" sz="2800" dirty="0" err="1" smtClean="0">
                <a:solidFill>
                  <a:srgbClr val="FF0000"/>
                </a:solidFill>
                <a:latin typeface="Times New Roman" panose="02020603050405020304" pitchFamily="18" charset="0"/>
                <a:cs typeface="Times New Roman" panose="02020603050405020304" pitchFamily="18" charset="0"/>
              </a:rPr>
              <a:t>corner</a:t>
            </a:r>
            <a:r>
              <a:rPr lang="sk-SK" sz="2800" dirty="0" smtClean="0">
                <a:solidFill>
                  <a:srgbClr val="FF0000"/>
                </a:solidFill>
                <a:latin typeface="Times New Roman" panose="02020603050405020304" pitchFamily="18" charset="0"/>
                <a:cs typeface="Times New Roman" panose="02020603050405020304" pitchFamily="18" charset="0"/>
              </a:rPr>
              <a:t> )</a:t>
            </a:r>
          </a:p>
          <a:p>
            <a:endParaRPr lang="sk-SK" sz="2800" dirty="0">
              <a:latin typeface="Times New Roman" panose="02020603050405020304" pitchFamily="18" charset="0"/>
              <a:cs typeface="Times New Roman" panose="02020603050405020304" pitchFamily="18" charset="0"/>
            </a:endParaRPr>
          </a:p>
        </p:txBody>
      </p:sp>
      <p:sp>
        <p:nvSpPr>
          <p:cNvPr id="5" name="AutoShape 2" descr="Objectives Know the key events that shaped the course of World War II in  Europe. - ppt downlo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Tree>
    <p:extLst>
      <p:ext uri="{BB962C8B-B14F-4D97-AF65-F5344CB8AC3E}">
        <p14:creationId xmlns:p14="http://schemas.microsoft.com/office/powerpoint/2010/main" val="4080219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Course</a:t>
            </a:r>
            <a:r>
              <a:rPr lang="sk-SK" dirty="0"/>
              <a:t> </a:t>
            </a:r>
            <a:r>
              <a:rPr lang="sk-SK" dirty="0" err="1"/>
              <a:t>of</a:t>
            </a:r>
            <a:r>
              <a:rPr lang="sk-SK" dirty="0"/>
              <a:t> WWII</a:t>
            </a:r>
          </a:p>
        </p:txBody>
      </p:sp>
      <p:sp>
        <p:nvSpPr>
          <p:cNvPr id="3" name="Zástupný symbol obsahu 2"/>
          <p:cNvSpPr>
            <a:spLocks noGrp="1"/>
          </p:cNvSpPr>
          <p:nvPr>
            <p:ph idx="1"/>
          </p:nvPr>
        </p:nvSpPr>
        <p:spPr/>
        <p:txBody>
          <a:bodyPr>
            <a:normAutofit fontScale="92500" lnSpcReduction="20000"/>
          </a:bodyPr>
          <a:lstStyle/>
          <a:p>
            <a:pPr marL="0" lvl="0" indent="0">
              <a:buNone/>
            </a:pPr>
            <a:r>
              <a:rPr lang="sk-SK" dirty="0" err="1" smtClean="0"/>
              <a:t>Short</a:t>
            </a:r>
            <a:r>
              <a:rPr lang="sk-SK" dirty="0" smtClean="0"/>
              <a:t> Video </a:t>
            </a:r>
            <a:r>
              <a:rPr lang="sk-SK" dirty="0" err="1" smtClean="0"/>
              <a:t>Course</a:t>
            </a:r>
            <a:r>
              <a:rPr lang="sk-SK" dirty="0" smtClean="0"/>
              <a:t> </a:t>
            </a:r>
            <a:r>
              <a:rPr lang="sk-SK" dirty="0" err="1" smtClean="0"/>
              <a:t>of</a:t>
            </a:r>
            <a:r>
              <a:rPr lang="sk-SK" dirty="0" smtClean="0"/>
              <a:t> WW II.</a:t>
            </a:r>
          </a:p>
          <a:p>
            <a:pPr marL="0" lvl="0" indent="0">
              <a:buNone/>
            </a:pPr>
            <a:endParaRPr lang="sk-SK" dirty="0" smtClean="0"/>
          </a:p>
          <a:p>
            <a:pPr marL="0" lvl="0" indent="0">
              <a:buNone/>
            </a:pPr>
            <a:r>
              <a:rPr lang="sk-SK" dirty="0" smtClean="0">
                <a:hlinkClick r:id="rId2"/>
              </a:rPr>
              <a:t>https</a:t>
            </a:r>
            <a:r>
              <a:rPr lang="sk-SK" dirty="0">
                <a:hlinkClick r:id="rId2"/>
              </a:rPr>
              <a:t>://</a:t>
            </a:r>
            <a:r>
              <a:rPr lang="sk-SK" dirty="0" smtClean="0">
                <a:hlinkClick r:id="rId2"/>
              </a:rPr>
              <a:t>www.youtube.com/watch?v=AUXIuYHFgBE</a:t>
            </a:r>
            <a:endParaRPr lang="sk-SK" dirty="0" smtClean="0"/>
          </a:p>
          <a:p>
            <a:pPr marL="0" lvl="0" indent="0">
              <a:buNone/>
            </a:pPr>
            <a:endParaRPr lang="sk-SK" dirty="0" smtClean="0"/>
          </a:p>
          <a:p>
            <a:pPr marL="0" indent="0">
              <a:buNone/>
            </a:pPr>
            <a:r>
              <a:rPr lang="sk-SK" dirty="0" err="1"/>
              <a:t>Timeline</a:t>
            </a:r>
            <a:r>
              <a:rPr lang="sk-SK" dirty="0"/>
              <a:t> </a:t>
            </a:r>
            <a:r>
              <a:rPr lang="sk-SK" dirty="0" err="1"/>
              <a:t>of</a:t>
            </a:r>
            <a:r>
              <a:rPr lang="sk-SK" dirty="0"/>
              <a:t> WW II.</a:t>
            </a:r>
          </a:p>
          <a:p>
            <a:pPr marL="0" lvl="0" indent="0">
              <a:buNone/>
            </a:pPr>
            <a:endParaRPr lang="sk-SK" dirty="0" smtClean="0"/>
          </a:p>
          <a:p>
            <a:pPr marL="0" lvl="0" indent="0">
              <a:buNone/>
            </a:pPr>
            <a:r>
              <a:rPr lang="sk-SK" dirty="0" smtClean="0">
                <a:hlinkClick r:id="rId3"/>
              </a:rPr>
              <a:t>https</a:t>
            </a:r>
            <a:r>
              <a:rPr lang="sk-SK" dirty="0">
                <a:hlinkClick r:id="rId3"/>
              </a:rPr>
              <a:t>://</a:t>
            </a:r>
            <a:r>
              <a:rPr lang="sk-SK" dirty="0" smtClean="0">
                <a:hlinkClick r:id="rId3"/>
              </a:rPr>
              <a:t>cdn.knightlab.com/libs/timeline3/latest/embed/index.html?source=1dGWstm3befixJG3MGsuIuLOZbnEo0QyxM3UtUveqbr0&amp;font=Default&amp;lang=en&amp;initial_zoom=2&amp;height=650</a:t>
            </a:r>
            <a:endParaRPr lang="sk-SK" dirty="0" smtClean="0"/>
          </a:p>
          <a:p>
            <a:pPr marL="0" lvl="0" indent="0">
              <a:buNone/>
            </a:pPr>
            <a:endParaRPr lang="sk-SK" dirty="0"/>
          </a:p>
        </p:txBody>
      </p:sp>
    </p:spTree>
    <p:extLst>
      <p:ext uri="{BB962C8B-B14F-4D97-AF65-F5344CB8AC3E}">
        <p14:creationId xmlns:p14="http://schemas.microsoft.com/office/powerpoint/2010/main" val="496698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Users\OKAY\Desktop\stalingrad.jpg"/>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32000"/>
                    </a14:imgEffect>
                  </a14:imgLayer>
                </a14:imgProps>
              </a:ext>
              <a:ext uri="{28A0092B-C50C-407E-A947-70E740481C1C}">
                <a14:useLocalDpi xmlns:a14="http://schemas.microsoft.com/office/drawing/2010/main" val="0"/>
              </a:ext>
            </a:extLst>
          </a:blip>
          <a:srcRect/>
          <a:stretch>
            <a:fillRect/>
          </a:stretch>
        </p:blipFill>
        <p:spPr bwMode="auto">
          <a:xfrm rot="529563">
            <a:off x="5786204" y="4895667"/>
            <a:ext cx="2695575" cy="16954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OKAY\Desktop\battle of britain.jpg"/>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28000"/>
                    </a14:imgEffect>
                  </a14:imgLayer>
                </a14:imgProps>
              </a:ext>
              <a:ext uri="{28A0092B-C50C-407E-A947-70E740481C1C}">
                <a14:useLocalDpi xmlns:a14="http://schemas.microsoft.com/office/drawing/2010/main" val="0"/>
              </a:ext>
            </a:extLst>
          </a:blip>
          <a:srcRect/>
          <a:stretch>
            <a:fillRect/>
          </a:stretch>
        </p:blipFill>
        <p:spPr bwMode="auto">
          <a:xfrm>
            <a:off x="6270526" y="2562638"/>
            <a:ext cx="2552700" cy="17907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p:txBody>
          <a:bodyPr/>
          <a:lstStyle/>
          <a:p>
            <a:r>
              <a:rPr lang="sk-SK" dirty="0" err="1"/>
              <a:t>Course</a:t>
            </a:r>
            <a:r>
              <a:rPr lang="sk-SK" dirty="0"/>
              <a:t> </a:t>
            </a:r>
            <a:r>
              <a:rPr lang="sk-SK" dirty="0" err="1"/>
              <a:t>of</a:t>
            </a:r>
            <a:r>
              <a:rPr lang="sk-SK" dirty="0"/>
              <a:t> WWII</a:t>
            </a:r>
          </a:p>
        </p:txBody>
      </p:sp>
      <p:sp>
        <p:nvSpPr>
          <p:cNvPr id="3" name="Zástupný symbol obsahu 2"/>
          <p:cNvSpPr>
            <a:spLocks noGrp="1"/>
          </p:cNvSpPr>
          <p:nvPr>
            <p:ph idx="1"/>
          </p:nvPr>
        </p:nvSpPr>
        <p:spPr/>
        <p:txBody>
          <a:bodyPr/>
          <a:lstStyle/>
          <a:p>
            <a:r>
              <a:rPr lang="sk-SK" dirty="0" err="1" smtClean="0"/>
              <a:t>France</a:t>
            </a:r>
            <a:r>
              <a:rPr lang="sk-SK" dirty="0" smtClean="0"/>
              <a:t> </a:t>
            </a:r>
            <a:r>
              <a:rPr lang="sk-SK" dirty="0" err="1" smtClean="0"/>
              <a:t>falls</a:t>
            </a:r>
            <a:r>
              <a:rPr lang="sk-SK" dirty="0"/>
              <a:t> on </a:t>
            </a:r>
            <a:r>
              <a:rPr lang="sk-SK" dirty="0" err="1"/>
              <a:t>June</a:t>
            </a:r>
            <a:r>
              <a:rPr lang="sk-SK" dirty="0"/>
              <a:t> 22, 1940</a:t>
            </a:r>
            <a:r>
              <a:rPr lang="sk-SK" dirty="0" smtClean="0"/>
              <a:t>.</a:t>
            </a:r>
          </a:p>
          <a:p>
            <a:r>
              <a:rPr lang="sk-SK" dirty="0" smtClean="0"/>
              <a:t>Hitler </a:t>
            </a:r>
            <a:r>
              <a:rPr lang="sk-SK" dirty="0" err="1" smtClean="0"/>
              <a:t>now</a:t>
            </a:r>
            <a:r>
              <a:rPr lang="sk-SK" dirty="0" smtClean="0"/>
              <a:t> </a:t>
            </a:r>
            <a:r>
              <a:rPr lang="sk-SK" dirty="0" err="1" smtClean="0"/>
              <a:t>controls</a:t>
            </a:r>
            <a:r>
              <a:rPr lang="sk-SK" dirty="0" smtClean="0"/>
              <a:t> </a:t>
            </a:r>
            <a:r>
              <a:rPr lang="sk-SK" dirty="0" err="1" smtClean="0"/>
              <a:t>much</a:t>
            </a:r>
            <a:r>
              <a:rPr lang="sk-SK" dirty="0" smtClean="0"/>
              <a:t> </a:t>
            </a:r>
            <a:r>
              <a:rPr lang="sk-SK" dirty="0" err="1" smtClean="0"/>
              <a:t>of</a:t>
            </a:r>
            <a:r>
              <a:rPr lang="sk-SK" dirty="0" smtClean="0"/>
              <a:t> </a:t>
            </a:r>
            <a:r>
              <a:rPr lang="sk-SK" dirty="0" err="1" smtClean="0"/>
              <a:t>Europe</a:t>
            </a:r>
            <a:endParaRPr lang="sk-SK" dirty="0" smtClean="0"/>
          </a:p>
          <a:p>
            <a:r>
              <a:rPr lang="sk-SK" dirty="0" err="1" smtClean="0"/>
              <a:t>The</a:t>
            </a:r>
            <a:r>
              <a:rPr lang="sk-SK" dirty="0" smtClean="0"/>
              <a:t> </a:t>
            </a:r>
            <a:r>
              <a:rPr lang="sk-SK" dirty="0" err="1" smtClean="0"/>
              <a:t>Battle</a:t>
            </a:r>
            <a:r>
              <a:rPr lang="sk-SK" dirty="0" smtClean="0"/>
              <a:t> </a:t>
            </a:r>
            <a:r>
              <a:rPr lang="sk-SK" dirty="0" err="1" smtClean="0"/>
              <a:t>of</a:t>
            </a:r>
            <a:r>
              <a:rPr lang="sk-SK" dirty="0" smtClean="0"/>
              <a:t>  </a:t>
            </a:r>
            <a:r>
              <a:rPr lang="sk-SK" dirty="0" err="1" smtClean="0"/>
              <a:t>Britain</a:t>
            </a:r>
            <a:r>
              <a:rPr lang="sk-SK" dirty="0" smtClean="0"/>
              <a:t>, September 7, 1940</a:t>
            </a:r>
          </a:p>
          <a:p>
            <a:r>
              <a:rPr lang="sk-SK" dirty="0" err="1" smtClean="0"/>
              <a:t>The</a:t>
            </a:r>
            <a:r>
              <a:rPr lang="sk-SK" dirty="0" smtClean="0"/>
              <a:t> </a:t>
            </a:r>
            <a:r>
              <a:rPr lang="sk-SK" dirty="0" err="1" smtClean="0"/>
              <a:t>Mediterranean</a:t>
            </a:r>
            <a:r>
              <a:rPr lang="sk-SK" dirty="0" smtClean="0"/>
              <a:t> and </a:t>
            </a:r>
            <a:r>
              <a:rPr lang="sk-SK" dirty="0" err="1" smtClean="0"/>
              <a:t>Eastern</a:t>
            </a:r>
            <a:r>
              <a:rPr lang="sk-SK" dirty="0" smtClean="0"/>
              <a:t> Front September, 1940</a:t>
            </a:r>
          </a:p>
          <a:p>
            <a:r>
              <a:rPr lang="sk-SK" dirty="0" err="1" smtClean="0"/>
              <a:t>Invasion</a:t>
            </a:r>
            <a:r>
              <a:rPr lang="sk-SK" dirty="0" smtClean="0"/>
              <a:t> </a:t>
            </a:r>
            <a:r>
              <a:rPr lang="sk-SK" dirty="0" err="1" smtClean="0"/>
              <a:t>into</a:t>
            </a:r>
            <a:r>
              <a:rPr lang="sk-SK" dirty="0" smtClean="0"/>
              <a:t> USSR, </a:t>
            </a:r>
            <a:r>
              <a:rPr lang="en-US" dirty="0"/>
              <a:t>morning of June 22, 1941</a:t>
            </a:r>
            <a:endParaRPr lang="sk-SK" dirty="0" smtClean="0"/>
          </a:p>
          <a:p>
            <a:endParaRPr lang="sk-SK" dirty="0"/>
          </a:p>
        </p:txBody>
      </p:sp>
      <p:pic>
        <p:nvPicPr>
          <p:cNvPr id="2050" name="Picture 2" descr="C:\Users\OKAY\Desktop\france ww2.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05873">
            <a:off x="5847484" y="332656"/>
            <a:ext cx="2800350"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22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KAY\Desktop\Japan wwi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80775">
            <a:off x="5780509" y="1015723"/>
            <a:ext cx="2552700" cy="17907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p:txBody>
          <a:bodyPr/>
          <a:lstStyle/>
          <a:p>
            <a:r>
              <a:rPr lang="sk-SK" dirty="0" err="1"/>
              <a:t>Course</a:t>
            </a:r>
            <a:r>
              <a:rPr lang="sk-SK" dirty="0"/>
              <a:t> </a:t>
            </a:r>
            <a:r>
              <a:rPr lang="sk-SK" dirty="0" err="1"/>
              <a:t>of</a:t>
            </a:r>
            <a:r>
              <a:rPr lang="sk-SK" dirty="0"/>
              <a:t> WWII</a:t>
            </a:r>
          </a:p>
        </p:txBody>
      </p:sp>
      <p:sp>
        <p:nvSpPr>
          <p:cNvPr id="3" name="Zástupný symbol obsahu 2"/>
          <p:cNvSpPr>
            <a:spLocks noGrp="1"/>
          </p:cNvSpPr>
          <p:nvPr>
            <p:ph idx="1"/>
          </p:nvPr>
        </p:nvSpPr>
        <p:spPr/>
        <p:txBody>
          <a:bodyPr/>
          <a:lstStyle/>
          <a:p>
            <a:r>
              <a:rPr lang="sk-SK" dirty="0" smtClean="0"/>
              <a:t>Japan </a:t>
            </a:r>
            <a:r>
              <a:rPr lang="sk-SK" dirty="0" err="1" smtClean="0"/>
              <a:t>at</a:t>
            </a:r>
            <a:r>
              <a:rPr lang="sk-SK" dirty="0" smtClean="0"/>
              <a:t> </a:t>
            </a:r>
            <a:r>
              <a:rPr lang="sk-SK" dirty="0" err="1" smtClean="0"/>
              <a:t>war</a:t>
            </a:r>
            <a:r>
              <a:rPr lang="sk-SK" dirty="0" smtClean="0"/>
              <a:t>, December 7, 1941</a:t>
            </a:r>
          </a:p>
          <a:p>
            <a:r>
              <a:rPr lang="sk-SK" dirty="0" err="1" smtClean="0"/>
              <a:t>Pacific</a:t>
            </a:r>
            <a:r>
              <a:rPr lang="sk-SK" dirty="0" smtClean="0"/>
              <a:t> front </a:t>
            </a:r>
          </a:p>
          <a:p>
            <a:r>
              <a:rPr lang="sk-SK" dirty="0" err="1" smtClean="0"/>
              <a:t>The</a:t>
            </a:r>
            <a:r>
              <a:rPr lang="sk-SK" dirty="0" smtClean="0"/>
              <a:t> </a:t>
            </a:r>
            <a:r>
              <a:rPr lang="sk-SK" dirty="0" err="1" smtClean="0"/>
              <a:t>Allies</a:t>
            </a:r>
            <a:r>
              <a:rPr lang="sk-SK" dirty="0" smtClean="0"/>
              <a:t> </a:t>
            </a:r>
            <a:r>
              <a:rPr lang="sk-SK" dirty="0" err="1" smtClean="0"/>
              <a:t>Advance</a:t>
            </a:r>
            <a:endParaRPr lang="sk-SK" dirty="0" smtClean="0"/>
          </a:p>
          <a:p>
            <a:r>
              <a:rPr lang="sk-SK" dirty="0" err="1"/>
              <a:t>Germany’s</a:t>
            </a:r>
            <a:r>
              <a:rPr lang="sk-SK" dirty="0"/>
              <a:t> </a:t>
            </a:r>
            <a:r>
              <a:rPr lang="sk-SK" dirty="0" err="1"/>
              <a:t>Unconditional</a:t>
            </a:r>
            <a:r>
              <a:rPr lang="sk-SK" dirty="0"/>
              <a:t> </a:t>
            </a:r>
            <a:r>
              <a:rPr lang="sk-SK" dirty="0" err="1" smtClean="0"/>
              <a:t>Surrender</a:t>
            </a:r>
            <a:endParaRPr lang="sk-SK" dirty="0" smtClean="0"/>
          </a:p>
          <a:p>
            <a:r>
              <a:rPr lang="sk-SK" dirty="0" err="1" smtClean="0"/>
              <a:t>Japany’s</a:t>
            </a:r>
            <a:r>
              <a:rPr lang="sk-SK" dirty="0" smtClean="0"/>
              <a:t> </a:t>
            </a:r>
            <a:r>
              <a:rPr lang="sk-SK" dirty="0" err="1"/>
              <a:t>Unconditional</a:t>
            </a:r>
            <a:r>
              <a:rPr lang="sk-SK" dirty="0"/>
              <a:t> </a:t>
            </a:r>
            <a:r>
              <a:rPr lang="sk-SK" dirty="0" err="1"/>
              <a:t>Surrender</a:t>
            </a:r>
            <a:endParaRPr lang="sk-SK" dirty="0"/>
          </a:p>
        </p:txBody>
      </p:sp>
      <p:pic>
        <p:nvPicPr>
          <p:cNvPr id="3075" name="Picture 3" descr="C:\Users\OKAY\Desktop\germany surrend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4509120"/>
            <a:ext cx="3744416" cy="187220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OKAY\Desktop\japan surrend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4509120"/>
            <a:ext cx="3312368"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1615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Major </a:t>
            </a:r>
            <a:r>
              <a:rPr lang="sk-SK" dirty="0" err="1" smtClean="0"/>
              <a:t>Events</a:t>
            </a:r>
            <a:r>
              <a:rPr lang="sk-SK" dirty="0" smtClean="0"/>
              <a:t> and </a:t>
            </a:r>
            <a:r>
              <a:rPr lang="sk-SK" dirty="0" err="1" smtClean="0"/>
              <a:t>Battles</a:t>
            </a:r>
            <a:endParaRPr lang="sk-SK" dirty="0"/>
          </a:p>
        </p:txBody>
      </p:sp>
      <p:sp>
        <p:nvSpPr>
          <p:cNvPr id="3" name="Zástupný symbol obsahu 2"/>
          <p:cNvSpPr>
            <a:spLocks noGrp="1"/>
          </p:cNvSpPr>
          <p:nvPr>
            <p:ph idx="1"/>
          </p:nvPr>
        </p:nvSpPr>
        <p:spPr>
          <a:xfrm>
            <a:off x="179512" y="1600200"/>
            <a:ext cx="8712968" cy="4525963"/>
          </a:xfrm>
        </p:spPr>
        <p:txBody>
          <a:bodyPr>
            <a:normAutofit/>
          </a:bodyPr>
          <a:lstStyle/>
          <a:p>
            <a:r>
              <a:rPr lang="sk-SK" dirty="0" smtClean="0"/>
              <a:t>1. </a:t>
            </a:r>
            <a:r>
              <a:rPr lang="sk-SK" dirty="0" err="1" smtClean="0"/>
              <a:t>Battle</a:t>
            </a:r>
            <a:r>
              <a:rPr lang="sk-SK" dirty="0" smtClean="0"/>
              <a:t> </a:t>
            </a:r>
            <a:r>
              <a:rPr lang="sk-SK" dirty="0" err="1" smtClean="0"/>
              <a:t>of</a:t>
            </a:r>
            <a:r>
              <a:rPr lang="sk-SK" dirty="0" smtClean="0"/>
              <a:t> </a:t>
            </a:r>
            <a:r>
              <a:rPr lang="sk-SK" dirty="0" err="1" smtClean="0"/>
              <a:t>France</a:t>
            </a:r>
            <a:r>
              <a:rPr lang="sk-SK" dirty="0" smtClean="0"/>
              <a:t>, </a:t>
            </a:r>
            <a:r>
              <a:rPr lang="sk-SK" dirty="0" err="1" smtClean="0"/>
              <a:t>May</a:t>
            </a:r>
            <a:r>
              <a:rPr lang="sk-SK" dirty="0" smtClean="0"/>
              <a:t> to </a:t>
            </a:r>
            <a:r>
              <a:rPr lang="sk-SK" dirty="0" err="1" smtClean="0"/>
              <a:t>June</a:t>
            </a:r>
            <a:r>
              <a:rPr lang="sk-SK" dirty="0" smtClean="0"/>
              <a:t>, 1940</a:t>
            </a:r>
          </a:p>
          <a:p>
            <a:r>
              <a:rPr lang="sk-SK" dirty="0" smtClean="0"/>
              <a:t>2. </a:t>
            </a:r>
            <a:r>
              <a:rPr lang="sk-SK" dirty="0" err="1" smtClean="0"/>
              <a:t>Battle</a:t>
            </a:r>
            <a:r>
              <a:rPr lang="sk-SK" dirty="0" smtClean="0"/>
              <a:t> </a:t>
            </a:r>
            <a:r>
              <a:rPr lang="sk-SK" dirty="0" err="1" smtClean="0"/>
              <a:t>of</a:t>
            </a:r>
            <a:r>
              <a:rPr lang="sk-SK" dirty="0" smtClean="0"/>
              <a:t> </a:t>
            </a:r>
            <a:r>
              <a:rPr lang="sk-SK" dirty="0" err="1" smtClean="0"/>
              <a:t>Britain</a:t>
            </a:r>
            <a:r>
              <a:rPr lang="sk-SK" dirty="0" smtClean="0"/>
              <a:t>, </a:t>
            </a:r>
            <a:r>
              <a:rPr lang="sk-SK" dirty="0" err="1" smtClean="0"/>
              <a:t>July</a:t>
            </a:r>
            <a:r>
              <a:rPr lang="sk-SK" dirty="0" smtClean="0"/>
              <a:t> to </a:t>
            </a:r>
            <a:r>
              <a:rPr lang="sk-SK" dirty="0" err="1" smtClean="0"/>
              <a:t>October</a:t>
            </a:r>
            <a:r>
              <a:rPr lang="sk-SK" dirty="0" smtClean="0"/>
              <a:t>, 1940</a:t>
            </a:r>
          </a:p>
          <a:p>
            <a:pPr marL="0" indent="0">
              <a:buNone/>
            </a:pPr>
            <a:r>
              <a:rPr lang="sk-SK" dirty="0">
                <a:hlinkClick r:id="rId3"/>
              </a:rPr>
              <a:t>https://</a:t>
            </a:r>
            <a:r>
              <a:rPr lang="sk-SK" dirty="0" smtClean="0">
                <a:hlinkClick r:id="rId3"/>
              </a:rPr>
              <a:t>www.youtube.com/watch?v=9sO5AXP2RjM</a:t>
            </a:r>
            <a:endParaRPr lang="sk-SK" dirty="0" smtClean="0"/>
          </a:p>
          <a:p>
            <a:r>
              <a:rPr lang="sk-SK" dirty="0" smtClean="0"/>
              <a:t>3. </a:t>
            </a:r>
            <a:r>
              <a:rPr lang="en-US" dirty="0"/>
              <a:t>Battle of Pearl Harbor, December 7, </a:t>
            </a:r>
            <a:r>
              <a:rPr lang="en-US" dirty="0" smtClean="0"/>
              <a:t>1941</a:t>
            </a:r>
            <a:endParaRPr lang="sk-SK" dirty="0" smtClean="0"/>
          </a:p>
          <a:p>
            <a:pPr marL="0" indent="0">
              <a:buNone/>
            </a:pPr>
            <a:r>
              <a:rPr lang="sk-SK" dirty="0">
                <a:hlinkClick r:id="rId4"/>
              </a:rPr>
              <a:t>https://</a:t>
            </a:r>
            <a:r>
              <a:rPr lang="sk-SK" dirty="0" smtClean="0">
                <a:hlinkClick r:id="rId4"/>
              </a:rPr>
              <a:t>www.youtube.com/watch?v=9_e_1fNH2aI</a:t>
            </a:r>
            <a:endParaRPr lang="sk-SK" dirty="0" smtClean="0"/>
          </a:p>
          <a:p>
            <a:r>
              <a:rPr lang="sk-SK" dirty="0" smtClean="0"/>
              <a:t>4. </a:t>
            </a:r>
            <a:r>
              <a:rPr lang="en-US" dirty="0"/>
              <a:t>Battle of Moscow, </a:t>
            </a:r>
            <a:endParaRPr lang="sk-SK" dirty="0" smtClean="0"/>
          </a:p>
          <a:p>
            <a:pPr marL="0" indent="0">
              <a:buNone/>
            </a:pPr>
            <a:r>
              <a:rPr lang="sk-SK" dirty="0"/>
              <a:t> </a:t>
            </a:r>
            <a:r>
              <a:rPr lang="sk-SK" dirty="0" smtClean="0"/>
              <a:t>       </a:t>
            </a:r>
            <a:r>
              <a:rPr lang="en-US" dirty="0" smtClean="0"/>
              <a:t>October </a:t>
            </a:r>
            <a:r>
              <a:rPr lang="en-US" dirty="0"/>
              <a:t>1941 to January </a:t>
            </a:r>
            <a:r>
              <a:rPr lang="en-US" dirty="0" smtClean="0"/>
              <a:t>1942</a:t>
            </a:r>
            <a:endParaRPr lang="sk-SK" dirty="0" smtClean="0"/>
          </a:p>
          <a:p>
            <a:r>
              <a:rPr lang="sk-SK" dirty="0" smtClean="0"/>
              <a:t>5.</a:t>
            </a:r>
            <a:r>
              <a:rPr lang="en-US" dirty="0"/>
              <a:t> Second Battle of Kharkov, May 1942</a:t>
            </a:r>
          </a:p>
          <a:p>
            <a:endParaRPr lang="sk-SK" dirty="0"/>
          </a:p>
        </p:txBody>
      </p:sp>
    </p:spTree>
    <p:extLst>
      <p:ext uri="{BB962C8B-B14F-4D97-AF65-F5344CB8AC3E}">
        <p14:creationId xmlns:p14="http://schemas.microsoft.com/office/powerpoint/2010/main" val="3380346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Major </a:t>
            </a:r>
            <a:r>
              <a:rPr lang="sk-SK" dirty="0" err="1" smtClean="0"/>
              <a:t>Events</a:t>
            </a:r>
            <a:r>
              <a:rPr lang="sk-SK" dirty="0" smtClean="0"/>
              <a:t> and </a:t>
            </a:r>
            <a:r>
              <a:rPr lang="sk-SK" dirty="0" err="1" smtClean="0"/>
              <a:t>Battles</a:t>
            </a:r>
            <a:endParaRPr lang="sk-SK" dirty="0"/>
          </a:p>
        </p:txBody>
      </p:sp>
      <p:sp>
        <p:nvSpPr>
          <p:cNvPr id="3" name="Zástupný symbol obsahu 2"/>
          <p:cNvSpPr>
            <a:spLocks noGrp="1"/>
          </p:cNvSpPr>
          <p:nvPr>
            <p:ph idx="1"/>
          </p:nvPr>
        </p:nvSpPr>
        <p:spPr/>
        <p:txBody>
          <a:bodyPr>
            <a:normAutofit lnSpcReduction="10000"/>
          </a:bodyPr>
          <a:lstStyle/>
          <a:p>
            <a:r>
              <a:rPr lang="sk-SK" dirty="0" smtClean="0"/>
              <a:t>6. </a:t>
            </a:r>
            <a:r>
              <a:rPr lang="en-US" dirty="0"/>
              <a:t>Battle of Midway, June </a:t>
            </a:r>
            <a:r>
              <a:rPr lang="en-US" dirty="0" smtClean="0"/>
              <a:t>1942</a:t>
            </a:r>
            <a:endParaRPr lang="sk-SK" dirty="0" smtClean="0"/>
          </a:p>
          <a:p>
            <a:r>
              <a:rPr lang="sk-SK" dirty="0" smtClean="0"/>
              <a:t>7. </a:t>
            </a:r>
            <a:r>
              <a:rPr lang="en-US" dirty="0"/>
              <a:t>Battle of Stalingrad, </a:t>
            </a:r>
            <a:endParaRPr lang="sk-SK" dirty="0" smtClean="0"/>
          </a:p>
          <a:p>
            <a:pPr marL="0" indent="0">
              <a:buNone/>
            </a:pPr>
            <a:r>
              <a:rPr lang="sk-SK" dirty="0"/>
              <a:t> </a:t>
            </a:r>
            <a:r>
              <a:rPr lang="sk-SK" dirty="0" smtClean="0"/>
              <a:t>       </a:t>
            </a:r>
            <a:r>
              <a:rPr lang="en-US" dirty="0" smtClean="0"/>
              <a:t>July </a:t>
            </a:r>
            <a:r>
              <a:rPr lang="en-US" dirty="0"/>
              <a:t>1942 to February </a:t>
            </a:r>
            <a:r>
              <a:rPr lang="en-US" dirty="0" smtClean="0"/>
              <a:t>1943</a:t>
            </a:r>
            <a:endParaRPr lang="sk-SK" dirty="0" smtClean="0"/>
          </a:p>
          <a:p>
            <a:pPr marL="0" indent="0">
              <a:buNone/>
            </a:pPr>
            <a:r>
              <a:rPr lang="sk-SK" dirty="0">
                <a:hlinkClick r:id="rId3"/>
              </a:rPr>
              <a:t>https://</a:t>
            </a:r>
            <a:r>
              <a:rPr lang="sk-SK" dirty="0" smtClean="0">
                <a:hlinkClick r:id="rId3"/>
              </a:rPr>
              <a:t>www.youtube.com/watch?v=gHkELWFqGKQ</a:t>
            </a:r>
            <a:r>
              <a:rPr lang="sk-SK" dirty="0" smtClean="0"/>
              <a:t> </a:t>
            </a:r>
          </a:p>
          <a:p>
            <a:r>
              <a:rPr lang="sk-SK" dirty="0" smtClean="0"/>
              <a:t>8. </a:t>
            </a:r>
            <a:r>
              <a:rPr lang="en-US" dirty="0"/>
              <a:t>Battle of Kursk, July to August </a:t>
            </a:r>
            <a:r>
              <a:rPr lang="en-US" dirty="0" smtClean="0"/>
              <a:t>1943</a:t>
            </a:r>
            <a:endParaRPr lang="sk-SK" dirty="0" smtClean="0"/>
          </a:p>
          <a:p>
            <a:r>
              <a:rPr lang="sk-SK" dirty="0" smtClean="0"/>
              <a:t>9. </a:t>
            </a:r>
            <a:r>
              <a:rPr lang="en-US" dirty="0"/>
              <a:t>Battle of Normandy, June to August </a:t>
            </a:r>
            <a:r>
              <a:rPr lang="en-US" dirty="0" smtClean="0"/>
              <a:t>1944</a:t>
            </a:r>
            <a:endParaRPr lang="sk-SK" dirty="0" smtClean="0"/>
          </a:p>
          <a:p>
            <a:r>
              <a:rPr lang="sk-SK" dirty="0" smtClean="0"/>
              <a:t>10. </a:t>
            </a:r>
            <a:r>
              <a:rPr lang="en-US" dirty="0"/>
              <a:t>Battle of Berlin, April to May 1945</a:t>
            </a:r>
          </a:p>
          <a:p>
            <a:endParaRPr lang="sk-SK" dirty="0"/>
          </a:p>
        </p:txBody>
      </p:sp>
    </p:spTree>
    <p:extLst>
      <p:ext uri="{BB962C8B-B14F-4D97-AF65-F5344CB8AC3E}">
        <p14:creationId xmlns:p14="http://schemas.microsoft.com/office/powerpoint/2010/main" val="3687595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Major </a:t>
            </a:r>
            <a:r>
              <a:rPr lang="sk-SK" dirty="0" err="1"/>
              <a:t>Events</a:t>
            </a:r>
            <a:r>
              <a:rPr lang="sk-SK" dirty="0"/>
              <a:t> and </a:t>
            </a:r>
            <a:r>
              <a:rPr lang="sk-SK" dirty="0" err="1"/>
              <a:t>Battles</a:t>
            </a:r>
            <a:endParaRPr lang="sk-SK" dirty="0"/>
          </a:p>
        </p:txBody>
      </p:sp>
      <p:sp>
        <p:nvSpPr>
          <p:cNvPr id="3" name="Zástupný symbol obsahu 2"/>
          <p:cNvSpPr>
            <a:spLocks noGrp="1"/>
          </p:cNvSpPr>
          <p:nvPr>
            <p:ph idx="1"/>
          </p:nvPr>
        </p:nvSpPr>
        <p:spPr>
          <a:xfrm>
            <a:off x="457200" y="1600200"/>
            <a:ext cx="8507288" cy="4525963"/>
          </a:xfrm>
        </p:spPr>
        <p:txBody>
          <a:bodyPr/>
          <a:lstStyle/>
          <a:p>
            <a:r>
              <a:rPr lang="sk-SK" dirty="0" smtClean="0"/>
              <a:t>Major </a:t>
            </a:r>
            <a:r>
              <a:rPr lang="sk-SK" dirty="0" err="1" smtClean="0"/>
              <a:t>events</a:t>
            </a:r>
            <a:r>
              <a:rPr lang="sk-SK" dirty="0" smtClean="0"/>
              <a:t> and </a:t>
            </a:r>
            <a:r>
              <a:rPr lang="sk-SK" dirty="0" err="1" smtClean="0"/>
              <a:t>battles</a:t>
            </a:r>
            <a:r>
              <a:rPr lang="sk-SK" dirty="0" smtClean="0"/>
              <a:t> </a:t>
            </a:r>
            <a:r>
              <a:rPr lang="sk-SK" dirty="0" err="1" smtClean="0"/>
              <a:t>short</a:t>
            </a:r>
            <a:r>
              <a:rPr lang="sk-SK" dirty="0" smtClean="0"/>
              <a:t> </a:t>
            </a:r>
            <a:r>
              <a:rPr lang="sk-SK" dirty="0" err="1" smtClean="0"/>
              <a:t>quiz</a:t>
            </a:r>
            <a:endParaRPr lang="sk-SK" dirty="0" smtClean="0"/>
          </a:p>
          <a:p>
            <a:pPr marL="0" indent="0">
              <a:buNone/>
            </a:pPr>
            <a:endParaRPr lang="sk-SK" dirty="0" smtClean="0"/>
          </a:p>
          <a:p>
            <a:pPr marL="0" indent="0">
              <a:buNone/>
            </a:pPr>
            <a:r>
              <a:rPr lang="sk-SK" dirty="0">
                <a:hlinkClick r:id="rId2"/>
              </a:rPr>
              <a:t>https://</a:t>
            </a:r>
            <a:r>
              <a:rPr lang="sk-SK" dirty="0" smtClean="0">
                <a:hlinkClick r:id="rId2"/>
              </a:rPr>
              <a:t>learningapps.org/display?v=prut9vqb322</a:t>
            </a:r>
            <a:r>
              <a:rPr lang="sk-SK" dirty="0" smtClean="0"/>
              <a:t> </a:t>
            </a:r>
            <a:endParaRPr lang="sk-SK" dirty="0"/>
          </a:p>
        </p:txBody>
      </p:sp>
      <p:pic>
        <p:nvPicPr>
          <p:cNvPr id="4098" name="Picture 2" descr="C:\Users\OKAY\Desktop\ww batt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429000"/>
            <a:ext cx="7330099"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8728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Content</a:t>
            </a:r>
            <a:r>
              <a:rPr lang="sk-SK" dirty="0" smtClean="0"/>
              <a:t> </a:t>
            </a:r>
            <a:endParaRPr lang="sk-SK" dirty="0"/>
          </a:p>
        </p:txBody>
      </p:sp>
      <p:sp>
        <p:nvSpPr>
          <p:cNvPr id="3" name="Zástupný symbol obsahu 2"/>
          <p:cNvSpPr>
            <a:spLocks noGrp="1"/>
          </p:cNvSpPr>
          <p:nvPr>
            <p:ph idx="1"/>
          </p:nvPr>
        </p:nvSpPr>
        <p:spPr/>
        <p:txBody>
          <a:bodyPr/>
          <a:lstStyle/>
          <a:p>
            <a:pPr lvl="0"/>
            <a:r>
              <a:rPr lang="sk-SK" dirty="0" smtClean="0"/>
              <a:t>1. </a:t>
            </a:r>
            <a:r>
              <a:rPr lang="sk-SK" dirty="0" err="1"/>
              <a:t>Causes</a:t>
            </a:r>
            <a:r>
              <a:rPr lang="sk-SK" dirty="0"/>
              <a:t> and </a:t>
            </a:r>
            <a:r>
              <a:rPr lang="sk-SK" dirty="0" err="1"/>
              <a:t>Outbreak</a:t>
            </a:r>
            <a:r>
              <a:rPr lang="sk-SK" dirty="0"/>
              <a:t> </a:t>
            </a:r>
            <a:r>
              <a:rPr lang="sk-SK" dirty="0" err="1"/>
              <a:t>of</a:t>
            </a:r>
            <a:r>
              <a:rPr lang="sk-SK" dirty="0"/>
              <a:t> </a:t>
            </a:r>
            <a:r>
              <a:rPr lang="sk-SK" dirty="0" smtClean="0"/>
              <a:t>WWII</a:t>
            </a:r>
          </a:p>
          <a:p>
            <a:pPr lvl="0"/>
            <a:r>
              <a:rPr lang="sk-SK" dirty="0" smtClean="0"/>
              <a:t>2.</a:t>
            </a:r>
            <a:r>
              <a:rPr lang="sk-SK" dirty="0" smtClean="0"/>
              <a:t> </a:t>
            </a:r>
            <a:r>
              <a:rPr lang="sk-SK" dirty="0" err="1"/>
              <a:t>Course</a:t>
            </a:r>
            <a:r>
              <a:rPr lang="sk-SK" dirty="0"/>
              <a:t> </a:t>
            </a:r>
            <a:r>
              <a:rPr lang="sk-SK" dirty="0" err="1"/>
              <a:t>of</a:t>
            </a:r>
            <a:r>
              <a:rPr lang="sk-SK" dirty="0"/>
              <a:t> </a:t>
            </a:r>
            <a:r>
              <a:rPr lang="sk-SK" dirty="0" smtClean="0"/>
              <a:t>WWII, </a:t>
            </a:r>
            <a:r>
              <a:rPr lang="sk-SK" dirty="0" smtClean="0"/>
              <a:t>Major </a:t>
            </a:r>
            <a:r>
              <a:rPr lang="sk-SK" dirty="0" err="1" smtClean="0"/>
              <a:t>Events</a:t>
            </a:r>
            <a:r>
              <a:rPr lang="sk-SK" dirty="0" smtClean="0"/>
              <a:t> and </a:t>
            </a:r>
            <a:r>
              <a:rPr lang="sk-SK" dirty="0" err="1" smtClean="0"/>
              <a:t>Battles</a:t>
            </a:r>
            <a:endParaRPr lang="sk-SK" dirty="0" smtClean="0"/>
          </a:p>
          <a:p>
            <a:r>
              <a:rPr lang="sk-SK" dirty="0"/>
              <a:t>3</a:t>
            </a:r>
            <a:r>
              <a:rPr lang="sk-SK" i="1" dirty="0" smtClean="0"/>
              <a:t>.</a:t>
            </a:r>
            <a:r>
              <a:rPr lang="sk-SK" dirty="0" smtClean="0"/>
              <a:t> </a:t>
            </a:r>
            <a:r>
              <a:rPr lang="sk-SK" dirty="0" err="1" smtClean="0"/>
              <a:t>Technological</a:t>
            </a:r>
            <a:r>
              <a:rPr lang="sk-SK" dirty="0" smtClean="0"/>
              <a:t> </a:t>
            </a:r>
            <a:r>
              <a:rPr lang="sk-SK" dirty="0" err="1"/>
              <a:t>progress</a:t>
            </a:r>
            <a:r>
              <a:rPr lang="sk-SK" dirty="0"/>
              <a:t> in  </a:t>
            </a:r>
            <a:r>
              <a:rPr lang="sk-SK" dirty="0" err="1" smtClean="0"/>
              <a:t>armament</a:t>
            </a:r>
            <a:r>
              <a:rPr lang="sk-SK" dirty="0" smtClean="0"/>
              <a:t> and </a:t>
            </a:r>
            <a:r>
              <a:rPr lang="sk-SK" dirty="0" err="1" smtClean="0"/>
              <a:t>its</a:t>
            </a:r>
            <a:r>
              <a:rPr lang="sk-SK" dirty="0" smtClean="0"/>
              <a:t> 	</a:t>
            </a:r>
            <a:r>
              <a:rPr lang="sk-SK" dirty="0" err="1" smtClean="0"/>
              <a:t>impact</a:t>
            </a:r>
            <a:r>
              <a:rPr lang="sk-SK" dirty="0" smtClean="0"/>
              <a:t> on </a:t>
            </a:r>
            <a:r>
              <a:rPr lang="sk-SK" dirty="0" err="1" smtClean="0"/>
              <a:t>course</a:t>
            </a:r>
            <a:r>
              <a:rPr lang="sk-SK" dirty="0" smtClean="0"/>
              <a:t> </a:t>
            </a:r>
            <a:r>
              <a:rPr lang="sk-SK" dirty="0" err="1" smtClean="0"/>
              <a:t>of</a:t>
            </a:r>
            <a:r>
              <a:rPr lang="sk-SK" dirty="0" smtClean="0"/>
              <a:t> WW II</a:t>
            </a:r>
          </a:p>
          <a:p>
            <a:endParaRPr lang="sk-SK" dirty="0"/>
          </a:p>
        </p:txBody>
      </p:sp>
    </p:spTree>
    <p:extLst>
      <p:ext uri="{BB962C8B-B14F-4D97-AF65-F5344CB8AC3E}">
        <p14:creationId xmlns:p14="http://schemas.microsoft.com/office/powerpoint/2010/main" val="2292019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Technological</a:t>
            </a:r>
            <a:r>
              <a:rPr lang="sk-SK" dirty="0"/>
              <a:t> </a:t>
            </a:r>
            <a:r>
              <a:rPr lang="sk-SK" dirty="0" err="1"/>
              <a:t>progress</a:t>
            </a:r>
            <a:endParaRPr lang="sk-SK" dirty="0"/>
          </a:p>
        </p:txBody>
      </p:sp>
      <p:sp>
        <p:nvSpPr>
          <p:cNvPr id="3" name="Zástupný symbol obsahu 2"/>
          <p:cNvSpPr>
            <a:spLocks noGrp="1"/>
          </p:cNvSpPr>
          <p:nvPr>
            <p:ph idx="1"/>
          </p:nvPr>
        </p:nvSpPr>
        <p:spPr>
          <a:xfrm>
            <a:off x="457200" y="1412776"/>
            <a:ext cx="8363272" cy="4713387"/>
          </a:xfrm>
        </p:spPr>
        <p:txBody>
          <a:bodyPr>
            <a:normAutofit fontScale="70000" lnSpcReduction="20000"/>
          </a:bodyPr>
          <a:lstStyle/>
          <a:p>
            <a:r>
              <a:rPr lang="sk-SK" b="1" dirty="0"/>
              <a:t>Video: </a:t>
            </a:r>
            <a:r>
              <a:rPr lang="sk-SK" dirty="0" err="1"/>
              <a:t>The</a:t>
            </a:r>
            <a:r>
              <a:rPr lang="sk-SK" dirty="0"/>
              <a:t> </a:t>
            </a:r>
            <a:r>
              <a:rPr lang="sk-SK" dirty="0" err="1"/>
              <a:t>Deadliest</a:t>
            </a:r>
            <a:r>
              <a:rPr lang="sk-SK" dirty="0"/>
              <a:t> </a:t>
            </a:r>
            <a:r>
              <a:rPr lang="sk-SK" dirty="0" err="1"/>
              <a:t>Weapons</a:t>
            </a:r>
            <a:r>
              <a:rPr lang="sk-SK" dirty="0"/>
              <a:t> </a:t>
            </a:r>
            <a:r>
              <a:rPr lang="sk-SK" dirty="0" err="1"/>
              <a:t>of</a:t>
            </a:r>
            <a:r>
              <a:rPr lang="sk-SK" dirty="0"/>
              <a:t> </a:t>
            </a:r>
            <a:r>
              <a:rPr lang="sk-SK" dirty="0" err="1"/>
              <a:t>The</a:t>
            </a:r>
            <a:r>
              <a:rPr lang="sk-SK" dirty="0"/>
              <a:t> </a:t>
            </a:r>
            <a:r>
              <a:rPr lang="sk-SK" dirty="0" err="1"/>
              <a:t>Second</a:t>
            </a:r>
            <a:r>
              <a:rPr lang="sk-SK" dirty="0"/>
              <a:t> </a:t>
            </a:r>
            <a:r>
              <a:rPr lang="sk-SK" dirty="0" err="1"/>
              <a:t>World</a:t>
            </a:r>
            <a:r>
              <a:rPr lang="sk-SK" dirty="0"/>
              <a:t> </a:t>
            </a:r>
            <a:r>
              <a:rPr lang="sk-SK" dirty="0" err="1" smtClean="0"/>
              <a:t>War</a:t>
            </a:r>
            <a:r>
              <a:rPr lang="sk-SK" dirty="0" smtClean="0"/>
              <a:t>                        </a:t>
            </a:r>
            <a:r>
              <a:rPr lang="sk-SK" u="sng" dirty="0">
                <a:hlinkClick r:id="rId2"/>
              </a:rPr>
              <a:t>https://</a:t>
            </a:r>
            <a:r>
              <a:rPr lang="sk-SK" u="sng" dirty="0" smtClean="0">
                <a:hlinkClick r:id="rId2"/>
              </a:rPr>
              <a:t>www.youtube.com/watch?v=FgeBoDuf5lg</a:t>
            </a:r>
            <a:endParaRPr lang="sk-SK" u="sng" dirty="0" smtClean="0"/>
          </a:p>
          <a:p>
            <a:pPr marL="0" indent="0">
              <a:buNone/>
            </a:pPr>
            <a:endParaRPr lang="sk-SK" sz="5400" b="1" dirty="0" smtClean="0"/>
          </a:p>
          <a:p>
            <a:r>
              <a:rPr lang="sk-SK" dirty="0" smtClean="0"/>
              <a:t> </a:t>
            </a:r>
            <a:r>
              <a:rPr lang="sk-SK" b="1" dirty="0" err="1"/>
              <a:t>Questions</a:t>
            </a:r>
            <a:r>
              <a:rPr lang="sk-SK" b="1" dirty="0" smtClean="0"/>
              <a:t>:</a:t>
            </a:r>
          </a:p>
          <a:p>
            <a:endParaRPr lang="sk-SK" sz="2800" dirty="0"/>
          </a:p>
          <a:p>
            <a:pPr lvl="1" fontAlgn="base"/>
            <a:r>
              <a:rPr lang="sk-SK" sz="3600" dirty="0" err="1">
                <a:latin typeface="Times New Roman" panose="02020603050405020304" pitchFamily="18" charset="0"/>
                <a:cs typeface="Times New Roman" panose="02020603050405020304" pitchFamily="18" charset="0"/>
              </a:rPr>
              <a:t>How</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did</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technology</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change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the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nature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of</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war</a:t>
            </a:r>
            <a:r>
              <a:rPr lang="sk-SK" sz="3600" dirty="0">
                <a:latin typeface="Times New Roman" panose="02020603050405020304" pitchFamily="18" charset="0"/>
                <a:cs typeface="Times New Roman" panose="02020603050405020304" pitchFamily="18" charset="0"/>
              </a:rPr>
              <a:t> in </a:t>
            </a:r>
            <a:r>
              <a:rPr lang="sk-SK" sz="3600" dirty="0" err="1">
                <a:latin typeface="Times New Roman" panose="02020603050405020304" pitchFamily="18" charset="0"/>
                <a:cs typeface="Times New Roman" panose="02020603050405020304" pitchFamily="18" charset="0"/>
              </a:rPr>
              <a:t>the</a:t>
            </a:r>
            <a:r>
              <a:rPr lang="sk-SK" sz="3600" dirty="0">
                <a:latin typeface="Times New Roman" panose="02020603050405020304" pitchFamily="18" charset="0"/>
                <a:cs typeface="Times New Roman" panose="02020603050405020304" pitchFamily="18" charset="0"/>
              </a:rPr>
              <a:t> 20th </a:t>
            </a:r>
            <a:r>
              <a:rPr lang="sk-SK" sz="3600" dirty="0" err="1">
                <a:latin typeface="Times New Roman" panose="02020603050405020304" pitchFamily="18" charset="0"/>
                <a:cs typeface="Times New Roman" panose="02020603050405020304" pitchFamily="18" charset="0"/>
              </a:rPr>
              <a:t>century</a:t>
            </a:r>
            <a:r>
              <a:rPr lang="sk-SK" sz="3600" dirty="0">
                <a:latin typeface="Times New Roman" panose="02020603050405020304" pitchFamily="18" charset="0"/>
                <a:cs typeface="Times New Roman" panose="02020603050405020304" pitchFamily="18" charset="0"/>
              </a:rPr>
              <a:t>? </a:t>
            </a:r>
          </a:p>
          <a:p>
            <a:pPr lvl="1" fontAlgn="base"/>
            <a:r>
              <a:rPr lang="sk-SK" sz="3600" dirty="0" err="1">
                <a:latin typeface="Times New Roman" panose="02020603050405020304" pitchFamily="18" charset="0"/>
                <a:cs typeface="Times New Roman" panose="02020603050405020304" pitchFamily="18" charset="0"/>
              </a:rPr>
              <a:t>Compared</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with</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earlier</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guns</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what</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made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machine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guns</a:t>
            </a:r>
            <a:r>
              <a:rPr lang="sk-SK" sz="3600" dirty="0">
                <a:latin typeface="Times New Roman" panose="02020603050405020304" pitchFamily="18" charset="0"/>
                <a:cs typeface="Times New Roman" panose="02020603050405020304" pitchFamily="18" charset="0"/>
              </a:rPr>
              <a:t> so </a:t>
            </a:r>
            <a:r>
              <a:rPr lang="sk-SK" sz="3600" dirty="0" err="1">
                <a:latin typeface="Times New Roman" panose="02020603050405020304" pitchFamily="18" charset="0"/>
                <a:cs typeface="Times New Roman" panose="02020603050405020304" pitchFamily="18" charset="0"/>
              </a:rPr>
              <a:t>effective</a:t>
            </a:r>
            <a:r>
              <a:rPr lang="sk-SK" sz="3600" dirty="0" smtClean="0">
                <a:latin typeface="Times New Roman" panose="02020603050405020304" pitchFamily="18" charset="0"/>
                <a:cs typeface="Times New Roman" panose="02020603050405020304" pitchFamily="18" charset="0"/>
              </a:rPr>
              <a:t>?</a:t>
            </a:r>
          </a:p>
          <a:p>
            <a:pPr lvl="1" fontAlgn="base"/>
            <a:r>
              <a:rPr lang="sk-SK" sz="3600" dirty="0" err="1">
                <a:latin typeface="Times New Roman" panose="02020603050405020304" pitchFamily="18" charset="0"/>
                <a:cs typeface="Times New Roman" panose="02020603050405020304" pitchFamily="18" charset="0"/>
              </a:rPr>
              <a:t>How</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did</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airplanes</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change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the</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way</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war</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was</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carried</a:t>
            </a:r>
            <a:r>
              <a:rPr lang="sk-SK" sz="3600" dirty="0">
                <a:latin typeface="Times New Roman" panose="02020603050405020304" pitchFamily="18" charset="0"/>
                <a:cs typeface="Times New Roman" panose="02020603050405020304" pitchFamily="18" charset="0"/>
              </a:rPr>
              <a:t> </a:t>
            </a:r>
            <a:r>
              <a:rPr lang="sk-SK" sz="3600" dirty="0" err="1">
                <a:latin typeface="Times New Roman" panose="02020603050405020304" pitchFamily="18" charset="0"/>
                <a:cs typeface="Times New Roman" panose="02020603050405020304" pitchFamily="18" charset="0"/>
              </a:rPr>
              <a:t>out</a:t>
            </a:r>
            <a:r>
              <a:rPr lang="sk-SK" sz="3600" dirty="0">
                <a:latin typeface="Times New Roman" panose="02020603050405020304" pitchFamily="18" charset="0"/>
                <a:cs typeface="Times New Roman" panose="02020603050405020304" pitchFamily="18" charset="0"/>
              </a:rPr>
              <a:t>?</a:t>
            </a:r>
          </a:p>
          <a:p>
            <a:pPr marL="457200" lvl="1" indent="0" fontAlgn="base">
              <a:buNone/>
            </a:pPr>
            <a:endParaRPr lang="sk-SK" dirty="0" smtClean="0"/>
          </a:p>
          <a:p>
            <a:pPr marL="0" indent="0">
              <a:buNone/>
            </a:pPr>
            <a:r>
              <a:rPr lang="sk-SK" dirty="0" smtClean="0"/>
              <a:t> </a:t>
            </a:r>
            <a:r>
              <a:rPr lang="sk-SK" dirty="0"/>
              <a:t/>
            </a:r>
            <a:br>
              <a:rPr lang="sk-SK" dirty="0"/>
            </a:br>
            <a:endParaRPr lang="sk-SK" dirty="0"/>
          </a:p>
        </p:txBody>
      </p:sp>
    </p:spTree>
    <p:extLst>
      <p:ext uri="{BB962C8B-B14F-4D97-AF65-F5344CB8AC3E}">
        <p14:creationId xmlns:p14="http://schemas.microsoft.com/office/powerpoint/2010/main" val="12594500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Technological</a:t>
            </a:r>
            <a:r>
              <a:rPr lang="sk-SK" dirty="0"/>
              <a:t> </a:t>
            </a:r>
            <a:r>
              <a:rPr lang="sk-SK" dirty="0" err="1"/>
              <a:t>progress</a:t>
            </a:r>
            <a:endParaRPr lang="sk-SK" dirty="0"/>
          </a:p>
        </p:txBody>
      </p:sp>
      <p:sp>
        <p:nvSpPr>
          <p:cNvPr id="3" name="Zástupný symbol obsahu 2"/>
          <p:cNvSpPr>
            <a:spLocks noGrp="1"/>
          </p:cNvSpPr>
          <p:nvPr>
            <p:ph idx="1"/>
          </p:nvPr>
        </p:nvSpPr>
        <p:spPr/>
        <p:txBody>
          <a:bodyPr/>
          <a:lstStyle/>
          <a:p>
            <a:r>
              <a:rPr lang="sk-SK" dirty="0" smtClean="0"/>
              <a:t>1. Radar</a:t>
            </a:r>
          </a:p>
          <a:p>
            <a:r>
              <a:rPr lang="sk-SK" dirty="0" smtClean="0"/>
              <a:t>2. </a:t>
            </a:r>
            <a:r>
              <a:rPr lang="sk-SK" dirty="0" err="1" smtClean="0"/>
              <a:t>Codebreaking</a:t>
            </a:r>
            <a:endParaRPr lang="sk-SK" dirty="0" smtClean="0"/>
          </a:p>
          <a:p>
            <a:r>
              <a:rPr lang="sk-SK" dirty="0" smtClean="0"/>
              <a:t>3. </a:t>
            </a:r>
            <a:r>
              <a:rPr lang="sk-SK" dirty="0" err="1" smtClean="0"/>
              <a:t>Aircraft</a:t>
            </a:r>
            <a:r>
              <a:rPr lang="sk-SK" dirty="0" smtClean="0"/>
              <a:t> </a:t>
            </a:r>
            <a:r>
              <a:rPr lang="sk-SK" dirty="0" err="1" smtClean="0"/>
              <a:t>carriers</a:t>
            </a:r>
            <a:endParaRPr lang="sk-SK" dirty="0" smtClean="0"/>
          </a:p>
          <a:p>
            <a:r>
              <a:rPr lang="sk-SK" dirty="0" smtClean="0"/>
              <a:t>4. </a:t>
            </a:r>
            <a:r>
              <a:rPr lang="sk-SK" dirty="0" err="1" smtClean="0"/>
              <a:t>Submarines</a:t>
            </a:r>
            <a:endParaRPr lang="sk-SK" dirty="0" smtClean="0"/>
          </a:p>
          <a:p>
            <a:r>
              <a:rPr lang="sk-SK" dirty="0" smtClean="0"/>
              <a:t>5. </a:t>
            </a:r>
            <a:r>
              <a:rPr lang="sk-SK" dirty="0" err="1" smtClean="0"/>
              <a:t>Air</a:t>
            </a:r>
            <a:r>
              <a:rPr lang="sk-SK" dirty="0" smtClean="0"/>
              <a:t> </a:t>
            </a:r>
            <a:r>
              <a:rPr lang="sk-SK" dirty="0" err="1" smtClean="0"/>
              <a:t>Technology</a:t>
            </a:r>
            <a:endParaRPr lang="sk-SK" dirty="0" smtClean="0"/>
          </a:p>
          <a:p>
            <a:r>
              <a:rPr lang="sk-SK" dirty="0" smtClean="0"/>
              <a:t>6. </a:t>
            </a:r>
            <a:r>
              <a:rPr lang="sk-SK" dirty="0" err="1" smtClean="0"/>
              <a:t>The</a:t>
            </a:r>
            <a:r>
              <a:rPr lang="sk-SK" dirty="0" smtClean="0"/>
              <a:t> </a:t>
            </a:r>
            <a:r>
              <a:rPr lang="sk-SK" dirty="0" err="1" smtClean="0"/>
              <a:t>Arsenal</a:t>
            </a:r>
            <a:endParaRPr lang="sk-SK" dirty="0" smtClean="0"/>
          </a:p>
          <a:p>
            <a:r>
              <a:rPr lang="sk-SK" dirty="0" smtClean="0"/>
              <a:t>7. </a:t>
            </a:r>
            <a:r>
              <a:rPr lang="sk-SK" dirty="0" err="1" smtClean="0"/>
              <a:t>Medical</a:t>
            </a:r>
            <a:r>
              <a:rPr lang="sk-SK" dirty="0" smtClean="0"/>
              <a:t> </a:t>
            </a:r>
            <a:r>
              <a:rPr lang="sk-SK" dirty="0" err="1" smtClean="0"/>
              <a:t>Advancements</a:t>
            </a:r>
            <a:endParaRPr lang="sk-SK" dirty="0"/>
          </a:p>
        </p:txBody>
      </p:sp>
      <p:pic>
        <p:nvPicPr>
          <p:cNvPr id="5122" name="Picture 2" descr="C:\Users\OKAY\Desktop\ww 2 Rad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06918">
            <a:off x="6384475" y="261541"/>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OKAY\Desktop\enig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8043" y="1495780"/>
            <a:ext cx="2190750" cy="208597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OKAY\Desktop\ww2 carri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358223">
            <a:off x="6455913" y="3040493"/>
            <a:ext cx="232410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C:\Users\OKAY\Desktop\ww2 medicin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2379" y="4725144"/>
            <a:ext cx="2324100"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9816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OKAY\Desktop\ww2 rada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045" y="4149080"/>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438556" y="340862"/>
            <a:ext cx="8229600" cy="1143000"/>
          </a:xfrm>
        </p:spPr>
        <p:txBody>
          <a:bodyPr/>
          <a:lstStyle/>
          <a:p>
            <a:r>
              <a:rPr lang="sk-SK" dirty="0" smtClean="0"/>
              <a:t>RADAR</a:t>
            </a:r>
            <a:endParaRPr lang="sk-SK" dirty="0"/>
          </a:p>
        </p:txBody>
      </p:sp>
      <p:sp>
        <p:nvSpPr>
          <p:cNvPr id="3" name="Zástupný symbol obsahu 2"/>
          <p:cNvSpPr>
            <a:spLocks noGrp="1"/>
          </p:cNvSpPr>
          <p:nvPr>
            <p:ph idx="1"/>
          </p:nvPr>
        </p:nvSpPr>
        <p:spPr/>
        <p:txBody>
          <a:bodyPr>
            <a:normAutofit fontScale="92500"/>
          </a:bodyPr>
          <a:lstStyle/>
          <a:p>
            <a:r>
              <a:rPr lang="sk-SK" dirty="0" err="1" smtClean="0"/>
              <a:t>British</a:t>
            </a:r>
            <a:r>
              <a:rPr lang="sk-SK" dirty="0" smtClean="0"/>
              <a:t> and </a:t>
            </a:r>
            <a:r>
              <a:rPr lang="sk-SK" dirty="0" err="1" smtClean="0"/>
              <a:t>Americans</a:t>
            </a:r>
            <a:r>
              <a:rPr lang="sk-SK" dirty="0" smtClean="0"/>
              <a:t> </a:t>
            </a:r>
            <a:r>
              <a:rPr lang="sk-SK" dirty="0" err="1" smtClean="0"/>
              <a:t>agreed</a:t>
            </a:r>
            <a:r>
              <a:rPr lang="sk-SK" dirty="0" smtClean="0"/>
              <a:t> to </a:t>
            </a:r>
            <a:r>
              <a:rPr lang="sk-SK" dirty="0" err="1" smtClean="0"/>
              <a:t>share</a:t>
            </a:r>
            <a:r>
              <a:rPr lang="sk-SK" dirty="0" smtClean="0"/>
              <a:t> </a:t>
            </a:r>
            <a:r>
              <a:rPr lang="sk-SK" dirty="0" err="1" smtClean="0"/>
              <a:t>military</a:t>
            </a:r>
            <a:r>
              <a:rPr lang="sk-SK" dirty="0" smtClean="0"/>
              <a:t> and </a:t>
            </a:r>
            <a:r>
              <a:rPr lang="sk-SK" dirty="0" err="1" smtClean="0"/>
              <a:t>technological</a:t>
            </a:r>
            <a:r>
              <a:rPr lang="sk-SK" dirty="0" smtClean="0"/>
              <a:t> </a:t>
            </a:r>
            <a:r>
              <a:rPr lang="sk-SK" dirty="0" err="1" smtClean="0"/>
              <a:t>research</a:t>
            </a:r>
            <a:endParaRPr lang="sk-SK" dirty="0" smtClean="0"/>
          </a:p>
          <a:p>
            <a:r>
              <a:rPr lang="sk-SK" dirty="0" err="1" smtClean="0"/>
              <a:t>Development</a:t>
            </a:r>
            <a:r>
              <a:rPr lang="sk-SK" dirty="0" smtClean="0"/>
              <a:t> in 1930s to </a:t>
            </a:r>
            <a:r>
              <a:rPr lang="sk-SK" dirty="0" err="1" smtClean="0"/>
              <a:t>detect</a:t>
            </a:r>
            <a:r>
              <a:rPr lang="sk-SK" dirty="0" smtClean="0"/>
              <a:t> </a:t>
            </a:r>
            <a:r>
              <a:rPr lang="sk-SK" dirty="0" err="1" smtClean="0"/>
              <a:t>distant</a:t>
            </a:r>
            <a:r>
              <a:rPr lang="sk-SK" dirty="0" smtClean="0"/>
              <a:t> </a:t>
            </a:r>
            <a:r>
              <a:rPr lang="sk-SK" dirty="0" err="1" smtClean="0"/>
              <a:t>objects</a:t>
            </a:r>
            <a:r>
              <a:rPr lang="sk-SK" dirty="0" smtClean="0"/>
              <a:t>, </a:t>
            </a:r>
            <a:r>
              <a:rPr lang="sk-SK" dirty="0" err="1" smtClean="0"/>
              <a:t>including</a:t>
            </a:r>
            <a:r>
              <a:rPr lang="sk-SK" dirty="0" smtClean="0"/>
              <a:t> </a:t>
            </a:r>
            <a:r>
              <a:rPr lang="sk-SK" dirty="0" err="1" smtClean="0"/>
              <a:t>weather</a:t>
            </a:r>
            <a:r>
              <a:rPr lang="sk-SK" dirty="0" smtClean="0"/>
              <a:t> </a:t>
            </a:r>
            <a:r>
              <a:rPr lang="sk-SK" dirty="0" err="1" smtClean="0"/>
              <a:t>fronts</a:t>
            </a:r>
            <a:endParaRPr lang="sk-SK" dirty="0" smtClean="0"/>
          </a:p>
          <a:p>
            <a:r>
              <a:rPr lang="sk-SK" dirty="0" err="1" smtClean="0"/>
              <a:t>Essential</a:t>
            </a:r>
            <a:r>
              <a:rPr lang="sk-SK" dirty="0" smtClean="0"/>
              <a:t> in </a:t>
            </a:r>
            <a:r>
              <a:rPr lang="sk-SK" dirty="0" err="1" smtClean="0"/>
              <a:t>the</a:t>
            </a:r>
            <a:r>
              <a:rPr lang="sk-SK" dirty="0" smtClean="0"/>
              <a:t> </a:t>
            </a:r>
            <a:r>
              <a:rPr lang="sk-SK" dirty="0" err="1" smtClean="0"/>
              <a:t>Battle</a:t>
            </a:r>
            <a:r>
              <a:rPr lang="sk-SK" dirty="0" smtClean="0"/>
              <a:t> </a:t>
            </a:r>
            <a:r>
              <a:rPr lang="sk-SK" dirty="0" err="1" smtClean="0"/>
              <a:t>of</a:t>
            </a:r>
            <a:r>
              <a:rPr lang="sk-SK" dirty="0" smtClean="0"/>
              <a:t> </a:t>
            </a:r>
            <a:r>
              <a:rPr lang="sk-SK" dirty="0" err="1" smtClean="0"/>
              <a:t>Britain</a:t>
            </a:r>
            <a:r>
              <a:rPr lang="sk-SK" dirty="0" smtClean="0"/>
              <a:t>, </a:t>
            </a:r>
            <a:r>
              <a:rPr lang="sk-SK" dirty="0" err="1" smtClean="0"/>
              <a:t>providing</a:t>
            </a:r>
            <a:r>
              <a:rPr lang="sk-SK" dirty="0" smtClean="0"/>
              <a:t> </a:t>
            </a:r>
            <a:r>
              <a:rPr lang="sk-SK" dirty="0" err="1" smtClean="0"/>
              <a:t>an</a:t>
            </a:r>
            <a:r>
              <a:rPr lang="sk-SK" dirty="0" smtClean="0"/>
              <a:t> </a:t>
            </a:r>
            <a:r>
              <a:rPr lang="sk-SK" dirty="0" err="1" smtClean="0"/>
              <a:t>early</a:t>
            </a:r>
            <a:r>
              <a:rPr lang="sk-SK" dirty="0" smtClean="0"/>
              <a:t> </a:t>
            </a:r>
            <a:r>
              <a:rPr lang="sk-SK" dirty="0" err="1" smtClean="0"/>
              <a:t>warning</a:t>
            </a:r>
            <a:r>
              <a:rPr lang="sk-SK" dirty="0" smtClean="0"/>
              <a:t> </a:t>
            </a:r>
            <a:r>
              <a:rPr lang="sk-SK" dirty="0" err="1" smtClean="0"/>
              <a:t>of</a:t>
            </a:r>
            <a:r>
              <a:rPr lang="sk-SK" dirty="0" smtClean="0"/>
              <a:t> </a:t>
            </a:r>
            <a:r>
              <a:rPr lang="sk-SK" dirty="0" err="1" smtClean="0"/>
              <a:t>german</a:t>
            </a:r>
            <a:r>
              <a:rPr lang="sk-SK" dirty="0" smtClean="0"/>
              <a:t> </a:t>
            </a:r>
            <a:r>
              <a:rPr lang="sk-SK" dirty="0" err="1" smtClean="0"/>
              <a:t>attacks</a:t>
            </a:r>
            <a:endParaRPr lang="sk-SK" dirty="0" smtClean="0"/>
          </a:p>
          <a:p>
            <a:r>
              <a:rPr lang="sk-SK" dirty="0" err="1" smtClean="0"/>
              <a:t>Essential</a:t>
            </a:r>
            <a:r>
              <a:rPr lang="sk-SK" dirty="0" smtClean="0"/>
              <a:t> in </a:t>
            </a:r>
            <a:r>
              <a:rPr lang="sk-SK" dirty="0" err="1" smtClean="0"/>
              <a:t>Battle</a:t>
            </a:r>
            <a:r>
              <a:rPr lang="sk-SK" dirty="0" smtClean="0"/>
              <a:t> </a:t>
            </a:r>
            <a:r>
              <a:rPr lang="sk-SK" dirty="0" err="1" smtClean="0"/>
              <a:t>of</a:t>
            </a:r>
            <a:r>
              <a:rPr lang="sk-SK" dirty="0" smtClean="0"/>
              <a:t> </a:t>
            </a:r>
            <a:r>
              <a:rPr lang="sk-SK" dirty="0" err="1" smtClean="0"/>
              <a:t>Atlantic</a:t>
            </a:r>
            <a:endParaRPr lang="sk-SK" dirty="0" smtClean="0"/>
          </a:p>
          <a:p>
            <a:r>
              <a:rPr lang="sk-SK" dirty="0" smtClean="0"/>
              <a:t>ASV ( </a:t>
            </a:r>
            <a:r>
              <a:rPr lang="sk-SK" dirty="0" err="1" smtClean="0"/>
              <a:t>Air</a:t>
            </a:r>
            <a:r>
              <a:rPr lang="sk-SK" dirty="0" smtClean="0"/>
              <a:t> to </a:t>
            </a:r>
            <a:r>
              <a:rPr lang="sk-SK" dirty="0" err="1" smtClean="0"/>
              <a:t>surface</a:t>
            </a:r>
            <a:r>
              <a:rPr lang="sk-SK" dirty="0" smtClean="0"/>
              <a:t> </a:t>
            </a:r>
            <a:r>
              <a:rPr lang="sk-SK" dirty="0" err="1" smtClean="0"/>
              <a:t>vessel</a:t>
            </a:r>
            <a:r>
              <a:rPr lang="sk-SK" dirty="0" smtClean="0"/>
              <a:t> Radar ) to </a:t>
            </a:r>
            <a:r>
              <a:rPr lang="sk-SK" dirty="0" err="1" smtClean="0"/>
              <a:t>detect</a:t>
            </a:r>
            <a:r>
              <a:rPr lang="sk-SK" dirty="0" smtClean="0"/>
              <a:t> </a:t>
            </a:r>
            <a:r>
              <a:rPr lang="sk-SK" dirty="0" err="1" smtClean="0"/>
              <a:t>submarines</a:t>
            </a:r>
            <a:endParaRPr lang="sk-SK" dirty="0"/>
          </a:p>
        </p:txBody>
      </p:sp>
    </p:spTree>
    <p:extLst>
      <p:ext uri="{BB962C8B-B14F-4D97-AF65-F5344CB8AC3E}">
        <p14:creationId xmlns:p14="http://schemas.microsoft.com/office/powerpoint/2010/main" val="4119520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CODEBREAKING</a:t>
            </a:r>
            <a:endParaRPr lang="sk-SK" dirty="0"/>
          </a:p>
        </p:txBody>
      </p:sp>
      <p:sp>
        <p:nvSpPr>
          <p:cNvPr id="3" name="Zástupný symbol obsahu 2"/>
          <p:cNvSpPr>
            <a:spLocks noGrp="1"/>
          </p:cNvSpPr>
          <p:nvPr>
            <p:ph idx="1"/>
          </p:nvPr>
        </p:nvSpPr>
        <p:spPr/>
        <p:txBody>
          <a:bodyPr/>
          <a:lstStyle/>
          <a:p>
            <a:r>
              <a:rPr lang="sk-SK" dirty="0" err="1" smtClean="0"/>
              <a:t>The</a:t>
            </a:r>
            <a:r>
              <a:rPr lang="sk-SK" dirty="0" smtClean="0"/>
              <a:t> </a:t>
            </a:r>
            <a:r>
              <a:rPr lang="sk-SK" dirty="0" err="1" smtClean="0"/>
              <a:t>Germans</a:t>
            </a:r>
            <a:r>
              <a:rPr lang="sk-SK" dirty="0" smtClean="0"/>
              <a:t> </a:t>
            </a:r>
            <a:r>
              <a:rPr lang="sk-SK" dirty="0" err="1" smtClean="0"/>
              <a:t>employed</a:t>
            </a:r>
            <a:r>
              <a:rPr lang="sk-SK" dirty="0" smtClean="0"/>
              <a:t> </a:t>
            </a:r>
            <a:r>
              <a:rPr lang="sk-SK" dirty="0" err="1" smtClean="0"/>
              <a:t>an</a:t>
            </a:r>
            <a:r>
              <a:rPr lang="sk-SK" dirty="0" smtClean="0"/>
              <a:t> </a:t>
            </a:r>
            <a:r>
              <a:rPr lang="sk-SK" dirty="0" err="1" smtClean="0"/>
              <a:t>encription</a:t>
            </a:r>
            <a:r>
              <a:rPr lang="sk-SK" dirty="0" smtClean="0"/>
              <a:t> device </a:t>
            </a:r>
            <a:r>
              <a:rPr lang="sk-SK" dirty="0" err="1" smtClean="0"/>
              <a:t>known</a:t>
            </a:r>
            <a:r>
              <a:rPr lang="sk-SK" dirty="0" smtClean="0"/>
              <a:t> </a:t>
            </a:r>
            <a:r>
              <a:rPr lang="sk-SK" dirty="0" err="1" smtClean="0"/>
              <a:t>as</a:t>
            </a:r>
            <a:r>
              <a:rPr lang="sk-SK" dirty="0" smtClean="0"/>
              <a:t> ENIGMA ( </a:t>
            </a:r>
            <a:r>
              <a:rPr lang="sk-SK" dirty="0" err="1" smtClean="0"/>
              <a:t>Could</a:t>
            </a:r>
            <a:r>
              <a:rPr lang="sk-SK" dirty="0" smtClean="0"/>
              <a:t> </a:t>
            </a:r>
            <a:r>
              <a:rPr lang="sk-SK" dirty="0" err="1" smtClean="0"/>
              <a:t>not</a:t>
            </a:r>
            <a:r>
              <a:rPr lang="sk-SK" dirty="0" smtClean="0"/>
              <a:t> </a:t>
            </a:r>
            <a:r>
              <a:rPr lang="sk-SK" dirty="0" err="1" smtClean="0"/>
              <a:t>be</a:t>
            </a:r>
            <a:r>
              <a:rPr lang="sk-SK" dirty="0" smtClean="0"/>
              <a:t> </a:t>
            </a:r>
            <a:r>
              <a:rPr lang="sk-SK" dirty="0" err="1" smtClean="0"/>
              <a:t>decrypted</a:t>
            </a:r>
            <a:r>
              <a:rPr lang="sk-SK" dirty="0" smtClean="0"/>
              <a:t> by </a:t>
            </a:r>
            <a:r>
              <a:rPr lang="sk-SK" dirty="0" err="1" smtClean="0"/>
              <a:t>hand</a:t>
            </a:r>
            <a:r>
              <a:rPr lang="sk-SK" dirty="0" smtClean="0"/>
              <a:t>)</a:t>
            </a:r>
          </a:p>
          <a:p>
            <a:r>
              <a:rPr lang="sk-SK" dirty="0" err="1" smtClean="0"/>
              <a:t>The</a:t>
            </a:r>
            <a:r>
              <a:rPr lang="sk-SK" dirty="0" smtClean="0"/>
              <a:t> </a:t>
            </a:r>
            <a:r>
              <a:rPr lang="sk-SK" dirty="0" err="1" smtClean="0"/>
              <a:t>British</a:t>
            </a:r>
            <a:r>
              <a:rPr lang="sk-SK" dirty="0" smtClean="0"/>
              <a:t> </a:t>
            </a:r>
            <a:r>
              <a:rPr lang="sk-SK" dirty="0" err="1" smtClean="0"/>
              <a:t>devoted</a:t>
            </a:r>
            <a:r>
              <a:rPr lang="sk-SK" dirty="0" smtClean="0"/>
              <a:t> </a:t>
            </a:r>
            <a:r>
              <a:rPr lang="sk-SK" dirty="0" err="1" smtClean="0"/>
              <a:t>resources</a:t>
            </a:r>
            <a:r>
              <a:rPr lang="sk-SK" dirty="0" smtClean="0"/>
              <a:t> to </a:t>
            </a:r>
            <a:r>
              <a:rPr lang="sk-SK" dirty="0" err="1" smtClean="0"/>
              <a:t>breaking</a:t>
            </a:r>
            <a:r>
              <a:rPr lang="sk-SK" dirty="0" smtClean="0"/>
              <a:t> </a:t>
            </a:r>
            <a:r>
              <a:rPr lang="sk-SK" dirty="0" err="1" smtClean="0"/>
              <a:t>the</a:t>
            </a:r>
            <a:r>
              <a:rPr lang="sk-SK" dirty="0" smtClean="0"/>
              <a:t> ENIGMA </a:t>
            </a:r>
            <a:r>
              <a:rPr lang="sk-SK" dirty="0" err="1" smtClean="0"/>
              <a:t>code</a:t>
            </a:r>
            <a:r>
              <a:rPr lang="sk-SK" dirty="0" smtClean="0"/>
              <a:t> </a:t>
            </a:r>
            <a:r>
              <a:rPr lang="sk-SK" dirty="0" err="1" smtClean="0"/>
              <a:t>at</a:t>
            </a:r>
            <a:r>
              <a:rPr lang="sk-SK" dirty="0" smtClean="0"/>
              <a:t> </a:t>
            </a:r>
            <a:r>
              <a:rPr lang="sk-SK" dirty="0" err="1" smtClean="0"/>
              <a:t>the</a:t>
            </a:r>
            <a:r>
              <a:rPr lang="sk-SK" dirty="0" smtClean="0"/>
              <a:t> </a:t>
            </a:r>
            <a:r>
              <a:rPr lang="sk-SK" dirty="0" err="1" smtClean="0"/>
              <a:t>Bletchley</a:t>
            </a:r>
            <a:r>
              <a:rPr lang="sk-SK" dirty="0" smtClean="0"/>
              <a:t> park </a:t>
            </a:r>
            <a:r>
              <a:rPr lang="sk-SK" dirty="0" err="1" smtClean="0"/>
              <a:t>facility</a:t>
            </a:r>
            <a:r>
              <a:rPr lang="sk-SK" dirty="0" smtClean="0"/>
              <a:t> </a:t>
            </a:r>
          </a:p>
          <a:p>
            <a:r>
              <a:rPr lang="sk-SK" dirty="0" err="1" smtClean="0"/>
              <a:t>The</a:t>
            </a:r>
            <a:r>
              <a:rPr lang="sk-SK" dirty="0" smtClean="0"/>
              <a:t> </a:t>
            </a:r>
            <a:r>
              <a:rPr lang="sk-SK" dirty="0" err="1" smtClean="0"/>
              <a:t>Developement</a:t>
            </a:r>
            <a:r>
              <a:rPr lang="sk-SK" dirty="0" smtClean="0"/>
              <a:t> </a:t>
            </a:r>
            <a:r>
              <a:rPr lang="sk-SK" dirty="0" err="1" smtClean="0"/>
              <a:t>of</a:t>
            </a:r>
            <a:r>
              <a:rPr lang="sk-SK" dirty="0" smtClean="0"/>
              <a:t> </a:t>
            </a:r>
            <a:r>
              <a:rPr lang="sk-SK" dirty="0" err="1" smtClean="0"/>
              <a:t>the</a:t>
            </a:r>
            <a:r>
              <a:rPr lang="sk-SK" dirty="0" smtClean="0"/>
              <a:t> Bombe </a:t>
            </a:r>
            <a:r>
              <a:rPr lang="sk-SK" dirty="0" err="1" smtClean="0"/>
              <a:t>an</a:t>
            </a:r>
            <a:r>
              <a:rPr lang="sk-SK" dirty="0" smtClean="0"/>
              <a:t> </a:t>
            </a:r>
            <a:r>
              <a:rPr lang="sk-SK" dirty="0" err="1" smtClean="0"/>
              <a:t>electro-mechanical</a:t>
            </a:r>
            <a:r>
              <a:rPr lang="sk-SK" dirty="0" smtClean="0"/>
              <a:t> </a:t>
            </a:r>
            <a:r>
              <a:rPr lang="sk-SK" dirty="0" err="1" smtClean="0"/>
              <a:t>computer</a:t>
            </a:r>
            <a:r>
              <a:rPr lang="sk-SK" dirty="0" smtClean="0"/>
              <a:t> to </a:t>
            </a:r>
            <a:r>
              <a:rPr lang="sk-SK" dirty="0" err="1" smtClean="0"/>
              <a:t>help</a:t>
            </a:r>
            <a:r>
              <a:rPr lang="sk-SK" dirty="0" smtClean="0"/>
              <a:t> </a:t>
            </a:r>
            <a:r>
              <a:rPr lang="sk-SK" dirty="0" err="1" smtClean="0"/>
              <a:t>decrypt</a:t>
            </a:r>
            <a:r>
              <a:rPr lang="sk-SK" dirty="0" smtClean="0"/>
              <a:t> </a:t>
            </a:r>
            <a:r>
              <a:rPr lang="sk-SK" dirty="0" err="1" smtClean="0"/>
              <a:t>the</a:t>
            </a:r>
            <a:r>
              <a:rPr lang="sk-SK" dirty="0" smtClean="0"/>
              <a:t> </a:t>
            </a:r>
            <a:r>
              <a:rPr lang="sk-SK" dirty="0" err="1" smtClean="0"/>
              <a:t>code</a:t>
            </a:r>
            <a:endParaRPr lang="sk-SK" dirty="0" smtClean="0"/>
          </a:p>
          <a:p>
            <a:endParaRPr lang="sk-SK" dirty="0" smtClean="0"/>
          </a:p>
          <a:p>
            <a:endParaRPr lang="sk-SK" dirty="0"/>
          </a:p>
        </p:txBody>
      </p:sp>
      <p:pic>
        <p:nvPicPr>
          <p:cNvPr id="7170" name="Picture 2" descr="C:\Users\OKAY\Desktop\enigma co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5071" y="2636912"/>
            <a:ext cx="1752600" cy="260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9833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AIRCRAFT CARRIERS</a:t>
            </a:r>
            <a:endParaRPr lang="sk-SK" dirty="0"/>
          </a:p>
        </p:txBody>
      </p:sp>
      <p:sp>
        <p:nvSpPr>
          <p:cNvPr id="3" name="Zástupný symbol obsahu 2"/>
          <p:cNvSpPr>
            <a:spLocks noGrp="1"/>
          </p:cNvSpPr>
          <p:nvPr>
            <p:ph idx="1"/>
          </p:nvPr>
        </p:nvSpPr>
        <p:spPr/>
        <p:txBody>
          <a:bodyPr/>
          <a:lstStyle/>
          <a:p>
            <a:r>
              <a:rPr lang="sk-SK" dirty="0" err="1" smtClean="0"/>
              <a:t>Aircraft</a:t>
            </a:r>
            <a:r>
              <a:rPr lang="sk-SK" dirty="0" smtClean="0"/>
              <a:t> </a:t>
            </a:r>
            <a:r>
              <a:rPr lang="sk-SK" dirty="0" err="1" smtClean="0"/>
              <a:t>carriers</a:t>
            </a:r>
            <a:r>
              <a:rPr lang="sk-SK" dirty="0" smtClean="0"/>
              <a:t> </a:t>
            </a:r>
            <a:r>
              <a:rPr lang="sk-SK" dirty="0" err="1" smtClean="0"/>
              <a:t>became</a:t>
            </a:r>
            <a:r>
              <a:rPr lang="sk-SK" dirty="0" smtClean="0"/>
              <a:t> </a:t>
            </a:r>
            <a:r>
              <a:rPr lang="sk-SK" dirty="0" err="1" smtClean="0"/>
              <a:t>the</a:t>
            </a:r>
            <a:r>
              <a:rPr lang="sk-SK" dirty="0" smtClean="0"/>
              <a:t> most </a:t>
            </a:r>
            <a:r>
              <a:rPr lang="sk-SK" dirty="0" err="1" smtClean="0"/>
              <a:t>important</a:t>
            </a:r>
            <a:r>
              <a:rPr lang="sk-SK" dirty="0" smtClean="0"/>
              <a:t> in WW II </a:t>
            </a:r>
            <a:r>
              <a:rPr lang="sk-SK" dirty="0" err="1" smtClean="0"/>
              <a:t>navies</a:t>
            </a:r>
            <a:endParaRPr lang="sk-SK" dirty="0" smtClean="0"/>
          </a:p>
          <a:p>
            <a:r>
              <a:rPr lang="sk-SK" dirty="0" err="1" smtClean="0"/>
              <a:t>Especially</a:t>
            </a:r>
            <a:r>
              <a:rPr lang="sk-SK" dirty="0" smtClean="0"/>
              <a:t> </a:t>
            </a:r>
            <a:r>
              <a:rPr lang="sk-SK" dirty="0" err="1" smtClean="0"/>
              <a:t>important</a:t>
            </a:r>
            <a:r>
              <a:rPr lang="sk-SK" dirty="0" smtClean="0"/>
              <a:t> to </a:t>
            </a:r>
            <a:r>
              <a:rPr lang="sk-SK" dirty="0" err="1" smtClean="0"/>
              <a:t>the</a:t>
            </a:r>
            <a:r>
              <a:rPr lang="sk-SK" dirty="0" smtClean="0"/>
              <a:t> </a:t>
            </a:r>
            <a:r>
              <a:rPr lang="sk-SK" dirty="0" err="1" smtClean="0"/>
              <a:t>Pacific</a:t>
            </a:r>
            <a:r>
              <a:rPr lang="sk-SK" dirty="0" smtClean="0"/>
              <a:t> </a:t>
            </a:r>
            <a:r>
              <a:rPr lang="sk-SK" dirty="0" err="1" smtClean="0"/>
              <a:t>theater</a:t>
            </a:r>
            <a:endParaRPr lang="sk-SK" dirty="0" smtClean="0"/>
          </a:p>
          <a:p>
            <a:r>
              <a:rPr lang="sk-SK" dirty="0" smtClean="0"/>
              <a:t>Pearl </a:t>
            </a:r>
            <a:r>
              <a:rPr lang="sk-SK" dirty="0" err="1" smtClean="0"/>
              <a:t>Harbor</a:t>
            </a:r>
            <a:r>
              <a:rPr lang="sk-SK" dirty="0" smtClean="0"/>
              <a:t> </a:t>
            </a:r>
            <a:r>
              <a:rPr lang="sk-SK" dirty="0" err="1" smtClean="0"/>
              <a:t>was</a:t>
            </a:r>
            <a:r>
              <a:rPr lang="sk-SK" dirty="0" smtClean="0"/>
              <a:t> a </a:t>
            </a:r>
            <a:r>
              <a:rPr lang="sk-SK" dirty="0" err="1" smtClean="0"/>
              <a:t>carrier</a:t>
            </a:r>
            <a:r>
              <a:rPr lang="sk-SK" dirty="0" smtClean="0"/>
              <a:t> </a:t>
            </a:r>
            <a:r>
              <a:rPr lang="sk-SK" dirty="0" err="1" smtClean="0"/>
              <a:t>attack</a:t>
            </a:r>
            <a:endParaRPr lang="sk-SK" dirty="0" smtClean="0"/>
          </a:p>
          <a:p>
            <a:r>
              <a:rPr lang="sk-SK" dirty="0" err="1" smtClean="0"/>
              <a:t>Battles</a:t>
            </a:r>
            <a:r>
              <a:rPr lang="sk-SK" dirty="0" smtClean="0"/>
              <a:t> </a:t>
            </a:r>
            <a:r>
              <a:rPr lang="sk-SK" dirty="0" err="1" smtClean="0"/>
              <a:t>of</a:t>
            </a:r>
            <a:r>
              <a:rPr lang="sk-SK" dirty="0" smtClean="0"/>
              <a:t> </a:t>
            </a:r>
            <a:r>
              <a:rPr lang="sk-SK" dirty="0" err="1" smtClean="0"/>
              <a:t>Coral</a:t>
            </a:r>
            <a:r>
              <a:rPr lang="sk-SK" dirty="0" smtClean="0"/>
              <a:t> </a:t>
            </a:r>
            <a:r>
              <a:rPr lang="sk-SK" dirty="0" err="1"/>
              <a:t>S</a:t>
            </a:r>
            <a:r>
              <a:rPr lang="sk-SK" dirty="0" err="1" smtClean="0"/>
              <a:t>ea</a:t>
            </a:r>
            <a:r>
              <a:rPr lang="sk-SK" dirty="0" smtClean="0"/>
              <a:t> and </a:t>
            </a:r>
            <a:r>
              <a:rPr lang="sk-SK" dirty="0" err="1" smtClean="0"/>
              <a:t>Midway</a:t>
            </a:r>
            <a:r>
              <a:rPr lang="sk-SK" dirty="0" smtClean="0"/>
              <a:t> </a:t>
            </a:r>
            <a:r>
              <a:rPr lang="sk-SK" dirty="0" err="1" smtClean="0"/>
              <a:t>were</a:t>
            </a:r>
            <a:r>
              <a:rPr lang="sk-SK" dirty="0" smtClean="0"/>
              <a:t> </a:t>
            </a:r>
            <a:r>
              <a:rPr lang="sk-SK" dirty="0" err="1" smtClean="0"/>
              <a:t>each</a:t>
            </a:r>
            <a:r>
              <a:rPr lang="sk-SK" dirty="0" smtClean="0"/>
              <a:t> </a:t>
            </a:r>
            <a:r>
              <a:rPr lang="sk-SK" dirty="0" err="1" smtClean="0"/>
              <a:t>carrier-based</a:t>
            </a:r>
            <a:r>
              <a:rPr lang="sk-SK" dirty="0" smtClean="0"/>
              <a:t> </a:t>
            </a:r>
            <a:r>
              <a:rPr lang="sk-SK" dirty="0" err="1" smtClean="0"/>
              <a:t>battles</a:t>
            </a:r>
            <a:endParaRPr lang="sk-SK" dirty="0"/>
          </a:p>
        </p:txBody>
      </p:sp>
    </p:spTree>
    <p:extLst>
      <p:ext uri="{BB962C8B-B14F-4D97-AF65-F5344CB8AC3E}">
        <p14:creationId xmlns:p14="http://schemas.microsoft.com/office/powerpoint/2010/main" val="2490426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SUBMARINES</a:t>
            </a:r>
            <a:endParaRPr lang="sk-SK" dirty="0"/>
          </a:p>
        </p:txBody>
      </p:sp>
      <p:sp>
        <p:nvSpPr>
          <p:cNvPr id="3" name="Zástupný symbol obsahu 2"/>
          <p:cNvSpPr>
            <a:spLocks noGrp="1"/>
          </p:cNvSpPr>
          <p:nvPr>
            <p:ph idx="1"/>
          </p:nvPr>
        </p:nvSpPr>
        <p:spPr/>
        <p:txBody>
          <a:bodyPr/>
          <a:lstStyle/>
          <a:p>
            <a:r>
              <a:rPr lang="sk-SK" dirty="0" err="1" smtClean="0"/>
              <a:t>Submarine</a:t>
            </a:r>
            <a:r>
              <a:rPr lang="sk-SK" dirty="0" smtClean="0"/>
              <a:t> </a:t>
            </a:r>
            <a:r>
              <a:rPr lang="sk-SK" dirty="0" err="1" smtClean="0"/>
              <a:t>Warefare</a:t>
            </a:r>
            <a:r>
              <a:rPr lang="sk-SK" dirty="0" smtClean="0"/>
              <a:t> </a:t>
            </a:r>
            <a:r>
              <a:rPr lang="sk-SK" dirty="0" err="1" smtClean="0"/>
              <a:t>played</a:t>
            </a:r>
            <a:r>
              <a:rPr lang="sk-SK" dirty="0" smtClean="0"/>
              <a:t> a major role in </a:t>
            </a:r>
            <a:r>
              <a:rPr lang="sk-SK" dirty="0" err="1" smtClean="0"/>
              <a:t>both</a:t>
            </a:r>
            <a:r>
              <a:rPr lang="sk-SK" dirty="0" smtClean="0"/>
              <a:t> </a:t>
            </a:r>
            <a:r>
              <a:rPr lang="sk-SK" dirty="0" err="1" smtClean="0"/>
              <a:t>European</a:t>
            </a:r>
            <a:r>
              <a:rPr lang="sk-SK" dirty="0" smtClean="0"/>
              <a:t> and </a:t>
            </a:r>
            <a:r>
              <a:rPr lang="sk-SK" dirty="0" err="1" smtClean="0"/>
              <a:t>Pacific</a:t>
            </a:r>
            <a:r>
              <a:rPr lang="sk-SK" dirty="0" smtClean="0"/>
              <a:t> </a:t>
            </a:r>
            <a:r>
              <a:rPr lang="sk-SK" dirty="0" err="1" smtClean="0"/>
              <a:t>Wars</a:t>
            </a:r>
            <a:endParaRPr lang="sk-SK" dirty="0" smtClean="0"/>
          </a:p>
          <a:p>
            <a:r>
              <a:rPr lang="sk-SK" dirty="0" err="1" smtClean="0"/>
              <a:t>German</a:t>
            </a:r>
            <a:r>
              <a:rPr lang="sk-SK" dirty="0" smtClean="0"/>
              <a:t> </a:t>
            </a:r>
            <a:r>
              <a:rPr lang="sk-SK" dirty="0" err="1" smtClean="0"/>
              <a:t>U-Boats</a:t>
            </a:r>
            <a:r>
              <a:rPr lang="sk-SK" dirty="0" smtClean="0"/>
              <a:t> </a:t>
            </a:r>
            <a:r>
              <a:rPr lang="sk-SK" dirty="0" err="1" smtClean="0"/>
              <a:t>were</a:t>
            </a:r>
            <a:r>
              <a:rPr lang="sk-SK" dirty="0" smtClean="0"/>
              <a:t> a </a:t>
            </a:r>
            <a:r>
              <a:rPr lang="sk-SK" dirty="0" err="1" smtClean="0"/>
              <a:t>constant</a:t>
            </a:r>
            <a:r>
              <a:rPr lang="sk-SK" dirty="0" smtClean="0"/>
              <a:t> </a:t>
            </a:r>
            <a:r>
              <a:rPr lang="sk-SK" dirty="0" err="1" smtClean="0"/>
              <a:t>threat</a:t>
            </a:r>
            <a:r>
              <a:rPr lang="sk-SK" dirty="0" smtClean="0"/>
              <a:t> to </a:t>
            </a:r>
            <a:r>
              <a:rPr lang="sk-SK" dirty="0" err="1" smtClean="0"/>
              <a:t>allied</a:t>
            </a:r>
            <a:r>
              <a:rPr lang="sk-SK" dirty="0" smtClean="0"/>
              <a:t> </a:t>
            </a:r>
            <a:r>
              <a:rPr lang="sk-SK" dirty="0" err="1" smtClean="0"/>
              <a:t>shipping</a:t>
            </a:r>
            <a:r>
              <a:rPr lang="sk-SK" dirty="0" smtClean="0"/>
              <a:t> in </a:t>
            </a:r>
            <a:r>
              <a:rPr lang="sk-SK" dirty="0" err="1" smtClean="0"/>
              <a:t>the</a:t>
            </a:r>
            <a:r>
              <a:rPr lang="sk-SK" dirty="0" smtClean="0"/>
              <a:t> </a:t>
            </a:r>
            <a:r>
              <a:rPr lang="sk-SK" dirty="0" err="1" smtClean="0"/>
              <a:t>Atlantic</a:t>
            </a:r>
            <a:endParaRPr lang="sk-SK" dirty="0"/>
          </a:p>
        </p:txBody>
      </p:sp>
      <p:pic>
        <p:nvPicPr>
          <p:cNvPr id="8194" name="Picture 2" descr="C:\Users\OKAY\Desktop\ww2 submari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221088"/>
            <a:ext cx="6495057"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3088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OKAY\Desktop\ww pla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28122">
            <a:off x="5724128" y="495048"/>
            <a:ext cx="2733675" cy="16764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p:txBody>
          <a:bodyPr/>
          <a:lstStyle/>
          <a:p>
            <a:r>
              <a:rPr lang="sk-SK" dirty="0" smtClean="0"/>
              <a:t>AIR TECHNOLOGY</a:t>
            </a:r>
            <a:endParaRPr lang="sk-SK" dirty="0"/>
          </a:p>
        </p:txBody>
      </p:sp>
      <p:sp>
        <p:nvSpPr>
          <p:cNvPr id="3" name="Zástupný symbol obsahu 2"/>
          <p:cNvSpPr>
            <a:spLocks noGrp="1"/>
          </p:cNvSpPr>
          <p:nvPr>
            <p:ph idx="1"/>
          </p:nvPr>
        </p:nvSpPr>
        <p:spPr/>
        <p:txBody>
          <a:bodyPr/>
          <a:lstStyle/>
          <a:p>
            <a:pPr marL="0" indent="0">
              <a:buNone/>
            </a:pPr>
            <a:r>
              <a:rPr lang="sk-SK" dirty="0" smtClean="0"/>
              <a:t> </a:t>
            </a:r>
            <a:r>
              <a:rPr lang="sk-SK" b="1" dirty="0" smtClean="0">
                <a:latin typeface="Times New Roman" panose="02020603050405020304" pitchFamily="18" charset="0"/>
                <a:cs typeface="Times New Roman" panose="02020603050405020304" pitchFamily="18" charset="0"/>
              </a:rPr>
              <a:t>Video: 10 </a:t>
            </a:r>
            <a:r>
              <a:rPr lang="sk-SK" b="1" dirty="0" err="1">
                <a:latin typeface="Times New Roman" panose="02020603050405020304" pitchFamily="18" charset="0"/>
                <a:cs typeface="Times New Roman" panose="02020603050405020304" pitchFamily="18" charset="0"/>
              </a:rPr>
              <a:t>Fastest</a:t>
            </a:r>
            <a:r>
              <a:rPr lang="sk-SK" b="1" dirty="0">
                <a:latin typeface="Times New Roman" panose="02020603050405020304" pitchFamily="18" charset="0"/>
                <a:cs typeface="Times New Roman" panose="02020603050405020304" pitchFamily="18" charset="0"/>
              </a:rPr>
              <a:t> </a:t>
            </a:r>
            <a:r>
              <a:rPr lang="sk-SK" b="1" dirty="0" err="1">
                <a:latin typeface="Times New Roman" panose="02020603050405020304" pitchFamily="18" charset="0"/>
                <a:cs typeface="Times New Roman" panose="02020603050405020304" pitchFamily="18" charset="0"/>
              </a:rPr>
              <a:t>World</a:t>
            </a:r>
            <a:r>
              <a:rPr lang="sk-SK" b="1" dirty="0">
                <a:latin typeface="Times New Roman" panose="02020603050405020304" pitchFamily="18" charset="0"/>
                <a:cs typeface="Times New Roman" panose="02020603050405020304" pitchFamily="18" charset="0"/>
              </a:rPr>
              <a:t> </a:t>
            </a:r>
            <a:r>
              <a:rPr lang="sk-SK" b="1" dirty="0" err="1">
                <a:latin typeface="Times New Roman" panose="02020603050405020304" pitchFamily="18" charset="0"/>
                <a:cs typeface="Times New Roman" panose="02020603050405020304" pitchFamily="18" charset="0"/>
              </a:rPr>
              <a:t>War</a:t>
            </a:r>
            <a:r>
              <a:rPr lang="sk-SK" b="1" dirty="0">
                <a:latin typeface="Times New Roman" panose="02020603050405020304" pitchFamily="18" charset="0"/>
                <a:cs typeface="Times New Roman" panose="02020603050405020304" pitchFamily="18" charset="0"/>
              </a:rPr>
              <a:t> II </a:t>
            </a:r>
            <a:r>
              <a:rPr lang="sk-SK" b="1" dirty="0" err="1" smtClean="0">
                <a:latin typeface="Times New Roman" panose="02020603050405020304" pitchFamily="18" charset="0"/>
                <a:cs typeface="Times New Roman" panose="02020603050405020304" pitchFamily="18" charset="0"/>
              </a:rPr>
              <a:t>Aircraft</a:t>
            </a:r>
            <a:endParaRPr lang="sk-SK" b="1" dirty="0" smtClean="0">
              <a:latin typeface="Times New Roman" panose="02020603050405020304" pitchFamily="18" charset="0"/>
              <a:cs typeface="Times New Roman" panose="02020603050405020304" pitchFamily="18" charset="0"/>
              <a:hlinkClick r:id="rId3"/>
            </a:endParaRPr>
          </a:p>
          <a:p>
            <a:pPr marL="0" indent="0">
              <a:buNone/>
            </a:pPr>
            <a:r>
              <a:rPr lang="sk-SK" dirty="0" smtClean="0">
                <a:latin typeface="Times New Roman" panose="02020603050405020304" pitchFamily="18" charset="0"/>
                <a:cs typeface="Times New Roman" panose="02020603050405020304" pitchFamily="18" charset="0"/>
                <a:hlinkClick r:id="rId3"/>
              </a:rPr>
              <a:t>https</a:t>
            </a:r>
            <a:r>
              <a:rPr lang="sk-SK" dirty="0">
                <a:latin typeface="Times New Roman" panose="02020603050405020304" pitchFamily="18" charset="0"/>
                <a:cs typeface="Times New Roman" panose="02020603050405020304" pitchFamily="18" charset="0"/>
                <a:hlinkClick r:id="rId3"/>
              </a:rPr>
              <a:t>://</a:t>
            </a:r>
            <a:r>
              <a:rPr lang="sk-SK" dirty="0" smtClean="0">
                <a:latin typeface="Times New Roman" panose="02020603050405020304" pitchFamily="18" charset="0"/>
                <a:cs typeface="Times New Roman" panose="02020603050405020304" pitchFamily="18" charset="0"/>
                <a:hlinkClick r:id="rId3"/>
              </a:rPr>
              <a:t>www.youtube.com/watch?v=aPw-G_zVneA</a:t>
            </a:r>
            <a:r>
              <a:rPr lang="sk-SK" dirty="0" smtClean="0">
                <a:latin typeface="Times New Roman" panose="02020603050405020304" pitchFamily="18" charset="0"/>
                <a:cs typeface="Times New Roman" panose="02020603050405020304" pitchFamily="18" charset="0"/>
              </a:rPr>
              <a:t> </a:t>
            </a:r>
          </a:p>
          <a:p>
            <a:r>
              <a:rPr lang="sk-SK" dirty="0" err="1" smtClean="0">
                <a:latin typeface="Times New Roman" panose="02020603050405020304" pitchFamily="18" charset="0"/>
                <a:cs typeface="Times New Roman" panose="02020603050405020304" pitchFamily="18" charset="0"/>
              </a:rPr>
              <a:t>Jet</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Aircraft</a:t>
            </a:r>
            <a:endParaRPr lang="sk-SK" dirty="0" smtClean="0">
              <a:latin typeface="Times New Roman" panose="02020603050405020304" pitchFamily="18" charset="0"/>
              <a:cs typeface="Times New Roman" panose="02020603050405020304" pitchFamily="18" charset="0"/>
            </a:endParaRPr>
          </a:p>
          <a:p>
            <a:r>
              <a:rPr lang="sk-SK" dirty="0" err="1" smtClean="0">
                <a:latin typeface="Times New Roman" panose="02020603050405020304" pitchFamily="18" charset="0"/>
                <a:cs typeface="Times New Roman" panose="02020603050405020304" pitchFamily="18" charset="0"/>
              </a:rPr>
              <a:t>Introduced</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at</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the</a:t>
            </a:r>
            <a:r>
              <a:rPr lang="sk-SK" dirty="0" smtClean="0">
                <a:latin typeface="Times New Roman" panose="02020603050405020304" pitchFamily="18" charset="0"/>
                <a:cs typeface="Times New Roman" panose="02020603050405020304" pitchFamily="18" charset="0"/>
              </a:rPr>
              <a:t> end </a:t>
            </a:r>
            <a:r>
              <a:rPr lang="sk-SK" dirty="0" err="1" smtClean="0">
                <a:latin typeface="Times New Roman" panose="02020603050405020304" pitchFamily="18" charset="0"/>
                <a:cs typeface="Times New Roman" panose="02020603050405020304" pitchFamily="18" charset="0"/>
              </a:rPr>
              <a:t>of</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the</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war</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but</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they</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would</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become</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the</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foundation</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of</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Future</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Air</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Forces</a:t>
            </a:r>
            <a:endParaRPr lang="sk-SK" dirty="0" smtClean="0">
              <a:latin typeface="Times New Roman" panose="02020603050405020304" pitchFamily="18" charset="0"/>
              <a:cs typeface="Times New Roman" panose="02020603050405020304" pitchFamily="18" charset="0"/>
            </a:endParaRPr>
          </a:p>
          <a:p>
            <a:r>
              <a:rPr lang="sk-SK" dirty="0" err="1" smtClean="0">
                <a:latin typeface="Times New Roman" panose="02020603050405020304" pitchFamily="18" charset="0"/>
                <a:cs typeface="Times New Roman" panose="02020603050405020304" pitchFamily="18" charset="0"/>
              </a:rPr>
              <a:t>Planes</a:t>
            </a:r>
            <a:r>
              <a:rPr lang="sk-SK" dirty="0" smtClean="0">
                <a:latin typeface="Times New Roman" panose="02020603050405020304" pitchFamily="18" charset="0"/>
                <a:cs typeface="Times New Roman" panose="02020603050405020304" pitchFamily="18" charset="0"/>
              </a:rPr>
              <a:t> </a:t>
            </a:r>
            <a:r>
              <a:rPr lang="sk-SK" dirty="0" err="1" smtClean="0">
                <a:latin typeface="Times New Roman" panose="02020603050405020304" pitchFamily="18" charset="0"/>
                <a:cs typeface="Times New Roman" panose="02020603050405020304" pitchFamily="18" charset="0"/>
              </a:rPr>
              <a:t>as</a:t>
            </a:r>
            <a:r>
              <a:rPr lang="sk-SK" dirty="0" smtClean="0">
                <a:latin typeface="Times New Roman" panose="02020603050405020304" pitchFamily="18" charset="0"/>
                <a:cs typeface="Times New Roman" panose="02020603050405020304" pitchFamily="18" charset="0"/>
              </a:rPr>
              <a:t> transport and </a:t>
            </a:r>
            <a:r>
              <a:rPr lang="sk-SK" dirty="0" err="1" smtClean="0">
                <a:latin typeface="Times New Roman" panose="02020603050405020304" pitchFamily="18" charset="0"/>
                <a:cs typeface="Times New Roman" panose="02020603050405020304" pitchFamily="18" charset="0"/>
              </a:rPr>
              <a:t>bombers</a:t>
            </a:r>
            <a:endParaRPr lang="sk-SK" dirty="0" smtClean="0">
              <a:latin typeface="Times New Roman" panose="02020603050405020304" pitchFamily="18" charset="0"/>
              <a:cs typeface="Times New Roman" panose="02020603050405020304" pitchFamily="18" charset="0"/>
            </a:endParaRPr>
          </a:p>
          <a:p>
            <a:endParaRPr lang="sk-S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15871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OKAY\Desktop\arsenal.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18000"/>
                    </a14:imgEffect>
                  </a14:imgLayer>
                </a14:imgProps>
              </a:ext>
              <a:ext uri="{28A0092B-C50C-407E-A947-70E740481C1C}">
                <a14:useLocalDpi xmlns:a14="http://schemas.microsoft.com/office/drawing/2010/main" val="0"/>
              </a:ext>
            </a:extLst>
          </a:blip>
          <a:srcRect/>
          <a:stretch>
            <a:fillRect/>
          </a:stretch>
        </p:blipFill>
        <p:spPr bwMode="auto">
          <a:xfrm rot="1212347">
            <a:off x="5988894" y="413300"/>
            <a:ext cx="2520279" cy="1565226"/>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395536" y="332656"/>
            <a:ext cx="8229600" cy="1143000"/>
          </a:xfrm>
        </p:spPr>
        <p:txBody>
          <a:bodyPr/>
          <a:lstStyle/>
          <a:p>
            <a:r>
              <a:rPr lang="sk-SK" dirty="0" smtClean="0"/>
              <a:t>THE ARSENAL</a:t>
            </a:r>
            <a:endParaRPr lang="sk-SK" dirty="0"/>
          </a:p>
        </p:txBody>
      </p:sp>
      <p:sp>
        <p:nvSpPr>
          <p:cNvPr id="3" name="Zástupný symbol obsahu 2"/>
          <p:cNvSpPr>
            <a:spLocks noGrp="1"/>
          </p:cNvSpPr>
          <p:nvPr>
            <p:ph idx="1"/>
          </p:nvPr>
        </p:nvSpPr>
        <p:spPr/>
        <p:txBody>
          <a:bodyPr>
            <a:normAutofit fontScale="92500" lnSpcReduction="10000"/>
          </a:bodyPr>
          <a:lstStyle/>
          <a:p>
            <a:r>
              <a:rPr lang="sk-SK" dirty="0" err="1" smtClean="0"/>
              <a:t>The</a:t>
            </a:r>
            <a:r>
              <a:rPr lang="sk-SK" dirty="0" smtClean="0"/>
              <a:t> </a:t>
            </a:r>
            <a:r>
              <a:rPr lang="sk-SK" dirty="0" err="1" smtClean="0"/>
              <a:t>Us</a:t>
            </a:r>
            <a:r>
              <a:rPr lang="sk-SK" dirty="0" smtClean="0"/>
              <a:t> </a:t>
            </a:r>
            <a:r>
              <a:rPr lang="sk-SK" dirty="0" err="1" smtClean="0"/>
              <a:t>ability</a:t>
            </a:r>
            <a:r>
              <a:rPr lang="sk-SK" dirty="0" smtClean="0"/>
              <a:t> to </a:t>
            </a:r>
            <a:r>
              <a:rPr lang="sk-SK" dirty="0" err="1" smtClean="0"/>
              <a:t>manufacture</a:t>
            </a:r>
            <a:r>
              <a:rPr lang="sk-SK" dirty="0" smtClean="0"/>
              <a:t> </a:t>
            </a:r>
            <a:r>
              <a:rPr lang="sk-SK" dirty="0" err="1" smtClean="0"/>
              <a:t>the</a:t>
            </a:r>
            <a:r>
              <a:rPr lang="sk-SK" dirty="0" smtClean="0"/>
              <a:t> </a:t>
            </a:r>
            <a:r>
              <a:rPr lang="sk-SK" dirty="0" err="1" smtClean="0"/>
              <a:t>weapons</a:t>
            </a:r>
            <a:r>
              <a:rPr lang="sk-SK" dirty="0" smtClean="0"/>
              <a:t> </a:t>
            </a:r>
            <a:r>
              <a:rPr lang="sk-SK" dirty="0" err="1" smtClean="0"/>
              <a:t>of</a:t>
            </a:r>
            <a:r>
              <a:rPr lang="sk-SK" dirty="0" smtClean="0"/>
              <a:t> </a:t>
            </a:r>
            <a:r>
              <a:rPr lang="sk-SK" dirty="0" err="1" smtClean="0"/>
              <a:t>war</a:t>
            </a:r>
            <a:r>
              <a:rPr lang="sk-SK" dirty="0" smtClean="0"/>
              <a:t> </a:t>
            </a:r>
            <a:r>
              <a:rPr lang="sk-SK" dirty="0" err="1" smtClean="0"/>
              <a:t>led</a:t>
            </a:r>
            <a:r>
              <a:rPr lang="sk-SK" dirty="0" smtClean="0"/>
              <a:t> </a:t>
            </a:r>
            <a:r>
              <a:rPr lang="sk-SK" dirty="0" err="1" smtClean="0"/>
              <a:t>to</a:t>
            </a:r>
            <a:r>
              <a:rPr lang="sk-SK" dirty="0" smtClean="0"/>
              <a:t> </a:t>
            </a:r>
            <a:r>
              <a:rPr lang="sk-SK" dirty="0" err="1" smtClean="0"/>
              <a:t>it</a:t>
            </a:r>
            <a:r>
              <a:rPr lang="sk-SK" dirty="0" smtClean="0"/>
              <a:t> </a:t>
            </a:r>
            <a:r>
              <a:rPr lang="sk-SK" dirty="0" err="1" smtClean="0"/>
              <a:t>being</a:t>
            </a:r>
            <a:r>
              <a:rPr lang="sk-SK" dirty="0" smtClean="0"/>
              <a:t> </a:t>
            </a:r>
            <a:r>
              <a:rPr lang="sk-SK" dirty="0" err="1" smtClean="0"/>
              <a:t>called</a:t>
            </a:r>
            <a:r>
              <a:rPr lang="sk-SK" dirty="0" smtClean="0"/>
              <a:t> </a:t>
            </a:r>
            <a:r>
              <a:rPr lang="sk-SK" dirty="0" err="1" smtClean="0"/>
              <a:t>the</a:t>
            </a:r>
            <a:r>
              <a:rPr lang="sk-SK" dirty="0" smtClean="0"/>
              <a:t> „ </a:t>
            </a:r>
            <a:r>
              <a:rPr lang="sk-SK" dirty="0" err="1" smtClean="0"/>
              <a:t>Arsenal</a:t>
            </a:r>
            <a:r>
              <a:rPr lang="sk-SK" dirty="0" smtClean="0"/>
              <a:t> </a:t>
            </a:r>
            <a:r>
              <a:rPr lang="sk-SK" dirty="0" err="1" smtClean="0"/>
              <a:t>of</a:t>
            </a:r>
            <a:r>
              <a:rPr lang="sk-SK" dirty="0" smtClean="0"/>
              <a:t> </a:t>
            </a:r>
            <a:r>
              <a:rPr lang="sk-SK" dirty="0" err="1" smtClean="0"/>
              <a:t>Democracy</a:t>
            </a:r>
            <a:r>
              <a:rPr lang="sk-SK" dirty="0" smtClean="0"/>
              <a:t>“ by </a:t>
            </a:r>
            <a:r>
              <a:rPr lang="sk-SK" dirty="0" err="1" smtClean="0"/>
              <a:t>president</a:t>
            </a:r>
            <a:r>
              <a:rPr lang="sk-SK" dirty="0" smtClean="0"/>
              <a:t> </a:t>
            </a:r>
            <a:r>
              <a:rPr lang="sk-SK" dirty="0" err="1" smtClean="0"/>
              <a:t>Roosevelt</a:t>
            </a:r>
            <a:endParaRPr lang="sk-SK" dirty="0" smtClean="0"/>
          </a:p>
          <a:p>
            <a:r>
              <a:rPr lang="sk-SK" dirty="0" err="1" smtClean="0"/>
              <a:t>The</a:t>
            </a:r>
            <a:r>
              <a:rPr lang="sk-SK" dirty="0" smtClean="0"/>
              <a:t> </a:t>
            </a:r>
            <a:r>
              <a:rPr lang="sk-SK" dirty="0" err="1" smtClean="0"/>
              <a:t>manufacture</a:t>
            </a:r>
            <a:r>
              <a:rPr lang="sk-SK" dirty="0" smtClean="0"/>
              <a:t> </a:t>
            </a:r>
            <a:r>
              <a:rPr lang="sk-SK" dirty="0" err="1" smtClean="0"/>
              <a:t>of</a:t>
            </a:r>
            <a:r>
              <a:rPr lang="sk-SK" dirty="0" smtClean="0"/>
              <a:t> </a:t>
            </a:r>
            <a:r>
              <a:rPr lang="sk-SK" dirty="0" err="1" smtClean="0"/>
              <a:t>private</a:t>
            </a:r>
            <a:r>
              <a:rPr lang="sk-SK" dirty="0" smtClean="0"/>
              <a:t> </a:t>
            </a:r>
            <a:r>
              <a:rPr lang="sk-SK" dirty="0" err="1" smtClean="0"/>
              <a:t>automobiles</a:t>
            </a:r>
            <a:r>
              <a:rPr lang="sk-SK" dirty="0" smtClean="0"/>
              <a:t> </a:t>
            </a:r>
            <a:r>
              <a:rPr lang="sk-SK" dirty="0" err="1" smtClean="0"/>
              <a:t>was</a:t>
            </a:r>
            <a:r>
              <a:rPr lang="sk-SK" dirty="0" smtClean="0"/>
              <a:t> </a:t>
            </a:r>
            <a:r>
              <a:rPr lang="sk-SK" dirty="0" err="1" smtClean="0"/>
              <a:t>halted</a:t>
            </a:r>
            <a:r>
              <a:rPr lang="sk-SK" dirty="0" smtClean="0"/>
              <a:t> to </a:t>
            </a:r>
            <a:r>
              <a:rPr lang="sk-SK" dirty="0" err="1" smtClean="0"/>
              <a:t>produce</a:t>
            </a:r>
            <a:r>
              <a:rPr lang="sk-SK" dirty="0" smtClean="0"/>
              <a:t> </a:t>
            </a:r>
            <a:r>
              <a:rPr lang="sk-SK" dirty="0" err="1" smtClean="0"/>
              <a:t>tanks</a:t>
            </a:r>
            <a:r>
              <a:rPr lang="sk-SK" dirty="0" smtClean="0"/>
              <a:t>, </a:t>
            </a:r>
            <a:r>
              <a:rPr lang="sk-SK" dirty="0" err="1" smtClean="0"/>
              <a:t>planes</a:t>
            </a:r>
            <a:r>
              <a:rPr lang="sk-SK" dirty="0" smtClean="0"/>
              <a:t> and </a:t>
            </a:r>
            <a:r>
              <a:rPr lang="sk-SK" dirty="0" err="1" smtClean="0"/>
              <a:t>other</a:t>
            </a:r>
            <a:r>
              <a:rPr lang="sk-SK" dirty="0" smtClean="0"/>
              <a:t> </a:t>
            </a:r>
            <a:r>
              <a:rPr lang="sk-SK" dirty="0" err="1" smtClean="0"/>
              <a:t>equipment</a:t>
            </a:r>
            <a:r>
              <a:rPr lang="sk-SK" dirty="0" smtClean="0"/>
              <a:t> </a:t>
            </a:r>
          </a:p>
          <a:p>
            <a:r>
              <a:rPr lang="sk-SK" dirty="0" smtClean="0"/>
              <a:t>Over 4600 </a:t>
            </a:r>
            <a:r>
              <a:rPr lang="sk-SK" dirty="0" err="1" smtClean="0"/>
              <a:t>warships</a:t>
            </a:r>
            <a:r>
              <a:rPr lang="sk-SK" dirty="0" smtClean="0"/>
              <a:t> </a:t>
            </a:r>
            <a:r>
              <a:rPr lang="sk-SK" dirty="0" err="1" smtClean="0"/>
              <a:t>were</a:t>
            </a:r>
            <a:r>
              <a:rPr lang="sk-SK" dirty="0" smtClean="0"/>
              <a:t> </a:t>
            </a:r>
            <a:r>
              <a:rPr lang="sk-SK" dirty="0" err="1" smtClean="0"/>
              <a:t>created</a:t>
            </a:r>
            <a:r>
              <a:rPr lang="sk-SK" dirty="0" smtClean="0"/>
              <a:t>  </a:t>
            </a:r>
            <a:r>
              <a:rPr lang="sk-SK" dirty="0" err="1" smtClean="0"/>
              <a:t>from</a:t>
            </a:r>
            <a:r>
              <a:rPr lang="sk-SK" dirty="0" smtClean="0"/>
              <a:t> </a:t>
            </a:r>
          </a:p>
          <a:p>
            <a:pPr marL="0" indent="0">
              <a:buNone/>
            </a:pPr>
            <a:r>
              <a:rPr lang="sk-SK" dirty="0" smtClean="0"/>
              <a:t>    1941 – 1945</a:t>
            </a:r>
          </a:p>
          <a:p>
            <a:r>
              <a:rPr lang="sk-SK" dirty="0" err="1" smtClean="0"/>
              <a:t>Axis</a:t>
            </a:r>
            <a:r>
              <a:rPr lang="sk-SK" dirty="0" smtClean="0"/>
              <a:t> </a:t>
            </a:r>
            <a:r>
              <a:rPr lang="sk-SK" dirty="0" err="1" smtClean="0"/>
              <a:t>powers</a:t>
            </a:r>
            <a:r>
              <a:rPr lang="sk-SK" dirty="0" smtClean="0"/>
              <a:t> </a:t>
            </a:r>
            <a:r>
              <a:rPr lang="sk-SK" dirty="0" err="1" smtClean="0"/>
              <a:t>could</a:t>
            </a:r>
            <a:r>
              <a:rPr lang="sk-SK" dirty="0" smtClean="0"/>
              <a:t> </a:t>
            </a:r>
            <a:r>
              <a:rPr lang="sk-SK" dirty="0" err="1" smtClean="0"/>
              <a:t>not</a:t>
            </a:r>
            <a:r>
              <a:rPr lang="sk-SK" dirty="0" smtClean="0"/>
              <a:t> </a:t>
            </a:r>
            <a:r>
              <a:rPr lang="sk-SK" dirty="0" err="1" smtClean="0"/>
              <a:t>keep</a:t>
            </a:r>
            <a:r>
              <a:rPr lang="sk-SK" dirty="0" smtClean="0"/>
              <a:t> </a:t>
            </a:r>
            <a:r>
              <a:rPr lang="sk-SK" dirty="0" err="1" smtClean="0"/>
              <a:t>up</a:t>
            </a:r>
            <a:r>
              <a:rPr lang="sk-SK" dirty="0" smtClean="0"/>
              <a:t> </a:t>
            </a:r>
            <a:r>
              <a:rPr lang="sk-SK" dirty="0" err="1" smtClean="0"/>
              <a:t>with</a:t>
            </a:r>
            <a:r>
              <a:rPr lang="sk-SK" dirty="0" smtClean="0"/>
              <a:t> </a:t>
            </a:r>
            <a:r>
              <a:rPr lang="sk-SK" dirty="0" err="1" smtClean="0"/>
              <a:t>this</a:t>
            </a:r>
            <a:r>
              <a:rPr lang="sk-SK" dirty="0" smtClean="0"/>
              <a:t> </a:t>
            </a:r>
            <a:r>
              <a:rPr lang="sk-SK" dirty="0" err="1" smtClean="0"/>
              <a:t>pace</a:t>
            </a:r>
            <a:endParaRPr lang="sk-SK" dirty="0" smtClean="0"/>
          </a:p>
          <a:p>
            <a:endParaRPr lang="sk-SK" dirty="0" smtClean="0"/>
          </a:p>
        </p:txBody>
      </p:sp>
    </p:spTree>
    <p:extLst>
      <p:ext uri="{BB962C8B-B14F-4D97-AF65-F5344CB8AC3E}">
        <p14:creationId xmlns:p14="http://schemas.microsoft.com/office/powerpoint/2010/main" val="28602738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OKAY\Desktop\ww2 medic.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13000"/>
                    </a14:imgEffect>
                  </a14:imgLayer>
                </a14:imgProps>
              </a:ext>
              <a:ext uri="{28A0092B-C50C-407E-A947-70E740481C1C}">
                <a14:useLocalDpi xmlns:a14="http://schemas.microsoft.com/office/drawing/2010/main" val="0"/>
              </a:ext>
            </a:extLst>
          </a:blip>
          <a:srcRect/>
          <a:stretch>
            <a:fillRect/>
          </a:stretch>
        </p:blipFill>
        <p:spPr bwMode="auto">
          <a:xfrm rot="1881208">
            <a:off x="5580112" y="2204864"/>
            <a:ext cx="2847975" cy="1609725"/>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p:txBody>
          <a:bodyPr/>
          <a:lstStyle/>
          <a:p>
            <a:r>
              <a:rPr lang="sk-SK" dirty="0" smtClean="0"/>
              <a:t>MEDICAL ADVANCEMENTS</a:t>
            </a:r>
            <a:endParaRPr lang="sk-SK" dirty="0"/>
          </a:p>
        </p:txBody>
      </p:sp>
      <p:sp>
        <p:nvSpPr>
          <p:cNvPr id="3" name="Zástupný symbol obsahu 2"/>
          <p:cNvSpPr>
            <a:spLocks noGrp="1"/>
          </p:cNvSpPr>
          <p:nvPr>
            <p:ph idx="1"/>
          </p:nvPr>
        </p:nvSpPr>
        <p:spPr/>
        <p:txBody>
          <a:bodyPr>
            <a:normAutofit fontScale="85000" lnSpcReduction="10000"/>
          </a:bodyPr>
          <a:lstStyle/>
          <a:p>
            <a:r>
              <a:rPr lang="sk-SK" dirty="0" smtClean="0"/>
              <a:t>WW 2 </a:t>
            </a:r>
            <a:r>
              <a:rPr lang="sk-SK" dirty="0" err="1" smtClean="0"/>
              <a:t>brought</a:t>
            </a:r>
            <a:r>
              <a:rPr lang="sk-SK" dirty="0" smtClean="0"/>
              <a:t> </a:t>
            </a:r>
            <a:r>
              <a:rPr lang="sk-SK" dirty="0" err="1" smtClean="0"/>
              <a:t>tremendous</a:t>
            </a:r>
            <a:r>
              <a:rPr lang="sk-SK" dirty="0" smtClean="0"/>
              <a:t> </a:t>
            </a:r>
            <a:r>
              <a:rPr lang="sk-SK" dirty="0" err="1" smtClean="0"/>
              <a:t>advancements</a:t>
            </a:r>
            <a:r>
              <a:rPr lang="sk-SK" dirty="0" smtClean="0"/>
              <a:t> in </a:t>
            </a:r>
            <a:r>
              <a:rPr lang="sk-SK" dirty="0" err="1" smtClean="0"/>
              <a:t>the</a:t>
            </a:r>
            <a:r>
              <a:rPr lang="sk-SK" dirty="0" smtClean="0"/>
              <a:t> </a:t>
            </a:r>
            <a:r>
              <a:rPr lang="sk-SK" dirty="0" err="1" smtClean="0"/>
              <a:t>field</a:t>
            </a:r>
            <a:r>
              <a:rPr lang="sk-SK" dirty="0" smtClean="0"/>
              <a:t> </a:t>
            </a:r>
            <a:r>
              <a:rPr lang="sk-SK" dirty="0" err="1" smtClean="0"/>
              <a:t>of</a:t>
            </a:r>
            <a:r>
              <a:rPr lang="sk-SK" dirty="0" smtClean="0"/>
              <a:t> </a:t>
            </a:r>
            <a:r>
              <a:rPr lang="sk-SK" dirty="0" err="1" smtClean="0"/>
              <a:t>medicine</a:t>
            </a:r>
            <a:endParaRPr lang="sk-SK" dirty="0" smtClean="0"/>
          </a:p>
          <a:p>
            <a:r>
              <a:rPr lang="sk-SK" dirty="0" err="1" smtClean="0"/>
              <a:t>Blood</a:t>
            </a:r>
            <a:r>
              <a:rPr lang="sk-SK" dirty="0" smtClean="0"/>
              <a:t> </a:t>
            </a:r>
            <a:r>
              <a:rPr lang="sk-SK" dirty="0" err="1" smtClean="0"/>
              <a:t>Plasma</a:t>
            </a:r>
            <a:r>
              <a:rPr lang="sk-SK" dirty="0" smtClean="0"/>
              <a:t> </a:t>
            </a:r>
            <a:r>
              <a:rPr lang="sk-SK" dirty="0" err="1" smtClean="0"/>
              <a:t>was</a:t>
            </a:r>
            <a:r>
              <a:rPr lang="sk-SK" dirty="0" smtClean="0"/>
              <a:t> </a:t>
            </a:r>
            <a:r>
              <a:rPr lang="sk-SK" dirty="0" err="1" smtClean="0"/>
              <a:t>used</a:t>
            </a:r>
            <a:r>
              <a:rPr lang="sk-SK" dirty="0" smtClean="0"/>
              <a:t> </a:t>
            </a:r>
            <a:r>
              <a:rPr lang="sk-SK" dirty="0" err="1" smtClean="0"/>
              <a:t>during</a:t>
            </a:r>
            <a:r>
              <a:rPr lang="sk-SK" dirty="0" smtClean="0"/>
              <a:t> </a:t>
            </a:r>
            <a:r>
              <a:rPr lang="sk-SK" dirty="0" err="1" smtClean="0"/>
              <a:t>the</a:t>
            </a:r>
            <a:r>
              <a:rPr lang="sk-SK" dirty="0" smtClean="0"/>
              <a:t> </a:t>
            </a:r>
            <a:r>
              <a:rPr lang="sk-SK" dirty="0" err="1" smtClean="0"/>
              <a:t>war</a:t>
            </a:r>
            <a:r>
              <a:rPr lang="sk-SK" dirty="0" smtClean="0"/>
              <a:t> </a:t>
            </a:r>
            <a:r>
              <a:rPr lang="sk-SK" dirty="0" err="1" smtClean="0"/>
              <a:t>for</a:t>
            </a:r>
            <a:r>
              <a:rPr lang="sk-SK" dirty="0" smtClean="0"/>
              <a:t> </a:t>
            </a:r>
            <a:r>
              <a:rPr lang="sk-SK" dirty="0" err="1" smtClean="0"/>
              <a:t>soldiers</a:t>
            </a:r>
            <a:r>
              <a:rPr lang="sk-SK" dirty="0" smtClean="0"/>
              <a:t> </a:t>
            </a:r>
            <a:r>
              <a:rPr lang="sk-SK" dirty="0" err="1" smtClean="0"/>
              <a:t>suffering</a:t>
            </a:r>
            <a:r>
              <a:rPr lang="sk-SK" dirty="0" smtClean="0"/>
              <a:t> </a:t>
            </a:r>
            <a:r>
              <a:rPr lang="sk-SK" dirty="0" err="1" smtClean="0"/>
              <a:t>from</a:t>
            </a:r>
            <a:r>
              <a:rPr lang="sk-SK" dirty="0" smtClean="0"/>
              <a:t> </a:t>
            </a:r>
            <a:r>
              <a:rPr lang="sk-SK" dirty="0" err="1" smtClean="0"/>
              <a:t>blood</a:t>
            </a:r>
            <a:r>
              <a:rPr lang="sk-SK" dirty="0" smtClean="0"/>
              <a:t> </a:t>
            </a:r>
            <a:r>
              <a:rPr lang="sk-SK" dirty="0" err="1" smtClean="0"/>
              <a:t>loss</a:t>
            </a:r>
            <a:r>
              <a:rPr lang="sk-SK" dirty="0" smtClean="0"/>
              <a:t> </a:t>
            </a:r>
          </a:p>
          <a:p>
            <a:r>
              <a:rPr lang="sk-SK" dirty="0" err="1" smtClean="0"/>
              <a:t>Morphine</a:t>
            </a:r>
            <a:r>
              <a:rPr lang="sk-SK" dirty="0" smtClean="0"/>
              <a:t> </a:t>
            </a:r>
            <a:r>
              <a:rPr lang="sk-SK" dirty="0" err="1" smtClean="0"/>
              <a:t>was</a:t>
            </a:r>
            <a:r>
              <a:rPr lang="sk-SK" dirty="0" smtClean="0"/>
              <a:t> </a:t>
            </a:r>
            <a:r>
              <a:rPr lang="sk-SK" dirty="0" err="1" smtClean="0"/>
              <a:t>developed</a:t>
            </a:r>
            <a:endParaRPr lang="sk-SK" dirty="0" smtClean="0"/>
          </a:p>
          <a:p>
            <a:r>
              <a:rPr lang="sk-SK" dirty="0" err="1" smtClean="0"/>
              <a:t>Penicillin</a:t>
            </a:r>
            <a:r>
              <a:rPr lang="sk-SK" dirty="0" smtClean="0"/>
              <a:t> – </a:t>
            </a:r>
            <a:r>
              <a:rPr lang="sk-SK" dirty="0" err="1" smtClean="0"/>
              <a:t>the</a:t>
            </a:r>
            <a:r>
              <a:rPr lang="sk-SK" dirty="0" smtClean="0"/>
              <a:t> </a:t>
            </a:r>
            <a:r>
              <a:rPr lang="sk-SK" dirty="0" err="1" smtClean="0"/>
              <a:t>first</a:t>
            </a:r>
            <a:r>
              <a:rPr lang="sk-SK" dirty="0" smtClean="0"/>
              <a:t> </a:t>
            </a:r>
            <a:r>
              <a:rPr lang="sk-SK" dirty="0" err="1" smtClean="0"/>
              <a:t>mass-produced</a:t>
            </a:r>
            <a:r>
              <a:rPr lang="sk-SK" dirty="0" smtClean="0"/>
              <a:t> </a:t>
            </a:r>
            <a:r>
              <a:rPr lang="sk-SK" dirty="0" err="1" smtClean="0"/>
              <a:t>antibiotic</a:t>
            </a:r>
            <a:r>
              <a:rPr lang="sk-SK" dirty="0" smtClean="0"/>
              <a:t> </a:t>
            </a:r>
            <a:r>
              <a:rPr lang="sk-SK" dirty="0" err="1" smtClean="0"/>
              <a:t>was</a:t>
            </a:r>
            <a:r>
              <a:rPr lang="sk-SK" dirty="0" smtClean="0"/>
              <a:t> </a:t>
            </a:r>
            <a:r>
              <a:rPr lang="sk-SK" dirty="0" err="1" smtClean="0"/>
              <a:t>vital</a:t>
            </a:r>
            <a:r>
              <a:rPr lang="sk-SK" dirty="0" smtClean="0"/>
              <a:t> </a:t>
            </a:r>
            <a:r>
              <a:rPr lang="sk-SK" dirty="0" err="1" smtClean="0"/>
              <a:t>for</a:t>
            </a:r>
            <a:r>
              <a:rPr lang="sk-SK" dirty="0" smtClean="0"/>
              <a:t> </a:t>
            </a:r>
            <a:r>
              <a:rPr lang="sk-SK" dirty="0" err="1" smtClean="0"/>
              <a:t>battlefield</a:t>
            </a:r>
            <a:endParaRPr lang="sk-SK" dirty="0" smtClean="0"/>
          </a:p>
          <a:p>
            <a:pPr marL="0" indent="0">
              <a:buNone/>
            </a:pPr>
            <a:r>
              <a:rPr lang="sk-SK" b="1" dirty="0" err="1" smtClean="0"/>
              <a:t>Podcast</a:t>
            </a:r>
            <a:r>
              <a:rPr lang="sk-SK" b="1" dirty="0" smtClean="0"/>
              <a:t> </a:t>
            </a:r>
            <a:r>
              <a:rPr lang="sk-SK" b="1" dirty="0" err="1" smtClean="0"/>
              <a:t>medical</a:t>
            </a:r>
            <a:r>
              <a:rPr lang="sk-SK" b="1" dirty="0" smtClean="0"/>
              <a:t> </a:t>
            </a:r>
            <a:r>
              <a:rPr lang="sk-SK" b="1" dirty="0" err="1" smtClean="0"/>
              <a:t>advancements</a:t>
            </a:r>
            <a:r>
              <a:rPr lang="sk-SK" b="1" dirty="0" smtClean="0"/>
              <a:t> </a:t>
            </a:r>
            <a:r>
              <a:rPr lang="sk-SK" b="1" dirty="0" err="1" smtClean="0"/>
              <a:t>during</a:t>
            </a:r>
            <a:r>
              <a:rPr lang="sk-SK" b="1" dirty="0" smtClean="0"/>
              <a:t> WW2</a:t>
            </a:r>
          </a:p>
          <a:p>
            <a:pPr marL="0" indent="0">
              <a:buNone/>
            </a:pPr>
            <a:r>
              <a:rPr lang="sk-SK" dirty="0" smtClean="0">
                <a:hlinkClick r:id="rId4"/>
              </a:rPr>
              <a:t> https</a:t>
            </a:r>
            <a:r>
              <a:rPr lang="sk-SK" dirty="0">
                <a:hlinkClick r:id="rId4"/>
              </a:rPr>
              <a:t>://</a:t>
            </a:r>
            <a:r>
              <a:rPr lang="sk-SK" dirty="0" smtClean="0">
                <a:hlinkClick r:id="rId4"/>
              </a:rPr>
              <a:t>www.youtube.com/watch?v=fJL2H1saV0k</a:t>
            </a:r>
            <a:r>
              <a:rPr lang="sk-SK" dirty="0" smtClean="0"/>
              <a:t> </a:t>
            </a:r>
            <a:endParaRPr lang="sk-SK" dirty="0"/>
          </a:p>
        </p:txBody>
      </p:sp>
    </p:spTree>
    <p:extLst>
      <p:ext uri="{BB962C8B-B14F-4D97-AF65-F5344CB8AC3E}">
        <p14:creationId xmlns:p14="http://schemas.microsoft.com/office/powerpoint/2010/main" val="13330703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a:t>Technological</a:t>
            </a:r>
            <a:r>
              <a:rPr lang="sk-SK" dirty="0"/>
              <a:t> </a:t>
            </a:r>
            <a:r>
              <a:rPr lang="sk-SK" dirty="0" err="1" smtClean="0"/>
              <a:t>progress</a:t>
            </a:r>
            <a:r>
              <a:rPr lang="sk-SK" dirty="0" smtClean="0"/>
              <a:t> - </a:t>
            </a:r>
            <a:r>
              <a:rPr lang="sk-SK" dirty="0" err="1" smtClean="0"/>
              <a:t>Review</a:t>
            </a:r>
            <a:endParaRPr lang="sk-SK" dirty="0"/>
          </a:p>
        </p:txBody>
      </p:sp>
      <p:sp>
        <p:nvSpPr>
          <p:cNvPr id="3" name="Zástupný symbol obsahu 2"/>
          <p:cNvSpPr>
            <a:spLocks noGrp="1"/>
          </p:cNvSpPr>
          <p:nvPr>
            <p:ph idx="1"/>
          </p:nvPr>
        </p:nvSpPr>
        <p:spPr/>
        <p:txBody>
          <a:bodyPr/>
          <a:lstStyle/>
          <a:p>
            <a:r>
              <a:rPr lang="sk-SK" dirty="0">
                <a:hlinkClick r:id="rId3"/>
              </a:rPr>
              <a:t>https://</a:t>
            </a:r>
            <a:r>
              <a:rPr lang="sk-SK" dirty="0" smtClean="0">
                <a:hlinkClick r:id="rId3"/>
              </a:rPr>
              <a:t>quizizz.com/admin/quiz/5a8b64a0d7c2a300208711d4/5-46-ww2-technology-weaponry-and-communication</a:t>
            </a:r>
            <a:endParaRPr lang="sk-SK" dirty="0" smtClean="0"/>
          </a:p>
          <a:p>
            <a:endParaRPr lang="sk-SK" dirty="0" smtClean="0"/>
          </a:p>
          <a:p>
            <a:r>
              <a:rPr lang="sk-SK" u="sng" dirty="0">
                <a:hlinkClick r:id="rId4"/>
              </a:rPr>
              <a:t>https://learningapps.org/watch?v=prxeprib522</a:t>
            </a:r>
            <a:endParaRPr lang="sk-SK" dirty="0"/>
          </a:p>
          <a:p>
            <a:pPr marL="0" indent="0">
              <a:buNone/>
            </a:pPr>
            <a:endParaRPr lang="sk-SK" dirty="0"/>
          </a:p>
          <a:p>
            <a:endParaRPr lang="sk-SK" dirty="0"/>
          </a:p>
        </p:txBody>
      </p:sp>
    </p:spTree>
    <p:extLst>
      <p:ext uri="{BB962C8B-B14F-4D97-AF65-F5344CB8AC3E}">
        <p14:creationId xmlns:p14="http://schemas.microsoft.com/office/powerpoint/2010/main" val="1384902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Causes</a:t>
            </a:r>
            <a:r>
              <a:rPr lang="sk-SK" dirty="0" smtClean="0"/>
              <a:t> </a:t>
            </a:r>
            <a:r>
              <a:rPr lang="sk-SK" dirty="0" err="1" smtClean="0"/>
              <a:t>of</a:t>
            </a:r>
            <a:r>
              <a:rPr lang="sk-SK" dirty="0" smtClean="0"/>
              <a:t> WWII</a:t>
            </a:r>
            <a:endParaRPr lang="sk-SK" dirty="0"/>
          </a:p>
        </p:txBody>
      </p:sp>
      <p:sp>
        <p:nvSpPr>
          <p:cNvPr id="3" name="Zástupný symbol obsahu 2"/>
          <p:cNvSpPr>
            <a:spLocks noGrp="1"/>
          </p:cNvSpPr>
          <p:nvPr>
            <p:ph idx="1"/>
          </p:nvPr>
        </p:nvSpPr>
        <p:spPr/>
        <p:txBody>
          <a:bodyPr/>
          <a:lstStyle/>
          <a:p>
            <a:r>
              <a:rPr lang="sk-SK" dirty="0">
                <a:hlinkClick r:id="rId2"/>
              </a:rPr>
              <a:t>https://</a:t>
            </a:r>
            <a:r>
              <a:rPr lang="sk-SK" dirty="0" smtClean="0">
                <a:hlinkClick r:id="rId2"/>
              </a:rPr>
              <a:t>www.youtube.com/watch?v=AUd1HSWoMVQ&amp;ab_channel=HistoryVids</a:t>
            </a:r>
            <a:endParaRPr lang="sk-SK" dirty="0" smtClean="0"/>
          </a:p>
          <a:p>
            <a:endParaRPr lang="sk-SK" dirty="0"/>
          </a:p>
        </p:txBody>
      </p:sp>
      <p:sp>
        <p:nvSpPr>
          <p:cNvPr id="4" name="AutoShape 2" descr="The Outbreak of World War II – German Culture"/>
          <p:cNvSpPr>
            <a:spLocks noChangeAspect="1" noChangeArrowheads="1"/>
          </p:cNvSpPr>
          <p:nvPr/>
        </p:nvSpPr>
        <p:spPr bwMode="auto">
          <a:xfrm>
            <a:off x="155575" y="-890588"/>
            <a:ext cx="2457450" cy="1857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3075" name="Picture 3" descr="C:\Users\NTB-9\Desktop\stiahnuť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85710">
            <a:off x="664852" y="2994154"/>
            <a:ext cx="3896344" cy="294491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NTB-9\Desktop\stiahnuť (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3167" y="2911931"/>
            <a:ext cx="4092927" cy="310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596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Causes</a:t>
            </a:r>
            <a:r>
              <a:rPr lang="sk-SK" dirty="0" smtClean="0"/>
              <a:t> </a:t>
            </a:r>
            <a:r>
              <a:rPr lang="sk-SK" dirty="0" err="1" smtClean="0"/>
              <a:t>of</a:t>
            </a:r>
            <a:r>
              <a:rPr lang="sk-SK" dirty="0" smtClean="0"/>
              <a:t> WWII</a:t>
            </a:r>
            <a:endParaRPr lang="sk-SK" dirty="0"/>
          </a:p>
        </p:txBody>
      </p:sp>
      <p:sp>
        <p:nvSpPr>
          <p:cNvPr id="3" name="Zástupný symbol obsahu 2"/>
          <p:cNvSpPr>
            <a:spLocks noGrp="1"/>
          </p:cNvSpPr>
          <p:nvPr>
            <p:ph idx="1"/>
          </p:nvPr>
        </p:nvSpPr>
        <p:spPr/>
        <p:txBody>
          <a:bodyPr>
            <a:normAutofit/>
          </a:bodyPr>
          <a:lstStyle/>
          <a:p>
            <a:r>
              <a:rPr lang="sk-SK" dirty="0" err="1" smtClean="0"/>
              <a:t>Treaty</a:t>
            </a:r>
            <a:r>
              <a:rPr lang="sk-SK" dirty="0" smtClean="0"/>
              <a:t> </a:t>
            </a:r>
            <a:r>
              <a:rPr lang="sk-SK" dirty="0" err="1" smtClean="0"/>
              <a:t>of</a:t>
            </a:r>
            <a:r>
              <a:rPr lang="sk-SK" dirty="0" smtClean="0"/>
              <a:t> Versailles</a:t>
            </a:r>
          </a:p>
          <a:p>
            <a:r>
              <a:rPr lang="sk-SK" dirty="0" err="1" smtClean="0"/>
              <a:t>Economic</a:t>
            </a:r>
            <a:r>
              <a:rPr lang="sk-SK" dirty="0" smtClean="0"/>
              <a:t> </a:t>
            </a:r>
            <a:r>
              <a:rPr lang="sk-SK" dirty="0" err="1" smtClean="0"/>
              <a:t>Depression</a:t>
            </a:r>
            <a:endParaRPr lang="sk-SK" dirty="0" smtClean="0"/>
          </a:p>
          <a:p>
            <a:r>
              <a:rPr lang="sk-SK" dirty="0" err="1" smtClean="0"/>
              <a:t>Germany’s</a:t>
            </a:r>
            <a:r>
              <a:rPr lang="sk-SK" dirty="0" smtClean="0"/>
              <a:t> </a:t>
            </a:r>
            <a:r>
              <a:rPr lang="sk-SK" dirty="0" err="1" smtClean="0"/>
              <a:t>Militarism</a:t>
            </a:r>
            <a:endParaRPr lang="sk-SK" dirty="0" smtClean="0"/>
          </a:p>
          <a:p>
            <a:r>
              <a:rPr lang="sk-SK" dirty="0" err="1" smtClean="0"/>
              <a:t>Failure</a:t>
            </a:r>
            <a:r>
              <a:rPr lang="sk-SK" dirty="0" smtClean="0"/>
              <a:t> </a:t>
            </a:r>
            <a:r>
              <a:rPr lang="sk-SK" dirty="0" err="1" smtClean="0"/>
              <a:t>of</a:t>
            </a:r>
            <a:r>
              <a:rPr lang="sk-SK" dirty="0" smtClean="0"/>
              <a:t> </a:t>
            </a:r>
            <a:r>
              <a:rPr lang="sk-SK" dirty="0" err="1" smtClean="0"/>
              <a:t>Appeasement</a:t>
            </a:r>
            <a:endParaRPr lang="sk-SK" dirty="0"/>
          </a:p>
          <a:p>
            <a:r>
              <a:rPr lang="en-US" dirty="0" smtClean="0"/>
              <a:t>Failure of the League of Nations</a:t>
            </a:r>
            <a:endParaRPr lang="sk-SK" dirty="0" smtClean="0"/>
          </a:p>
          <a:p>
            <a:r>
              <a:rPr lang="sk-SK" dirty="0" err="1" smtClean="0"/>
              <a:t>Japan’s</a:t>
            </a:r>
            <a:r>
              <a:rPr lang="sk-SK" dirty="0" smtClean="0"/>
              <a:t> </a:t>
            </a:r>
            <a:r>
              <a:rPr lang="sk-SK" dirty="0" err="1" smtClean="0"/>
              <a:t>Militarism</a:t>
            </a:r>
            <a:r>
              <a:rPr lang="sk-SK" dirty="0" smtClean="0"/>
              <a:t> </a:t>
            </a:r>
            <a:endParaRPr lang="sk-SK" dirty="0"/>
          </a:p>
        </p:txBody>
      </p:sp>
      <p:sp>
        <p:nvSpPr>
          <p:cNvPr id="4" name="AutoShape 2" descr="Andrew Clem ~ World War Two">
            <a:hlinkClick r:id="rId3"/>
          </p:cNvPr>
          <p:cNvSpPr>
            <a:spLocks noChangeAspect="1" noChangeArrowheads="1"/>
          </p:cNvSpPr>
          <p:nvPr/>
        </p:nvSpPr>
        <p:spPr bwMode="auto">
          <a:xfrm>
            <a:off x="155575" y="-914400"/>
            <a:ext cx="22860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5" name="AutoShape 4" descr="Economic Depression: Definition, Causes, Prevention"/>
          <p:cNvSpPr>
            <a:spLocks noChangeAspect="1" noChangeArrowheads="1"/>
          </p:cNvSpPr>
          <p:nvPr/>
        </p:nvSpPr>
        <p:spPr bwMode="auto">
          <a:xfrm>
            <a:off x="155575" y="-822325"/>
            <a:ext cx="2190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6" name="AutoShape 6" descr="Economic Depression: Definition, Causes, Prevention"/>
          <p:cNvSpPr>
            <a:spLocks noChangeAspect="1" noChangeArrowheads="1"/>
          </p:cNvSpPr>
          <p:nvPr/>
        </p:nvSpPr>
        <p:spPr bwMode="auto">
          <a:xfrm>
            <a:off x="307975" y="-669925"/>
            <a:ext cx="2190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7" name="AutoShape 8" descr="Economic Depression: Definition, Causes, Prevention"/>
          <p:cNvSpPr>
            <a:spLocks noChangeAspect="1" noChangeArrowheads="1"/>
          </p:cNvSpPr>
          <p:nvPr/>
        </p:nvSpPr>
        <p:spPr bwMode="auto">
          <a:xfrm>
            <a:off x="460375" y="-517525"/>
            <a:ext cx="219075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8" name="AutoShape 10" descr="1929 WORLD ECONOMİC DEPRESSİON – Sahipkıran Stratejik Araştırmalar Merkezi  – SASAM"/>
          <p:cNvSpPr>
            <a:spLocks noChangeAspect="1" noChangeArrowheads="1"/>
          </p:cNvSpPr>
          <p:nvPr/>
        </p:nvSpPr>
        <p:spPr bwMode="auto">
          <a:xfrm>
            <a:off x="155575" y="-776288"/>
            <a:ext cx="2819400" cy="1628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9" name="AutoShape 12" descr="1929 WORLD ECONOMİC DEPRESSİON – Sahipkıran Stratejik Araştırmalar Merkezi  – SASAM"/>
          <p:cNvSpPr>
            <a:spLocks noChangeAspect="1" noChangeArrowheads="1"/>
          </p:cNvSpPr>
          <p:nvPr/>
        </p:nvSpPr>
        <p:spPr bwMode="auto">
          <a:xfrm>
            <a:off x="307975" y="-623888"/>
            <a:ext cx="2819400" cy="1628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0" name="AutoShape 14" descr="1929 WORLD ECONOMİC DEPRESSİON – Sahipkıran Stratejik Araştırmalar Merkezi  – SASAM"/>
          <p:cNvSpPr>
            <a:spLocks noChangeAspect="1" noChangeArrowheads="1"/>
          </p:cNvSpPr>
          <p:nvPr/>
        </p:nvSpPr>
        <p:spPr bwMode="auto">
          <a:xfrm>
            <a:off x="460375" y="-471488"/>
            <a:ext cx="2819400" cy="1628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1" name="AutoShape 16" descr="1929 WORLD ECONOMİC DEPRESSİON – Sahipkıran Stratejik Araştırmalar Merkezi  – SASAM"/>
          <p:cNvSpPr>
            <a:spLocks noChangeAspect="1" noChangeArrowheads="1"/>
          </p:cNvSpPr>
          <p:nvPr/>
        </p:nvSpPr>
        <p:spPr bwMode="auto">
          <a:xfrm>
            <a:off x="612775" y="-319088"/>
            <a:ext cx="2819400" cy="1628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2" name="AutoShape 18" descr="1929 WORLD ECONOMİC DEPRESSİON – Sahipkıran Stratejik Araştırmalar Merkezi  – SASAM"/>
          <p:cNvSpPr>
            <a:spLocks noChangeAspect="1" noChangeArrowheads="1"/>
          </p:cNvSpPr>
          <p:nvPr/>
        </p:nvSpPr>
        <p:spPr bwMode="auto">
          <a:xfrm>
            <a:off x="765175" y="-166688"/>
            <a:ext cx="2819400" cy="1628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3" name="AutoShape 20" descr="Recession: Great Depression? Economists warn coronavirus' impact will be  severe - The Economic Times"/>
          <p:cNvSpPr>
            <a:spLocks noChangeAspect="1" noChangeArrowheads="1"/>
          </p:cNvSpPr>
          <p:nvPr/>
        </p:nvSpPr>
        <p:spPr bwMode="auto">
          <a:xfrm>
            <a:off x="155575" y="-822325"/>
            <a:ext cx="228600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4" name="AutoShape 22" descr="Recession: Great Depression? Economists warn coronavirus' impact will be  severe - The Economic Times"/>
          <p:cNvSpPr>
            <a:spLocks noChangeAspect="1" noChangeArrowheads="1"/>
          </p:cNvSpPr>
          <p:nvPr/>
        </p:nvSpPr>
        <p:spPr bwMode="auto">
          <a:xfrm>
            <a:off x="307975" y="-669925"/>
            <a:ext cx="2286000"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2072" name="Picture 24" descr="Are You Prepared for the Next Economic-Depression? – PGM Capital">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09902">
            <a:off x="6273830" y="1468929"/>
            <a:ext cx="2286000" cy="1762126"/>
          </a:xfrm>
          <a:prstGeom prst="rect">
            <a:avLst/>
          </a:prstGeom>
          <a:noFill/>
          <a:extLst>
            <a:ext uri="{909E8E84-426E-40DD-AFC4-6F175D3DCCD1}">
              <a14:hiddenFill xmlns:a14="http://schemas.microsoft.com/office/drawing/2010/main">
                <a:solidFill>
                  <a:srgbClr val="FFFFFF"/>
                </a:solidFill>
              </a14:hiddenFill>
            </a:ext>
          </a:extLst>
        </p:spPr>
      </p:pic>
      <p:sp>
        <p:nvSpPr>
          <p:cNvPr id="15" name="AutoShape 26" descr="Militarism in the Age of Trump, Part I | The Disorder Of Things">
            <a:hlinkClick r:id="rId6"/>
          </p:cNvPr>
          <p:cNvSpPr>
            <a:spLocks noChangeAspect="1" noChangeArrowheads="1"/>
          </p:cNvSpPr>
          <p:nvPr/>
        </p:nvSpPr>
        <p:spPr bwMode="auto">
          <a:xfrm>
            <a:off x="155575" y="-846138"/>
            <a:ext cx="1381125" cy="1771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6" name="AutoShape 28" descr="Militarism Images – Browse 1,572 Stock Photos, Vectors, and Video | Adobe  Stock"/>
          <p:cNvSpPr>
            <a:spLocks noChangeAspect="1" noChangeArrowheads="1"/>
          </p:cNvSpPr>
          <p:nvPr/>
        </p:nvSpPr>
        <p:spPr bwMode="auto">
          <a:xfrm>
            <a:off x="155575" y="-860425"/>
            <a:ext cx="2543175" cy="18002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7" name="AutoShape 30" descr="Militarism Images – Browse 1,572 Stock Photos, Vectors, and Video | Adobe  Stock"/>
          <p:cNvSpPr>
            <a:spLocks noChangeAspect="1" noChangeArrowheads="1"/>
          </p:cNvSpPr>
          <p:nvPr/>
        </p:nvSpPr>
        <p:spPr bwMode="auto">
          <a:xfrm>
            <a:off x="307975" y="-708025"/>
            <a:ext cx="2543175" cy="18002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8" name="AutoShape 32" descr="militarism and war concept. isolate on white background">
            <a:hlinkClick r:id="rId7"/>
          </p:cNvPr>
          <p:cNvSpPr>
            <a:spLocks noChangeAspect="1" noChangeArrowheads="1"/>
          </p:cNvSpPr>
          <p:nvPr/>
        </p:nvSpPr>
        <p:spPr bwMode="auto">
          <a:xfrm>
            <a:off x="42863" y="-2349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19" name="AutoShape 34" descr="militarism and war concept. isolate on white background">
            <a:hlinkClick r:id="rId7"/>
          </p:cNvPr>
          <p:cNvSpPr>
            <a:spLocks noChangeAspect="1" noChangeArrowheads="1"/>
          </p:cNvSpPr>
          <p:nvPr/>
        </p:nvSpPr>
        <p:spPr bwMode="auto">
          <a:xfrm>
            <a:off x="195263" y="-825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0" name="AutoShape 36" descr="293 Militarism Vector Images, Militarism Illustrations | Depositphotos"/>
          <p:cNvSpPr>
            <a:spLocks noChangeAspect="1" noChangeArrowheads="1"/>
          </p:cNvSpPr>
          <p:nvPr/>
        </p:nvSpPr>
        <p:spPr bwMode="auto">
          <a:xfrm>
            <a:off x="155575" y="-800100"/>
            <a:ext cx="2752725" cy="1666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1" name="AutoShape 38" descr="293 Militarism Vector Images, Militarism Illustrations | Depositphotos"/>
          <p:cNvSpPr>
            <a:spLocks noChangeAspect="1" noChangeArrowheads="1"/>
          </p:cNvSpPr>
          <p:nvPr/>
        </p:nvSpPr>
        <p:spPr bwMode="auto">
          <a:xfrm>
            <a:off x="469900" y="-522287"/>
            <a:ext cx="2752725" cy="1666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2" name="AutoShape 40" descr="https://upload.wikimedia.org/wikipedia/commons/thumb/5/5b/Bundesarchiv_Bild_146-1976-063-32%2C_Bad_Godesberg%2C_M%C3%BCnchener_Abkommen%2C_Vorbereitung.jpg/220px-Bundesarchiv_Bild_146-1976-063-32%2C_Bad_Godesberg%2C_M%C3%BCnchener_Abkommen%2C_Vorbereitung.jpg">
            <a:hlinkClick r:id="rId8"/>
          </p:cNvPr>
          <p:cNvSpPr>
            <a:spLocks noChangeAspect="1" noChangeArrowheads="1"/>
          </p:cNvSpPr>
          <p:nvPr/>
        </p:nvSpPr>
        <p:spPr bwMode="auto">
          <a:xfrm>
            <a:off x="3190875" y="-1508125"/>
            <a:ext cx="2095500" cy="3143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3" name="AutoShape 42" descr="https://upload.wikimedia.org/wikipedia/commons/thumb/5/5b/Bundesarchiv_Bild_146-1976-063-32%2C_Bad_Godesberg%2C_M%C3%BCnchener_Abkommen%2C_Vorbereitung.jpg/220px-Bundesarchiv_Bild_146-1976-063-32%2C_Bad_Godesberg%2C_M%C3%BCnchener_Abkommen%2C_Vorbereitung.jpg">
            <a:hlinkClick r:id="rId8"/>
          </p:cNvPr>
          <p:cNvSpPr>
            <a:spLocks noChangeAspect="1" noChangeArrowheads="1"/>
          </p:cNvSpPr>
          <p:nvPr/>
        </p:nvSpPr>
        <p:spPr bwMode="auto">
          <a:xfrm>
            <a:off x="3343275" y="-1355725"/>
            <a:ext cx="2095500" cy="3143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24" name="AutoShape 44" descr="https://upload.wikimedia.org/wikipedia/commons/thumb/5/5b/Bundesarchiv_Bild_146-1976-063-32%2C_Bad_Godesberg%2C_M%C3%BCnchener_Abkommen%2C_Vorbereitung.jpg/220px-Bundesarchiv_Bild_146-1976-063-32%2C_Bad_Godesberg%2C_M%C3%BCnchener_Abkommen%2C_Vorbereitung.jpg">
            <a:hlinkClick r:id="rId8"/>
          </p:cNvPr>
          <p:cNvSpPr>
            <a:spLocks noChangeAspect="1" noChangeArrowheads="1"/>
          </p:cNvSpPr>
          <p:nvPr/>
        </p:nvSpPr>
        <p:spPr bwMode="auto">
          <a:xfrm>
            <a:off x="3495675" y="-1203325"/>
            <a:ext cx="2095500" cy="3143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pic>
        <p:nvPicPr>
          <p:cNvPr id="2094" name="Picture 46" descr="C:\Users\NTB-9\Desktop\220px-Bundesarchiv_Bild_146-1976-063-32,_Bad_Godesberg,_Münchener_Abkommen,_Vorbereitung.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1155846">
            <a:off x="6664582" y="3611481"/>
            <a:ext cx="1857832" cy="2786748"/>
          </a:xfrm>
          <a:prstGeom prst="rect">
            <a:avLst/>
          </a:prstGeom>
          <a:noFill/>
          <a:extLst>
            <a:ext uri="{909E8E84-426E-40DD-AFC4-6F175D3DCCD1}">
              <a14:hiddenFill xmlns:a14="http://schemas.microsoft.com/office/drawing/2010/main">
                <a:solidFill>
                  <a:srgbClr val="FFFFFF"/>
                </a:solidFill>
              </a14:hiddenFill>
            </a:ext>
          </a:extLst>
        </p:spPr>
      </p:pic>
      <p:pic>
        <p:nvPicPr>
          <p:cNvPr id="2095" name="Picture 47" descr="C:\Users\NTB-9\Desktop\stiahnuť.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20734988">
            <a:off x="2870421" y="4913265"/>
            <a:ext cx="28194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813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Nazi</a:t>
            </a:r>
            <a:r>
              <a:rPr lang="sk-SK" dirty="0" smtClean="0"/>
              <a:t> </a:t>
            </a:r>
            <a:r>
              <a:rPr lang="sk-SK" dirty="0" err="1" smtClean="0"/>
              <a:t>foreign</a:t>
            </a:r>
            <a:r>
              <a:rPr lang="sk-SK" dirty="0" smtClean="0"/>
              <a:t> </a:t>
            </a:r>
            <a:r>
              <a:rPr lang="sk-SK" dirty="0" err="1" smtClean="0"/>
              <a:t>Policy</a:t>
            </a:r>
            <a:r>
              <a:rPr lang="sk-SK" dirty="0" smtClean="0"/>
              <a:t> and </a:t>
            </a:r>
            <a:r>
              <a:rPr lang="sk-SK" dirty="0" err="1" smtClean="0"/>
              <a:t>the</a:t>
            </a:r>
            <a:r>
              <a:rPr lang="sk-SK" dirty="0" smtClean="0"/>
              <a:t> </a:t>
            </a:r>
            <a:r>
              <a:rPr lang="sk-SK" dirty="0" err="1" smtClean="0"/>
              <a:t>War</a:t>
            </a:r>
            <a:endParaRPr lang="sk-SK" dirty="0"/>
          </a:p>
        </p:txBody>
      </p:sp>
      <p:sp>
        <p:nvSpPr>
          <p:cNvPr id="3" name="Zástupný symbol obsahu 2"/>
          <p:cNvSpPr>
            <a:spLocks noGrp="1"/>
          </p:cNvSpPr>
          <p:nvPr>
            <p:ph idx="1"/>
          </p:nvPr>
        </p:nvSpPr>
        <p:spPr/>
        <p:txBody>
          <a:bodyPr>
            <a:normAutofit lnSpcReduction="10000"/>
          </a:bodyPr>
          <a:lstStyle/>
          <a:p>
            <a:r>
              <a:rPr lang="sk-SK" dirty="0" err="1" smtClean="0"/>
              <a:t>Hitlers</a:t>
            </a:r>
            <a:r>
              <a:rPr lang="sk-SK" dirty="0" smtClean="0"/>
              <a:t> </a:t>
            </a:r>
            <a:r>
              <a:rPr lang="sk-SK" dirty="0" err="1" smtClean="0"/>
              <a:t>main</a:t>
            </a:r>
            <a:r>
              <a:rPr lang="sk-SK" dirty="0" smtClean="0"/>
              <a:t> </a:t>
            </a:r>
            <a:r>
              <a:rPr lang="sk-SK" dirty="0" err="1" smtClean="0"/>
              <a:t>aims</a:t>
            </a:r>
            <a:r>
              <a:rPr lang="sk-SK" dirty="0" smtClean="0"/>
              <a:t> </a:t>
            </a:r>
            <a:r>
              <a:rPr lang="sk-SK" dirty="0" err="1" smtClean="0"/>
              <a:t>abroad</a:t>
            </a:r>
            <a:r>
              <a:rPr lang="sk-SK" dirty="0" smtClean="0"/>
              <a:t> </a:t>
            </a:r>
            <a:r>
              <a:rPr lang="sk-SK" dirty="0" err="1" smtClean="0"/>
              <a:t>were</a:t>
            </a:r>
            <a:r>
              <a:rPr lang="sk-SK" dirty="0" smtClean="0"/>
              <a:t> to </a:t>
            </a:r>
            <a:r>
              <a:rPr lang="sk-SK" b="1" dirty="0" err="1" smtClean="0">
                <a:solidFill>
                  <a:srgbClr val="FF0000"/>
                </a:solidFill>
              </a:rPr>
              <a:t>reverse</a:t>
            </a:r>
            <a:r>
              <a:rPr lang="sk-SK" dirty="0" smtClean="0"/>
              <a:t> </a:t>
            </a:r>
            <a:r>
              <a:rPr lang="sk-SK" dirty="0" err="1" smtClean="0"/>
              <a:t>the</a:t>
            </a:r>
            <a:r>
              <a:rPr lang="sk-SK" dirty="0" smtClean="0"/>
              <a:t> </a:t>
            </a:r>
            <a:r>
              <a:rPr lang="sk-SK" dirty="0" err="1" smtClean="0"/>
              <a:t>Treaty</a:t>
            </a:r>
            <a:r>
              <a:rPr lang="sk-SK" dirty="0" smtClean="0"/>
              <a:t> </a:t>
            </a:r>
            <a:r>
              <a:rPr lang="sk-SK" dirty="0" err="1" smtClean="0"/>
              <a:t>of</a:t>
            </a:r>
            <a:r>
              <a:rPr lang="sk-SK" dirty="0" smtClean="0"/>
              <a:t> </a:t>
            </a:r>
            <a:r>
              <a:rPr lang="sk-SK" dirty="0" err="1" smtClean="0"/>
              <a:t>Versialles</a:t>
            </a:r>
            <a:r>
              <a:rPr lang="sk-SK" dirty="0" smtClean="0"/>
              <a:t>, </a:t>
            </a:r>
            <a:r>
              <a:rPr lang="sk-SK" b="1" dirty="0" err="1" smtClean="0">
                <a:solidFill>
                  <a:srgbClr val="FF0000"/>
                </a:solidFill>
              </a:rPr>
              <a:t>unite</a:t>
            </a:r>
            <a:r>
              <a:rPr lang="sk-SK" dirty="0" smtClean="0"/>
              <a:t> </a:t>
            </a:r>
            <a:r>
              <a:rPr lang="sk-SK" dirty="0" err="1" smtClean="0"/>
              <a:t>all</a:t>
            </a:r>
            <a:r>
              <a:rPr lang="sk-SK" dirty="0" smtClean="0"/>
              <a:t> </a:t>
            </a:r>
            <a:r>
              <a:rPr lang="sk-SK" dirty="0" err="1" smtClean="0"/>
              <a:t>the</a:t>
            </a:r>
            <a:r>
              <a:rPr lang="sk-SK" dirty="0" smtClean="0"/>
              <a:t> </a:t>
            </a:r>
            <a:r>
              <a:rPr lang="sk-SK" dirty="0" err="1" smtClean="0"/>
              <a:t>German-speaking</a:t>
            </a:r>
            <a:r>
              <a:rPr lang="sk-SK" dirty="0" smtClean="0"/>
              <a:t> </a:t>
            </a:r>
            <a:r>
              <a:rPr lang="sk-SK" dirty="0" err="1" smtClean="0"/>
              <a:t>peoples</a:t>
            </a:r>
            <a:r>
              <a:rPr lang="sk-SK" dirty="0" smtClean="0"/>
              <a:t> </a:t>
            </a:r>
            <a:r>
              <a:rPr lang="sk-SK" dirty="0" err="1" smtClean="0"/>
              <a:t>again</a:t>
            </a:r>
            <a:r>
              <a:rPr lang="sk-SK" dirty="0" smtClean="0"/>
              <a:t>, and </a:t>
            </a:r>
            <a:r>
              <a:rPr lang="sk-SK" dirty="0" err="1" smtClean="0"/>
              <a:t>give</a:t>
            </a:r>
            <a:r>
              <a:rPr lang="sk-SK" dirty="0" smtClean="0"/>
              <a:t> </a:t>
            </a:r>
            <a:r>
              <a:rPr lang="sk-SK" dirty="0" err="1" smtClean="0"/>
              <a:t>the</a:t>
            </a:r>
            <a:r>
              <a:rPr lang="sk-SK" dirty="0" smtClean="0"/>
              <a:t> </a:t>
            </a:r>
            <a:r>
              <a:rPr lang="sk-SK" dirty="0" err="1" smtClean="0"/>
              <a:t>nation</a:t>
            </a:r>
            <a:r>
              <a:rPr lang="sk-SK" dirty="0" smtClean="0"/>
              <a:t> more „</a:t>
            </a:r>
            <a:r>
              <a:rPr lang="sk-SK" dirty="0" err="1" smtClean="0"/>
              <a:t>living</a:t>
            </a:r>
            <a:r>
              <a:rPr lang="sk-SK" dirty="0" smtClean="0"/>
              <a:t> </a:t>
            </a:r>
            <a:r>
              <a:rPr lang="sk-SK" dirty="0" err="1" smtClean="0"/>
              <a:t>space</a:t>
            </a:r>
            <a:r>
              <a:rPr lang="sk-SK" dirty="0" smtClean="0"/>
              <a:t>“ – </a:t>
            </a:r>
            <a:r>
              <a:rPr lang="sk-SK" b="1" dirty="0" err="1" smtClean="0">
                <a:solidFill>
                  <a:srgbClr val="FF0000"/>
                </a:solidFill>
              </a:rPr>
              <a:t>Lebensraum</a:t>
            </a:r>
            <a:endParaRPr lang="sk-SK" b="1" dirty="0" smtClean="0">
              <a:solidFill>
                <a:srgbClr val="FF0000"/>
              </a:solidFill>
            </a:endParaRPr>
          </a:p>
          <a:p>
            <a:endParaRPr lang="sk-SK" b="1" dirty="0">
              <a:solidFill>
                <a:srgbClr val="FF0000"/>
              </a:solidFill>
            </a:endParaRPr>
          </a:p>
          <a:p>
            <a:pPr algn="ctr"/>
            <a:r>
              <a:rPr lang="sk-SK" b="1" dirty="0" err="1" smtClean="0">
                <a:solidFill>
                  <a:srgbClr val="FF0000"/>
                </a:solidFill>
              </a:rPr>
              <a:t>Hitler‘s</a:t>
            </a:r>
            <a:r>
              <a:rPr lang="sk-SK" b="1" dirty="0" smtClean="0">
                <a:solidFill>
                  <a:srgbClr val="FF0000"/>
                </a:solidFill>
              </a:rPr>
              <a:t> </a:t>
            </a:r>
            <a:r>
              <a:rPr lang="sk-SK" b="1" dirty="0" err="1" smtClean="0">
                <a:solidFill>
                  <a:srgbClr val="FF0000"/>
                </a:solidFill>
              </a:rPr>
              <a:t>foreign</a:t>
            </a:r>
            <a:r>
              <a:rPr lang="sk-SK" b="1" dirty="0" smtClean="0">
                <a:solidFill>
                  <a:srgbClr val="FF0000"/>
                </a:solidFill>
              </a:rPr>
              <a:t> </a:t>
            </a:r>
            <a:r>
              <a:rPr lang="sk-SK" b="1" dirty="0" err="1" smtClean="0">
                <a:solidFill>
                  <a:srgbClr val="FF0000"/>
                </a:solidFill>
              </a:rPr>
              <a:t>policy</a:t>
            </a:r>
            <a:r>
              <a:rPr lang="sk-SK" b="1" dirty="0" smtClean="0">
                <a:solidFill>
                  <a:srgbClr val="FF0000"/>
                </a:solidFill>
              </a:rPr>
              <a:t> ( 1933 – 1939 ) </a:t>
            </a:r>
            <a:r>
              <a:rPr lang="sk-SK" b="1" dirty="0" err="1" smtClean="0">
                <a:solidFill>
                  <a:srgbClr val="FF0000"/>
                </a:solidFill>
              </a:rPr>
              <a:t>helped</a:t>
            </a:r>
            <a:r>
              <a:rPr lang="sk-SK" b="1" dirty="0" smtClean="0">
                <a:solidFill>
                  <a:srgbClr val="FF0000"/>
                </a:solidFill>
              </a:rPr>
              <a:t> to </a:t>
            </a:r>
            <a:r>
              <a:rPr lang="sk-SK" b="1" dirty="0" err="1" smtClean="0">
                <a:solidFill>
                  <a:srgbClr val="FF0000"/>
                </a:solidFill>
              </a:rPr>
              <a:t>start</a:t>
            </a:r>
            <a:r>
              <a:rPr lang="sk-SK" b="1" dirty="0" smtClean="0">
                <a:solidFill>
                  <a:srgbClr val="FF0000"/>
                </a:solidFill>
              </a:rPr>
              <a:t> </a:t>
            </a:r>
            <a:r>
              <a:rPr lang="sk-SK" b="1" dirty="0" err="1" smtClean="0">
                <a:solidFill>
                  <a:srgbClr val="FF0000"/>
                </a:solidFill>
              </a:rPr>
              <a:t>another</a:t>
            </a:r>
            <a:r>
              <a:rPr lang="sk-SK" b="1" dirty="0" smtClean="0">
                <a:solidFill>
                  <a:srgbClr val="FF0000"/>
                </a:solidFill>
              </a:rPr>
              <a:t> </a:t>
            </a:r>
            <a:r>
              <a:rPr lang="sk-SK" b="1" dirty="0" err="1" smtClean="0">
                <a:solidFill>
                  <a:srgbClr val="FF0000"/>
                </a:solidFill>
              </a:rPr>
              <a:t>War</a:t>
            </a:r>
            <a:endParaRPr lang="sk-SK" b="1" dirty="0" smtClean="0">
              <a:solidFill>
                <a:srgbClr val="FF0000"/>
              </a:solidFill>
            </a:endParaRPr>
          </a:p>
          <a:p>
            <a:pPr marL="0" indent="0" algn="ctr">
              <a:buNone/>
            </a:pPr>
            <a:r>
              <a:rPr lang="sk-SK" b="1" dirty="0">
                <a:solidFill>
                  <a:srgbClr val="FF0000"/>
                </a:solidFill>
                <a:hlinkClick r:id="rId3"/>
              </a:rPr>
              <a:t>https://</a:t>
            </a:r>
            <a:r>
              <a:rPr lang="sk-SK" b="1" dirty="0" smtClean="0">
                <a:solidFill>
                  <a:srgbClr val="FF0000"/>
                </a:solidFill>
                <a:hlinkClick r:id="rId3"/>
              </a:rPr>
              <a:t>www.youtube.com/watch?v=7kbM_F51pc0</a:t>
            </a:r>
            <a:endParaRPr lang="sk-SK" b="1" dirty="0" smtClean="0">
              <a:solidFill>
                <a:srgbClr val="FF0000"/>
              </a:solidFill>
            </a:endParaRPr>
          </a:p>
          <a:p>
            <a:pPr marL="0" indent="0" algn="ctr">
              <a:buNone/>
            </a:pPr>
            <a:endParaRPr lang="sk-SK" b="1" dirty="0">
              <a:solidFill>
                <a:srgbClr val="FF0000"/>
              </a:solidFill>
            </a:endParaRPr>
          </a:p>
        </p:txBody>
      </p:sp>
    </p:spTree>
    <p:extLst>
      <p:ext uri="{BB962C8B-B14F-4D97-AF65-F5344CB8AC3E}">
        <p14:creationId xmlns:p14="http://schemas.microsoft.com/office/powerpoint/2010/main" val="2954705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Nazi</a:t>
            </a:r>
            <a:r>
              <a:rPr lang="sk-SK" dirty="0" smtClean="0"/>
              <a:t> </a:t>
            </a:r>
            <a:r>
              <a:rPr lang="sk-SK" dirty="0" err="1" smtClean="0"/>
              <a:t>foreign</a:t>
            </a:r>
            <a:r>
              <a:rPr lang="sk-SK" dirty="0" smtClean="0"/>
              <a:t> </a:t>
            </a:r>
            <a:r>
              <a:rPr lang="sk-SK" dirty="0" err="1" smtClean="0"/>
              <a:t>Policy</a:t>
            </a:r>
            <a:r>
              <a:rPr lang="sk-SK" dirty="0" smtClean="0"/>
              <a:t> and </a:t>
            </a:r>
            <a:r>
              <a:rPr lang="sk-SK" dirty="0" err="1" smtClean="0"/>
              <a:t>the</a:t>
            </a:r>
            <a:r>
              <a:rPr lang="sk-SK" dirty="0" smtClean="0"/>
              <a:t> </a:t>
            </a:r>
            <a:r>
              <a:rPr lang="sk-SK" dirty="0" err="1" smtClean="0"/>
              <a:t>War</a:t>
            </a:r>
            <a:endParaRPr lang="sk-SK" dirty="0"/>
          </a:p>
        </p:txBody>
      </p:sp>
      <p:sp>
        <p:nvSpPr>
          <p:cNvPr id="3" name="Zástupný symbol obsahu 2"/>
          <p:cNvSpPr>
            <a:spLocks noGrp="1"/>
          </p:cNvSpPr>
          <p:nvPr>
            <p:ph idx="1"/>
          </p:nvPr>
        </p:nvSpPr>
        <p:spPr/>
        <p:txBody>
          <a:bodyPr>
            <a:normAutofit fontScale="77500" lnSpcReduction="20000"/>
          </a:bodyPr>
          <a:lstStyle/>
          <a:p>
            <a:r>
              <a:rPr lang="sk-SK" dirty="0" err="1" smtClean="0"/>
              <a:t>Arguments</a:t>
            </a:r>
            <a:r>
              <a:rPr lang="sk-SK" dirty="0" smtClean="0"/>
              <a:t> </a:t>
            </a:r>
            <a:r>
              <a:rPr lang="sk-SK" b="1" dirty="0" smtClean="0">
                <a:solidFill>
                  <a:srgbClr val="FF0000"/>
                </a:solidFill>
              </a:rPr>
              <a:t>in </a:t>
            </a:r>
            <a:r>
              <a:rPr lang="sk-SK" b="1" dirty="0" err="1" smtClean="0">
                <a:solidFill>
                  <a:srgbClr val="FF0000"/>
                </a:solidFill>
              </a:rPr>
              <a:t>favor</a:t>
            </a:r>
            <a:r>
              <a:rPr lang="sk-SK" b="1" dirty="0" smtClean="0">
                <a:solidFill>
                  <a:srgbClr val="FF0000"/>
                </a:solidFill>
              </a:rPr>
              <a:t> </a:t>
            </a:r>
            <a:r>
              <a:rPr lang="sk-SK" dirty="0" err="1" smtClean="0"/>
              <a:t>of</a:t>
            </a:r>
            <a:r>
              <a:rPr lang="sk-SK" dirty="0" smtClean="0"/>
              <a:t> </a:t>
            </a:r>
            <a:r>
              <a:rPr lang="sk-SK" dirty="0" err="1" smtClean="0"/>
              <a:t>Hitler‘s</a:t>
            </a:r>
            <a:r>
              <a:rPr lang="sk-SK" dirty="0" smtClean="0"/>
              <a:t> </a:t>
            </a:r>
            <a:r>
              <a:rPr lang="sk-SK" b="1" dirty="0" err="1" smtClean="0"/>
              <a:t>foreign</a:t>
            </a:r>
            <a:r>
              <a:rPr lang="sk-SK" dirty="0" smtClean="0"/>
              <a:t> </a:t>
            </a:r>
            <a:r>
              <a:rPr lang="sk-SK" b="1" dirty="0" err="1" smtClean="0"/>
              <a:t>policy</a:t>
            </a:r>
            <a:endParaRPr lang="sk-SK" b="1" dirty="0" smtClean="0"/>
          </a:p>
          <a:p>
            <a:pPr marL="514350" indent="-514350">
              <a:buAutoNum type="arabicPeriod"/>
            </a:pPr>
            <a:r>
              <a:rPr lang="sk-SK" dirty="0" smtClean="0"/>
              <a:t>Hitler </a:t>
            </a:r>
            <a:r>
              <a:rPr lang="sk-SK" dirty="0" err="1" smtClean="0"/>
              <a:t>was</a:t>
            </a:r>
            <a:r>
              <a:rPr lang="sk-SK" dirty="0" smtClean="0"/>
              <a:t> </a:t>
            </a:r>
            <a:r>
              <a:rPr lang="sk-SK" dirty="0" err="1" smtClean="0"/>
              <a:t>only</a:t>
            </a:r>
            <a:r>
              <a:rPr lang="sk-SK" dirty="0" smtClean="0"/>
              <a:t> </a:t>
            </a:r>
            <a:r>
              <a:rPr lang="sk-SK" dirty="0" err="1" smtClean="0"/>
              <a:t>doing</a:t>
            </a:r>
            <a:r>
              <a:rPr lang="sk-SK" dirty="0" smtClean="0"/>
              <a:t> </a:t>
            </a:r>
            <a:r>
              <a:rPr lang="sk-SK" dirty="0" err="1" smtClean="0"/>
              <a:t>what</a:t>
            </a:r>
            <a:r>
              <a:rPr lang="sk-SK" dirty="0" smtClean="0"/>
              <a:t> </a:t>
            </a:r>
            <a:r>
              <a:rPr lang="sk-SK" b="1" u="sng" dirty="0" smtClean="0"/>
              <a:t>most </a:t>
            </a:r>
            <a:r>
              <a:rPr lang="sk-SK" b="1" u="sng" dirty="0" err="1" smtClean="0"/>
              <a:t>Germans</a:t>
            </a:r>
            <a:r>
              <a:rPr lang="sk-SK" b="1" u="sng" dirty="0" smtClean="0"/>
              <a:t>   </a:t>
            </a:r>
            <a:r>
              <a:rPr lang="sk-SK" b="1" u="sng" dirty="0" err="1" smtClean="0"/>
              <a:t>wanted</a:t>
            </a:r>
            <a:endParaRPr lang="sk-SK" b="1" u="sng" dirty="0" smtClean="0"/>
          </a:p>
          <a:p>
            <a:pPr marL="514350" indent="-514350">
              <a:buAutoNum type="arabicPeriod"/>
            </a:pPr>
            <a:r>
              <a:rPr lang="sk-SK" dirty="0" err="1" smtClean="0"/>
              <a:t>Germany</a:t>
            </a:r>
            <a:r>
              <a:rPr lang="sk-SK" dirty="0" smtClean="0"/>
              <a:t> had </a:t>
            </a:r>
            <a:r>
              <a:rPr lang="sk-SK" b="1" u="sng" dirty="0" err="1" smtClean="0"/>
              <a:t>suffered</a:t>
            </a:r>
            <a:r>
              <a:rPr lang="sk-SK" dirty="0" smtClean="0"/>
              <a:t> </a:t>
            </a:r>
            <a:r>
              <a:rPr lang="sk-SK" dirty="0" err="1" smtClean="0"/>
              <a:t>the</a:t>
            </a:r>
            <a:r>
              <a:rPr lang="sk-SK" dirty="0" smtClean="0"/>
              <a:t> </a:t>
            </a:r>
            <a:r>
              <a:rPr lang="sk-SK" b="1" u="sng" dirty="0" err="1" smtClean="0"/>
              <a:t>humilitation</a:t>
            </a:r>
            <a:r>
              <a:rPr lang="sk-SK" dirty="0" smtClean="0"/>
              <a:t> </a:t>
            </a:r>
            <a:r>
              <a:rPr lang="sk-SK" dirty="0" err="1" smtClean="0"/>
              <a:t>of</a:t>
            </a:r>
            <a:r>
              <a:rPr lang="sk-SK" dirty="0" smtClean="0"/>
              <a:t> Versailles </a:t>
            </a:r>
            <a:r>
              <a:rPr lang="sk-SK" dirty="0" err="1" smtClean="0"/>
              <a:t>long</a:t>
            </a:r>
            <a:r>
              <a:rPr lang="sk-SK" dirty="0" smtClean="0"/>
              <a:t> </a:t>
            </a:r>
            <a:r>
              <a:rPr lang="sk-SK" dirty="0" err="1" smtClean="0"/>
              <a:t>enough</a:t>
            </a:r>
            <a:r>
              <a:rPr lang="sk-SK" dirty="0" smtClean="0"/>
              <a:t>.</a:t>
            </a:r>
          </a:p>
          <a:p>
            <a:pPr marL="514350" indent="-514350">
              <a:buAutoNum type="arabicPeriod"/>
            </a:pPr>
            <a:r>
              <a:rPr lang="sk-SK" b="1" u="sng" dirty="0" smtClean="0"/>
              <a:t>No</a:t>
            </a:r>
            <a:r>
              <a:rPr lang="sk-SK" dirty="0" smtClean="0"/>
              <a:t> </a:t>
            </a:r>
            <a:r>
              <a:rPr lang="sk-SK" dirty="0" err="1" smtClean="0"/>
              <a:t>other</a:t>
            </a:r>
            <a:r>
              <a:rPr lang="sk-SK" dirty="0" smtClean="0"/>
              <a:t> country </a:t>
            </a:r>
            <a:r>
              <a:rPr lang="sk-SK" dirty="0" err="1" smtClean="0"/>
              <a:t>would</a:t>
            </a:r>
            <a:r>
              <a:rPr lang="sk-SK" dirty="0" smtClean="0"/>
              <a:t> </a:t>
            </a:r>
            <a:r>
              <a:rPr lang="sk-SK" b="1" u="sng" dirty="0" err="1" smtClean="0"/>
              <a:t>disarm</a:t>
            </a:r>
            <a:r>
              <a:rPr lang="sk-SK" dirty="0" smtClean="0"/>
              <a:t> – </a:t>
            </a:r>
            <a:r>
              <a:rPr lang="sk-SK" dirty="0" err="1" smtClean="0"/>
              <a:t>even</a:t>
            </a:r>
            <a:r>
              <a:rPr lang="sk-SK" dirty="0" smtClean="0"/>
              <a:t> </a:t>
            </a:r>
            <a:r>
              <a:rPr lang="sk-SK" dirty="0" err="1" smtClean="0"/>
              <a:t>though</a:t>
            </a:r>
            <a:r>
              <a:rPr lang="sk-SK" dirty="0" smtClean="0"/>
              <a:t> </a:t>
            </a:r>
            <a:r>
              <a:rPr lang="sk-SK" dirty="0" err="1" smtClean="0"/>
              <a:t>it</a:t>
            </a:r>
            <a:r>
              <a:rPr lang="sk-SK" dirty="0" smtClean="0"/>
              <a:t> </a:t>
            </a:r>
            <a:r>
              <a:rPr lang="sk-SK" dirty="0" err="1" smtClean="0"/>
              <a:t>was</a:t>
            </a:r>
            <a:r>
              <a:rPr lang="sk-SK" dirty="0" smtClean="0"/>
              <a:t> </a:t>
            </a:r>
            <a:r>
              <a:rPr lang="sk-SK" dirty="0" err="1" smtClean="0"/>
              <a:t>one</a:t>
            </a:r>
            <a:r>
              <a:rPr lang="sk-SK" dirty="0" smtClean="0"/>
              <a:t> </a:t>
            </a:r>
            <a:r>
              <a:rPr lang="sk-SK" dirty="0" err="1" smtClean="0"/>
              <a:t>of</a:t>
            </a:r>
            <a:r>
              <a:rPr lang="sk-SK" dirty="0" smtClean="0"/>
              <a:t> </a:t>
            </a:r>
            <a:r>
              <a:rPr lang="sk-SK" dirty="0" err="1" smtClean="0"/>
              <a:t>main</a:t>
            </a:r>
            <a:r>
              <a:rPr lang="sk-SK" dirty="0" smtClean="0"/>
              <a:t> </a:t>
            </a:r>
            <a:r>
              <a:rPr lang="sk-SK" dirty="0" err="1" smtClean="0"/>
              <a:t>aims</a:t>
            </a:r>
            <a:r>
              <a:rPr lang="sk-SK" dirty="0" smtClean="0"/>
              <a:t> </a:t>
            </a:r>
            <a:r>
              <a:rPr lang="sk-SK" dirty="0" err="1" smtClean="0"/>
              <a:t>of</a:t>
            </a:r>
            <a:r>
              <a:rPr lang="sk-SK" dirty="0" smtClean="0"/>
              <a:t> </a:t>
            </a:r>
            <a:r>
              <a:rPr lang="sk-SK" dirty="0" err="1" smtClean="0"/>
              <a:t>the</a:t>
            </a:r>
            <a:r>
              <a:rPr lang="sk-SK" dirty="0" smtClean="0"/>
              <a:t> </a:t>
            </a:r>
            <a:r>
              <a:rPr lang="sk-SK" dirty="0" err="1" smtClean="0"/>
              <a:t>league</a:t>
            </a:r>
            <a:r>
              <a:rPr lang="sk-SK" dirty="0" smtClean="0"/>
              <a:t> </a:t>
            </a:r>
            <a:r>
              <a:rPr lang="sk-SK" dirty="0" err="1" smtClean="0"/>
              <a:t>of</a:t>
            </a:r>
            <a:r>
              <a:rPr lang="sk-SK" dirty="0" smtClean="0"/>
              <a:t> </a:t>
            </a:r>
            <a:r>
              <a:rPr lang="sk-SK" dirty="0" err="1" smtClean="0"/>
              <a:t>Nations</a:t>
            </a:r>
            <a:r>
              <a:rPr lang="sk-SK" dirty="0" smtClean="0"/>
              <a:t>.</a:t>
            </a:r>
          </a:p>
          <a:p>
            <a:pPr marL="514350" indent="-514350">
              <a:buAutoNum type="arabicPeriod"/>
            </a:pPr>
            <a:r>
              <a:rPr lang="sk-SK" dirty="0" smtClean="0"/>
              <a:t>Hitler had </a:t>
            </a:r>
            <a:r>
              <a:rPr lang="sk-SK" dirty="0" err="1" smtClean="0"/>
              <a:t>some</a:t>
            </a:r>
            <a:r>
              <a:rPr lang="sk-SK" dirty="0" smtClean="0"/>
              <a:t> </a:t>
            </a:r>
            <a:r>
              <a:rPr lang="sk-SK" b="1" u="sng" dirty="0" err="1" smtClean="0"/>
              <a:t>support</a:t>
            </a:r>
            <a:r>
              <a:rPr lang="sk-SK" b="1" u="sng" dirty="0" smtClean="0"/>
              <a:t> in </a:t>
            </a:r>
            <a:r>
              <a:rPr lang="sk-SK" b="1" u="sng" dirty="0" err="1" smtClean="0"/>
              <a:t>Britain</a:t>
            </a:r>
            <a:r>
              <a:rPr lang="sk-SK" dirty="0" smtClean="0"/>
              <a:t>, </a:t>
            </a:r>
            <a:r>
              <a:rPr lang="sk-SK" dirty="0" err="1" smtClean="0"/>
              <a:t>Britain</a:t>
            </a:r>
            <a:r>
              <a:rPr lang="sk-SK" dirty="0" smtClean="0"/>
              <a:t> </a:t>
            </a:r>
            <a:r>
              <a:rPr lang="sk-SK" dirty="0" err="1" smtClean="0"/>
              <a:t>agreed</a:t>
            </a:r>
            <a:r>
              <a:rPr lang="sk-SK" dirty="0" smtClean="0"/>
              <a:t> </a:t>
            </a:r>
            <a:r>
              <a:rPr lang="sk-SK" dirty="0" err="1" smtClean="0"/>
              <a:t>with</a:t>
            </a:r>
            <a:r>
              <a:rPr lang="sk-SK" dirty="0" smtClean="0"/>
              <a:t> </a:t>
            </a:r>
            <a:r>
              <a:rPr lang="sk-SK" dirty="0" err="1" smtClean="0"/>
              <a:t>Nazis</a:t>
            </a:r>
            <a:r>
              <a:rPr lang="sk-SK" dirty="0" smtClean="0"/>
              <a:t> </a:t>
            </a:r>
            <a:r>
              <a:rPr lang="sk-SK" dirty="0" err="1" smtClean="0"/>
              <a:t>aggresion</a:t>
            </a:r>
            <a:endParaRPr lang="sk-SK" dirty="0" smtClean="0"/>
          </a:p>
          <a:p>
            <a:pPr marL="0" indent="0">
              <a:buNone/>
            </a:pPr>
            <a:endParaRPr lang="sk-SK" dirty="0" smtClean="0"/>
          </a:p>
          <a:p>
            <a:pPr marL="0" indent="0">
              <a:buNone/>
            </a:pPr>
            <a:r>
              <a:rPr lang="sk-SK" dirty="0">
                <a:hlinkClick r:id="rId2"/>
              </a:rPr>
              <a:t>https://</a:t>
            </a:r>
            <a:r>
              <a:rPr lang="sk-SK" dirty="0" smtClean="0">
                <a:hlinkClick r:id="rId2"/>
              </a:rPr>
              <a:t>www.youtube.com/watch?v=AUd1HSWoMVQ</a:t>
            </a:r>
            <a:endParaRPr lang="sk-SK" dirty="0" smtClean="0"/>
          </a:p>
          <a:p>
            <a:pPr marL="0" indent="0">
              <a:buNone/>
            </a:pPr>
            <a:endParaRPr lang="sk-SK" dirty="0"/>
          </a:p>
        </p:txBody>
      </p:sp>
    </p:spTree>
    <p:extLst>
      <p:ext uri="{BB962C8B-B14F-4D97-AF65-F5344CB8AC3E}">
        <p14:creationId xmlns:p14="http://schemas.microsoft.com/office/powerpoint/2010/main" val="1547887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Nazi</a:t>
            </a:r>
            <a:r>
              <a:rPr lang="sk-SK" dirty="0" smtClean="0"/>
              <a:t> </a:t>
            </a:r>
            <a:r>
              <a:rPr lang="sk-SK" dirty="0" err="1" smtClean="0"/>
              <a:t>foreign</a:t>
            </a:r>
            <a:r>
              <a:rPr lang="sk-SK" dirty="0" smtClean="0"/>
              <a:t> </a:t>
            </a:r>
            <a:r>
              <a:rPr lang="sk-SK" dirty="0" err="1" smtClean="0"/>
              <a:t>Policy</a:t>
            </a:r>
            <a:r>
              <a:rPr lang="sk-SK" dirty="0" smtClean="0"/>
              <a:t> and </a:t>
            </a:r>
            <a:r>
              <a:rPr lang="sk-SK" dirty="0" err="1" smtClean="0"/>
              <a:t>the</a:t>
            </a:r>
            <a:r>
              <a:rPr lang="sk-SK" dirty="0" smtClean="0"/>
              <a:t> </a:t>
            </a:r>
            <a:r>
              <a:rPr lang="sk-SK" dirty="0" err="1" smtClean="0"/>
              <a:t>War</a:t>
            </a:r>
            <a:endParaRPr lang="sk-SK" dirty="0"/>
          </a:p>
        </p:txBody>
      </p:sp>
      <p:sp>
        <p:nvSpPr>
          <p:cNvPr id="3" name="Zástupný symbol obsahu 2"/>
          <p:cNvSpPr>
            <a:spLocks noGrp="1"/>
          </p:cNvSpPr>
          <p:nvPr>
            <p:ph idx="1"/>
          </p:nvPr>
        </p:nvSpPr>
        <p:spPr/>
        <p:txBody>
          <a:bodyPr>
            <a:normAutofit lnSpcReduction="10000"/>
          </a:bodyPr>
          <a:lstStyle/>
          <a:p>
            <a:r>
              <a:rPr lang="sk-SK" dirty="0" err="1" smtClean="0"/>
              <a:t>Arguments</a:t>
            </a:r>
            <a:r>
              <a:rPr lang="sk-SK" dirty="0" smtClean="0"/>
              <a:t> </a:t>
            </a:r>
            <a:r>
              <a:rPr lang="sk-SK" b="1" dirty="0" err="1" smtClean="0">
                <a:solidFill>
                  <a:srgbClr val="FF0000"/>
                </a:solidFill>
              </a:rPr>
              <a:t>against</a:t>
            </a:r>
            <a:r>
              <a:rPr lang="sk-SK" dirty="0" smtClean="0"/>
              <a:t> </a:t>
            </a:r>
            <a:r>
              <a:rPr lang="sk-SK" dirty="0" err="1" smtClean="0"/>
              <a:t>Hitler‘s</a:t>
            </a:r>
            <a:r>
              <a:rPr lang="sk-SK" dirty="0" smtClean="0"/>
              <a:t> </a:t>
            </a:r>
            <a:r>
              <a:rPr lang="sk-SK" dirty="0" err="1" smtClean="0"/>
              <a:t>foreign</a:t>
            </a:r>
            <a:r>
              <a:rPr lang="sk-SK" dirty="0" smtClean="0"/>
              <a:t> </a:t>
            </a:r>
            <a:r>
              <a:rPr lang="sk-SK" dirty="0" err="1" smtClean="0"/>
              <a:t>policy</a:t>
            </a:r>
            <a:endParaRPr lang="sk-SK" dirty="0" smtClean="0"/>
          </a:p>
          <a:p>
            <a:pPr marL="514350" indent="-514350">
              <a:buAutoNum type="arabicPeriod"/>
            </a:pPr>
            <a:r>
              <a:rPr lang="sk-SK" dirty="0" err="1" smtClean="0"/>
              <a:t>Taking</a:t>
            </a:r>
            <a:r>
              <a:rPr lang="sk-SK" dirty="0" smtClean="0"/>
              <a:t> </a:t>
            </a:r>
            <a:r>
              <a:rPr lang="sk-SK" b="1" u="sng" dirty="0" err="1" smtClean="0"/>
              <a:t>the</a:t>
            </a:r>
            <a:r>
              <a:rPr lang="sk-SK" b="1" u="sng" dirty="0" smtClean="0"/>
              <a:t> </a:t>
            </a:r>
            <a:r>
              <a:rPr lang="sk-SK" b="1" u="sng" dirty="0" err="1" smtClean="0"/>
              <a:t>whole</a:t>
            </a:r>
            <a:r>
              <a:rPr lang="sk-SK" b="1" u="sng" dirty="0" smtClean="0"/>
              <a:t> </a:t>
            </a:r>
            <a:r>
              <a:rPr lang="sk-SK" dirty="0" err="1" smtClean="0"/>
              <a:t>of</a:t>
            </a:r>
            <a:r>
              <a:rPr lang="sk-SK" dirty="0" smtClean="0"/>
              <a:t> </a:t>
            </a:r>
            <a:r>
              <a:rPr lang="sk-SK" dirty="0" err="1" smtClean="0"/>
              <a:t>Czechoslovakia</a:t>
            </a:r>
            <a:r>
              <a:rPr lang="sk-SK" dirty="0" smtClean="0"/>
              <a:t> and </a:t>
            </a:r>
            <a:r>
              <a:rPr lang="sk-SK" dirty="0" err="1" smtClean="0"/>
              <a:t>Poland</a:t>
            </a:r>
            <a:endParaRPr lang="sk-SK" dirty="0" smtClean="0"/>
          </a:p>
          <a:p>
            <a:pPr marL="514350" indent="-514350">
              <a:buAutoNum type="arabicPeriod"/>
            </a:pPr>
            <a:r>
              <a:rPr lang="sk-SK" dirty="0" smtClean="0"/>
              <a:t>Hitler </a:t>
            </a:r>
            <a:r>
              <a:rPr lang="sk-SK" dirty="0" err="1" smtClean="0"/>
              <a:t>showed</a:t>
            </a:r>
            <a:r>
              <a:rPr lang="sk-SK" dirty="0" smtClean="0"/>
              <a:t> </a:t>
            </a:r>
            <a:r>
              <a:rPr lang="sk-SK" dirty="0" err="1" smtClean="0"/>
              <a:t>he</a:t>
            </a:r>
            <a:r>
              <a:rPr lang="sk-SK" dirty="0" smtClean="0"/>
              <a:t> </a:t>
            </a:r>
            <a:r>
              <a:rPr lang="sk-SK" b="1" u="sng" dirty="0" err="1" smtClean="0"/>
              <a:t>couldn‘t</a:t>
            </a:r>
            <a:r>
              <a:rPr lang="sk-SK" b="1" u="sng" dirty="0" smtClean="0"/>
              <a:t> </a:t>
            </a:r>
            <a:r>
              <a:rPr lang="sk-SK" b="1" u="sng" dirty="0" err="1" smtClean="0"/>
              <a:t>be</a:t>
            </a:r>
            <a:r>
              <a:rPr lang="sk-SK" b="1" u="sng" dirty="0" smtClean="0"/>
              <a:t> </a:t>
            </a:r>
            <a:r>
              <a:rPr lang="sk-SK" b="1" u="sng" dirty="0" err="1" smtClean="0"/>
              <a:t>trusted</a:t>
            </a:r>
            <a:endParaRPr lang="sk-SK" b="1" u="sng" dirty="0" smtClean="0"/>
          </a:p>
          <a:p>
            <a:pPr marL="514350" indent="-514350">
              <a:buAutoNum type="arabicPeriod"/>
            </a:pPr>
            <a:r>
              <a:rPr lang="sk-SK" dirty="0" err="1" smtClean="0"/>
              <a:t>He</a:t>
            </a:r>
            <a:r>
              <a:rPr lang="sk-SK" dirty="0" smtClean="0"/>
              <a:t> </a:t>
            </a:r>
            <a:r>
              <a:rPr lang="sk-SK" dirty="0" err="1" smtClean="0"/>
              <a:t>took</a:t>
            </a:r>
            <a:r>
              <a:rPr lang="sk-SK" dirty="0" smtClean="0"/>
              <a:t> </a:t>
            </a:r>
            <a:r>
              <a:rPr lang="sk-SK" dirty="0" err="1" smtClean="0"/>
              <a:t>advantage</a:t>
            </a:r>
            <a:r>
              <a:rPr lang="sk-SK" dirty="0" smtClean="0"/>
              <a:t> </a:t>
            </a:r>
            <a:r>
              <a:rPr lang="sk-SK" dirty="0" err="1" smtClean="0"/>
              <a:t>of</a:t>
            </a:r>
            <a:r>
              <a:rPr lang="sk-SK" dirty="0" smtClean="0"/>
              <a:t> </a:t>
            </a:r>
            <a:r>
              <a:rPr lang="sk-SK" dirty="0" err="1" smtClean="0"/>
              <a:t>the</a:t>
            </a:r>
            <a:r>
              <a:rPr lang="sk-SK" dirty="0" smtClean="0"/>
              <a:t> </a:t>
            </a:r>
            <a:r>
              <a:rPr lang="sk-SK" b="1" u="sng" dirty="0" err="1" smtClean="0"/>
              <a:t>weakness</a:t>
            </a:r>
            <a:r>
              <a:rPr lang="sk-SK" b="1" u="sng" dirty="0" smtClean="0"/>
              <a:t> </a:t>
            </a:r>
            <a:r>
              <a:rPr lang="sk-SK" b="1" u="sng" dirty="0" err="1" smtClean="0"/>
              <a:t>of</a:t>
            </a:r>
            <a:r>
              <a:rPr lang="sk-SK" b="1" u="sng" dirty="0" smtClean="0"/>
              <a:t> </a:t>
            </a:r>
            <a:r>
              <a:rPr lang="sk-SK" b="1" u="sng" dirty="0" err="1" smtClean="0"/>
              <a:t>League</a:t>
            </a:r>
            <a:r>
              <a:rPr lang="sk-SK" b="1" u="sng" dirty="0" smtClean="0"/>
              <a:t> </a:t>
            </a:r>
            <a:r>
              <a:rPr lang="sk-SK" b="1" u="sng" dirty="0" err="1" smtClean="0"/>
              <a:t>of</a:t>
            </a:r>
            <a:r>
              <a:rPr lang="sk-SK" b="1" u="sng" dirty="0" smtClean="0"/>
              <a:t> </a:t>
            </a:r>
            <a:r>
              <a:rPr lang="sk-SK" b="1" u="sng" dirty="0" err="1" smtClean="0"/>
              <a:t>nations</a:t>
            </a:r>
            <a:endParaRPr lang="sk-SK" b="1" u="sng" dirty="0" smtClean="0"/>
          </a:p>
          <a:p>
            <a:pPr marL="514350" indent="-514350">
              <a:buAutoNum type="arabicPeriod"/>
            </a:pPr>
            <a:r>
              <a:rPr lang="sk-SK" dirty="0" err="1" smtClean="0"/>
              <a:t>His</a:t>
            </a:r>
            <a:r>
              <a:rPr lang="sk-SK" dirty="0" smtClean="0"/>
              <a:t> </a:t>
            </a:r>
            <a:r>
              <a:rPr lang="sk-SK" b="1" u="sng" dirty="0" err="1" smtClean="0"/>
              <a:t>view</a:t>
            </a:r>
            <a:r>
              <a:rPr lang="sk-SK" dirty="0" smtClean="0"/>
              <a:t> on </a:t>
            </a:r>
            <a:r>
              <a:rPr lang="sk-SK" dirty="0" err="1" smtClean="0"/>
              <a:t>other</a:t>
            </a:r>
            <a:r>
              <a:rPr lang="sk-SK" dirty="0" smtClean="0"/>
              <a:t> </a:t>
            </a:r>
            <a:r>
              <a:rPr lang="sk-SK" b="1" u="sng" dirty="0" err="1" smtClean="0"/>
              <a:t>races</a:t>
            </a:r>
            <a:r>
              <a:rPr lang="sk-SK" dirty="0" smtClean="0"/>
              <a:t> </a:t>
            </a:r>
            <a:r>
              <a:rPr lang="sk-SK" dirty="0" err="1" smtClean="0"/>
              <a:t>made</a:t>
            </a:r>
            <a:r>
              <a:rPr lang="sk-SK" dirty="0" smtClean="0"/>
              <a:t> </a:t>
            </a:r>
            <a:r>
              <a:rPr lang="sk-SK" dirty="0" err="1" smtClean="0"/>
              <a:t>him</a:t>
            </a:r>
            <a:r>
              <a:rPr lang="sk-SK" dirty="0" smtClean="0"/>
              <a:t> a </a:t>
            </a:r>
            <a:r>
              <a:rPr lang="sk-SK" dirty="0" err="1" smtClean="0"/>
              <a:t>real</a:t>
            </a:r>
            <a:r>
              <a:rPr lang="sk-SK" dirty="0" smtClean="0"/>
              <a:t> </a:t>
            </a:r>
            <a:r>
              <a:rPr lang="sk-SK" dirty="0" err="1" smtClean="0"/>
              <a:t>danger</a:t>
            </a:r>
            <a:endParaRPr lang="sk-SK" dirty="0"/>
          </a:p>
        </p:txBody>
      </p:sp>
    </p:spTree>
    <p:extLst>
      <p:ext uri="{BB962C8B-B14F-4D97-AF65-F5344CB8AC3E}">
        <p14:creationId xmlns:p14="http://schemas.microsoft.com/office/powerpoint/2010/main" val="370787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O</a:t>
            </a:r>
            <a:r>
              <a:rPr lang="sk-SK" dirty="0" err="1" smtClean="0"/>
              <a:t>utbreak</a:t>
            </a:r>
            <a:r>
              <a:rPr lang="sk-SK" dirty="0" smtClean="0"/>
              <a:t> </a:t>
            </a:r>
            <a:r>
              <a:rPr lang="sk-SK" dirty="0" err="1" smtClean="0"/>
              <a:t>of</a:t>
            </a:r>
            <a:r>
              <a:rPr lang="sk-SK" dirty="0" smtClean="0"/>
              <a:t> WWII</a:t>
            </a:r>
            <a:endParaRPr lang="sk-SK" dirty="0"/>
          </a:p>
        </p:txBody>
      </p:sp>
      <p:sp>
        <p:nvSpPr>
          <p:cNvPr id="3" name="Zástupný symbol obsahu 2"/>
          <p:cNvSpPr>
            <a:spLocks noGrp="1"/>
          </p:cNvSpPr>
          <p:nvPr>
            <p:ph idx="1"/>
          </p:nvPr>
        </p:nvSpPr>
        <p:spPr/>
        <p:txBody>
          <a:bodyPr>
            <a:normAutofit lnSpcReduction="10000"/>
          </a:bodyPr>
          <a:lstStyle/>
          <a:p>
            <a:r>
              <a:rPr lang="sk-SK" b="1" dirty="0" err="1" smtClean="0"/>
              <a:t>Germany</a:t>
            </a:r>
            <a:r>
              <a:rPr lang="sk-SK" dirty="0" smtClean="0"/>
              <a:t> </a:t>
            </a:r>
            <a:r>
              <a:rPr lang="sk-SK" dirty="0" err="1" smtClean="0"/>
              <a:t>attacked</a:t>
            </a:r>
            <a:r>
              <a:rPr lang="sk-SK" dirty="0" smtClean="0"/>
              <a:t> </a:t>
            </a:r>
            <a:r>
              <a:rPr lang="sk-SK" b="1" dirty="0" err="1" smtClean="0"/>
              <a:t>Poland</a:t>
            </a:r>
            <a:r>
              <a:rPr lang="sk-SK" dirty="0" smtClean="0"/>
              <a:t> on 1st September 1939</a:t>
            </a:r>
          </a:p>
          <a:p>
            <a:r>
              <a:rPr lang="sk-SK" dirty="0" err="1" smtClean="0"/>
              <a:t>Poland</a:t>
            </a:r>
            <a:r>
              <a:rPr lang="sk-SK" dirty="0" smtClean="0"/>
              <a:t> </a:t>
            </a:r>
            <a:r>
              <a:rPr lang="sk-SK" dirty="0" err="1" smtClean="0"/>
              <a:t>was</a:t>
            </a:r>
            <a:r>
              <a:rPr lang="sk-SK" dirty="0" smtClean="0"/>
              <a:t> </a:t>
            </a:r>
            <a:r>
              <a:rPr lang="sk-SK" b="1" dirty="0" err="1"/>
              <a:t>D</a:t>
            </a:r>
            <a:r>
              <a:rPr lang="sk-SK" b="1" dirty="0" err="1" smtClean="0"/>
              <a:t>efeated</a:t>
            </a:r>
            <a:r>
              <a:rPr lang="sk-SK" dirty="0" smtClean="0"/>
              <a:t> </a:t>
            </a:r>
            <a:r>
              <a:rPr lang="sk-SK" dirty="0" err="1" smtClean="0"/>
              <a:t>within</a:t>
            </a:r>
            <a:r>
              <a:rPr lang="sk-SK" dirty="0" smtClean="0"/>
              <a:t> </a:t>
            </a:r>
            <a:r>
              <a:rPr lang="sk-SK" b="1" dirty="0" err="1" smtClean="0"/>
              <a:t>One</a:t>
            </a:r>
            <a:r>
              <a:rPr lang="sk-SK" b="1" dirty="0" smtClean="0"/>
              <a:t> </a:t>
            </a:r>
            <a:r>
              <a:rPr lang="sk-SK" b="1" dirty="0" err="1" smtClean="0"/>
              <a:t>Month</a:t>
            </a:r>
            <a:endParaRPr lang="sk-SK" b="1" dirty="0" smtClean="0"/>
          </a:p>
          <a:p>
            <a:r>
              <a:rPr lang="sk-SK" b="1" dirty="0" err="1" smtClean="0"/>
              <a:t>Reasons</a:t>
            </a:r>
            <a:r>
              <a:rPr lang="sk-SK" b="1" dirty="0" smtClean="0"/>
              <a:t>:</a:t>
            </a:r>
          </a:p>
          <a:p>
            <a:pPr>
              <a:buFontTx/>
              <a:buChar char="-"/>
            </a:pPr>
            <a:r>
              <a:rPr lang="sk-SK" dirty="0" smtClean="0"/>
              <a:t>Hitler </a:t>
            </a:r>
            <a:r>
              <a:rPr lang="sk-SK" dirty="0" err="1" smtClean="0"/>
              <a:t>made</a:t>
            </a:r>
            <a:r>
              <a:rPr lang="sk-SK" dirty="0" smtClean="0"/>
              <a:t> a </a:t>
            </a:r>
            <a:r>
              <a:rPr lang="sk-SK" dirty="0" err="1" smtClean="0"/>
              <a:t>pact</a:t>
            </a:r>
            <a:r>
              <a:rPr lang="sk-SK" dirty="0" smtClean="0"/>
              <a:t> </a:t>
            </a:r>
            <a:r>
              <a:rPr lang="sk-SK" dirty="0" err="1" smtClean="0"/>
              <a:t>with</a:t>
            </a:r>
            <a:r>
              <a:rPr lang="sk-SK" dirty="0" smtClean="0"/>
              <a:t> USSR so </a:t>
            </a:r>
            <a:r>
              <a:rPr lang="sk-SK" dirty="0" err="1" smtClean="0"/>
              <a:t>that</a:t>
            </a:r>
            <a:r>
              <a:rPr lang="sk-SK" dirty="0" smtClean="0"/>
              <a:t> </a:t>
            </a:r>
            <a:r>
              <a:rPr lang="sk-SK" dirty="0" err="1" smtClean="0"/>
              <a:t>Soviets</a:t>
            </a:r>
            <a:r>
              <a:rPr lang="sk-SK" dirty="0" smtClean="0"/>
              <a:t> </a:t>
            </a:r>
            <a:r>
              <a:rPr lang="sk-SK" dirty="0" err="1" smtClean="0"/>
              <a:t>wouldn‘t</a:t>
            </a:r>
            <a:r>
              <a:rPr lang="sk-SK" dirty="0" smtClean="0"/>
              <a:t> </a:t>
            </a:r>
            <a:r>
              <a:rPr lang="sk-SK" dirty="0" err="1" smtClean="0"/>
              <a:t>help</a:t>
            </a:r>
            <a:r>
              <a:rPr lang="sk-SK" dirty="0" smtClean="0"/>
              <a:t> </a:t>
            </a:r>
            <a:r>
              <a:rPr lang="sk-SK" dirty="0" err="1" smtClean="0"/>
              <a:t>Poland</a:t>
            </a:r>
            <a:endParaRPr lang="sk-SK" dirty="0" smtClean="0"/>
          </a:p>
          <a:p>
            <a:pPr>
              <a:buFontTx/>
              <a:buChar char="-"/>
            </a:pPr>
            <a:r>
              <a:rPr lang="sk-SK" dirty="0" smtClean="0"/>
              <a:t>Hitler </a:t>
            </a:r>
            <a:r>
              <a:rPr lang="sk-SK" dirty="0" err="1" smtClean="0"/>
              <a:t>didn‘t</a:t>
            </a:r>
            <a:r>
              <a:rPr lang="sk-SK" dirty="0" smtClean="0"/>
              <a:t> </a:t>
            </a:r>
            <a:r>
              <a:rPr lang="sk-SK" dirty="0" err="1" smtClean="0"/>
              <a:t>believe</a:t>
            </a:r>
            <a:r>
              <a:rPr lang="sk-SK" dirty="0" smtClean="0"/>
              <a:t> </a:t>
            </a:r>
            <a:r>
              <a:rPr lang="sk-SK" dirty="0" err="1" smtClean="0"/>
              <a:t>anyone</a:t>
            </a:r>
            <a:r>
              <a:rPr lang="sk-SK" dirty="0" smtClean="0"/>
              <a:t> </a:t>
            </a:r>
            <a:r>
              <a:rPr lang="sk-SK" dirty="0" err="1" smtClean="0"/>
              <a:t>would</a:t>
            </a:r>
            <a:r>
              <a:rPr lang="sk-SK" dirty="0" smtClean="0"/>
              <a:t> </a:t>
            </a:r>
            <a:r>
              <a:rPr lang="sk-SK" dirty="0" err="1" smtClean="0"/>
              <a:t>try</a:t>
            </a:r>
            <a:r>
              <a:rPr lang="sk-SK" dirty="0" smtClean="0"/>
              <a:t> to stop </a:t>
            </a:r>
            <a:r>
              <a:rPr lang="sk-SK" dirty="0" err="1" smtClean="0"/>
              <a:t>him</a:t>
            </a:r>
            <a:r>
              <a:rPr lang="sk-SK" dirty="0" smtClean="0"/>
              <a:t>.</a:t>
            </a:r>
          </a:p>
          <a:p>
            <a:pPr>
              <a:buFontTx/>
              <a:buChar char="-"/>
            </a:pPr>
            <a:r>
              <a:rPr lang="sk-SK" dirty="0" err="1" smtClean="0"/>
              <a:t>Blitzkrieg</a:t>
            </a:r>
            <a:r>
              <a:rPr lang="sk-SK" dirty="0" smtClean="0"/>
              <a:t> ( </a:t>
            </a:r>
            <a:r>
              <a:rPr lang="sk-SK" dirty="0" err="1" smtClean="0"/>
              <a:t>Suprise</a:t>
            </a:r>
            <a:r>
              <a:rPr lang="sk-SK" dirty="0" smtClean="0"/>
              <a:t> and mobility )</a:t>
            </a:r>
            <a:endParaRPr lang="sk-SK" dirty="0"/>
          </a:p>
        </p:txBody>
      </p:sp>
    </p:spTree>
    <p:extLst>
      <p:ext uri="{BB962C8B-B14F-4D97-AF65-F5344CB8AC3E}">
        <p14:creationId xmlns:p14="http://schemas.microsoft.com/office/powerpoint/2010/main" val="2432359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Outbreak</a:t>
            </a:r>
            <a:r>
              <a:rPr lang="sk-SK" dirty="0" smtClean="0"/>
              <a:t> </a:t>
            </a:r>
            <a:r>
              <a:rPr lang="sk-SK" dirty="0" err="1" smtClean="0"/>
              <a:t>of</a:t>
            </a:r>
            <a:r>
              <a:rPr lang="sk-SK" dirty="0" smtClean="0"/>
              <a:t> WWII</a:t>
            </a:r>
            <a:endParaRPr lang="sk-SK" dirty="0"/>
          </a:p>
        </p:txBody>
      </p:sp>
      <p:sp>
        <p:nvSpPr>
          <p:cNvPr id="3" name="Zástupný symbol obsahu 2"/>
          <p:cNvSpPr>
            <a:spLocks noGrp="1"/>
          </p:cNvSpPr>
          <p:nvPr>
            <p:ph idx="1"/>
          </p:nvPr>
        </p:nvSpPr>
        <p:spPr>
          <a:xfrm>
            <a:off x="457200" y="1412776"/>
            <a:ext cx="8229600" cy="4713387"/>
          </a:xfrm>
        </p:spPr>
        <p:txBody>
          <a:bodyPr>
            <a:normAutofit/>
          </a:bodyPr>
          <a:lstStyle/>
          <a:p>
            <a:r>
              <a:rPr lang="sk-SK" dirty="0" err="1" smtClean="0"/>
              <a:t>Britain</a:t>
            </a:r>
            <a:r>
              <a:rPr lang="sk-SK" dirty="0" smtClean="0"/>
              <a:t> and </a:t>
            </a:r>
            <a:r>
              <a:rPr lang="sk-SK" dirty="0" err="1" smtClean="0"/>
              <a:t>France</a:t>
            </a:r>
            <a:r>
              <a:rPr lang="sk-SK" dirty="0" smtClean="0"/>
              <a:t> </a:t>
            </a:r>
            <a:r>
              <a:rPr lang="sk-SK" b="1" dirty="0" err="1" smtClean="0"/>
              <a:t>declared</a:t>
            </a:r>
            <a:r>
              <a:rPr lang="sk-SK" b="1" dirty="0" smtClean="0"/>
              <a:t> </a:t>
            </a:r>
            <a:r>
              <a:rPr lang="sk-SK" b="1" dirty="0" err="1" smtClean="0"/>
              <a:t>war</a:t>
            </a:r>
            <a:r>
              <a:rPr lang="sk-SK" b="1" dirty="0" smtClean="0"/>
              <a:t> </a:t>
            </a:r>
            <a:r>
              <a:rPr lang="sk-SK" dirty="0" smtClean="0"/>
              <a:t>on </a:t>
            </a:r>
            <a:r>
              <a:rPr lang="sk-SK" dirty="0" err="1" smtClean="0"/>
              <a:t>Germany</a:t>
            </a:r>
            <a:r>
              <a:rPr lang="sk-SK" dirty="0" smtClean="0"/>
              <a:t>, </a:t>
            </a:r>
            <a:r>
              <a:rPr lang="sk-SK" dirty="0" err="1" smtClean="0"/>
              <a:t>but</a:t>
            </a:r>
            <a:r>
              <a:rPr lang="sk-SK" dirty="0" smtClean="0"/>
              <a:t> </a:t>
            </a:r>
            <a:r>
              <a:rPr lang="sk-SK" dirty="0" err="1" smtClean="0"/>
              <a:t>there</a:t>
            </a:r>
            <a:r>
              <a:rPr lang="sk-SK" dirty="0" smtClean="0"/>
              <a:t> </a:t>
            </a:r>
            <a:r>
              <a:rPr lang="sk-SK" dirty="0" err="1" smtClean="0"/>
              <a:t>was</a:t>
            </a:r>
            <a:r>
              <a:rPr lang="sk-SK" dirty="0" smtClean="0"/>
              <a:t> no </a:t>
            </a:r>
            <a:r>
              <a:rPr lang="sk-SK" dirty="0" err="1" smtClean="0"/>
              <a:t>time</a:t>
            </a:r>
            <a:r>
              <a:rPr lang="sk-SK" dirty="0" smtClean="0"/>
              <a:t> to </a:t>
            </a:r>
            <a:r>
              <a:rPr lang="sk-SK" dirty="0" err="1" smtClean="0"/>
              <a:t>help</a:t>
            </a:r>
            <a:r>
              <a:rPr lang="sk-SK" dirty="0" smtClean="0"/>
              <a:t> </a:t>
            </a:r>
            <a:r>
              <a:rPr lang="sk-SK" dirty="0" err="1" smtClean="0"/>
              <a:t>Poland</a:t>
            </a:r>
            <a:endParaRPr lang="sk-SK" dirty="0" smtClean="0"/>
          </a:p>
          <a:p>
            <a:r>
              <a:rPr lang="sk-SK" dirty="0" err="1" smtClean="0"/>
              <a:t>The</a:t>
            </a:r>
            <a:r>
              <a:rPr lang="sk-SK" dirty="0" smtClean="0"/>
              <a:t> </a:t>
            </a:r>
            <a:r>
              <a:rPr lang="sk-SK" b="1" dirty="0" smtClean="0"/>
              <a:t>Soviet </a:t>
            </a:r>
            <a:r>
              <a:rPr lang="sk-SK" b="1" dirty="0" err="1" smtClean="0"/>
              <a:t>Red</a:t>
            </a:r>
            <a:r>
              <a:rPr lang="sk-SK" b="1" dirty="0" smtClean="0"/>
              <a:t> </a:t>
            </a:r>
            <a:r>
              <a:rPr lang="sk-SK" b="1" dirty="0" err="1" smtClean="0"/>
              <a:t>Army</a:t>
            </a:r>
            <a:r>
              <a:rPr lang="sk-SK" b="1" dirty="0" smtClean="0"/>
              <a:t> </a:t>
            </a:r>
            <a:r>
              <a:rPr lang="sk-SK" dirty="0" err="1" smtClean="0"/>
              <a:t>crossed</a:t>
            </a:r>
            <a:r>
              <a:rPr lang="sk-SK" dirty="0" smtClean="0"/>
              <a:t> </a:t>
            </a:r>
            <a:r>
              <a:rPr lang="sk-SK" dirty="0" err="1" smtClean="0"/>
              <a:t>the</a:t>
            </a:r>
            <a:r>
              <a:rPr lang="sk-SK" dirty="0" smtClean="0"/>
              <a:t> </a:t>
            </a:r>
            <a:r>
              <a:rPr lang="sk-SK" dirty="0" err="1" smtClean="0"/>
              <a:t>border</a:t>
            </a:r>
            <a:r>
              <a:rPr lang="sk-SK" dirty="0" smtClean="0"/>
              <a:t> to </a:t>
            </a:r>
            <a:r>
              <a:rPr lang="sk-SK" b="1" dirty="0" err="1" smtClean="0">
                <a:solidFill>
                  <a:srgbClr val="FF0000"/>
                </a:solidFill>
              </a:rPr>
              <a:t>occupy</a:t>
            </a:r>
            <a:r>
              <a:rPr lang="sk-SK" dirty="0" smtClean="0"/>
              <a:t> </a:t>
            </a:r>
            <a:r>
              <a:rPr lang="sk-SK" b="1" dirty="0" err="1" smtClean="0"/>
              <a:t>Eastern</a:t>
            </a:r>
            <a:r>
              <a:rPr lang="sk-SK" dirty="0" smtClean="0"/>
              <a:t> </a:t>
            </a:r>
            <a:r>
              <a:rPr lang="sk-SK" b="1" dirty="0" err="1" smtClean="0"/>
              <a:t>Poland</a:t>
            </a:r>
            <a:endParaRPr lang="sk-SK" b="1" dirty="0"/>
          </a:p>
          <a:p>
            <a:pPr>
              <a:buFontTx/>
              <a:buChar char="-"/>
            </a:pPr>
            <a:r>
              <a:rPr lang="sk-SK" dirty="0" err="1" smtClean="0"/>
              <a:t>The</a:t>
            </a:r>
            <a:r>
              <a:rPr lang="sk-SK" dirty="0" smtClean="0"/>
              <a:t> </a:t>
            </a:r>
            <a:r>
              <a:rPr lang="sk-SK" dirty="0" err="1" smtClean="0"/>
              <a:t>next</a:t>
            </a:r>
            <a:r>
              <a:rPr lang="sk-SK" dirty="0" smtClean="0"/>
              <a:t> 6 </a:t>
            </a:r>
            <a:r>
              <a:rPr lang="sk-SK" dirty="0" err="1" smtClean="0"/>
              <a:t>months</a:t>
            </a:r>
            <a:r>
              <a:rPr lang="sk-SK" dirty="0" smtClean="0"/>
              <a:t> are </a:t>
            </a:r>
            <a:r>
              <a:rPr lang="sk-SK" dirty="0" err="1" smtClean="0"/>
              <a:t>called</a:t>
            </a:r>
            <a:r>
              <a:rPr lang="sk-SK" dirty="0" smtClean="0"/>
              <a:t> </a:t>
            </a:r>
            <a:r>
              <a:rPr lang="sk-SK" dirty="0" err="1" smtClean="0"/>
              <a:t>the</a:t>
            </a:r>
            <a:r>
              <a:rPr lang="sk-SK" dirty="0" smtClean="0"/>
              <a:t> </a:t>
            </a:r>
            <a:r>
              <a:rPr lang="sk-SK" dirty="0" err="1" smtClean="0"/>
              <a:t>Phoney</a:t>
            </a:r>
            <a:r>
              <a:rPr lang="sk-SK" dirty="0" smtClean="0"/>
              <a:t> </a:t>
            </a:r>
            <a:r>
              <a:rPr lang="sk-SK" dirty="0" err="1" smtClean="0"/>
              <a:t>War</a:t>
            </a:r>
            <a:r>
              <a:rPr lang="sk-SK" dirty="0" smtClean="0"/>
              <a:t> </a:t>
            </a:r>
            <a:r>
              <a:rPr lang="sk-SK" dirty="0" err="1" smtClean="0"/>
              <a:t>because</a:t>
            </a:r>
            <a:r>
              <a:rPr lang="sk-SK" dirty="0" smtClean="0"/>
              <a:t> </a:t>
            </a:r>
            <a:r>
              <a:rPr lang="sk-SK" dirty="0" err="1" smtClean="0"/>
              <a:t>nothing</a:t>
            </a:r>
            <a:r>
              <a:rPr lang="sk-SK" dirty="0" smtClean="0"/>
              <a:t> </a:t>
            </a:r>
            <a:r>
              <a:rPr lang="sk-SK" dirty="0" err="1" smtClean="0"/>
              <a:t>happened</a:t>
            </a:r>
            <a:r>
              <a:rPr lang="sk-SK" dirty="0" smtClean="0"/>
              <a:t>. </a:t>
            </a:r>
            <a:endParaRPr lang="sk-SK" dirty="0"/>
          </a:p>
          <a:p>
            <a:pPr algn="ctr">
              <a:buFontTx/>
              <a:buChar char="-"/>
            </a:pPr>
            <a:r>
              <a:rPr lang="sk-SK" b="1" dirty="0" err="1" smtClean="0">
                <a:solidFill>
                  <a:srgbClr val="FF0000"/>
                </a:solidFill>
              </a:rPr>
              <a:t>France</a:t>
            </a:r>
            <a:r>
              <a:rPr lang="sk-SK" b="1" dirty="0" smtClean="0">
                <a:solidFill>
                  <a:srgbClr val="FF0000"/>
                </a:solidFill>
              </a:rPr>
              <a:t> and </a:t>
            </a:r>
            <a:r>
              <a:rPr lang="sk-SK" b="1" dirty="0" err="1" smtClean="0">
                <a:solidFill>
                  <a:srgbClr val="FF0000"/>
                </a:solidFill>
              </a:rPr>
              <a:t>Britain</a:t>
            </a:r>
            <a:r>
              <a:rPr lang="sk-SK" b="1" dirty="0" smtClean="0">
                <a:solidFill>
                  <a:srgbClr val="FF0000"/>
                </a:solidFill>
              </a:rPr>
              <a:t> </a:t>
            </a:r>
            <a:r>
              <a:rPr lang="sk-SK" b="1" dirty="0" err="1" smtClean="0">
                <a:solidFill>
                  <a:srgbClr val="FF0000"/>
                </a:solidFill>
              </a:rPr>
              <a:t>were</a:t>
            </a:r>
            <a:r>
              <a:rPr lang="sk-SK" b="1" dirty="0" smtClean="0">
                <a:solidFill>
                  <a:srgbClr val="FF0000"/>
                </a:solidFill>
              </a:rPr>
              <a:t> </a:t>
            </a:r>
            <a:r>
              <a:rPr lang="sk-SK" b="1" dirty="0" err="1" smtClean="0">
                <a:solidFill>
                  <a:srgbClr val="FF0000"/>
                </a:solidFill>
              </a:rPr>
              <a:t>waiting</a:t>
            </a:r>
            <a:r>
              <a:rPr lang="sk-SK" b="1" dirty="0" smtClean="0">
                <a:solidFill>
                  <a:srgbClr val="FF0000"/>
                </a:solidFill>
              </a:rPr>
              <a:t> </a:t>
            </a:r>
            <a:r>
              <a:rPr lang="sk-SK" b="1" dirty="0" err="1" smtClean="0">
                <a:solidFill>
                  <a:srgbClr val="FF0000"/>
                </a:solidFill>
              </a:rPr>
              <a:t>for</a:t>
            </a:r>
            <a:r>
              <a:rPr lang="sk-SK" b="1" dirty="0" smtClean="0">
                <a:solidFill>
                  <a:srgbClr val="FF0000"/>
                </a:solidFill>
              </a:rPr>
              <a:t> </a:t>
            </a:r>
            <a:r>
              <a:rPr lang="sk-SK" b="1" dirty="0" err="1" smtClean="0">
                <a:solidFill>
                  <a:srgbClr val="FF0000"/>
                </a:solidFill>
              </a:rPr>
              <a:t>Hitler‘s</a:t>
            </a:r>
            <a:r>
              <a:rPr lang="sk-SK" b="1" dirty="0" smtClean="0">
                <a:solidFill>
                  <a:srgbClr val="FF0000"/>
                </a:solidFill>
              </a:rPr>
              <a:t> </a:t>
            </a:r>
            <a:r>
              <a:rPr lang="sk-SK" b="1" dirty="0" err="1" smtClean="0">
                <a:solidFill>
                  <a:srgbClr val="FF0000"/>
                </a:solidFill>
              </a:rPr>
              <a:t>next</a:t>
            </a:r>
            <a:r>
              <a:rPr lang="sk-SK" b="1" dirty="0" smtClean="0">
                <a:solidFill>
                  <a:srgbClr val="FF0000"/>
                </a:solidFill>
              </a:rPr>
              <a:t> </a:t>
            </a:r>
            <a:r>
              <a:rPr lang="sk-SK" b="1" dirty="0" err="1" smtClean="0">
                <a:solidFill>
                  <a:srgbClr val="FF0000"/>
                </a:solidFill>
              </a:rPr>
              <a:t>move</a:t>
            </a:r>
            <a:r>
              <a:rPr lang="sk-SK" b="1" dirty="0" smtClean="0">
                <a:solidFill>
                  <a:srgbClr val="FF0000"/>
                </a:solidFill>
              </a:rPr>
              <a:t>.</a:t>
            </a:r>
          </a:p>
        </p:txBody>
      </p:sp>
    </p:spTree>
    <p:extLst>
      <p:ext uri="{BB962C8B-B14F-4D97-AF65-F5344CB8AC3E}">
        <p14:creationId xmlns:p14="http://schemas.microsoft.com/office/powerpoint/2010/main" val="1241909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ký">
  <a:themeElements>
    <a:clrScheme name="Technický">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ký">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1778</TotalTime>
  <Words>6513</Words>
  <Application>Microsoft Office PowerPoint</Application>
  <PresentationFormat>Prezentácia na obrazovke (4:3)</PresentationFormat>
  <Paragraphs>312</Paragraphs>
  <Slides>29</Slides>
  <Notes>10</Notes>
  <HiddenSlides>0</HiddenSlides>
  <MMClips>0</MMClips>
  <ScaleCrop>false</ScaleCrop>
  <HeadingPairs>
    <vt:vector size="4" baseType="variant">
      <vt:variant>
        <vt:lpstr>Motív</vt:lpstr>
      </vt:variant>
      <vt:variant>
        <vt:i4>1</vt:i4>
      </vt:variant>
      <vt:variant>
        <vt:lpstr>Nadpisy snímok</vt:lpstr>
      </vt:variant>
      <vt:variant>
        <vt:i4>29</vt:i4>
      </vt:variant>
    </vt:vector>
  </HeadingPairs>
  <TitlesOfParts>
    <vt:vector size="30" baseType="lpstr">
      <vt:lpstr>Technický</vt:lpstr>
      <vt:lpstr>Prezentácia programu PowerPoint</vt:lpstr>
      <vt:lpstr>Content </vt:lpstr>
      <vt:lpstr>Causes of WWII</vt:lpstr>
      <vt:lpstr>Causes of WWII</vt:lpstr>
      <vt:lpstr>Nazi foreign Policy and the War</vt:lpstr>
      <vt:lpstr>Nazi foreign Policy and the War</vt:lpstr>
      <vt:lpstr>Nazi foreign Policy and the War</vt:lpstr>
      <vt:lpstr>Outbreak of WWII</vt:lpstr>
      <vt:lpstr>Outbreak of WWII</vt:lpstr>
      <vt:lpstr>Outbreak of WWII</vt:lpstr>
      <vt:lpstr>Causes and Outbreak  </vt:lpstr>
      <vt:lpstr>Causes and Outbreak Review Questions</vt:lpstr>
      <vt:lpstr>Course of WW II</vt:lpstr>
      <vt:lpstr>Course of WWII</vt:lpstr>
      <vt:lpstr>Course of WWII</vt:lpstr>
      <vt:lpstr>Course of WWII</vt:lpstr>
      <vt:lpstr>Major Events and Battles</vt:lpstr>
      <vt:lpstr>Major Events and Battles</vt:lpstr>
      <vt:lpstr>Major Events and Battles</vt:lpstr>
      <vt:lpstr>Technological progress</vt:lpstr>
      <vt:lpstr>Technological progress</vt:lpstr>
      <vt:lpstr>RADAR</vt:lpstr>
      <vt:lpstr>CODEBREAKING</vt:lpstr>
      <vt:lpstr>AIRCRAFT CARRIERS</vt:lpstr>
      <vt:lpstr>SUBMARINES</vt:lpstr>
      <vt:lpstr>AIR TECHNOLOGY</vt:lpstr>
      <vt:lpstr>THE ARSENAL</vt:lpstr>
      <vt:lpstr>MEDICAL ADVANCEMENTS</vt:lpstr>
      <vt:lpstr>Technological progress - 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II.</dc:title>
  <dc:creator>NTB-9</dc:creator>
  <cp:lastModifiedBy>OKAY</cp:lastModifiedBy>
  <cp:revision>39</cp:revision>
  <dcterms:created xsi:type="dcterms:W3CDTF">2022-03-24T07:14:47Z</dcterms:created>
  <dcterms:modified xsi:type="dcterms:W3CDTF">2022-04-23T20:57:53Z</dcterms:modified>
</cp:coreProperties>
</file>