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571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275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72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9277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35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063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555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023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817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71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62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457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12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106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104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3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8931-B8E8-2E4C-B1AE-1931F7EC22F0}" type="datetimeFigureOut">
              <a:rPr lang="sr-Latn-RS" smtClean="0"/>
              <a:t>22.6.2021.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0844B3-EF57-0A43-8D7F-6266A885EF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5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F488B3-B58D-4E41-998C-B14D1BEC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43" y="609600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              </a:t>
            </a:r>
            <a:r>
              <a:rPr lang="hr-HR" sz="6000" b="1" dirty="0">
                <a:latin typeface="Algerian" panose="04020705040A02060702" pitchFamily="82" charset="0"/>
              </a:rPr>
              <a:t>DANI JABUKA 2020.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2499F9-E82F-442D-AA49-A968A44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>
                <a:latin typeface="Cavolini" panose="03000502040302020204" pitchFamily="66" charset="0"/>
                <a:cs typeface="Cavolini" panose="03000502040302020204" pitchFamily="66" charset="0"/>
              </a:rPr>
              <a:t>OSNOVNA ŠKOLA NIKOLE HRIBARA </a:t>
            </a:r>
            <a:br>
              <a:rPr lang="hr-HR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hr-HR" b="1" dirty="0">
                <a:latin typeface="Cavolini" panose="03000502040302020204" pitchFamily="66" charset="0"/>
                <a:cs typeface="Cavolini" panose="03000502040302020204" pitchFamily="66" charset="0"/>
              </a:rPr>
              <a:t>UČENICI 2.D I UČITELJICA JADRANKA JELISAVAC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CAB546-16F7-4FA7-AA81-2600CD4E0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2865488"/>
            <a:ext cx="2120829" cy="17735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9115ADD-35A0-494C-AA18-BBA4DCA6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2856523"/>
            <a:ext cx="2619375" cy="1791492"/>
          </a:xfrm>
          <a:prstGeom prst="rect">
            <a:avLst/>
          </a:prstGeom>
        </p:spPr>
      </p:pic>
      <p:pic>
        <p:nvPicPr>
          <p:cNvPr id="9" name="Picture 2" descr="Free slika: voće, hrana, jabuka, voće, vitamini, Frisch, zdrav | Hippopx">
            <a:extLst>
              <a:ext uri="{FF2B5EF4-FFF2-40B4-BE49-F238E27FC236}">
                <a16:creationId xmlns:a16="http://schemas.microsoft.com/office/drawing/2014/main" id="{EAE88407-662D-4E73-8FC5-A4141F14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73" y="2847558"/>
            <a:ext cx="1794361" cy="17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0066680-194A-4914-BB89-3ACF5788C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4" y="2847557"/>
            <a:ext cx="2514601" cy="178729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4860766-7C14-4F05-A910-2F5E21259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70" y="18196"/>
            <a:ext cx="1802596" cy="1320800"/>
          </a:xfrm>
          <a:prstGeom prst="rect">
            <a:avLst/>
          </a:prstGeom>
        </p:spPr>
      </p:pic>
      <p:pic>
        <p:nvPicPr>
          <p:cNvPr id="2050" name="Picture 2" descr="etwinning-logo-png-7 – Science-lubie to">
            <a:extLst>
              <a:ext uri="{FF2B5EF4-FFF2-40B4-BE49-F238E27FC236}">
                <a16:creationId xmlns:a16="http://schemas.microsoft.com/office/drawing/2014/main" id="{94B5925A-45E0-4040-9031-54D3A9BD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11" y="197855"/>
            <a:ext cx="3143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0DF24-38B1-DF44-872C-7B5C4077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  <a:latin typeface="Algerian" panose="04020705040A02060702" pitchFamily="82" charset="0"/>
              </a:rPr>
              <a:t>Zanimljivosti o jabukama</a:t>
            </a:r>
            <a:endParaRPr lang="sr-Latn-RS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6FC3A0-2F17-FC4A-BFED-CF9A539E3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4677"/>
            <a:ext cx="8596668" cy="4376685"/>
          </a:xfrm>
        </p:spPr>
        <p:txBody>
          <a:bodyPr/>
          <a:lstStyle/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Dan jabuka obilježavamo </a:t>
            </a:r>
            <a:r>
              <a:rPr lang="hr-HR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20.10.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Jabuka pripada obitelji ruža.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Najviše jabuka na svijetu proizvede se u Kini.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Riječju jabuka imenujemo plod i stablo.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U jabuci je mnogo vode, vole je neke životinje, a ponekad se kaže da jabuka čisti zube.</a:t>
            </a:r>
            <a:endParaRPr lang="sr-Latn-R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8254767-ACD3-3F4D-82A5-5A345BAD9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173414"/>
            <a:ext cx="3113255" cy="20398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2E6391D-0FA8-4F85-9706-F54A59472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8" y="4173415"/>
            <a:ext cx="3113256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7CB95-CB1E-2042-885F-8677E90B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  <a:latin typeface="Algerian" panose="04020705040A02060702" pitchFamily="82" charset="0"/>
              </a:rPr>
              <a:t>Zdravstvene dobrobiti jabuke </a:t>
            </a:r>
            <a:endParaRPr lang="sr-Latn-RS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14484-936F-5845-A44D-006BC527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rtl="0">
              <a:buNone/>
            </a:pP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jača imunitet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potpomaže mršavljenju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stimulira rad bubrega, jetre i žuči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štiti od bolesti usne šupljine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stimulira probavu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štiti srce i krvne žile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pomaže kod stresa, umora i nesanice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štiti od bakterija i virusa</a:t>
            </a:r>
          </a:p>
          <a:p>
            <a:pPr rtl="0"/>
            <a:r>
              <a:rPr lang="hr-HR" b="0" i="0" dirty="0">
                <a:solidFill>
                  <a:srgbClr val="222222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sprječava nekoliko vrsta raka</a:t>
            </a:r>
          </a:p>
          <a:p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981A848-9127-4E93-A982-D3F9D66B8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58" y="4369549"/>
            <a:ext cx="3048000" cy="20105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FD9D7DE-EDEA-4948-ACA3-B22D175A8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30" y="1368379"/>
            <a:ext cx="3048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9D10D8-5606-8E4E-AFD3-DD71A25A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  <a:latin typeface="Algerian" panose="04020705040A02060702" pitchFamily="82" charset="0"/>
              </a:rPr>
              <a:t>                       Vrste jabuka</a:t>
            </a:r>
            <a:endParaRPr lang="sr-Latn-RS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02C94A6F-E95D-9F4B-BB2F-93F2AA1EE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" y="1488520"/>
            <a:ext cx="2257425" cy="1940480"/>
          </a:xfr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4028307-6556-F344-A4AF-CF20B0A3FF56}"/>
              </a:ext>
            </a:extLst>
          </p:cNvPr>
          <p:cNvSpPr/>
          <p:nvPr/>
        </p:nvSpPr>
        <p:spPr>
          <a:xfrm>
            <a:off x="304996" y="3637995"/>
            <a:ext cx="2257425" cy="628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solidFill>
                  <a:schemeClr val="tx1"/>
                </a:solidFill>
              </a:rPr>
              <a:t>Gale</a:t>
            </a:r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AC165EA-AC0F-D84E-9BF4-4E8A34EE4839}"/>
              </a:ext>
            </a:extLst>
          </p:cNvPr>
          <p:cNvSpPr/>
          <p:nvPr/>
        </p:nvSpPr>
        <p:spPr>
          <a:xfrm>
            <a:off x="4020601" y="3539388"/>
            <a:ext cx="1811522" cy="808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/>
                </a:solidFill>
              </a:rPr>
              <a:t>Golden Delicious</a:t>
            </a: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11136C22-1B8C-5245-AF26-9F8C3E1AC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64" y="1517759"/>
            <a:ext cx="2554967" cy="194048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19C2A836-CDE2-A84D-8C75-47BE3E6A9862}"/>
              </a:ext>
            </a:extLst>
          </p:cNvPr>
          <p:cNvSpPr/>
          <p:nvPr/>
        </p:nvSpPr>
        <p:spPr>
          <a:xfrm>
            <a:off x="7223628" y="3458240"/>
            <a:ext cx="1811522" cy="808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/>
                </a:solidFill>
              </a:rPr>
              <a:t>Jonagold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2C530CB2-B5E5-094C-9092-8046CADC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93" y="1517759"/>
            <a:ext cx="2147157" cy="1940479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032C5F8B-458E-F242-896E-E924457234B3}"/>
              </a:ext>
            </a:extLst>
          </p:cNvPr>
          <p:cNvSpPr/>
          <p:nvPr/>
        </p:nvSpPr>
        <p:spPr>
          <a:xfrm>
            <a:off x="10213547" y="3663449"/>
            <a:ext cx="1415812" cy="577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/>
                </a:solidFill>
              </a:rPr>
              <a:t>Idared</a:t>
            </a:r>
          </a:p>
        </p:txBody>
      </p:sp>
      <p:pic>
        <p:nvPicPr>
          <p:cNvPr id="15" name="Slika 15">
            <a:extLst>
              <a:ext uri="{FF2B5EF4-FFF2-40B4-BE49-F238E27FC236}">
                <a16:creationId xmlns:a16="http://schemas.microsoft.com/office/drawing/2014/main" id="{D6B2BF10-051D-FE4B-A0D2-3D94333A2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63" y="1488520"/>
            <a:ext cx="2311140" cy="1800889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4483C9D2-AAFF-A34A-815D-0B626483C66D}"/>
              </a:ext>
            </a:extLst>
          </p:cNvPr>
          <p:cNvSpPr/>
          <p:nvPr/>
        </p:nvSpPr>
        <p:spPr>
          <a:xfrm>
            <a:off x="1672479" y="6080714"/>
            <a:ext cx="1508213" cy="62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/>
                </a:solidFill>
              </a:rPr>
              <a:t>Fuji</a:t>
            </a:r>
          </a:p>
        </p:txBody>
      </p:sp>
      <p:pic>
        <p:nvPicPr>
          <p:cNvPr id="18" name="Slika 18">
            <a:extLst>
              <a:ext uri="{FF2B5EF4-FFF2-40B4-BE49-F238E27FC236}">
                <a16:creationId xmlns:a16="http://schemas.microsoft.com/office/drawing/2014/main" id="{8DFA55FD-ED7B-AC42-95C1-A8BA83B2C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4" y="4088707"/>
            <a:ext cx="1985757" cy="1940479"/>
          </a:xfrm>
          <a:prstGeom prst="rect">
            <a:avLst/>
          </a:prstGeom>
        </p:spPr>
      </p:pic>
      <p:sp>
        <p:nvSpPr>
          <p:cNvPr id="20" name="Znak oduzimanja 19">
            <a:extLst>
              <a:ext uri="{FF2B5EF4-FFF2-40B4-BE49-F238E27FC236}">
                <a16:creationId xmlns:a16="http://schemas.microsoft.com/office/drawing/2014/main" id="{C155F1FE-18BD-DA43-A270-F4422F86EAE3}"/>
              </a:ext>
            </a:extLst>
          </p:cNvPr>
          <p:cNvSpPr/>
          <p:nvPr/>
        </p:nvSpPr>
        <p:spPr>
          <a:xfrm>
            <a:off x="5699216" y="5455939"/>
            <a:ext cx="1828800" cy="1828800"/>
          </a:xfrm>
          <a:prstGeom prst="mathMin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0" i="0">
                <a:solidFill>
                  <a:schemeClr val="tx1"/>
                </a:solidFill>
                <a:effectLst/>
                <a:latin typeface="vjcom"/>
              </a:rPr>
              <a:t>Top red</a:t>
            </a:r>
          </a:p>
        </p:txBody>
      </p:sp>
      <p:pic>
        <p:nvPicPr>
          <p:cNvPr id="4" name="Slika 7">
            <a:extLst>
              <a:ext uri="{FF2B5EF4-FFF2-40B4-BE49-F238E27FC236}">
                <a16:creationId xmlns:a16="http://schemas.microsoft.com/office/drawing/2014/main" id="{414A0333-711F-F94F-9244-6855C0BBA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34" y="4347462"/>
            <a:ext cx="1811522" cy="1793586"/>
          </a:xfrm>
          <a:prstGeom prst="rect">
            <a:avLst/>
          </a:prstGeom>
        </p:spPr>
      </p:pic>
      <p:sp>
        <p:nvSpPr>
          <p:cNvPr id="9" name="Znak oduzimanja 8">
            <a:extLst>
              <a:ext uri="{FF2B5EF4-FFF2-40B4-BE49-F238E27FC236}">
                <a16:creationId xmlns:a16="http://schemas.microsoft.com/office/drawing/2014/main" id="{05D093EA-3A1E-E048-B9FF-BD83EAE8066C}"/>
              </a:ext>
            </a:extLst>
          </p:cNvPr>
          <p:cNvSpPr/>
          <p:nvPr/>
        </p:nvSpPr>
        <p:spPr>
          <a:xfrm>
            <a:off x="9084850" y="5480473"/>
            <a:ext cx="1828800" cy="1828800"/>
          </a:xfrm>
          <a:prstGeom prst="mathMin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/>
                </a:solidFill>
              </a:rPr>
              <a:t>Granny Smith</a:t>
            </a:r>
          </a:p>
        </p:txBody>
      </p:sp>
      <p:pic>
        <p:nvPicPr>
          <p:cNvPr id="12" name="Slika 12">
            <a:extLst>
              <a:ext uri="{FF2B5EF4-FFF2-40B4-BE49-F238E27FC236}">
                <a16:creationId xmlns:a16="http://schemas.microsoft.com/office/drawing/2014/main" id="{A5DA854A-43D7-D540-A1D9-B72F07A50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26" y="4254445"/>
            <a:ext cx="1881226" cy="17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FCD54-F7A7-194B-9E08-99F4191E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00B050"/>
                </a:solidFill>
                <a:effectLst/>
                <a:latin typeface="Algerian" panose="04020705040A02060702" pitchFamily="82" charset="0"/>
              </a:rPr>
              <a:t>Uzrečice o jabukama: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930085-5DDD-C34D-B453-D3D0C20F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Jedna jabuka na dan tjera doktora iz kuće van.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Pojedi jabuku prije spavanja i doktor će kruha prositi.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Jabuka ne pada daleko od stabla.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Rumen kao jabuka.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Zdrava kao jabuka.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Ako želiš jabuku, moraš protresti drvo.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Lijepa jabuka ponekad skriva crva.</a:t>
            </a:r>
          </a:p>
          <a:p>
            <a:r>
              <a:rPr lang="hr-HR" b="0" i="0" dirty="0">
                <a:solidFill>
                  <a:srgbClr val="44444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Crv ne čini jabuku.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BA2AE4-ED01-42A6-BA24-E3E5A166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7081"/>
            <a:ext cx="3334871" cy="29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62CCC9-D9AC-44DE-B73A-1908C421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       </a:t>
            </a:r>
            <a:r>
              <a:rPr lang="hr-HR" b="1" dirty="0">
                <a:latin typeface="Algerian" panose="04020705040A02060702" pitchFamily="82" charset="0"/>
              </a:rPr>
              <a:t>PROIZVODI OD JABUKA:</a:t>
            </a:r>
            <a:br>
              <a:rPr lang="hr-HR" b="1" dirty="0">
                <a:latin typeface="Algerian" panose="04020705040A02060702" pitchFamily="82" charset="0"/>
              </a:rPr>
            </a:br>
            <a:r>
              <a:rPr lang="hr-HR" sz="2700" b="1" dirty="0">
                <a:latin typeface="Cavolini" panose="03000502040302020204" pitchFamily="66" charset="0"/>
                <a:cs typeface="Cavolini" panose="03000502040302020204" pitchFamily="66" charset="0"/>
              </a:rPr>
              <a:t>sok, marmelada, čips, ocat, kolači, čaj…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4E7849A-58B4-4983-8F29-11066F6DB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" y="1823000"/>
            <a:ext cx="2619375" cy="1743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9078351-853B-48E3-9D7D-B5DE6A90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9" y="1823000"/>
            <a:ext cx="2257425" cy="17430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E0D43EF-2E98-43A3-AD10-7E36435A3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75" y="1823000"/>
            <a:ext cx="2581275" cy="17716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DD08E62-25EF-4AFD-812F-3193A9149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00" y="4065588"/>
            <a:ext cx="2466975" cy="18478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E9F287B-8054-45D8-B561-4E80E17CA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87" y="4073403"/>
            <a:ext cx="2381963" cy="184785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1F3B4DE-2B93-42DD-AFE7-4D2A69F879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48510" r="79407" b="10945"/>
          <a:stretch/>
        </p:blipFill>
        <p:spPr>
          <a:xfrm>
            <a:off x="8333631" y="1411868"/>
            <a:ext cx="1257279" cy="271459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5EDBD5AD-7FC4-4806-8225-206C1139A6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6582" r="80614" b="50000"/>
          <a:stretch/>
        </p:blipFill>
        <p:spPr>
          <a:xfrm>
            <a:off x="8333631" y="4175614"/>
            <a:ext cx="940371" cy="16060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E382155E-5943-4850-8F75-226566B183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3" t="34487" r="8922" b="50886"/>
          <a:stretch/>
        </p:blipFill>
        <p:spPr>
          <a:xfrm>
            <a:off x="9342883" y="4477056"/>
            <a:ext cx="681728" cy="100311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8024D85F-6006-46F3-AB36-5C7DFA3F86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t="57265" r="5000" b="16336"/>
          <a:stretch/>
        </p:blipFill>
        <p:spPr>
          <a:xfrm>
            <a:off x="387536" y="3971191"/>
            <a:ext cx="2746170" cy="19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6987AA-1F99-4069-9D2A-4A166BF2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</a:t>
            </a:r>
            <a:r>
              <a:rPr lang="hr-HR" b="1" dirty="0">
                <a:latin typeface="Algerian" panose="04020705040A02060702" pitchFamily="82" charset="0"/>
              </a:rPr>
              <a:t>KREACIJE OD JABUKA </a:t>
            </a:r>
          </a:p>
        </p:txBody>
      </p:sp>
      <p:pic>
        <p:nvPicPr>
          <p:cNvPr id="4098" name="Picture 2" descr="Najzdraviji ukrasi od voća za rođendanske proslave | 24sata">
            <a:extLst>
              <a:ext uri="{FF2B5EF4-FFF2-40B4-BE49-F238E27FC236}">
                <a16:creationId xmlns:a16="http://schemas.microsoft.com/office/drawing/2014/main" id="{E9998E5E-4D42-4FCF-B45C-722FA5CF2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39" y="218641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nijalan kuhinjski trik: Evo kako da napravite ukras od jabuke u obliku  labuda (VIDEO) | Novi.ba">
            <a:extLst>
              <a:ext uri="{FF2B5EF4-FFF2-40B4-BE49-F238E27FC236}">
                <a16:creationId xmlns:a16="http://schemas.microsoft.com/office/drawing/2014/main" id="{C9FEE062-FEE7-4E6F-A50F-A6422017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03" y="2186415"/>
            <a:ext cx="25622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jzdraviji ukrasi od voća za rođendanske proslave | 24sata">
            <a:extLst>
              <a:ext uri="{FF2B5EF4-FFF2-40B4-BE49-F238E27FC236}">
                <a16:creationId xmlns:a16="http://schemas.microsoft.com/office/drawing/2014/main" id="{E9D76662-463F-4CB2-A86D-EDE48D3A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19" y="2186415"/>
            <a:ext cx="203022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vogodišnji ukrasi od jabuka">
            <a:extLst>
              <a:ext uri="{FF2B5EF4-FFF2-40B4-BE49-F238E27FC236}">
                <a16:creationId xmlns:a16="http://schemas.microsoft.com/office/drawing/2014/main" id="{2E296049-209E-43F1-AF30-ABF198B9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39" y="4292111"/>
            <a:ext cx="261937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C60C0AB-FB97-466D-8649-CD9203A73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03" y="4292112"/>
            <a:ext cx="2443163" cy="17907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F558C69-294B-4961-9232-BF1B8873A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18" y="4292112"/>
            <a:ext cx="2030227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9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F6BFB-BBEE-42F7-985C-EED29EC1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atin typeface="Algerian" panose="04020705040A02060702" pitchFamily="82" charset="0"/>
              </a:rPr>
              <a:t>        </a:t>
            </a:r>
            <a:r>
              <a:rPr lang="hr-HR" sz="4800" b="1" dirty="0">
                <a:latin typeface="Algerian" panose="04020705040A02060702" pitchFamily="82" charset="0"/>
              </a:rPr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450E0A-140D-4697-9EE8-DD82B8AF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42" y="2013833"/>
            <a:ext cx="8596668" cy="3880773"/>
          </a:xfrm>
        </p:spPr>
        <p:txBody>
          <a:bodyPr>
            <a:normAutofit/>
          </a:bodyPr>
          <a:lstStyle/>
          <a:p>
            <a:r>
              <a:rPr lang="hr-HR" sz="2800" dirty="0"/>
              <a:t>Ako želiš biti zdrav, jedi voće i povrće svaki dan.</a:t>
            </a:r>
          </a:p>
          <a:p>
            <a:r>
              <a:rPr lang="hr-HR" sz="2800" dirty="0"/>
              <a:t> Umjesto čipsa i </a:t>
            </a:r>
            <a:r>
              <a:rPr lang="hr-HR" sz="2800" dirty="0" err="1"/>
              <a:t>coca</a:t>
            </a:r>
            <a:r>
              <a:rPr lang="hr-HR" sz="2800" dirty="0"/>
              <a:t> cole za dobro zdravlje i lijepe zube jabuke se vole!</a:t>
            </a:r>
          </a:p>
          <a:p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D65079-DE1D-4E3E-A146-C46EBE0ED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64" y="4309427"/>
            <a:ext cx="1449631" cy="21009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78F67EB-11FE-4433-AE64-CA70656B0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7" y="4810222"/>
            <a:ext cx="2857500" cy="1600200"/>
          </a:xfrm>
          <a:prstGeom prst="rect">
            <a:avLst/>
          </a:prstGeom>
        </p:spPr>
      </p:pic>
      <p:pic>
        <p:nvPicPr>
          <p:cNvPr id="3074" name="Picture 2" descr="Free slika: košara s voćem, banane, grožđe, jabuke, nektarine, Stara  fotografija, berba | Hippopx">
            <a:extLst>
              <a:ext uri="{FF2B5EF4-FFF2-40B4-BE49-F238E27FC236}">
                <a16:creationId xmlns:a16="http://schemas.microsoft.com/office/drawing/2014/main" id="{5823F420-5FE1-43EC-8D49-55987A14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613088"/>
            <a:ext cx="2721221" cy="14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3249E8-36C0-4E01-93AF-2D29702FB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5" y="330200"/>
            <a:ext cx="2721221" cy="1600200"/>
          </a:xfrm>
          <a:prstGeom prst="rect">
            <a:avLst/>
          </a:prstGeom>
        </p:spPr>
      </p:pic>
      <p:pic>
        <p:nvPicPr>
          <p:cNvPr id="3076" name="Picture 4" descr="Galerija slika - Užitak koji deblja: Žiri 24sata testirao je sedam vrsta  čipsa | 24sata">
            <a:extLst>
              <a:ext uri="{FF2B5EF4-FFF2-40B4-BE49-F238E27FC236}">
                <a16:creationId xmlns:a16="http://schemas.microsoft.com/office/drawing/2014/main" id="{9CAB66BC-E839-4C95-9106-CCBC8C34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92" y="3314418"/>
            <a:ext cx="18383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BC461-7918-3D4E-A907-35A91EAD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92" y="609599"/>
            <a:ext cx="6189785" cy="1550989"/>
          </a:xfrm>
        </p:spPr>
        <p:txBody>
          <a:bodyPr>
            <a:normAutofit fontScale="90000"/>
          </a:bodyPr>
          <a:lstStyle/>
          <a:p>
            <a:r>
              <a:rPr lang="hr-HR" sz="5400" b="1" dirty="0">
                <a:latin typeface="Algerian" panose="04020705040A02060702" pitchFamily="82" charset="0"/>
              </a:rPr>
              <a:t>HVALA PRIRODI NA                    KRALJICI VOĆA!!!</a:t>
            </a:r>
            <a:endParaRPr lang="sr-Latn-RS" sz="5400" b="1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E030D7-35C5-F64E-A84F-D22BE268306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hr-HR" dirty="0"/>
              <a:t>          </a:t>
            </a:r>
            <a:r>
              <a:rPr lang="hr-HR" sz="8800" dirty="0"/>
              <a:t> </a:t>
            </a:r>
            <a:endParaRPr lang="sr-Latn-RS" sz="8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74C7B26-3C70-4F13-8E57-4F892BE1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2" y="2655277"/>
            <a:ext cx="3263152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240</Words>
  <Application>Microsoft Office PowerPoint</Application>
  <PresentationFormat>Široki zaslon</PresentationFormat>
  <Paragraphs>52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Algerian</vt:lpstr>
      <vt:lpstr>Arial</vt:lpstr>
      <vt:lpstr>Cavolini</vt:lpstr>
      <vt:lpstr>Trebuchet MS</vt:lpstr>
      <vt:lpstr>vjcom</vt:lpstr>
      <vt:lpstr>Wingdings 3</vt:lpstr>
      <vt:lpstr>Faseta</vt:lpstr>
      <vt:lpstr>               DANI JABUKA 2020.</vt:lpstr>
      <vt:lpstr>Zanimljivosti o jabukama</vt:lpstr>
      <vt:lpstr>Zdravstvene dobrobiti jabuke </vt:lpstr>
      <vt:lpstr>                       Vrste jabuka</vt:lpstr>
      <vt:lpstr>Uzrečice o jabukama:</vt:lpstr>
      <vt:lpstr>        PROIZVODI OD JABUKA: sok, marmelada, čips, ocat, kolači, čaj…</vt:lpstr>
      <vt:lpstr>               KREACIJE OD JABUKA </vt:lpstr>
      <vt:lpstr>        ZAKLJUČAK</vt:lpstr>
      <vt:lpstr>HVALA PRIRODI NA                    KRALJICI VOĆA!!!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JABUKA 2020.g.</dc:title>
  <dc:creator>Dorotea Šebek</dc:creator>
  <cp:lastModifiedBy>Jadranka Jelisavac</cp:lastModifiedBy>
  <cp:revision>21</cp:revision>
  <dcterms:created xsi:type="dcterms:W3CDTF">2020-10-12T09:32:20Z</dcterms:created>
  <dcterms:modified xsi:type="dcterms:W3CDTF">2021-06-22T21:35:16Z</dcterms:modified>
</cp:coreProperties>
</file>