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A44A-A831-44EA-9975-C14A4BE0F311}" v="2920" dt="2020-11-01T11:13:55.850"/>
    <p1510:client id="{51F79533-CA27-CDF8-1BD8-D2952B839788}" v="38" dt="2020-11-02T20:19:45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1T10:27:26.8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8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9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la_(apple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apple-fruit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hyperlink" Target="https://en.wikipedia.org/wiki/Apple_chips" TargetMode="External"/><Relationship Id="rId12" Type="http://schemas.openxmlformats.org/officeDocument/2006/relationships/image" Target="../media/image18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s://www.foodfromportugal.com/recipes/apple-jam/" TargetMode="External"/><Relationship Id="rId5" Type="http://schemas.openxmlformats.org/officeDocument/2006/relationships/hyperlink" Target="https://en.wikipedia.org/wiki/Apple_cake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s://en.wikipedia.org/wiki/Apple_cider" TargetMode="External"/><Relationship Id="rId14" Type="http://schemas.openxmlformats.org/officeDocument/2006/relationships/hyperlink" Target="http://dailydelicious.blogspot.com/2015/02/granola-bars-love-and-energy-packe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ig_Appl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1260238@N08/1617198791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owl of fruit&#10;&#10;Description automatically generated">
            <a:extLst>
              <a:ext uri="{FF2B5EF4-FFF2-40B4-BE49-F238E27FC236}">
                <a16:creationId xmlns:a16="http://schemas.microsoft.com/office/drawing/2014/main" id="{77B3CA0C-9D64-4641-B529-7970D7064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310" r="-1" b="231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  <a:cs typeface="Calibri Light"/>
              </a:rPr>
              <a:t>SVJETSKI DAN JABUKA</a:t>
            </a:r>
            <a:endParaRPr lang="en-US" sz="10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cs typeface="Calibri"/>
              </a:rPr>
              <a:t>20. LISTOPADA 2020.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1027-1858-4D27-A6AE-608054D7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SVJETSKI DAN JABUKA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E5E4-BA30-4744-AE10-7C2F0DC3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92" y="1860999"/>
            <a:ext cx="10515600" cy="3361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Svjetski</a:t>
            </a:r>
            <a:r>
              <a:rPr lang="en-US" b="1" dirty="0"/>
              <a:t> dan </a:t>
            </a:r>
            <a:r>
              <a:rPr lang="en-US" b="1" dirty="0" err="1"/>
              <a:t>jabuka</a:t>
            </a:r>
            <a:r>
              <a:rPr lang="en-US" b="1" dirty="0"/>
              <a:t> </a:t>
            </a:r>
            <a:r>
              <a:rPr lang="en-US" dirty="0" err="1"/>
              <a:t>obilježava</a:t>
            </a:r>
            <a:r>
              <a:rPr lang="en-US" dirty="0"/>
              <a:t> se od 1990. </a:t>
            </a:r>
            <a:r>
              <a:rPr lang="en-US" dirty="0" err="1"/>
              <a:t>godine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Jabuka je </a:t>
            </a:r>
            <a:r>
              <a:rPr lang="en-US" dirty="0" err="1"/>
              <a:t>prozvana</a:t>
            </a:r>
            <a:r>
              <a:rPr lang="en-US" dirty="0"/>
              <a:t> </a:t>
            </a:r>
            <a:r>
              <a:rPr lang="en-US" dirty="0" err="1"/>
              <a:t>kraljicom</a:t>
            </a:r>
            <a:r>
              <a:rPr lang="en-US" dirty="0"/>
              <a:t> </a:t>
            </a:r>
            <a:r>
              <a:rPr lang="en-US" dirty="0" err="1"/>
              <a:t>voća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Puna je </a:t>
            </a:r>
            <a:r>
              <a:rPr lang="en-US" dirty="0" err="1"/>
              <a:t>vitamina</a:t>
            </a:r>
            <a:r>
              <a:rPr lang="en-US" dirty="0"/>
              <a:t> I </a:t>
            </a:r>
            <a:r>
              <a:rPr lang="en-US" dirty="0" err="1"/>
              <a:t>minerala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jesti</a:t>
            </a:r>
            <a:r>
              <a:rPr lang="en-US" dirty="0"/>
              <a:t> u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dana</a:t>
            </a:r>
          </a:p>
          <a:p>
            <a:pPr marL="0" indent="0">
              <a:buNone/>
            </a:pPr>
            <a:r>
              <a:rPr lang="en-US" dirty="0" err="1"/>
              <a:t>Preporuča</a:t>
            </a:r>
            <a:r>
              <a:rPr lang="en-US" dirty="0"/>
              <a:t> se </a:t>
            </a:r>
            <a:r>
              <a:rPr lang="en-US" dirty="0" err="1"/>
              <a:t>svaki</a:t>
            </a:r>
            <a:r>
              <a:rPr lang="en-US" dirty="0"/>
              <a:t> dan </a:t>
            </a:r>
            <a:r>
              <a:rPr lang="en-US" dirty="0" err="1"/>
              <a:t>pojesti</a:t>
            </a:r>
            <a:r>
              <a:rPr lang="en-US" dirty="0"/>
              <a:t> po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jabuku</a:t>
            </a:r>
            <a:endParaRPr lang="en-US" dirty="0"/>
          </a:p>
        </p:txBody>
      </p:sp>
      <p:pic>
        <p:nvPicPr>
          <p:cNvPr id="4" name="Graphic 4" descr="Apple">
            <a:extLst>
              <a:ext uri="{FF2B5EF4-FFF2-40B4-BE49-F238E27FC236}">
                <a16:creationId xmlns:a16="http://schemas.microsoft.com/office/drawing/2014/main" id="{FB6AD144-78DE-4380-9203-BA64B0754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108" y="1799492"/>
            <a:ext cx="689708" cy="689708"/>
          </a:xfrm>
          <a:prstGeom prst="rect">
            <a:avLst/>
          </a:prstGeom>
        </p:spPr>
      </p:pic>
      <p:pic>
        <p:nvPicPr>
          <p:cNvPr id="5" name="Graphic 4" descr="Apple">
            <a:extLst>
              <a:ext uri="{FF2B5EF4-FFF2-40B4-BE49-F238E27FC236}">
                <a16:creationId xmlns:a16="http://schemas.microsoft.com/office/drawing/2014/main" id="{9A6CF83C-09F5-41B5-909D-1D448F249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108" y="2405184"/>
            <a:ext cx="689708" cy="689708"/>
          </a:xfrm>
          <a:prstGeom prst="rect">
            <a:avLst/>
          </a:prstGeom>
        </p:spPr>
      </p:pic>
      <p:pic>
        <p:nvPicPr>
          <p:cNvPr id="6" name="Graphic 4" descr="Apple">
            <a:extLst>
              <a:ext uri="{FF2B5EF4-FFF2-40B4-BE49-F238E27FC236}">
                <a16:creationId xmlns:a16="http://schemas.microsoft.com/office/drawing/2014/main" id="{51732947-ADD5-4580-A73F-691DCBDA3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107" y="3645875"/>
            <a:ext cx="689708" cy="689708"/>
          </a:xfrm>
          <a:prstGeom prst="rect">
            <a:avLst/>
          </a:prstGeom>
        </p:spPr>
      </p:pic>
      <p:pic>
        <p:nvPicPr>
          <p:cNvPr id="7" name="Graphic 4" descr="Apple">
            <a:extLst>
              <a:ext uri="{FF2B5EF4-FFF2-40B4-BE49-F238E27FC236}">
                <a16:creationId xmlns:a16="http://schemas.microsoft.com/office/drawing/2014/main" id="{86A64625-D7FB-4ABD-B434-E7AE10206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031" y="4261338"/>
            <a:ext cx="689708" cy="689708"/>
          </a:xfrm>
          <a:prstGeom prst="rect">
            <a:avLst/>
          </a:prstGeom>
        </p:spPr>
      </p:pic>
      <p:pic>
        <p:nvPicPr>
          <p:cNvPr id="8" name="Picture 8" descr="A picture containing photo, food, many, covered&#10;&#10;Description automatically generated">
            <a:extLst>
              <a:ext uri="{FF2B5EF4-FFF2-40B4-BE49-F238E27FC236}">
                <a16:creationId xmlns:a16="http://schemas.microsoft.com/office/drawing/2014/main" id="{37DD7CB5-20DE-471D-9464-DA54D07C8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7939" y="2361223"/>
            <a:ext cx="3133969" cy="2692399"/>
          </a:xfrm>
          <a:prstGeom prst="rect">
            <a:avLst/>
          </a:prstGeom>
        </p:spPr>
      </p:pic>
      <p:pic>
        <p:nvPicPr>
          <p:cNvPr id="9" name="Graphic 4" descr="Apple">
            <a:extLst>
              <a:ext uri="{FF2B5EF4-FFF2-40B4-BE49-F238E27FC236}">
                <a16:creationId xmlns:a16="http://schemas.microsoft.com/office/drawing/2014/main" id="{5937FFE3-8C4D-4DF6-B771-9A2146037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030" y="3020645"/>
            <a:ext cx="689708" cy="6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2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72613-2524-4893-A753-7C122710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/>
              <a:t>Koristi od jabuke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03D75"/>
          </a:solidFill>
          <a:ln w="38100" cap="rnd">
            <a:solidFill>
              <a:srgbClr val="F03D7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FA77-8B34-4FB5-9BDF-FDBEB56C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Korisna je za </a:t>
            </a:r>
            <a:r>
              <a:rPr lang="en-US" sz="2200" dirty="0" err="1"/>
              <a:t>zdrav</a:t>
            </a:r>
            <a:r>
              <a:rPr lang="en-US" sz="2200" dirty="0"/>
              <a:t> san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Grlobolju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Protiv</a:t>
            </a:r>
            <a:r>
              <a:rPr lang="en-US" sz="2200" dirty="0"/>
              <a:t> </a:t>
            </a:r>
            <a:r>
              <a:rPr lang="en-US" sz="2200" dirty="0" err="1"/>
              <a:t>prehlade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err="1"/>
              <a:t>Opekline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Pretilost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Očuvanje</a:t>
            </a:r>
            <a:r>
              <a:rPr lang="en-US" sz="2200" dirty="0"/>
              <a:t> </a:t>
            </a:r>
            <a:r>
              <a:rPr lang="en-US" sz="2200" dirty="0" err="1"/>
              <a:t>zubi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Svjež</a:t>
            </a:r>
            <a:r>
              <a:rPr lang="en-US" sz="2200" dirty="0"/>
              <a:t> dah</a:t>
            </a:r>
          </a:p>
        </p:txBody>
      </p:sp>
      <p:pic>
        <p:nvPicPr>
          <p:cNvPr id="4" name="Picture 4" descr="A piece of fruit&#10;&#10;Description automatically generated">
            <a:extLst>
              <a:ext uri="{FF2B5EF4-FFF2-40B4-BE49-F238E27FC236}">
                <a16:creationId xmlns:a16="http://schemas.microsoft.com/office/drawing/2014/main" id="{43E2B0A1-1334-4580-AD46-D4E01571A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93" r="2172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31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264B2-9CBA-46BB-BCEA-532459D2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Na </a:t>
            </a:r>
            <a:r>
              <a:rPr lang="en-US" sz="3800" err="1"/>
              <a:t>koje</a:t>
            </a:r>
            <a:r>
              <a:rPr lang="en-US" sz="3800"/>
              <a:t> </a:t>
            </a:r>
            <a:r>
              <a:rPr lang="en-US" sz="3800" err="1"/>
              <a:t>načine</a:t>
            </a:r>
            <a:r>
              <a:rPr lang="en-US" sz="3800"/>
              <a:t> </a:t>
            </a:r>
            <a:r>
              <a:rPr lang="en-US" sz="3800" err="1"/>
              <a:t>možemo</a:t>
            </a:r>
            <a:r>
              <a:rPr lang="en-US" sz="3800"/>
              <a:t> </a:t>
            </a:r>
            <a:r>
              <a:rPr lang="en-US" sz="3800" err="1"/>
              <a:t>koristiti</a:t>
            </a:r>
            <a:r>
              <a:rPr lang="en-US" sz="3800"/>
              <a:t> </a:t>
            </a:r>
            <a:r>
              <a:rPr lang="en-US" sz="3800" err="1"/>
              <a:t>jabuke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F2C08"/>
          </a:solidFill>
          <a:ln w="38100" cap="rnd">
            <a:solidFill>
              <a:srgbClr val="BF2C0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3089-BCF3-4AEB-BED2-8C2C9C68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/>
              <a:t>Jesti je svježu</a:t>
            </a:r>
          </a:p>
          <a:p>
            <a:pPr>
              <a:lnSpc>
                <a:spcPct val="100000"/>
              </a:lnSpc>
            </a:pPr>
            <a:r>
              <a:rPr lang="en-US" sz="2200"/>
              <a:t>Sušiti</a:t>
            </a:r>
          </a:p>
          <a:p>
            <a:pPr>
              <a:lnSpc>
                <a:spcPct val="100000"/>
              </a:lnSpc>
            </a:pPr>
            <a:r>
              <a:rPr lang="en-US" sz="2200"/>
              <a:t>Jesti u kolačima</a:t>
            </a:r>
          </a:p>
          <a:p>
            <a:pPr>
              <a:lnSpc>
                <a:spcPct val="100000"/>
              </a:lnSpc>
            </a:pPr>
            <a:r>
              <a:rPr lang="en-US" sz="2200"/>
              <a:t>Kompotu</a:t>
            </a:r>
          </a:p>
          <a:p>
            <a:pPr>
              <a:lnSpc>
                <a:spcPct val="100000"/>
              </a:lnSpc>
            </a:pPr>
            <a:r>
              <a:rPr lang="en-US" sz="2200"/>
              <a:t>Piti u soku od jabuka</a:t>
            </a:r>
          </a:p>
          <a:p>
            <a:pPr>
              <a:lnSpc>
                <a:spcPct val="100000"/>
              </a:lnSpc>
            </a:pPr>
            <a:r>
              <a:rPr lang="en-US" sz="2200"/>
              <a:t>Prerađivati u pekmez I džem</a:t>
            </a:r>
          </a:p>
          <a:p>
            <a:pPr>
              <a:lnSpc>
                <a:spcPct val="100000"/>
              </a:lnSpc>
            </a:pPr>
            <a:r>
              <a:rPr lang="en-US" sz="2200"/>
              <a:t>Jabučni ocat je jako zdrav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piece of bread&#10;&#10;Description automatically generated">
            <a:extLst>
              <a:ext uri="{FF2B5EF4-FFF2-40B4-BE49-F238E27FC236}">
                <a16:creationId xmlns:a16="http://schemas.microsoft.com/office/drawing/2014/main" id="{6FDBE20A-82D2-46AB-87EC-FF3E89E16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8038" y="364393"/>
            <a:ext cx="2159000" cy="2084754"/>
          </a:xfrm>
          <a:prstGeom prst="rect">
            <a:avLst/>
          </a:prstGeom>
        </p:spPr>
      </p:pic>
      <p:pic>
        <p:nvPicPr>
          <p:cNvPr id="8" name="Picture 9" descr="A plate of food on a table&#10;&#10;Description automatically generated">
            <a:extLst>
              <a:ext uri="{FF2B5EF4-FFF2-40B4-BE49-F238E27FC236}">
                <a16:creationId xmlns:a16="http://schemas.microsoft.com/office/drawing/2014/main" id="{746FE448-3207-4029-A9B7-BA9298BFC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69015" y="3026977"/>
            <a:ext cx="2332892" cy="1976354"/>
          </a:xfrm>
          <a:prstGeom prst="rect">
            <a:avLst/>
          </a:prstGeom>
        </p:spPr>
      </p:pic>
      <p:pic>
        <p:nvPicPr>
          <p:cNvPr id="14" name="Picture 14" descr="A glass of beer on a table&#10;&#10;Description automatically generated">
            <a:extLst>
              <a:ext uri="{FF2B5EF4-FFF2-40B4-BE49-F238E27FC236}">
                <a16:creationId xmlns:a16="http://schemas.microsoft.com/office/drawing/2014/main" id="{7224081C-8913-454E-9F4D-69FA320ADC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22753" y="364916"/>
            <a:ext cx="2176584" cy="2214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55376E-367E-42FC-B765-5AC431058A0E}"/>
              </a:ext>
            </a:extLst>
          </p:cNvPr>
          <p:cNvSpPr txBox="1"/>
          <p:nvPr/>
        </p:nvSpPr>
        <p:spPr>
          <a:xfrm>
            <a:off x="4939985" y="27391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Sok od </a:t>
            </a:r>
            <a:r>
              <a:rPr lang="en-US" dirty="0" err="1"/>
              <a:t>jabuke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8CE0D-5490-4B6D-B9F5-DBE6595C3429}"/>
              </a:ext>
            </a:extLst>
          </p:cNvPr>
          <p:cNvSpPr txBox="1"/>
          <p:nvPr/>
        </p:nvSpPr>
        <p:spPr>
          <a:xfrm>
            <a:off x="7752862" y="272170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Kolač</a:t>
            </a:r>
            <a:r>
              <a:rPr lang="en-US" dirty="0"/>
              <a:t> od </a:t>
            </a:r>
            <a:r>
              <a:rPr lang="en-US" dirty="0" err="1"/>
              <a:t>jabuka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28943-AFF5-43B3-A81C-4853ECD24D7E}"/>
              </a:ext>
            </a:extLst>
          </p:cNvPr>
          <p:cNvSpPr txBox="1"/>
          <p:nvPr/>
        </p:nvSpPr>
        <p:spPr>
          <a:xfrm>
            <a:off x="7065352" y="509196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Čips</a:t>
            </a:r>
            <a:r>
              <a:rPr lang="en-US" dirty="0"/>
              <a:t> od </a:t>
            </a:r>
            <a:r>
              <a:rPr lang="en-US" dirty="0" err="1"/>
              <a:t>jabuka</a:t>
            </a:r>
          </a:p>
        </p:txBody>
      </p:sp>
      <p:pic>
        <p:nvPicPr>
          <p:cNvPr id="19" name="Picture 19" descr="A bowl of fruit sitting on a table&#10;&#10;Description automatically generated">
            <a:extLst>
              <a:ext uri="{FF2B5EF4-FFF2-40B4-BE49-F238E27FC236}">
                <a16:creationId xmlns:a16="http://schemas.microsoft.com/office/drawing/2014/main" id="{652DE258-2681-4401-992F-CDC131D5BA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63477" y="3063098"/>
            <a:ext cx="2235200" cy="23144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5EEBEE-E42B-46E6-8171-2A62426271FC}"/>
              </a:ext>
            </a:extLst>
          </p:cNvPr>
          <p:cNvSpPr txBox="1"/>
          <p:nvPr/>
        </p:nvSpPr>
        <p:spPr>
          <a:xfrm>
            <a:off x="4656015" y="558250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 err="1"/>
              <a:t>Pekmez</a:t>
            </a:r>
            <a:r>
              <a:rPr lang="en-US" dirty="0"/>
              <a:t> od </a:t>
            </a:r>
            <a:r>
              <a:rPr lang="en-US" dirty="0" err="1"/>
              <a:t>jabuka</a:t>
            </a:r>
            <a:endParaRPr lang="en-US"/>
          </a:p>
        </p:txBody>
      </p:sp>
      <p:pic>
        <p:nvPicPr>
          <p:cNvPr id="22" name="Picture 22" descr="Images Gratuites : Apple cider vinegar, Pomme, aliments ...">
            <a:extLst>
              <a:ext uri="{FF2B5EF4-FFF2-40B4-BE49-F238E27FC236}">
                <a16:creationId xmlns:a16="http://schemas.microsoft.com/office/drawing/2014/main" id="{05FF6C53-4A84-4B92-A47F-17A135F6A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1093" y="3057121"/>
            <a:ext cx="2381739" cy="19746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EEA59E-1221-4612-BC55-3AFBF3B43772}"/>
              </a:ext>
            </a:extLst>
          </p:cNvPr>
          <p:cNvSpPr txBox="1"/>
          <p:nvPr/>
        </p:nvSpPr>
        <p:spPr>
          <a:xfrm>
            <a:off x="9392871" y="50260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Jabučni</a:t>
            </a:r>
            <a:r>
              <a:rPr lang="en-US" dirty="0"/>
              <a:t> </a:t>
            </a:r>
            <a:r>
              <a:rPr lang="en-US" dirty="0" err="1"/>
              <a:t>ocat</a:t>
            </a:r>
          </a:p>
        </p:txBody>
      </p:sp>
      <p:pic>
        <p:nvPicPr>
          <p:cNvPr id="25" name="Picture 25" descr="A picture containing table, food, piece, paper&#10;&#10;Description automatically generated">
            <a:extLst>
              <a:ext uri="{FF2B5EF4-FFF2-40B4-BE49-F238E27FC236}">
                <a16:creationId xmlns:a16="http://schemas.microsoft.com/office/drawing/2014/main" id="{9CD767DD-A850-44FA-A767-26C338A0B9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315939" y="365369"/>
            <a:ext cx="2792047" cy="208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486FB14-7D9D-433F-9530-3DB61A97797F}"/>
              </a:ext>
            </a:extLst>
          </p:cNvPr>
          <p:cNvSpPr txBox="1"/>
          <p:nvPr/>
        </p:nvSpPr>
        <p:spPr>
          <a:xfrm>
            <a:off x="9540632" y="2624014"/>
            <a:ext cx="2655277" cy="4640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Muesli od </a:t>
            </a:r>
            <a:r>
              <a:rPr lang="en-US" dirty="0" err="1"/>
              <a:t>jabuka</a:t>
            </a:r>
          </a:p>
        </p:txBody>
      </p:sp>
    </p:spTree>
    <p:extLst>
      <p:ext uri="{BB962C8B-B14F-4D97-AF65-F5344CB8AC3E}">
        <p14:creationId xmlns:p14="http://schemas.microsoft.com/office/powerpoint/2010/main" val="113802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64DFF-BDF6-41DA-9349-AAB14E44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/>
              <a:t>Zanimljivosti o jabuci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D674"/>
          </a:solidFill>
          <a:ln w="38100" cap="rnd">
            <a:solidFill>
              <a:srgbClr val="D5D67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B948-F29A-4921-A9BF-A774E541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/>
              <a:t>Jabuka </a:t>
            </a:r>
            <a:r>
              <a:rPr lang="en-US" sz="1300" err="1"/>
              <a:t>pripada</a:t>
            </a:r>
            <a:r>
              <a:rPr lang="en-US" sz="1300"/>
              <a:t> </a:t>
            </a:r>
            <a:r>
              <a:rPr lang="en-US" sz="1300" err="1"/>
              <a:t>obitelji</a:t>
            </a:r>
            <a:r>
              <a:rPr lang="en-US" sz="1300"/>
              <a:t> </a:t>
            </a:r>
            <a:r>
              <a:rPr lang="en-US" sz="1300" err="1"/>
              <a:t>ruža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Jabuke</a:t>
            </a:r>
            <a:r>
              <a:rPr lang="en-US" sz="1300"/>
              <a:t> se </a:t>
            </a:r>
            <a:r>
              <a:rPr lang="en-US" sz="1300" err="1"/>
              <a:t>beru</a:t>
            </a:r>
            <a:r>
              <a:rPr lang="en-US" sz="1300"/>
              <a:t> </a:t>
            </a:r>
            <a:r>
              <a:rPr lang="en-US" sz="1300" err="1"/>
              <a:t>uglavnom</a:t>
            </a:r>
            <a:r>
              <a:rPr lang="en-US" sz="1300"/>
              <a:t> </a:t>
            </a:r>
            <a:r>
              <a:rPr lang="en-US" sz="1300" err="1"/>
              <a:t>ručno</a:t>
            </a:r>
          </a:p>
          <a:p>
            <a:pPr>
              <a:lnSpc>
                <a:spcPct val="100000"/>
              </a:lnSpc>
            </a:pPr>
            <a:r>
              <a:rPr lang="en-US" sz="1300"/>
              <a:t>Jabuka u </a:t>
            </a:r>
            <a:r>
              <a:rPr lang="en-US" sz="1300" err="1"/>
              <a:t>vreći</a:t>
            </a:r>
            <a:r>
              <a:rPr lang="en-US" sz="1300"/>
              <a:t> </a:t>
            </a:r>
            <a:r>
              <a:rPr lang="en-US" sz="1300" err="1"/>
              <a:t>krompira</a:t>
            </a:r>
            <a:r>
              <a:rPr lang="en-US" sz="1300"/>
              <a:t> </a:t>
            </a:r>
            <a:r>
              <a:rPr lang="en-US" sz="1300" err="1"/>
              <a:t>sprječava</a:t>
            </a:r>
            <a:r>
              <a:rPr lang="en-US" sz="1300"/>
              <a:t> </a:t>
            </a:r>
            <a:r>
              <a:rPr lang="en-US" sz="1300" err="1"/>
              <a:t>klijanje</a:t>
            </a:r>
          </a:p>
          <a:p>
            <a:pPr>
              <a:lnSpc>
                <a:spcPct val="100000"/>
              </a:lnSpc>
            </a:pPr>
            <a:r>
              <a:rPr lang="en-US" sz="1300"/>
              <a:t>New York se </a:t>
            </a:r>
            <a:r>
              <a:rPr lang="en-US" sz="1300" err="1"/>
              <a:t>naziva</a:t>
            </a:r>
            <a:r>
              <a:rPr lang="en-US" sz="1300"/>
              <a:t> </a:t>
            </a:r>
            <a:r>
              <a:rPr lang="en-US" sz="1300" err="1"/>
              <a:t>još</a:t>
            </a:r>
            <a:r>
              <a:rPr lang="en-US" sz="1300"/>
              <a:t> </a:t>
            </a:r>
            <a:r>
              <a:rPr lang="en-US" sz="1300" err="1"/>
              <a:t>iThe</a:t>
            </a:r>
            <a:r>
              <a:rPr lang="en-US" sz="1300"/>
              <a:t> Big </a:t>
            </a:r>
            <a:r>
              <a:rPr lang="en-US" sz="1300" err="1"/>
              <a:t>Aplle</a:t>
            </a:r>
          </a:p>
          <a:p>
            <a:pPr>
              <a:lnSpc>
                <a:spcPct val="100000"/>
              </a:lnSpc>
            </a:pPr>
            <a:r>
              <a:rPr lang="en-US" sz="1300"/>
              <a:t>Od </a:t>
            </a:r>
            <a:r>
              <a:rPr lang="en-US" sz="1300" err="1"/>
              <a:t>drveta</a:t>
            </a:r>
            <a:r>
              <a:rPr lang="en-US" sz="1300"/>
              <a:t> </a:t>
            </a:r>
            <a:r>
              <a:rPr lang="en-US" sz="1300" err="1"/>
              <a:t>jabuke</a:t>
            </a:r>
            <a:r>
              <a:rPr lang="en-US" sz="1300"/>
              <a:t> </a:t>
            </a:r>
            <a:r>
              <a:rPr lang="en-US" sz="1300" err="1"/>
              <a:t>izrađuju</a:t>
            </a:r>
            <a:r>
              <a:rPr lang="en-US" sz="1300"/>
              <a:t> se ,,</a:t>
            </a:r>
            <a:r>
              <a:rPr lang="en-US" sz="1300" err="1"/>
              <a:t>čarobni</a:t>
            </a:r>
            <a:r>
              <a:rPr lang="en-US" sz="1300"/>
              <a:t> </a:t>
            </a:r>
            <a:r>
              <a:rPr lang="en-US" sz="1300" err="1"/>
              <a:t>štapići</a:t>
            </a:r>
            <a:r>
              <a:rPr lang="en-US" sz="1300"/>
              <a:t>"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Najveća</a:t>
            </a:r>
            <a:r>
              <a:rPr lang="en-US" sz="1300"/>
              <a:t> </a:t>
            </a:r>
            <a:r>
              <a:rPr lang="en-US" sz="1300" err="1"/>
              <a:t>jabuka</a:t>
            </a:r>
            <a:r>
              <a:rPr lang="en-US" sz="1300"/>
              <a:t> </a:t>
            </a:r>
            <a:r>
              <a:rPr lang="en-US" sz="1300" err="1"/>
              <a:t>na</a:t>
            </a:r>
            <a:r>
              <a:rPr lang="en-US" sz="1300"/>
              <a:t> </a:t>
            </a:r>
            <a:r>
              <a:rPr lang="en-US" sz="1300" err="1"/>
              <a:t>svijetu</a:t>
            </a:r>
            <a:r>
              <a:rPr lang="en-US" sz="1300"/>
              <a:t> je </a:t>
            </a:r>
            <a:r>
              <a:rPr lang="en-US" sz="1300" err="1"/>
              <a:t>bila</a:t>
            </a:r>
            <a:r>
              <a:rPr lang="en-US" sz="1300"/>
              <a:t> </a:t>
            </a:r>
            <a:r>
              <a:rPr lang="en-US" sz="1300" err="1"/>
              <a:t>teška</a:t>
            </a:r>
            <a:r>
              <a:rPr lang="en-US" sz="1300"/>
              <a:t> 1.5 kg</a:t>
            </a:r>
          </a:p>
          <a:p>
            <a:pPr>
              <a:lnSpc>
                <a:spcPct val="100000"/>
              </a:lnSpc>
            </a:pPr>
            <a:r>
              <a:rPr lang="en-US" sz="1300"/>
              <a:t>Danas </a:t>
            </a:r>
            <a:r>
              <a:rPr lang="en-US" sz="1300" err="1"/>
              <a:t>ima</a:t>
            </a:r>
            <a:r>
              <a:rPr lang="en-US" sz="1300"/>
              <a:t> </a:t>
            </a:r>
            <a:r>
              <a:rPr lang="en-US" sz="1300" err="1"/>
              <a:t>preko</a:t>
            </a:r>
            <a:r>
              <a:rPr lang="en-US" sz="1300"/>
              <a:t> 8 000 </a:t>
            </a:r>
            <a:r>
              <a:rPr lang="en-US" sz="1300" err="1"/>
              <a:t>sorti</a:t>
            </a:r>
            <a:r>
              <a:rPr lang="en-US" sz="1300"/>
              <a:t> </a:t>
            </a:r>
            <a:r>
              <a:rPr lang="en-US" sz="1300" err="1"/>
              <a:t>jabuka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Drvo</a:t>
            </a:r>
            <a:r>
              <a:rPr lang="en-US" sz="1300"/>
              <a:t> </a:t>
            </a:r>
            <a:r>
              <a:rPr lang="en-US" sz="1300" err="1"/>
              <a:t>jabuke</a:t>
            </a:r>
            <a:r>
              <a:rPr lang="en-US" sz="1300"/>
              <a:t> </a:t>
            </a:r>
            <a:r>
              <a:rPr lang="en-US" sz="1300" err="1"/>
              <a:t>može</a:t>
            </a:r>
            <a:r>
              <a:rPr lang="en-US" sz="1300"/>
              <a:t> </a:t>
            </a:r>
            <a:r>
              <a:rPr lang="en-US" sz="1300" err="1"/>
              <a:t>davati</a:t>
            </a:r>
            <a:r>
              <a:rPr lang="en-US" sz="1300"/>
              <a:t> </a:t>
            </a:r>
            <a:r>
              <a:rPr lang="en-US" sz="1300" err="1"/>
              <a:t>plodove</a:t>
            </a:r>
            <a:r>
              <a:rPr lang="en-US" sz="1300"/>
              <a:t> do 100 </a:t>
            </a:r>
            <a:r>
              <a:rPr lang="en-US" sz="1300" err="1"/>
              <a:t>godina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Najčešće</a:t>
            </a:r>
            <a:r>
              <a:rPr lang="en-US" sz="1300"/>
              <a:t> od </a:t>
            </a:r>
            <a:r>
              <a:rPr lang="en-US" sz="1300" err="1"/>
              <a:t>sveg</a:t>
            </a:r>
            <a:r>
              <a:rPr lang="en-US" sz="1300"/>
              <a:t> </a:t>
            </a:r>
            <a:r>
              <a:rPr lang="en-US" sz="1300" err="1"/>
              <a:t>voća</a:t>
            </a:r>
            <a:r>
              <a:rPr lang="en-US" sz="1300"/>
              <a:t> se </a:t>
            </a:r>
            <a:r>
              <a:rPr lang="en-US" sz="1300" err="1"/>
              <a:t>spominje</a:t>
            </a:r>
            <a:r>
              <a:rPr lang="en-US" sz="1300"/>
              <a:t> u </a:t>
            </a:r>
            <a:r>
              <a:rPr lang="en-US" sz="1300" err="1"/>
              <a:t>literaturi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Dragocjeno</a:t>
            </a:r>
            <a:r>
              <a:rPr lang="en-US" sz="1300"/>
              <a:t> je </a:t>
            </a:r>
            <a:r>
              <a:rPr lang="en-US" sz="1300" err="1"/>
              <a:t>voće</a:t>
            </a:r>
            <a:r>
              <a:rPr lang="en-US" sz="1300"/>
              <a:t> </a:t>
            </a:r>
            <a:r>
              <a:rPr lang="en-US" sz="1300" err="1"/>
              <a:t>ali</a:t>
            </a:r>
            <a:r>
              <a:rPr lang="en-US" sz="1300"/>
              <a:t> </a:t>
            </a:r>
            <a:r>
              <a:rPr lang="en-US" sz="1300" err="1"/>
              <a:t>podcijenjeno</a:t>
            </a:r>
          </a:p>
        </p:txBody>
      </p:sp>
      <p:pic>
        <p:nvPicPr>
          <p:cNvPr id="4" name="Picture 4" descr="An apple sitting on top of a mountain&#10;&#10;Description automatically generated">
            <a:extLst>
              <a:ext uri="{FF2B5EF4-FFF2-40B4-BE49-F238E27FC236}">
                <a16:creationId xmlns:a16="http://schemas.microsoft.com/office/drawing/2014/main" id="{924609A5-F60D-4315-985C-51A53CCF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9" r="6341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8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E4CFF-5F7E-4F76-BC98-D6F9E03A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Uzrečice o jabukama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8C16A"/>
          </a:solidFill>
          <a:ln w="38100" cap="rnd">
            <a:solidFill>
              <a:srgbClr val="F8C1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828F-AA1E-45B9-9396-CEEFA4C5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err="1"/>
              <a:t>Jedna</a:t>
            </a:r>
            <a:r>
              <a:rPr lang="en-US" sz="1800"/>
              <a:t> </a:t>
            </a:r>
            <a:r>
              <a:rPr lang="en-US" sz="1800" err="1"/>
              <a:t>jabuka</a:t>
            </a:r>
            <a:r>
              <a:rPr lang="en-US" sz="1800"/>
              <a:t> </a:t>
            </a:r>
            <a:r>
              <a:rPr lang="en-US" sz="1800" err="1"/>
              <a:t>na</a:t>
            </a:r>
            <a:r>
              <a:rPr lang="en-US" sz="1800"/>
              <a:t> dan </a:t>
            </a:r>
            <a:r>
              <a:rPr lang="en-US" sz="1800" err="1"/>
              <a:t>tjera</a:t>
            </a:r>
            <a:r>
              <a:rPr lang="en-US" sz="1800"/>
              <a:t> </a:t>
            </a:r>
            <a:r>
              <a:rPr lang="en-US" sz="1800" err="1"/>
              <a:t>doktora</a:t>
            </a:r>
            <a:r>
              <a:rPr lang="en-US" sz="1800"/>
              <a:t> </a:t>
            </a:r>
            <a:r>
              <a:rPr lang="en-US" sz="1800" err="1"/>
              <a:t>iz</a:t>
            </a:r>
            <a:r>
              <a:rPr lang="en-US" sz="1800"/>
              <a:t> </a:t>
            </a:r>
            <a:r>
              <a:rPr lang="en-US" sz="1800" err="1"/>
              <a:t>kuće</a:t>
            </a:r>
            <a:r>
              <a:rPr lang="en-US" sz="1800"/>
              <a:t> van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Pojedi</a:t>
            </a:r>
            <a:r>
              <a:rPr lang="en-US" sz="1800"/>
              <a:t> </a:t>
            </a:r>
            <a:r>
              <a:rPr lang="en-US" sz="1800" err="1"/>
              <a:t>jabuku</a:t>
            </a:r>
            <a:r>
              <a:rPr lang="en-US" sz="1800"/>
              <a:t> </a:t>
            </a:r>
            <a:r>
              <a:rPr lang="en-US" sz="1800" err="1"/>
              <a:t>prije</a:t>
            </a:r>
            <a:r>
              <a:rPr lang="en-US" sz="1800"/>
              <a:t> </a:t>
            </a:r>
            <a:r>
              <a:rPr lang="en-US" sz="1800" err="1"/>
              <a:t>spavanja</a:t>
            </a:r>
            <a:r>
              <a:rPr lang="en-US" sz="1800"/>
              <a:t> I </a:t>
            </a:r>
            <a:r>
              <a:rPr lang="en-US" sz="1800" err="1"/>
              <a:t>doktor</a:t>
            </a:r>
            <a:r>
              <a:rPr lang="en-US" sz="1800"/>
              <a:t> </a:t>
            </a:r>
            <a:r>
              <a:rPr lang="en-US" sz="1800" err="1"/>
              <a:t>će</a:t>
            </a:r>
            <a:r>
              <a:rPr lang="en-US" sz="1800"/>
              <a:t> </a:t>
            </a:r>
            <a:r>
              <a:rPr lang="en-US" sz="1800" err="1"/>
              <a:t>kruha</a:t>
            </a:r>
            <a:r>
              <a:rPr lang="en-US" sz="1800"/>
              <a:t> </a:t>
            </a:r>
            <a:r>
              <a:rPr lang="en-US" sz="1800" err="1"/>
              <a:t>prositi</a:t>
            </a:r>
          </a:p>
          <a:p>
            <a:pPr>
              <a:lnSpc>
                <a:spcPct val="100000"/>
              </a:lnSpc>
            </a:pPr>
            <a:r>
              <a:rPr lang="en-US" sz="1800"/>
              <a:t>Jabuka ne pada </a:t>
            </a:r>
            <a:r>
              <a:rPr lang="en-US" sz="1800" err="1"/>
              <a:t>daleko</a:t>
            </a:r>
            <a:r>
              <a:rPr lang="en-US" sz="1800"/>
              <a:t> od </a:t>
            </a:r>
            <a:r>
              <a:rPr lang="en-US" sz="1800" err="1"/>
              <a:t>stabla</a:t>
            </a:r>
          </a:p>
          <a:p>
            <a:pPr>
              <a:lnSpc>
                <a:spcPct val="100000"/>
              </a:lnSpc>
            </a:pPr>
            <a:r>
              <a:rPr lang="en-US" sz="1800"/>
              <a:t>Rumen </a:t>
            </a:r>
            <a:r>
              <a:rPr lang="en-US" sz="1800" err="1"/>
              <a:t>kao</a:t>
            </a:r>
            <a:r>
              <a:rPr lang="en-US" sz="1800"/>
              <a:t> </a:t>
            </a:r>
            <a:r>
              <a:rPr lang="en-US" sz="1800" err="1"/>
              <a:t>jabuka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Zdrav</a:t>
            </a:r>
            <a:r>
              <a:rPr lang="en-US" sz="1800"/>
              <a:t> </a:t>
            </a:r>
            <a:r>
              <a:rPr lang="en-US" sz="1800" err="1"/>
              <a:t>kao</a:t>
            </a:r>
            <a:r>
              <a:rPr lang="en-US" sz="1800"/>
              <a:t> </a:t>
            </a:r>
            <a:r>
              <a:rPr lang="en-US" sz="1800" err="1"/>
              <a:t>jabuka</a:t>
            </a:r>
          </a:p>
          <a:p>
            <a:pPr>
              <a:lnSpc>
                <a:spcPct val="100000"/>
              </a:lnSpc>
            </a:pPr>
            <a:r>
              <a:rPr lang="en-US" sz="1800"/>
              <a:t>Ako </a:t>
            </a:r>
            <a:r>
              <a:rPr lang="en-US" sz="1800" err="1"/>
              <a:t>želiš</a:t>
            </a:r>
            <a:r>
              <a:rPr lang="en-US" sz="1800"/>
              <a:t> </a:t>
            </a:r>
            <a:r>
              <a:rPr lang="en-US" sz="1800" err="1"/>
              <a:t>jabuku</a:t>
            </a:r>
            <a:r>
              <a:rPr lang="en-US" sz="1800"/>
              <a:t>, </a:t>
            </a:r>
            <a:r>
              <a:rPr lang="en-US" sz="1800" err="1"/>
              <a:t>moraš</a:t>
            </a:r>
            <a:r>
              <a:rPr lang="en-US" sz="1800"/>
              <a:t> </a:t>
            </a:r>
            <a:r>
              <a:rPr lang="en-US" sz="1800" err="1"/>
              <a:t>protresti</a:t>
            </a:r>
            <a:r>
              <a:rPr lang="en-US" sz="1800"/>
              <a:t> </a:t>
            </a:r>
            <a:r>
              <a:rPr lang="en-US" sz="1800" err="1"/>
              <a:t>drvo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Lijepa</a:t>
            </a:r>
            <a:r>
              <a:rPr lang="en-US" sz="1800"/>
              <a:t> </a:t>
            </a:r>
            <a:r>
              <a:rPr lang="en-US" sz="1800" err="1"/>
              <a:t>jabuka</a:t>
            </a:r>
            <a:r>
              <a:rPr lang="en-US" sz="1800"/>
              <a:t> </a:t>
            </a:r>
            <a:r>
              <a:rPr lang="en-US" sz="1800" err="1"/>
              <a:t>ponekad</a:t>
            </a:r>
            <a:r>
              <a:rPr lang="en-US" sz="1800"/>
              <a:t> </a:t>
            </a:r>
            <a:r>
              <a:rPr lang="en-US" sz="1800" err="1"/>
              <a:t>skriva</a:t>
            </a:r>
            <a:r>
              <a:rPr lang="en-US" sz="1800"/>
              <a:t> </a:t>
            </a:r>
            <a:r>
              <a:rPr lang="en-US" sz="1800" err="1"/>
              <a:t>crva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Crv</a:t>
            </a:r>
            <a:r>
              <a:rPr lang="en-US" sz="1800"/>
              <a:t> ne </a:t>
            </a:r>
            <a:r>
              <a:rPr lang="en-US" sz="1800" err="1"/>
              <a:t>čini</a:t>
            </a:r>
            <a:r>
              <a:rPr lang="en-US" sz="1800"/>
              <a:t> </a:t>
            </a:r>
            <a:r>
              <a:rPr lang="en-US" sz="1800" err="1"/>
              <a:t>jabuku</a:t>
            </a:r>
          </a:p>
        </p:txBody>
      </p:sp>
      <p:pic>
        <p:nvPicPr>
          <p:cNvPr id="4" name="Picture 4" descr="An apple sitting on a table&#10;&#10;Description automatically generated">
            <a:extLst>
              <a:ext uri="{FF2B5EF4-FFF2-40B4-BE49-F238E27FC236}">
                <a16:creationId xmlns:a16="http://schemas.microsoft.com/office/drawing/2014/main" id="{5F539AB3-0AFD-421D-8D0B-5E2B3766D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3" r="3226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207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E6A64-F910-404C-BF56-A633FEA6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 </a:t>
            </a:r>
            <a:r>
              <a:rPr lang="en-US" sz="5800" dirty="0" err="1"/>
              <a:t>svjetski</a:t>
            </a:r>
            <a:r>
              <a:rPr lang="en-US" sz="5800" dirty="0"/>
              <a:t> dan </a:t>
            </a:r>
            <a:r>
              <a:rPr lang="en-US" sz="5800" dirty="0" err="1"/>
              <a:t>jabuka</a:t>
            </a:r>
            <a:r>
              <a:rPr lang="en-US" sz="5800" dirty="0"/>
              <a:t> 2020. 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D600"/>
          </a:solidFill>
          <a:ln w="38100" cap="rnd">
            <a:solidFill>
              <a:srgbClr val="FFD6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F604DAA-E930-4C6D-9AC9-023B6663F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688830"/>
            <a:ext cx="7214616" cy="54529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D3DC-208A-4B81-9DFC-64A0673BC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Prezentaciju</a:t>
            </a:r>
            <a:r>
              <a:rPr lang="en-US" dirty="0"/>
              <a:t> </a:t>
            </a:r>
            <a:r>
              <a:rPr lang="en-US" dirty="0" err="1"/>
              <a:t>izradila</a:t>
            </a:r>
            <a:r>
              <a:rPr lang="en-US" dirty="0"/>
              <a:t>: Marina Lebo</a:t>
            </a:r>
          </a:p>
        </p:txBody>
      </p:sp>
    </p:spTree>
    <p:extLst>
      <p:ext uri="{BB962C8B-B14F-4D97-AF65-F5344CB8AC3E}">
        <p14:creationId xmlns:p14="http://schemas.microsoft.com/office/powerpoint/2010/main" val="246297662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SketchyVTI</vt:lpstr>
      <vt:lpstr>SVJETSKI DAN JABUKA</vt:lpstr>
      <vt:lpstr>SVJETSKI DAN JABUKA</vt:lpstr>
      <vt:lpstr>Koristi od jabuke</vt:lpstr>
      <vt:lpstr>Na koje načine možemo koristiti jabuke</vt:lpstr>
      <vt:lpstr>Zanimljivosti o jabuci</vt:lpstr>
      <vt:lpstr>Uzrečice o jabukama</vt:lpstr>
      <vt:lpstr> svjetski dan jabuka 2020.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434</cp:revision>
  <dcterms:created xsi:type="dcterms:W3CDTF">2020-11-01T10:08:10Z</dcterms:created>
  <dcterms:modified xsi:type="dcterms:W3CDTF">2020-11-02T20:19:48Z</dcterms:modified>
</cp:coreProperties>
</file>