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90"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Lst>
  <p:sldSz cx="9144000" cy="5143500" type="screen16x9"/>
  <p:notesSz cx="6858000" cy="9144000"/>
  <p:embeddedFontLst>
    <p:embeddedFont>
      <p:font typeface="Lato" panose="020B0604020202020204" charset="0"/>
      <p:regular r:id="rId21"/>
      <p:bold r:id="rId22"/>
      <p:italic r:id="rId23"/>
      <p:boldItalic r:id="rId24"/>
    </p:embeddedFont>
    <p:embeddedFont>
      <p:font typeface="Oswald" panose="020B0604020202020204" charset="0"/>
      <p:regular r:id="rId25"/>
      <p:bold r:id="rId26"/>
    </p:embeddedFont>
    <p:embeddedFont>
      <p:font typeface="Oswald Light" panose="020B0604020202020204" charset="0"/>
      <p:regular r:id="rId27"/>
      <p:bold r:id="rId28"/>
    </p:embeddedFont>
    <p:embeddedFont>
      <p:font typeface="Oswald Medium" panose="020B0604020202020204" charset="0"/>
      <p:regular r:id="rId29"/>
      <p:bold r:id="rId30"/>
    </p:embeddedFont>
    <p:embeddedFont>
      <p:font typeface="Raleway"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VEILLIE Els" userId="91db0772-0fa6-4e54-a816-0bc522db3198" providerId="ADAL" clId="{2E4CF272-6B13-4C86-BAB9-A82F3098E478}"/>
    <pc:docChg chg="delSld">
      <pc:chgData name="MERVEILLIE Els" userId="91db0772-0fa6-4e54-a816-0bc522db3198" providerId="ADAL" clId="{2E4CF272-6B13-4C86-BAB9-A82F3098E478}" dt="2019-05-13T09:43:23.413" v="35" actId="2696"/>
      <pc:docMkLst>
        <pc:docMk/>
      </pc:docMkLst>
      <pc:sldChg chg="del">
        <pc:chgData name="MERVEILLIE Els" userId="91db0772-0fa6-4e54-a816-0bc522db3198" providerId="ADAL" clId="{2E4CF272-6B13-4C86-BAB9-A82F3098E478}" dt="2019-05-13T09:43:22.741" v="0" actId="2696"/>
        <pc:sldMkLst>
          <pc:docMk/>
          <pc:sldMk cId="0" sldId="256"/>
        </pc:sldMkLst>
      </pc:sldChg>
      <pc:sldChg chg="del">
        <pc:chgData name="MERVEILLIE Els" userId="91db0772-0fa6-4e54-a816-0bc522db3198" providerId="ADAL" clId="{2E4CF272-6B13-4C86-BAB9-A82F3098E478}" dt="2019-05-13T09:43:22.768" v="2" actId="2696"/>
        <pc:sldMkLst>
          <pc:docMk/>
          <pc:sldMk cId="0" sldId="257"/>
        </pc:sldMkLst>
      </pc:sldChg>
      <pc:sldChg chg="del">
        <pc:chgData name="MERVEILLIE Els" userId="91db0772-0fa6-4e54-a816-0bc522db3198" providerId="ADAL" clId="{2E4CF272-6B13-4C86-BAB9-A82F3098E478}" dt="2019-05-13T09:43:22.806" v="4" actId="2696"/>
        <pc:sldMkLst>
          <pc:docMk/>
          <pc:sldMk cId="0" sldId="258"/>
        </pc:sldMkLst>
      </pc:sldChg>
      <pc:sldChg chg="del">
        <pc:chgData name="MERVEILLIE Els" userId="91db0772-0fa6-4e54-a816-0bc522db3198" providerId="ADAL" clId="{2E4CF272-6B13-4C86-BAB9-A82F3098E478}" dt="2019-05-13T09:43:22.816" v="5" actId="2696"/>
        <pc:sldMkLst>
          <pc:docMk/>
          <pc:sldMk cId="0" sldId="259"/>
        </pc:sldMkLst>
      </pc:sldChg>
      <pc:sldChg chg="del">
        <pc:chgData name="MERVEILLIE Els" userId="91db0772-0fa6-4e54-a816-0bc522db3198" providerId="ADAL" clId="{2E4CF272-6B13-4C86-BAB9-A82F3098E478}" dt="2019-05-13T09:43:22.842" v="6" actId="2696"/>
        <pc:sldMkLst>
          <pc:docMk/>
          <pc:sldMk cId="0" sldId="260"/>
        </pc:sldMkLst>
      </pc:sldChg>
      <pc:sldChg chg="del">
        <pc:chgData name="MERVEILLIE Els" userId="91db0772-0fa6-4e54-a816-0bc522db3198" providerId="ADAL" clId="{2E4CF272-6B13-4C86-BAB9-A82F3098E478}" dt="2019-05-13T09:43:22.864" v="7" actId="2696"/>
        <pc:sldMkLst>
          <pc:docMk/>
          <pc:sldMk cId="0" sldId="261"/>
        </pc:sldMkLst>
      </pc:sldChg>
      <pc:sldChg chg="del">
        <pc:chgData name="MERVEILLIE Els" userId="91db0772-0fa6-4e54-a816-0bc522db3198" providerId="ADAL" clId="{2E4CF272-6B13-4C86-BAB9-A82F3098E478}" dt="2019-05-13T09:43:22.886" v="8" actId="2696"/>
        <pc:sldMkLst>
          <pc:docMk/>
          <pc:sldMk cId="0" sldId="262"/>
        </pc:sldMkLst>
      </pc:sldChg>
      <pc:sldChg chg="del">
        <pc:chgData name="MERVEILLIE Els" userId="91db0772-0fa6-4e54-a816-0bc522db3198" providerId="ADAL" clId="{2E4CF272-6B13-4C86-BAB9-A82F3098E478}" dt="2019-05-13T09:43:22.924" v="9" actId="2696"/>
        <pc:sldMkLst>
          <pc:docMk/>
          <pc:sldMk cId="0" sldId="263"/>
        </pc:sldMkLst>
      </pc:sldChg>
      <pc:sldChg chg="del">
        <pc:chgData name="MERVEILLIE Els" userId="91db0772-0fa6-4e54-a816-0bc522db3198" providerId="ADAL" clId="{2E4CF272-6B13-4C86-BAB9-A82F3098E478}" dt="2019-05-13T09:43:22.939" v="10" actId="2696"/>
        <pc:sldMkLst>
          <pc:docMk/>
          <pc:sldMk cId="0" sldId="264"/>
        </pc:sldMkLst>
      </pc:sldChg>
      <pc:sldChg chg="del">
        <pc:chgData name="MERVEILLIE Els" userId="91db0772-0fa6-4e54-a816-0bc522db3198" providerId="ADAL" clId="{2E4CF272-6B13-4C86-BAB9-A82F3098E478}" dt="2019-05-13T09:43:22.952" v="11" actId="2696"/>
        <pc:sldMkLst>
          <pc:docMk/>
          <pc:sldMk cId="0" sldId="265"/>
        </pc:sldMkLst>
      </pc:sldChg>
      <pc:sldChg chg="del">
        <pc:chgData name="MERVEILLIE Els" userId="91db0772-0fa6-4e54-a816-0bc522db3198" providerId="ADAL" clId="{2E4CF272-6B13-4C86-BAB9-A82F3098E478}" dt="2019-05-13T09:43:22.965" v="12" actId="2696"/>
        <pc:sldMkLst>
          <pc:docMk/>
          <pc:sldMk cId="0" sldId="266"/>
        </pc:sldMkLst>
      </pc:sldChg>
      <pc:sldChg chg="del">
        <pc:chgData name="MERVEILLIE Els" userId="91db0772-0fa6-4e54-a816-0bc522db3198" providerId="ADAL" clId="{2E4CF272-6B13-4C86-BAB9-A82F3098E478}" dt="2019-05-13T09:43:22.979" v="13" actId="2696"/>
        <pc:sldMkLst>
          <pc:docMk/>
          <pc:sldMk cId="0" sldId="267"/>
        </pc:sldMkLst>
      </pc:sldChg>
      <pc:sldChg chg="del">
        <pc:chgData name="MERVEILLIE Els" userId="91db0772-0fa6-4e54-a816-0bc522db3198" providerId="ADAL" clId="{2E4CF272-6B13-4C86-BAB9-A82F3098E478}" dt="2019-05-13T09:43:22.992" v="14" actId="2696"/>
        <pc:sldMkLst>
          <pc:docMk/>
          <pc:sldMk cId="0" sldId="268"/>
        </pc:sldMkLst>
      </pc:sldChg>
      <pc:sldChg chg="del">
        <pc:chgData name="MERVEILLIE Els" userId="91db0772-0fa6-4e54-a816-0bc522db3198" providerId="ADAL" clId="{2E4CF272-6B13-4C86-BAB9-A82F3098E478}" dt="2019-05-13T09:43:23.007" v="15" actId="2696"/>
        <pc:sldMkLst>
          <pc:docMk/>
          <pc:sldMk cId="0" sldId="269"/>
        </pc:sldMkLst>
      </pc:sldChg>
      <pc:sldChg chg="del">
        <pc:chgData name="MERVEILLIE Els" userId="91db0772-0fa6-4e54-a816-0bc522db3198" providerId="ADAL" clId="{2E4CF272-6B13-4C86-BAB9-A82F3098E478}" dt="2019-05-13T09:43:23.022" v="16" actId="2696"/>
        <pc:sldMkLst>
          <pc:docMk/>
          <pc:sldMk cId="0" sldId="270"/>
        </pc:sldMkLst>
      </pc:sldChg>
      <pc:sldChg chg="del">
        <pc:chgData name="MERVEILLIE Els" userId="91db0772-0fa6-4e54-a816-0bc522db3198" providerId="ADAL" clId="{2E4CF272-6B13-4C86-BAB9-A82F3098E478}" dt="2019-05-13T09:43:23.036" v="17" actId="2696"/>
        <pc:sldMkLst>
          <pc:docMk/>
          <pc:sldMk cId="0" sldId="271"/>
        </pc:sldMkLst>
      </pc:sldChg>
      <pc:sldChg chg="del">
        <pc:chgData name="MERVEILLIE Els" userId="91db0772-0fa6-4e54-a816-0bc522db3198" providerId="ADAL" clId="{2E4CF272-6B13-4C86-BAB9-A82F3098E478}" dt="2019-05-13T09:43:23.044" v="18" actId="2696"/>
        <pc:sldMkLst>
          <pc:docMk/>
          <pc:sldMk cId="0" sldId="272"/>
        </pc:sldMkLst>
      </pc:sldChg>
      <pc:sldChg chg="del">
        <pc:chgData name="MERVEILLIE Els" userId="91db0772-0fa6-4e54-a816-0bc522db3198" providerId="ADAL" clId="{2E4CF272-6B13-4C86-BAB9-A82F3098E478}" dt="2019-05-13T09:43:23.072" v="19" actId="2696"/>
        <pc:sldMkLst>
          <pc:docMk/>
          <pc:sldMk cId="0" sldId="273"/>
        </pc:sldMkLst>
      </pc:sldChg>
      <pc:sldChg chg="del">
        <pc:chgData name="MERVEILLIE Els" userId="91db0772-0fa6-4e54-a816-0bc522db3198" providerId="ADAL" clId="{2E4CF272-6B13-4C86-BAB9-A82F3098E478}" dt="2019-05-13T09:43:23.081" v="20" actId="2696"/>
        <pc:sldMkLst>
          <pc:docMk/>
          <pc:sldMk cId="0" sldId="274"/>
        </pc:sldMkLst>
      </pc:sldChg>
      <pc:sldChg chg="del">
        <pc:chgData name="MERVEILLIE Els" userId="91db0772-0fa6-4e54-a816-0bc522db3198" providerId="ADAL" clId="{2E4CF272-6B13-4C86-BAB9-A82F3098E478}" dt="2019-05-13T09:43:23.106" v="21" actId="2696"/>
        <pc:sldMkLst>
          <pc:docMk/>
          <pc:sldMk cId="0" sldId="275"/>
        </pc:sldMkLst>
      </pc:sldChg>
      <pc:sldChg chg="del">
        <pc:chgData name="MERVEILLIE Els" userId="91db0772-0fa6-4e54-a816-0bc522db3198" providerId="ADAL" clId="{2E4CF272-6B13-4C86-BAB9-A82F3098E478}" dt="2019-05-13T09:43:23.123" v="22" actId="2696"/>
        <pc:sldMkLst>
          <pc:docMk/>
          <pc:sldMk cId="0" sldId="276"/>
        </pc:sldMkLst>
      </pc:sldChg>
      <pc:sldChg chg="del">
        <pc:chgData name="MERVEILLIE Els" userId="91db0772-0fa6-4e54-a816-0bc522db3198" providerId="ADAL" clId="{2E4CF272-6B13-4C86-BAB9-A82F3098E478}" dt="2019-05-13T09:43:23.143" v="23" actId="2696"/>
        <pc:sldMkLst>
          <pc:docMk/>
          <pc:sldMk cId="0" sldId="277"/>
        </pc:sldMkLst>
      </pc:sldChg>
      <pc:sldChg chg="del">
        <pc:chgData name="MERVEILLIE Els" userId="91db0772-0fa6-4e54-a816-0bc522db3198" providerId="ADAL" clId="{2E4CF272-6B13-4C86-BAB9-A82F3098E478}" dt="2019-05-13T09:43:23.161" v="24" actId="2696"/>
        <pc:sldMkLst>
          <pc:docMk/>
          <pc:sldMk cId="0" sldId="278"/>
        </pc:sldMkLst>
      </pc:sldChg>
      <pc:sldChg chg="del">
        <pc:chgData name="MERVEILLIE Els" userId="91db0772-0fa6-4e54-a816-0bc522db3198" providerId="ADAL" clId="{2E4CF272-6B13-4C86-BAB9-A82F3098E478}" dt="2019-05-13T09:43:23.169" v="25" actId="2696"/>
        <pc:sldMkLst>
          <pc:docMk/>
          <pc:sldMk cId="0" sldId="279"/>
        </pc:sldMkLst>
      </pc:sldChg>
      <pc:sldChg chg="del">
        <pc:chgData name="MERVEILLIE Els" userId="91db0772-0fa6-4e54-a816-0bc522db3198" providerId="ADAL" clId="{2E4CF272-6B13-4C86-BAB9-A82F3098E478}" dt="2019-05-13T09:43:23.205" v="26" actId="2696"/>
        <pc:sldMkLst>
          <pc:docMk/>
          <pc:sldMk cId="0" sldId="280"/>
        </pc:sldMkLst>
      </pc:sldChg>
      <pc:sldChg chg="del">
        <pc:chgData name="MERVEILLIE Els" userId="91db0772-0fa6-4e54-a816-0bc522db3198" providerId="ADAL" clId="{2E4CF272-6B13-4C86-BAB9-A82F3098E478}" dt="2019-05-13T09:43:23.238" v="27" actId="2696"/>
        <pc:sldMkLst>
          <pc:docMk/>
          <pc:sldMk cId="0" sldId="281"/>
        </pc:sldMkLst>
      </pc:sldChg>
      <pc:sldChg chg="del">
        <pc:chgData name="MERVEILLIE Els" userId="91db0772-0fa6-4e54-a816-0bc522db3198" providerId="ADAL" clId="{2E4CF272-6B13-4C86-BAB9-A82F3098E478}" dt="2019-05-13T09:43:23.249" v="28" actId="2696"/>
        <pc:sldMkLst>
          <pc:docMk/>
          <pc:sldMk cId="0" sldId="282"/>
        </pc:sldMkLst>
      </pc:sldChg>
      <pc:sldChg chg="del">
        <pc:chgData name="MERVEILLIE Els" userId="91db0772-0fa6-4e54-a816-0bc522db3198" providerId="ADAL" clId="{2E4CF272-6B13-4C86-BAB9-A82F3098E478}" dt="2019-05-13T09:43:23.278" v="29" actId="2696"/>
        <pc:sldMkLst>
          <pc:docMk/>
          <pc:sldMk cId="0" sldId="283"/>
        </pc:sldMkLst>
      </pc:sldChg>
      <pc:sldChg chg="del">
        <pc:chgData name="MERVEILLIE Els" userId="91db0772-0fa6-4e54-a816-0bc522db3198" providerId="ADAL" clId="{2E4CF272-6B13-4C86-BAB9-A82F3098E478}" dt="2019-05-13T09:43:23.306" v="30" actId="2696"/>
        <pc:sldMkLst>
          <pc:docMk/>
          <pc:sldMk cId="0" sldId="284"/>
        </pc:sldMkLst>
      </pc:sldChg>
      <pc:sldChg chg="del">
        <pc:chgData name="MERVEILLIE Els" userId="91db0772-0fa6-4e54-a816-0bc522db3198" providerId="ADAL" clId="{2E4CF272-6B13-4C86-BAB9-A82F3098E478}" dt="2019-05-13T09:43:23.327" v="31" actId="2696"/>
        <pc:sldMkLst>
          <pc:docMk/>
          <pc:sldMk cId="0" sldId="285"/>
        </pc:sldMkLst>
      </pc:sldChg>
      <pc:sldChg chg="del">
        <pc:chgData name="MERVEILLIE Els" userId="91db0772-0fa6-4e54-a816-0bc522db3198" providerId="ADAL" clId="{2E4CF272-6B13-4C86-BAB9-A82F3098E478}" dt="2019-05-13T09:43:23.368" v="32" actId="2696"/>
        <pc:sldMkLst>
          <pc:docMk/>
          <pc:sldMk cId="0" sldId="286"/>
        </pc:sldMkLst>
      </pc:sldChg>
      <pc:sldChg chg="del">
        <pc:chgData name="MERVEILLIE Els" userId="91db0772-0fa6-4e54-a816-0bc522db3198" providerId="ADAL" clId="{2E4CF272-6B13-4C86-BAB9-A82F3098E478}" dt="2019-05-13T09:43:23.386" v="33" actId="2696"/>
        <pc:sldMkLst>
          <pc:docMk/>
          <pc:sldMk cId="0" sldId="287"/>
        </pc:sldMkLst>
      </pc:sldChg>
      <pc:sldChg chg="del">
        <pc:chgData name="MERVEILLIE Els" userId="91db0772-0fa6-4e54-a816-0bc522db3198" providerId="ADAL" clId="{2E4CF272-6B13-4C86-BAB9-A82F3098E478}" dt="2019-05-13T09:43:23.397" v="34" actId="2696"/>
        <pc:sldMkLst>
          <pc:docMk/>
          <pc:sldMk cId="0" sldId="288"/>
        </pc:sldMkLst>
      </pc:sldChg>
      <pc:sldChg chg="del">
        <pc:chgData name="MERVEILLIE Els" userId="91db0772-0fa6-4e54-a816-0bc522db3198" providerId="ADAL" clId="{2E4CF272-6B13-4C86-BAB9-A82F3098E478}" dt="2019-05-13T09:43:23.413" v="35" actId="2696"/>
        <pc:sldMkLst>
          <pc:docMk/>
          <pc:sldMk cId="0" sldId="289"/>
        </pc:sldMkLst>
      </pc:sldChg>
      <pc:sldMasterChg chg="delSldLayout">
        <pc:chgData name="MERVEILLIE Els" userId="91db0772-0fa6-4e54-a816-0bc522db3198" providerId="ADAL" clId="{2E4CF272-6B13-4C86-BAB9-A82F3098E478}" dt="2019-05-13T09:43:22.770" v="3" actId="2696"/>
        <pc:sldMasterMkLst>
          <pc:docMk/>
          <pc:sldMasterMk cId="0" sldId="2147483659"/>
        </pc:sldMasterMkLst>
        <pc:sldLayoutChg chg="del">
          <pc:chgData name="MERVEILLIE Els" userId="91db0772-0fa6-4e54-a816-0bc522db3198" providerId="ADAL" clId="{2E4CF272-6B13-4C86-BAB9-A82F3098E478}" dt="2019-05-13T09:43:22.742" v="1" actId="2696"/>
          <pc:sldLayoutMkLst>
            <pc:docMk/>
            <pc:sldMasterMk cId="0" sldId="2147483659"/>
            <pc:sldLayoutMk cId="0" sldId="2147483648"/>
          </pc:sldLayoutMkLst>
        </pc:sldLayoutChg>
        <pc:sldLayoutChg chg="del">
          <pc:chgData name="MERVEILLIE Els" userId="91db0772-0fa6-4e54-a816-0bc522db3198" providerId="ADAL" clId="{2E4CF272-6B13-4C86-BAB9-A82F3098E478}" dt="2019-05-13T09:43:22.770" v="3" actId="2696"/>
          <pc:sldLayoutMkLst>
            <pc:docMk/>
            <pc:sldMasterMk cId="0" sldId="2147483659"/>
            <pc:sldLayoutMk cId="0"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03d432c05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03d432c05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mieke vult aan met foto en tekstmateriaal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03d432c05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03d432c05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uitleg in aparte dia plaatsen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fd7b6dca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4fd7b6dca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4cd5b0ad91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4cd5b0ad91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03d432c0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03d432c0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onderscheid maken vrouwen misbruik - kindermisbruik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3bb73ca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3bb73c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43bb73ca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43bb73ca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fd7b6dcac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fd7b6dcac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43bb73ca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43bb73ca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44e8ffe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544e8ffe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43bb73ca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43bb73ca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43bb73ca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43bb73ca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203f3796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5203f3796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cd5b0ad91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cd5b0ad91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then moet verdwijnen - dia opsplitsen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43bb73ca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543bb73ca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03d432c05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03d432c0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fd7b6dca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4fd7b6dca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cd5b0ad91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cd5b0ad91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Sexual_harassment" TargetMode="External"/><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www.youtube.com/watch?v=mmYgdOTPE3w" TargetMode="External"/><Relationship Id="rId5" Type="http://schemas.openxmlformats.org/officeDocument/2006/relationships/hyperlink" Target="https://en.wikipedia.org/wiki/Harvey_Weinstein" TargetMode="External"/><Relationship Id="rId4" Type="http://schemas.openxmlformats.org/officeDocument/2006/relationships/hyperlink" Target="https://en.wikipedia.org/wiki/Sexual_assaul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CBABiLIAGE7n9e3Ll0vjCwoTT5mJPzs5/view"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hyperlink" Target="http://www.youtube.com/watch?v=ZmWBrN7QV6Y" TargetMode="Externa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c5hBJ68AU5sDoJpESIdUUNGDeBASgsbO/view"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93"/>
        <p:cNvGrpSpPr/>
        <p:nvPr/>
      </p:nvGrpSpPr>
      <p:grpSpPr>
        <a:xfrm>
          <a:off x="0" y="0"/>
          <a:ext cx="0" cy="0"/>
          <a:chOff x="0" y="0"/>
          <a:chExt cx="0" cy="0"/>
        </a:xfrm>
      </p:grpSpPr>
      <p:sp>
        <p:nvSpPr>
          <p:cNvPr id="294" name="Google Shape;294;p47"/>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 sz="6000" b="0">
                <a:latin typeface="Oswald Medium"/>
                <a:ea typeface="Oswald Medium"/>
                <a:cs typeface="Oswald Medium"/>
                <a:sym typeface="Oswald Medium"/>
              </a:rPr>
              <a:t>Climate</a:t>
            </a:r>
            <a:endParaRPr>
              <a:latin typeface="Oswald"/>
              <a:ea typeface="Oswald"/>
              <a:cs typeface="Oswald"/>
              <a:sym typeface="Oswald"/>
            </a:endParaRPr>
          </a:p>
          <a:p>
            <a:pPr marL="0" lvl="0" indent="0" algn="ctr" rtl="0">
              <a:spcBef>
                <a:spcPts val="0"/>
              </a:spcBef>
              <a:spcAft>
                <a:spcPts val="0"/>
              </a:spcAft>
              <a:buNone/>
            </a:pPr>
            <a:r>
              <a:rPr lang="nl" sz="3000" b="0">
                <a:latin typeface="Oswald Light"/>
                <a:ea typeface="Oswald Light"/>
                <a:cs typeface="Oswald Light"/>
                <a:sym typeface="Oswald Light"/>
              </a:rPr>
              <a:t>“This world must be unique.”</a:t>
            </a:r>
            <a:br>
              <a:rPr lang="nl" sz="3000" b="0">
                <a:latin typeface="Oswald Light"/>
                <a:ea typeface="Oswald Light"/>
                <a:cs typeface="Oswald Light"/>
                <a:sym typeface="Oswald Light"/>
              </a:rPr>
            </a:br>
            <a:r>
              <a:rPr lang="nl" sz="3000" b="0">
                <a:latin typeface="Oswald Light"/>
                <a:ea typeface="Oswald Light"/>
                <a:cs typeface="Oswald Light"/>
                <a:sym typeface="Oswald Light"/>
              </a:rPr>
              <a:t>-Aristotle (384-322 BC)</a:t>
            </a:r>
            <a:endParaRPr sz="3000" b="0">
              <a:latin typeface="Oswald Light"/>
              <a:ea typeface="Oswald Light"/>
              <a:cs typeface="Oswald Light"/>
              <a:sym typeface="Oswald Light"/>
            </a:endParaRPr>
          </a:p>
          <a:p>
            <a:pPr marL="0" lvl="0" indent="0" algn="ctr" rtl="0">
              <a:spcBef>
                <a:spcPts val="0"/>
              </a:spcBef>
              <a:spcAft>
                <a:spcPts val="0"/>
              </a:spcAft>
              <a:buNone/>
            </a:pPr>
            <a:endParaRPr sz="3000" b="0">
              <a:latin typeface="Oswald Light"/>
              <a:ea typeface="Oswald Light"/>
              <a:cs typeface="Oswald Light"/>
              <a:sym typeface="Oswald Light"/>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51"/>
        <p:cNvGrpSpPr/>
        <p:nvPr/>
      </p:nvGrpSpPr>
      <p:grpSpPr>
        <a:xfrm>
          <a:off x="0" y="0"/>
          <a:ext cx="0" cy="0"/>
          <a:chOff x="0" y="0"/>
          <a:chExt cx="0" cy="0"/>
        </a:xfrm>
      </p:grpSpPr>
      <p:sp>
        <p:nvSpPr>
          <p:cNvPr id="352" name="Google Shape;352;p56"/>
          <p:cNvSpPr txBox="1">
            <a:spLocks noGrp="1"/>
          </p:cNvSpPr>
          <p:nvPr>
            <p:ph type="title"/>
          </p:nvPr>
        </p:nvSpPr>
        <p:spPr>
          <a:xfrm>
            <a:off x="241175" y="1800750"/>
            <a:ext cx="8296800" cy="15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 sz="6000" b="0">
                <a:latin typeface="Oswald Medium"/>
                <a:ea typeface="Oswald Medium"/>
                <a:cs typeface="Oswald Medium"/>
                <a:sym typeface="Oswald Medium"/>
              </a:rPr>
              <a:t>#MeToo</a:t>
            </a:r>
            <a:endParaRPr sz="6000" b="0">
              <a:latin typeface="Oswald Medium"/>
              <a:ea typeface="Oswald Medium"/>
              <a:cs typeface="Oswald Medium"/>
              <a:sym typeface="Oswald Medium"/>
            </a:endParaRPr>
          </a:p>
        </p:txBody>
      </p:sp>
      <p:sp>
        <p:nvSpPr>
          <p:cNvPr id="353" name="Google Shape;353;p56"/>
          <p:cNvSpPr txBox="1"/>
          <p:nvPr/>
        </p:nvSpPr>
        <p:spPr>
          <a:xfrm>
            <a:off x="2693225" y="3088175"/>
            <a:ext cx="3392700" cy="5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l" sz="1800">
                <a:solidFill>
                  <a:schemeClr val="lt1"/>
                </a:solidFill>
                <a:latin typeface="Oswald Light"/>
                <a:ea typeface="Oswald Light"/>
                <a:cs typeface="Oswald Light"/>
                <a:sym typeface="Oswald Light"/>
              </a:rPr>
              <a:t>Crossing personal boundaries</a:t>
            </a:r>
            <a:endParaRPr sz="1800">
              <a:solidFill>
                <a:schemeClr val="lt1"/>
              </a:solidFill>
              <a:latin typeface="Oswald Light"/>
              <a:ea typeface="Oswald Light"/>
              <a:cs typeface="Oswald Light"/>
              <a:sym typeface="Oswald Light"/>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7"/>
          <p:cNvPicPr preferRelativeResize="0"/>
          <p:nvPr/>
        </p:nvPicPr>
        <p:blipFill>
          <a:blip r:embed="rId3">
            <a:alphaModFix/>
          </a:blip>
          <a:stretch>
            <a:fillRect/>
          </a:stretch>
        </p:blipFill>
        <p:spPr>
          <a:xfrm>
            <a:off x="3626949" y="0"/>
            <a:ext cx="5517050" cy="3102426"/>
          </a:xfrm>
          <a:prstGeom prst="rect">
            <a:avLst/>
          </a:prstGeom>
          <a:noFill/>
          <a:ln>
            <a:noFill/>
          </a:ln>
        </p:spPr>
      </p:pic>
      <p:sp>
        <p:nvSpPr>
          <p:cNvPr id="359" name="Google Shape;359;p57"/>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0" name="Google Shape;360;p57"/>
          <p:cNvPicPr preferRelativeResize="0"/>
          <p:nvPr/>
        </p:nvPicPr>
        <p:blipFill>
          <a:blip r:embed="rId4">
            <a:alphaModFix/>
          </a:blip>
          <a:stretch>
            <a:fillRect/>
          </a:stretch>
        </p:blipFill>
        <p:spPr>
          <a:xfrm>
            <a:off x="0" y="0"/>
            <a:ext cx="3918851" cy="2612575"/>
          </a:xfrm>
          <a:prstGeom prst="rect">
            <a:avLst/>
          </a:prstGeom>
          <a:noFill/>
          <a:ln>
            <a:noFill/>
          </a:ln>
        </p:spPr>
      </p:pic>
      <p:pic>
        <p:nvPicPr>
          <p:cNvPr id="361" name="Google Shape;361;p57"/>
          <p:cNvPicPr preferRelativeResize="0"/>
          <p:nvPr/>
        </p:nvPicPr>
        <p:blipFill>
          <a:blip r:embed="rId5">
            <a:alphaModFix/>
          </a:blip>
          <a:stretch>
            <a:fillRect/>
          </a:stretch>
        </p:blipFill>
        <p:spPr>
          <a:xfrm>
            <a:off x="0" y="2612575"/>
            <a:ext cx="5061850" cy="2530925"/>
          </a:xfrm>
          <a:prstGeom prst="rect">
            <a:avLst/>
          </a:prstGeom>
          <a:noFill/>
          <a:ln>
            <a:noFill/>
          </a:ln>
        </p:spPr>
      </p:pic>
      <p:pic>
        <p:nvPicPr>
          <p:cNvPr id="362" name="Google Shape;362;p57"/>
          <p:cNvPicPr preferRelativeResize="0"/>
          <p:nvPr/>
        </p:nvPicPr>
        <p:blipFill>
          <a:blip r:embed="rId6">
            <a:alphaModFix/>
          </a:blip>
          <a:stretch>
            <a:fillRect/>
          </a:stretch>
        </p:blipFill>
        <p:spPr>
          <a:xfrm>
            <a:off x="3918850" y="0"/>
            <a:ext cx="1741717" cy="2612575"/>
          </a:xfrm>
          <a:prstGeom prst="rect">
            <a:avLst/>
          </a:prstGeom>
          <a:noFill/>
          <a:ln>
            <a:noFill/>
          </a:ln>
        </p:spPr>
      </p:pic>
      <p:pic>
        <p:nvPicPr>
          <p:cNvPr id="363" name="Google Shape;363;p57"/>
          <p:cNvPicPr preferRelativeResize="0"/>
          <p:nvPr/>
        </p:nvPicPr>
        <p:blipFill>
          <a:blip r:embed="rId7">
            <a:alphaModFix/>
          </a:blip>
          <a:stretch>
            <a:fillRect/>
          </a:stretch>
        </p:blipFill>
        <p:spPr>
          <a:xfrm>
            <a:off x="5061850" y="3102425"/>
            <a:ext cx="4082151" cy="2041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p:nvPr/>
        </p:nvSpPr>
        <p:spPr>
          <a:xfrm>
            <a:off x="631200" y="538225"/>
            <a:ext cx="7131600" cy="39831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Clr>
                <a:srgbClr val="FFFFFF"/>
              </a:buClr>
              <a:buSzPts val="2500"/>
              <a:buFont typeface="Lato"/>
              <a:buChar char="●"/>
            </a:pPr>
            <a:r>
              <a:rPr lang="nl" sz="2400" i="1">
                <a:solidFill>
                  <a:schemeClr val="lt1"/>
                </a:solidFill>
                <a:latin typeface="Oswald Light"/>
                <a:ea typeface="Oswald Light"/>
                <a:cs typeface="Oswald Light"/>
                <a:sym typeface="Oswald Light"/>
              </a:rPr>
              <a:t>#MeToo movement = movement against </a:t>
            </a:r>
            <a:r>
              <a:rPr lang="nl" sz="2400" i="1">
                <a:solidFill>
                  <a:schemeClr val="lt1"/>
                </a:solidFill>
                <a:uFill>
                  <a:noFill/>
                </a:uFill>
                <a:latin typeface="Oswald Light"/>
                <a:ea typeface="Oswald Light"/>
                <a:cs typeface="Oswald Light"/>
                <a:sym typeface="Oswald Light"/>
                <a:hlinkClick r:id="rId3"/>
              </a:rPr>
              <a:t>sexual harassment</a:t>
            </a:r>
            <a:r>
              <a:rPr lang="nl" sz="2400" i="1">
                <a:solidFill>
                  <a:schemeClr val="lt1"/>
                </a:solidFill>
                <a:latin typeface="Oswald Light"/>
                <a:ea typeface="Oswald Light"/>
                <a:cs typeface="Oswald Light"/>
                <a:sym typeface="Oswald Light"/>
              </a:rPr>
              <a:t> and </a:t>
            </a:r>
            <a:r>
              <a:rPr lang="nl" sz="2400" i="1">
                <a:solidFill>
                  <a:schemeClr val="lt1"/>
                </a:solidFill>
                <a:uFill>
                  <a:noFill/>
                </a:uFill>
                <a:latin typeface="Oswald Light"/>
                <a:ea typeface="Oswald Light"/>
                <a:cs typeface="Oswald Light"/>
                <a:sym typeface="Oswald Light"/>
                <a:hlinkClick r:id="rId4"/>
              </a:rPr>
              <a:t>sexual assault</a:t>
            </a:r>
            <a:endParaRPr sz="2400" i="1">
              <a:solidFill>
                <a:schemeClr val="lt1"/>
              </a:solidFill>
              <a:latin typeface="Oswald Light"/>
              <a:ea typeface="Oswald Light"/>
              <a:cs typeface="Oswald Light"/>
              <a:sym typeface="Oswald Light"/>
            </a:endParaRPr>
          </a:p>
          <a:p>
            <a:pPr marL="457200" lvl="0" indent="-387350" algn="just" rtl="0">
              <a:spcBef>
                <a:spcPts val="0"/>
              </a:spcBef>
              <a:spcAft>
                <a:spcPts val="0"/>
              </a:spcAft>
              <a:buClr>
                <a:srgbClr val="FFFFFF"/>
              </a:buClr>
              <a:buSzPts val="2500"/>
              <a:buFont typeface="Lato"/>
              <a:buChar char="●"/>
            </a:pPr>
            <a:r>
              <a:rPr lang="nl" sz="2400" i="1">
                <a:solidFill>
                  <a:schemeClr val="lt1"/>
                </a:solidFill>
                <a:latin typeface="Oswald Light"/>
                <a:ea typeface="Oswald Light"/>
                <a:cs typeface="Oswald Light"/>
                <a:sym typeface="Oswald Light"/>
              </a:rPr>
              <a:t>in October 2017</a:t>
            </a:r>
            <a:endParaRPr sz="2400" i="1">
              <a:solidFill>
                <a:schemeClr val="lt1"/>
              </a:solidFill>
              <a:latin typeface="Oswald Light"/>
              <a:ea typeface="Oswald Light"/>
              <a:cs typeface="Oswald Light"/>
              <a:sym typeface="Oswald Light"/>
            </a:endParaRPr>
          </a:p>
          <a:p>
            <a:pPr marL="457200" lvl="0" indent="-387350" algn="just" rtl="0">
              <a:spcBef>
                <a:spcPts val="0"/>
              </a:spcBef>
              <a:spcAft>
                <a:spcPts val="0"/>
              </a:spcAft>
              <a:buClr>
                <a:srgbClr val="FFFFFF"/>
              </a:buClr>
              <a:buSzPts val="2500"/>
              <a:buFont typeface="Lato"/>
              <a:buChar char="●"/>
            </a:pPr>
            <a:r>
              <a:rPr lang="nl" sz="2400" i="1">
                <a:solidFill>
                  <a:schemeClr val="lt1"/>
                </a:solidFill>
                <a:uFill>
                  <a:noFill/>
                </a:uFill>
                <a:latin typeface="Oswald Light"/>
                <a:ea typeface="Oswald Light"/>
                <a:cs typeface="Oswald Light"/>
                <a:sym typeface="Oswald Light"/>
                <a:hlinkClick r:id="rId5"/>
              </a:rPr>
              <a:t>Harvey Weinstein</a:t>
            </a:r>
            <a:endParaRPr sz="2400" i="1">
              <a:solidFill>
                <a:schemeClr val="lt1"/>
              </a:solidFill>
              <a:latin typeface="Oswald Light"/>
              <a:ea typeface="Oswald Light"/>
              <a:cs typeface="Oswald Light"/>
              <a:sym typeface="Oswald Light"/>
            </a:endParaRPr>
          </a:p>
          <a:p>
            <a:pPr marL="457200" lvl="0" indent="0" algn="just" rtl="0">
              <a:spcBef>
                <a:spcPts val="0"/>
              </a:spcBef>
              <a:spcAft>
                <a:spcPts val="0"/>
              </a:spcAft>
              <a:buNone/>
            </a:pPr>
            <a:r>
              <a:rPr lang="nl" sz="2400" i="1">
                <a:solidFill>
                  <a:schemeClr val="lt1"/>
                </a:solidFill>
                <a:latin typeface="Oswald Light"/>
                <a:ea typeface="Oswald Light"/>
                <a:cs typeface="Oswald Light"/>
                <a:sym typeface="Oswald Light"/>
              </a:rPr>
              <a:t>= a Hollywood producer, accused of sexual misconduct </a:t>
            </a:r>
            <a:endParaRPr sz="2500">
              <a:solidFill>
                <a:srgbClr val="FFFFFF"/>
              </a:solidFill>
              <a:latin typeface="Lato"/>
              <a:ea typeface="Lato"/>
              <a:cs typeface="Lato"/>
              <a:sym typeface="Lato"/>
            </a:endParaRPr>
          </a:p>
          <a:p>
            <a:pPr marL="914400" lvl="0" indent="0" algn="just" rtl="0">
              <a:spcBef>
                <a:spcPts val="0"/>
              </a:spcBef>
              <a:spcAft>
                <a:spcPts val="0"/>
              </a:spcAft>
              <a:buNone/>
            </a:pPr>
            <a:endParaRPr>
              <a:solidFill>
                <a:srgbClr val="6FA8DC"/>
              </a:solidFill>
              <a:latin typeface="Lato"/>
              <a:ea typeface="Lato"/>
              <a:cs typeface="Lato"/>
              <a:sym typeface="Lato"/>
            </a:endParaRPr>
          </a:p>
          <a:p>
            <a:pPr marL="0" lvl="0" indent="0" algn="l" rtl="0">
              <a:spcBef>
                <a:spcPts val="0"/>
              </a:spcBef>
              <a:spcAft>
                <a:spcPts val="0"/>
              </a:spcAft>
              <a:buNone/>
            </a:pPr>
            <a:endParaRPr>
              <a:solidFill>
                <a:srgbClr val="6FA8DC"/>
              </a:solidFill>
              <a:latin typeface="Lato"/>
              <a:ea typeface="Lato"/>
              <a:cs typeface="Lato"/>
              <a:sym typeface="Lato"/>
            </a:endParaRPr>
          </a:p>
        </p:txBody>
      </p:sp>
      <p:pic>
        <p:nvPicPr>
          <p:cNvPr id="369" name="Google Shape;369;p58" descr="Ellen joined the millions of people who have come forward as part of the #MeToo movement, and applauded their courage for speaking out." title="Ellen Says #MeToo">
            <a:hlinkClick r:id="rId6"/>
          </p:cNvPr>
          <p:cNvPicPr preferRelativeResize="0"/>
          <p:nvPr/>
        </p:nvPicPr>
        <p:blipFill>
          <a:blip r:embed="rId7">
            <a:alphaModFix/>
          </a:blip>
          <a:stretch>
            <a:fillRect/>
          </a:stretch>
        </p:blipFill>
        <p:spPr>
          <a:xfrm>
            <a:off x="6338575" y="2696926"/>
            <a:ext cx="2596424" cy="1947325"/>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9"/>
          <p:cNvSpPr txBox="1">
            <a:spLocks noGrp="1"/>
          </p:cNvSpPr>
          <p:nvPr>
            <p:ph type="title"/>
          </p:nvPr>
        </p:nvSpPr>
        <p:spPr>
          <a:xfrm>
            <a:off x="452350" y="639425"/>
            <a:ext cx="6244200" cy="1933200"/>
          </a:xfrm>
          <a:prstGeom prst="rect">
            <a:avLst/>
          </a:prstGeom>
        </p:spPr>
        <p:txBody>
          <a:bodyPr spcFirstLastPara="1" wrap="square" lIns="91425" tIns="91425" rIns="91425" bIns="91425" anchor="ctr" anchorCtr="0">
            <a:noAutofit/>
          </a:bodyPr>
          <a:lstStyle/>
          <a:p>
            <a:pPr marL="457200" lvl="0" indent="-342900" algn="just" rtl="0">
              <a:spcBef>
                <a:spcPts val="0"/>
              </a:spcBef>
              <a:spcAft>
                <a:spcPts val="0"/>
              </a:spcAft>
              <a:buSzPts val="1800"/>
              <a:buFont typeface="Lato"/>
              <a:buChar char="●"/>
            </a:pPr>
            <a:endParaRPr sz="2400" b="0" i="1">
              <a:latin typeface="Oswald Light"/>
              <a:ea typeface="Oswald Light"/>
              <a:cs typeface="Oswald Light"/>
              <a:sym typeface="Oswald Light"/>
            </a:endParaRPr>
          </a:p>
          <a:p>
            <a:pPr marL="457200" lvl="0" indent="-342900" algn="just" rtl="0">
              <a:spcBef>
                <a:spcPts val="0"/>
              </a:spcBef>
              <a:spcAft>
                <a:spcPts val="0"/>
              </a:spcAft>
              <a:buSzPts val="1800"/>
              <a:buFont typeface="Lato"/>
              <a:buChar char="●"/>
            </a:pPr>
            <a:endParaRPr sz="2400" b="0" i="1">
              <a:latin typeface="Oswald Light"/>
              <a:ea typeface="Oswald Light"/>
              <a:cs typeface="Oswald Light"/>
              <a:sym typeface="Oswald Light"/>
            </a:endParaRPr>
          </a:p>
          <a:p>
            <a:pPr marL="457200" lvl="0" indent="0" algn="just" rtl="0">
              <a:spcBef>
                <a:spcPts val="0"/>
              </a:spcBef>
              <a:spcAft>
                <a:spcPts val="0"/>
              </a:spcAft>
              <a:buNone/>
            </a:pPr>
            <a:endParaRPr sz="2400" b="0" i="1">
              <a:latin typeface="Oswald Light"/>
              <a:ea typeface="Oswald Light"/>
              <a:cs typeface="Oswald Light"/>
              <a:sym typeface="Oswald Light"/>
            </a:endParaRPr>
          </a:p>
          <a:p>
            <a:pPr marL="457200" lvl="0" indent="0" algn="just" rtl="0">
              <a:spcBef>
                <a:spcPts val="0"/>
              </a:spcBef>
              <a:spcAft>
                <a:spcPts val="0"/>
              </a:spcAft>
              <a:buNone/>
            </a:pPr>
            <a:endParaRPr sz="2400" b="0" i="1">
              <a:latin typeface="Oswald Light"/>
              <a:ea typeface="Oswald Light"/>
              <a:cs typeface="Oswald Light"/>
              <a:sym typeface="Oswald Light"/>
            </a:endParaRPr>
          </a:p>
          <a:p>
            <a:pPr marL="457200" lvl="0" indent="0" algn="just" rtl="0">
              <a:spcBef>
                <a:spcPts val="0"/>
              </a:spcBef>
              <a:spcAft>
                <a:spcPts val="0"/>
              </a:spcAft>
              <a:buNone/>
            </a:pPr>
            <a:endParaRPr sz="2400" b="0" i="1">
              <a:latin typeface="Oswald Light"/>
              <a:ea typeface="Oswald Light"/>
              <a:cs typeface="Oswald Light"/>
              <a:sym typeface="Oswald Light"/>
            </a:endParaRPr>
          </a:p>
          <a:p>
            <a:pPr marL="4572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Zeus: before his marriage</a:t>
            </a:r>
            <a:endParaRPr sz="2400" b="0" i="1">
              <a:latin typeface="Oswald Light"/>
              <a:ea typeface="Oswald Light"/>
              <a:cs typeface="Oswald Light"/>
              <a:sym typeface="Oswald Light"/>
            </a:endParaRPr>
          </a:p>
          <a:p>
            <a:pPr marL="4572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married to Metis</a:t>
            </a:r>
            <a:endParaRPr sz="2400" b="0" i="1">
              <a:latin typeface="Oswald Light"/>
              <a:ea typeface="Oswald Light"/>
              <a:cs typeface="Oswald Light"/>
              <a:sym typeface="Oswald Light"/>
            </a:endParaRPr>
          </a:p>
          <a:p>
            <a:pPr marL="4572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married to Thetis</a:t>
            </a:r>
            <a:endParaRPr sz="2400" b="0" i="1">
              <a:latin typeface="Oswald Light"/>
              <a:ea typeface="Oswald Light"/>
              <a:cs typeface="Oswald Light"/>
              <a:sym typeface="Oswald Light"/>
            </a:endParaRPr>
          </a:p>
          <a:p>
            <a:pPr marL="4572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Married to Mnemosyne, affaire with Leto</a:t>
            </a:r>
            <a:endParaRPr sz="2400" b="0" i="1">
              <a:latin typeface="Oswald Light"/>
              <a:ea typeface="Oswald Light"/>
              <a:cs typeface="Oswald Light"/>
              <a:sym typeface="Oswald Light"/>
            </a:endParaRPr>
          </a:p>
          <a:p>
            <a:pPr marL="0" lvl="0" indent="457200" algn="just" rtl="0">
              <a:spcBef>
                <a:spcPts val="0"/>
              </a:spcBef>
              <a:spcAft>
                <a:spcPts val="0"/>
              </a:spcAft>
              <a:buNone/>
            </a:pPr>
            <a:r>
              <a:rPr lang="nl" sz="2400" b="0" i="1">
                <a:latin typeface="Oswald Light"/>
                <a:ea typeface="Oswald Light"/>
                <a:cs typeface="Oswald Light"/>
                <a:sym typeface="Oswald Light"/>
              </a:rPr>
              <a:t>During his marriage with Hera:</a:t>
            </a:r>
            <a:endParaRPr sz="2400" b="0" i="1">
              <a:latin typeface="Oswald Light"/>
              <a:ea typeface="Oswald Light"/>
              <a:cs typeface="Oswald Light"/>
              <a:sym typeface="Oswald Light"/>
            </a:endParaRPr>
          </a:p>
          <a:p>
            <a:pPr marL="9144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Europa					- Callisto</a:t>
            </a:r>
            <a:endParaRPr sz="2400" b="0" i="1">
              <a:latin typeface="Oswald Light"/>
              <a:ea typeface="Oswald Light"/>
              <a:cs typeface="Oswald Light"/>
              <a:sym typeface="Oswald Light"/>
            </a:endParaRPr>
          </a:p>
          <a:p>
            <a:pPr marL="9144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Io						- Maia</a:t>
            </a:r>
            <a:endParaRPr sz="2400" b="0" i="1">
              <a:latin typeface="Oswald Light"/>
              <a:ea typeface="Oswald Light"/>
              <a:cs typeface="Oswald Light"/>
              <a:sym typeface="Oswald Light"/>
            </a:endParaRPr>
          </a:p>
          <a:p>
            <a:pPr marL="9144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Semele					- Metis</a:t>
            </a:r>
            <a:endParaRPr sz="2400" b="0" i="1">
              <a:latin typeface="Oswald Light"/>
              <a:ea typeface="Oswald Light"/>
              <a:cs typeface="Oswald Light"/>
              <a:sym typeface="Oswald Light"/>
            </a:endParaRPr>
          </a:p>
          <a:p>
            <a:pPr marL="9144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Ganymedes (male)		- Dione</a:t>
            </a:r>
            <a:endParaRPr sz="2400" b="0" i="1">
              <a:latin typeface="Oswald Light"/>
              <a:ea typeface="Oswald Light"/>
              <a:cs typeface="Oswald Light"/>
              <a:sym typeface="Oswald Light"/>
            </a:endParaRPr>
          </a:p>
          <a:p>
            <a:pPr marL="914400" lvl="0" indent="-342900" algn="just" rtl="0">
              <a:spcBef>
                <a:spcPts val="0"/>
              </a:spcBef>
              <a:spcAft>
                <a:spcPts val="0"/>
              </a:spcAft>
              <a:buSzPts val="1800"/>
              <a:buFont typeface="Lato"/>
              <a:buChar char="-"/>
            </a:pPr>
            <a:r>
              <a:rPr lang="nl" sz="2400" b="0" i="1">
                <a:latin typeface="Oswald Light"/>
                <a:ea typeface="Oswald Light"/>
                <a:cs typeface="Oswald Light"/>
                <a:sym typeface="Oswald Light"/>
              </a:rPr>
              <a:t>Danaë</a:t>
            </a:r>
            <a:endParaRPr sz="2400" b="0" i="1">
              <a:latin typeface="Oswald Light"/>
              <a:ea typeface="Oswald Light"/>
              <a:cs typeface="Oswald Light"/>
              <a:sym typeface="Oswald Light"/>
            </a:endParaRPr>
          </a:p>
          <a:p>
            <a:pPr marL="914400" lvl="0" indent="457200" algn="just" rtl="0">
              <a:spcBef>
                <a:spcPts val="0"/>
              </a:spcBef>
              <a:spcAft>
                <a:spcPts val="0"/>
              </a:spcAft>
              <a:buClr>
                <a:schemeClr val="dk2"/>
              </a:buClr>
              <a:buSzPts val="1100"/>
              <a:buFont typeface="Arial"/>
              <a:buNone/>
            </a:pPr>
            <a:endParaRPr sz="2400" b="0" i="1">
              <a:latin typeface="Oswald Light"/>
              <a:ea typeface="Oswald Light"/>
              <a:cs typeface="Oswald Light"/>
              <a:sym typeface="Oswald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Europe</a:t>
            </a:r>
            <a:endParaRPr sz="3600" b="0" i="1">
              <a:solidFill>
                <a:schemeClr val="dk1"/>
              </a:solidFill>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Zeus: struck by her charms</a:t>
            </a: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White bull</a:t>
            </a: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Crete</a:t>
            </a: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Raped her in the shadow of </a:t>
            </a:r>
            <a:br>
              <a:rPr lang="nl" sz="3000" b="0">
                <a:latin typeface="Oswald Light"/>
                <a:ea typeface="Oswald Light"/>
                <a:cs typeface="Oswald Light"/>
                <a:sym typeface="Oswald Light"/>
              </a:rPr>
            </a:br>
            <a:r>
              <a:rPr lang="nl" sz="3000" b="0">
                <a:latin typeface="Oswald Light"/>
                <a:ea typeface="Oswald Light"/>
                <a:cs typeface="Oswald Light"/>
                <a:sym typeface="Oswald Light"/>
              </a:rPr>
              <a:t>a tree and returned to his wife</a:t>
            </a:r>
            <a:r>
              <a:rPr lang="nl" sz="3600" b="0" i="1">
                <a:solidFill>
                  <a:schemeClr val="dk1"/>
                </a:solidFill>
              </a:rPr>
              <a:t> </a:t>
            </a:r>
            <a:endParaRPr sz="3600" b="0" i="1">
              <a:solidFill>
                <a:schemeClr val="dk1"/>
              </a:solidFill>
            </a:endParaRPr>
          </a:p>
          <a:p>
            <a:pPr marL="914400" lvl="0" indent="0" algn="l" rtl="0">
              <a:spcBef>
                <a:spcPts val="0"/>
              </a:spcBef>
              <a:spcAft>
                <a:spcPts val="0"/>
              </a:spcAft>
              <a:buNone/>
            </a:pPr>
            <a:endParaRPr sz="2400" b="0" i="1"/>
          </a:p>
        </p:txBody>
      </p:sp>
      <p:pic>
        <p:nvPicPr>
          <p:cNvPr id="380" name="Google Shape;380;p60"/>
          <p:cNvPicPr preferRelativeResize="0"/>
          <p:nvPr/>
        </p:nvPicPr>
        <p:blipFill>
          <a:blip r:embed="rId3">
            <a:alphaModFix/>
          </a:blip>
          <a:stretch>
            <a:fillRect/>
          </a:stretch>
        </p:blipFill>
        <p:spPr>
          <a:xfrm>
            <a:off x="4902950" y="152400"/>
            <a:ext cx="4088649" cy="3749125"/>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1"/>
          <p:cNvSpPr txBox="1">
            <a:spLocks noGrp="1"/>
          </p:cNvSpPr>
          <p:nvPr>
            <p:ph type="title"/>
          </p:nvPr>
        </p:nvSpPr>
        <p:spPr>
          <a:xfrm>
            <a:off x="610049" y="654000"/>
            <a:ext cx="79239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Larry Nassar: child abuse</a:t>
            </a:r>
            <a:endParaRPr sz="3600" b="0" i="1">
              <a:solidFill>
                <a:schemeClr val="dk1"/>
              </a:solidFill>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cumulative criminal acts of sex abuse, in which he was accused of molesting at least </a:t>
            </a:r>
            <a:r>
              <a:rPr lang="nl" sz="3000" b="0">
                <a:solidFill>
                  <a:schemeClr val="accent5"/>
                </a:solidFill>
                <a:latin typeface="Oswald Light"/>
                <a:ea typeface="Oswald Light"/>
                <a:cs typeface="Oswald Light"/>
                <a:sym typeface="Oswald Light"/>
              </a:rPr>
              <a:t>250</a:t>
            </a:r>
            <a:r>
              <a:rPr lang="nl" sz="3000" b="0">
                <a:latin typeface="Oswald Light"/>
                <a:ea typeface="Oswald Light"/>
                <a:cs typeface="Oswald Light"/>
                <a:sym typeface="Oswald Light"/>
              </a:rPr>
              <a:t> girls and young women </a:t>
            </a: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child pornography charges</a:t>
            </a: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child abuse of Michael Jackson</a:t>
            </a:r>
            <a:endParaRPr sz="2400" b="0" i="1"/>
          </a:p>
          <a:p>
            <a:pPr marL="0" lvl="0" indent="0" algn="l" rtl="0">
              <a:spcBef>
                <a:spcPts val="0"/>
              </a:spcBef>
              <a:spcAft>
                <a:spcPts val="0"/>
              </a:spcAft>
              <a:buNone/>
            </a:pPr>
            <a:endParaRPr sz="3600" b="0" i="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2"/>
          <p:cNvSpPr txBox="1">
            <a:spLocks noGrp="1"/>
          </p:cNvSpPr>
          <p:nvPr>
            <p:ph type="title"/>
          </p:nvPr>
        </p:nvSpPr>
        <p:spPr>
          <a:xfrm>
            <a:off x="351075" y="311050"/>
            <a:ext cx="2864700" cy="46152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Brett Kavanaugh</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Woody Allen</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Ryan Adams</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John Travolta</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Alfred Hitchcock</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Sean Penn</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Dustin Hoffman</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Chris Brown</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Bill Cosby</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R. Kelly</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Patrick Kluivert</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Morgan Freeman</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Donald Trump</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Michael Jackson</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Cristiano Ronaldo</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Kevin Spacey</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Ben Affleck</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Mariah Carey</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Gerard Depardieu</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David Copperfield</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James Franco</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Stan Lee</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Sylvester Stallone</a:t>
            </a:r>
            <a:endParaRPr sz="1400" b="0" i="1">
              <a:latin typeface="Oswald Light"/>
              <a:ea typeface="Oswald Light"/>
              <a:cs typeface="Oswald Light"/>
              <a:sym typeface="Oswald Light"/>
            </a:endParaRPr>
          </a:p>
          <a:p>
            <a:pPr marL="457200" lvl="0" indent="-317500" algn="l" rtl="0">
              <a:spcBef>
                <a:spcPts val="0"/>
              </a:spcBef>
              <a:spcAft>
                <a:spcPts val="0"/>
              </a:spcAft>
              <a:buSzPts val="1400"/>
              <a:buChar char="●"/>
            </a:pPr>
            <a:r>
              <a:rPr lang="nl" sz="1400" b="0" i="1">
                <a:latin typeface="Oswald Light"/>
                <a:ea typeface="Oswald Light"/>
                <a:cs typeface="Oswald Light"/>
                <a:sym typeface="Oswald Light"/>
              </a:rPr>
              <a:t>Harvey Weinstein</a:t>
            </a:r>
            <a:endParaRPr sz="1400" b="0" i="1">
              <a:latin typeface="Oswald Light"/>
              <a:ea typeface="Oswald Light"/>
              <a:cs typeface="Oswald Light"/>
              <a:sym typeface="Oswald Light"/>
            </a:endParaRPr>
          </a:p>
        </p:txBody>
      </p:sp>
      <p:pic>
        <p:nvPicPr>
          <p:cNvPr id="391" name="Google Shape;391;p62" title="I Am Clean  an original song inspired by the MeToo campaign.mov">
            <a:hlinkClick r:id="rId3"/>
          </p:cNvPr>
          <p:cNvPicPr preferRelativeResize="0"/>
          <p:nvPr/>
        </p:nvPicPr>
        <p:blipFill>
          <a:blip r:embed="rId4">
            <a:alphaModFix/>
          </a:blip>
          <a:stretch>
            <a:fillRect/>
          </a:stretch>
        </p:blipFill>
        <p:spPr>
          <a:xfrm>
            <a:off x="6123100" y="110475"/>
            <a:ext cx="2864800" cy="2148600"/>
          </a:xfrm>
          <a:prstGeom prst="rect">
            <a:avLst/>
          </a:prstGeom>
          <a:noFill/>
          <a:ln w="28575" cap="flat" cmpd="sng">
            <a:solidFill>
              <a:schemeClr val="accent5"/>
            </a:solidFill>
            <a:prstDash val="solid"/>
            <a:round/>
            <a:headEnd type="none" w="sm" len="sm"/>
            <a:tailEnd type="none" w="sm" len="sm"/>
          </a:ln>
        </p:spPr>
      </p:pic>
      <p:pic>
        <p:nvPicPr>
          <p:cNvPr id="392" name="Google Shape;392;p62" descr="A portion of proceeds from the sale of the song will be donated to organizations helping survivors of sexual assault.&#10; &#10;“Til It Happens To You” available for download now:&#10;iTunes: http://smarturl.it/TIHTY &#10;Google Play: http://smarturl.it/TIHTYgp &#10;Amazon: http://smarturl.it/TIHTYamz  &#10; &#10;“Til It Happens To You” written by Diane Warren and Lady Gaga; performed by Lady Gaga,  from the film THE HUNTING GROUND, available now: http://bit.ly/1E6XAFl   &#10;&#10;http://www.thehuntinggroundfilm.com &#10; &#10;http://www.ladygaga.com &#10;https://www.facebook.com/ladygaga&#10;https://twitter.com/ladygaga&#10;https://instagram.com/ladygaga/&#10;&#10;http://vevo.ly/uVRUaY" title="Lady Gaga - Til It Happens To You">
            <a:hlinkClick r:id="rId5"/>
          </p:cNvPr>
          <p:cNvPicPr preferRelativeResize="0"/>
          <p:nvPr/>
        </p:nvPicPr>
        <p:blipFill>
          <a:blip r:embed="rId6">
            <a:alphaModFix/>
          </a:blip>
          <a:stretch>
            <a:fillRect/>
          </a:stretch>
        </p:blipFill>
        <p:spPr>
          <a:xfrm>
            <a:off x="2348349" y="81925"/>
            <a:ext cx="6639551" cy="4979650"/>
          </a:xfrm>
          <a:prstGeom prst="rect">
            <a:avLst/>
          </a:prstGeom>
          <a:noFill/>
          <a:ln w="28575" cap="flat" cmpd="sng">
            <a:solidFill>
              <a:schemeClr val="accent5"/>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4000"/>
                                        <p:tgtEl>
                                          <p:spTgt spid="390">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animEffect transition="in" filter="fade">
                                      <p:cBhvr>
                                        <p:cTn id="11" dur="4000"/>
                                        <p:tgtEl>
                                          <p:spTgt spid="390">
                                            <p:txEl>
                                              <p:pRg st="1" end="1"/>
                                            </p:txEl>
                                          </p:spTgt>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390">
                                            <p:txEl>
                                              <p:pRg st="2" end="2"/>
                                            </p:txEl>
                                          </p:spTgt>
                                        </p:tgtEl>
                                        <p:attrNameLst>
                                          <p:attrName>style.visibility</p:attrName>
                                        </p:attrNameLst>
                                      </p:cBhvr>
                                      <p:to>
                                        <p:strVal val="visible"/>
                                      </p:to>
                                    </p:set>
                                    <p:animEffect transition="in" filter="fade">
                                      <p:cBhvr>
                                        <p:cTn id="15" dur="4000"/>
                                        <p:tgtEl>
                                          <p:spTgt spid="390">
                                            <p:txEl>
                                              <p:pRg st="2" end="2"/>
                                            </p:txEl>
                                          </p:spTgt>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390">
                                            <p:txEl>
                                              <p:pRg st="3" end="3"/>
                                            </p:txEl>
                                          </p:spTgt>
                                        </p:tgtEl>
                                        <p:attrNameLst>
                                          <p:attrName>style.visibility</p:attrName>
                                        </p:attrNameLst>
                                      </p:cBhvr>
                                      <p:to>
                                        <p:strVal val="visible"/>
                                      </p:to>
                                    </p:set>
                                    <p:animEffect transition="in" filter="fade">
                                      <p:cBhvr>
                                        <p:cTn id="19" dur="4000"/>
                                        <p:tgtEl>
                                          <p:spTgt spid="390">
                                            <p:txEl>
                                              <p:pRg st="3" end="3"/>
                                            </p:txEl>
                                          </p:spTgt>
                                        </p:tgtEl>
                                      </p:cBhvr>
                                    </p:animEffect>
                                  </p:childTnLst>
                                </p:cTn>
                              </p:par>
                            </p:childTnLst>
                          </p:cTn>
                        </p:par>
                        <p:par>
                          <p:cTn id="20" fill="hold">
                            <p:stCondLst>
                              <p:cond delay="16000"/>
                            </p:stCondLst>
                            <p:childTnLst>
                              <p:par>
                                <p:cTn id="21" presetID="10" presetClass="entr" presetSubtype="0" fill="hold" nodeType="afterEffect">
                                  <p:stCondLst>
                                    <p:cond delay="0"/>
                                  </p:stCondLst>
                                  <p:childTnLst>
                                    <p:set>
                                      <p:cBhvr>
                                        <p:cTn id="22" dur="1" fill="hold">
                                          <p:stCondLst>
                                            <p:cond delay="0"/>
                                          </p:stCondLst>
                                        </p:cTn>
                                        <p:tgtEl>
                                          <p:spTgt spid="390">
                                            <p:txEl>
                                              <p:pRg st="4" end="4"/>
                                            </p:txEl>
                                          </p:spTgt>
                                        </p:tgtEl>
                                        <p:attrNameLst>
                                          <p:attrName>style.visibility</p:attrName>
                                        </p:attrNameLst>
                                      </p:cBhvr>
                                      <p:to>
                                        <p:strVal val="visible"/>
                                      </p:to>
                                    </p:set>
                                    <p:animEffect transition="in" filter="fade">
                                      <p:cBhvr>
                                        <p:cTn id="23" dur="4000"/>
                                        <p:tgtEl>
                                          <p:spTgt spid="390">
                                            <p:txEl>
                                              <p:pRg st="4" end="4"/>
                                            </p:txEl>
                                          </p:spTgt>
                                        </p:tgtEl>
                                      </p:cBhvr>
                                    </p:animEffect>
                                  </p:childTnLst>
                                </p:cTn>
                              </p:par>
                            </p:childTnLst>
                          </p:cTn>
                        </p:par>
                        <p:par>
                          <p:cTn id="24" fill="hold">
                            <p:stCondLst>
                              <p:cond delay="20000"/>
                            </p:stCondLst>
                            <p:childTnLst>
                              <p:par>
                                <p:cTn id="25" presetID="10" presetClass="entr" presetSubtype="0" fill="hold" nodeType="afterEffect">
                                  <p:stCondLst>
                                    <p:cond delay="0"/>
                                  </p:stCondLst>
                                  <p:childTnLst>
                                    <p:set>
                                      <p:cBhvr>
                                        <p:cTn id="26" dur="1" fill="hold">
                                          <p:stCondLst>
                                            <p:cond delay="0"/>
                                          </p:stCondLst>
                                        </p:cTn>
                                        <p:tgtEl>
                                          <p:spTgt spid="390">
                                            <p:txEl>
                                              <p:pRg st="5" end="5"/>
                                            </p:txEl>
                                          </p:spTgt>
                                        </p:tgtEl>
                                        <p:attrNameLst>
                                          <p:attrName>style.visibility</p:attrName>
                                        </p:attrNameLst>
                                      </p:cBhvr>
                                      <p:to>
                                        <p:strVal val="visible"/>
                                      </p:to>
                                    </p:set>
                                    <p:animEffect transition="in" filter="fade">
                                      <p:cBhvr>
                                        <p:cTn id="27" dur="4000"/>
                                        <p:tgtEl>
                                          <p:spTgt spid="390">
                                            <p:txEl>
                                              <p:pRg st="5" end="5"/>
                                            </p:txEl>
                                          </p:spTgt>
                                        </p:tgtEl>
                                      </p:cBhvr>
                                    </p:animEffect>
                                  </p:childTnLst>
                                </p:cTn>
                              </p:par>
                            </p:childTnLst>
                          </p:cTn>
                        </p:par>
                        <p:par>
                          <p:cTn id="28" fill="hold">
                            <p:stCondLst>
                              <p:cond delay="24000"/>
                            </p:stCondLst>
                            <p:childTnLst>
                              <p:par>
                                <p:cTn id="29" presetID="10" presetClass="entr" presetSubtype="0" fill="hold" nodeType="afterEffect">
                                  <p:stCondLst>
                                    <p:cond delay="0"/>
                                  </p:stCondLst>
                                  <p:childTnLst>
                                    <p:set>
                                      <p:cBhvr>
                                        <p:cTn id="30" dur="1" fill="hold">
                                          <p:stCondLst>
                                            <p:cond delay="0"/>
                                          </p:stCondLst>
                                        </p:cTn>
                                        <p:tgtEl>
                                          <p:spTgt spid="390">
                                            <p:txEl>
                                              <p:pRg st="6" end="6"/>
                                            </p:txEl>
                                          </p:spTgt>
                                        </p:tgtEl>
                                        <p:attrNameLst>
                                          <p:attrName>style.visibility</p:attrName>
                                        </p:attrNameLst>
                                      </p:cBhvr>
                                      <p:to>
                                        <p:strVal val="visible"/>
                                      </p:to>
                                    </p:set>
                                    <p:animEffect transition="in" filter="fade">
                                      <p:cBhvr>
                                        <p:cTn id="31" dur="4000"/>
                                        <p:tgtEl>
                                          <p:spTgt spid="390">
                                            <p:txEl>
                                              <p:pRg st="6" end="6"/>
                                            </p:txEl>
                                          </p:spTgt>
                                        </p:tgtEl>
                                      </p:cBhvr>
                                    </p:animEffect>
                                  </p:childTnLst>
                                </p:cTn>
                              </p:par>
                            </p:childTnLst>
                          </p:cTn>
                        </p:par>
                        <p:par>
                          <p:cTn id="32" fill="hold">
                            <p:stCondLst>
                              <p:cond delay="28000"/>
                            </p:stCondLst>
                            <p:childTnLst>
                              <p:par>
                                <p:cTn id="33" presetID="10" presetClass="entr" presetSubtype="0" fill="hold" nodeType="afterEffect">
                                  <p:stCondLst>
                                    <p:cond delay="0"/>
                                  </p:stCondLst>
                                  <p:childTnLst>
                                    <p:set>
                                      <p:cBhvr>
                                        <p:cTn id="34" dur="1" fill="hold">
                                          <p:stCondLst>
                                            <p:cond delay="0"/>
                                          </p:stCondLst>
                                        </p:cTn>
                                        <p:tgtEl>
                                          <p:spTgt spid="390">
                                            <p:txEl>
                                              <p:pRg st="7" end="7"/>
                                            </p:txEl>
                                          </p:spTgt>
                                        </p:tgtEl>
                                        <p:attrNameLst>
                                          <p:attrName>style.visibility</p:attrName>
                                        </p:attrNameLst>
                                      </p:cBhvr>
                                      <p:to>
                                        <p:strVal val="visible"/>
                                      </p:to>
                                    </p:set>
                                    <p:animEffect transition="in" filter="fade">
                                      <p:cBhvr>
                                        <p:cTn id="35" dur="4000"/>
                                        <p:tgtEl>
                                          <p:spTgt spid="390">
                                            <p:txEl>
                                              <p:pRg st="7" end="7"/>
                                            </p:txEl>
                                          </p:spTgt>
                                        </p:tgtEl>
                                      </p:cBhvr>
                                    </p:animEffect>
                                  </p:childTnLst>
                                </p:cTn>
                              </p:par>
                            </p:childTnLst>
                          </p:cTn>
                        </p:par>
                        <p:par>
                          <p:cTn id="36" fill="hold">
                            <p:stCondLst>
                              <p:cond delay="32000"/>
                            </p:stCondLst>
                            <p:childTnLst>
                              <p:par>
                                <p:cTn id="37" presetID="10" presetClass="entr" presetSubtype="0" fill="hold" nodeType="afterEffect">
                                  <p:stCondLst>
                                    <p:cond delay="0"/>
                                  </p:stCondLst>
                                  <p:childTnLst>
                                    <p:set>
                                      <p:cBhvr>
                                        <p:cTn id="38" dur="1" fill="hold">
                                          <p:stCondLst>
                                            <p:cond delay="0"/>
                                          </p:stCondLst>
                                        </p:cTn>
                                        <p:tgtEl>
                                          <p:spTgt spid="390">
                                            <p:txEl>
                                              <p:pRg st="8" end="8"/>
                                            </p:txEl>
                                          </p:spTgt>
                                        </p:tgtEl>
                                        <p:attrNameLst>
                                          <p:attrName>style.visibility</p:attrName>
                                        </p:attrNameLst>
                                      </p:cBhvr>
                                      <p:to>
                                        <p:strVal val="visible"/>
                                      </p:to>
                                    </p:set>
                                    <p:animEffect transition="in" filter="fade">
                                      <p:cBhvr>
                                        <p:cTn id="39" dur="4000"/>
                                        <p:tgtEl>
                                          <p:spTgt spid="390">
                                            <p:txEl>
                                              <p:pRg st="8" end="8"/>
                                            </p:txEl>
                                          </p:spTgt>
                                        </p:tgtEl>
                                      </p:cBhvr>
                                    </p:animEffect>
                                  </p:childTnLst>
                                </p:cTn>
                              </p:par>
                            </p:childTnLst>
                          </p:cTn>
                        </p:par>
                        <p:par>
                          <p:cTn id="40" fill="hold">
                            <p:stCondLst>
                              <p:cond delay="36000"/>
                            </p:stCondLst>
                            <p:childTnLst>
                              <p:par>
                                <p:cTn id="41" presetID="10" presetClass="entr" presetSubtype="0" fill="hold" nodeType="afterEffect">
                                  <p:stCondLst>
                                    <p:cond delay="0"/>
                                  </p:stCondLst>
                                  <p:childTnLst>
                                    <p:set>
                                      <p:cBhvr>
                                        <p:cTn id="42" dur="1" fill="hold">
                                          <p:stCondLst>
                                            <p:cond delay="0"/>
                                          </p:stCondLst>
                                        </p:cTn>
                                        <p:tgtEl>
                                          <p:spTgt spid="390">
                                            <p:txEl>
                                              <p:pRg st="9" end="9"/>
                                            </p:txEl>
                                          </p:spTgt>
                                        </p:tgtEl>
                                        <p:attrNameLst>
                                          <p:attrName>style.visibility</p:attrName>
                                        </p:attrNameLst>
                                      </p:cBhvr>
                                      <p:to>
                                        <p:strVal val="visible"/>
                                      </p:to>
                                    </p:set>
                                    <p:animEffect transition="in" filter="fade">
                                      <p:cBhvr>
                                        <p:cTn id="43" dur="4000"/>
                                        <p:tgtEl>
                                          <p:spTgt spid="390">
                                            <p:txEl>
                                              <p:pRg st="9" end="9"/>
                                            </p:txEl>
                                          </p:spTgt>
                                        </p:tgtEl>
                                      </p:cBhvr>
                                    </p:animEffect>
                                  </p:childTnLst>
                                </p:cTn>
                              </p:par>
                            </p:childTnLst>
                          </p:cTn>
                        </p:par>
                        <p:par>
                          <p:cTn id="44" fill="hold">
                            <p:stCondLst>
                              <p:cond delay="40000"/>
                            </p:stCondLst>
                            <p:childTnLst>
                              <p:par>
                                <p:cTn id="45" presetID="10" presetClass="entr" presetSubtype="0" fill="hold" nodeType="afterEffect">
                                  <p:stCondLst>
                                    <p:cond delay="0"/>
                                  </p:stCondLst>
                                  <p:childTnLst>
                                    <p:set>
                                      <p:cBhvr>
                                        <p:cTn id="46" dur="1" fill="hold">
                                          <p:stCondLst>
                                            <p:cond delay="0"/>
                                          </p:stCondLst>
                                        </p:cTn>
                                        <p:tgtEl>
                                          <p:spTgt spid="390">
                                            <p:txEl>
                                              <p:pRg st="10" end="10"/>
                                            </p:txEl>
                                          </p:spTgt>
                                        </p:tgtEl>
                                        <p:attrNameLst>
                                          <p:attrName>style.visibility</p:attrName>
                                        </p:attrNameLst>
                                      </p:cBhvr>
                                      <p:to>
                                        <p:strVal val="visible"/>
                                      </p:to>
                                    </p:set>
                                    <p:animEffect transition="in" filter="fade">
                                      <p:cBhvr>
                                        <p:cTn id="47" dur="4000"/>
                                        <p:tgtEl>
                                          <p:spTgt spid="390">
                                            <p:txEl>
                                              <p:pRg st="10" end="10"/>
                                            </p:txEl>
                                          </p:spTgt>
                                        </p:tgtEl>
                                      </p:cBhvr>
                                    </p:animEffect>
                                  </p:childTnLst>
                                </p:cTn>
                              </p:par>
                            </p:childTnLst>
                          </p:cTn>
                        </p:par>
                        <p:par>
                          <p:cTn id="48" fill="hold">
                            <p:stCondLst>
                              <p:cond delay="44000"/>
                            </p:stCondLst>
                            <p:childTnLst>
                              <p:par>
                                <p:cTn id="49" presetID="10" presetClass="entr" presetSubtype="0" fill="hold" nodeType="afterEffect">
                                  <p:stCondLst>
                                    <p:cond delay="0"/>
                                  </p:stCondLst>
                                  <p:childTnLst>
                                    <p:set>
                                      <p:cBhvr>
                                        <p:cTn id="50" dur="1" fill="hold">
                                          <p:stCondLst>
                                            <p:cond delay="0"/>
                                          </p:stCondLst>
                                        </p:cTn>
                                        <p:tgtEl>
                                          <p:spTgt spid="390">
                                            <p:txEl>
                                              <p:pRg st="11" end="11"/>
                                            </p:txEl>
                                          </p:spTgt>
                                        </p:tgtEl>
                                        <p:attrNameLst>
                                          <p:attrName>style.visibility</p:attrName>
                                        </p:attrNameLst>
                                      </p:cBhvr>
                                      <p:to>
                                        <p:strVal val="visible"/>
                                      </p:to>
                                    </p:set>
                                    <p:animEffect transition="in" filter="fade">
                                      <p:cBhvr>
                                        <p:cTn id="51" dur="4000"/>
                                        <p:tgtEl>
                                          <p:spTgt spid="390">
                                            <p:txEl>
                                              <p:pRg st="11" end="11"/>
                                            </p:txEl>
                                          </p:spTgt>
                                        </p:tgtEl>
                                      </p:cBhvr>
                                    </p:animEffect>
                                  </p:childTnLst>
                                </p:cTn>
                              </p:par>
                            </p:childTnLst>
                          </p:cTn>
                        </p:par>
                        <p:par>
                          <p:cTn id="52" fill="hold">
                            <p:stCondLst>
                              <p:cond delay="48000"/>
                            </p:stCondLst>
                            <p:childTnLst>
                              <p:par>
                                <p:cTn id="53" presetID="10" presetClass="entr" presetSubtype="0" fill="hold" nodeType="afterEffect">
                                  <p:stCondLst>
                                    <p:cond delay="0"/>
                                  </p:stCondLst>
                                  <p:childTnLst>
                                    <p:set>
                                      <p:cBhvr>
                                        <p:cTn id="54" dur="1" fill="hold">
                                          <p:stCondLst>
                                            <p:cond delay="0"/>
                                          </p:stCondLst>
                                        </p:cTn>
                                        <p:tgtEl>
                                          <p:spTgt spid="390">
                                            <p:txEl>
                                              <p:pRg st="12" end="12"/>
                                            </p:txEl>
                                          </p:spTgt>
                                        </p:tgtEl>
                                        <p:attrNameLst>
                                          <p:attrName>style.visibility</p:attrName>
                                        </p:attrNameLst>
                                      </p:cBhvr>
                                      <p:to>
                                        <p:strVal val="visible"/>
                                      </p:to>
                                    </p:set>
                                    <p:animEffect transition="in" filter="fade">
                                      <p:cBhvr>
                                        <p:cTn id="55" dur="4000"/>
                                        <p:tgtEl>
                                          <p:spTgt spid="390">
                                            <p:txEl>
                                              <p:pRg st="12" end="12"/>
                                            </p:txEl>
                                          </p:spTgt>
                                        </p:tgtEl>
                                      </p:cBhvr>
                                    </p:animEffect>
                                  </p:childTnLst>
                                </p:cTn>
                              </p:par>
                            </p:childTnLst>
                          </p:cTn>
                        </p:par>
                        <p:par>
                          <p:cTn id="56" fill="hold">
                            <p:stCondLst>
                              <p:cond delay="52000"/>
                            </p:stCondLst>
                            <p:childTnLst>
                              <p:par>
                                <p:cTn id="57" presetID="10" presetClass="entr" presetSubtype="0" fill="hold" nodeType="afterEffect">
                                  <p:stCondLst>
                                    <p:cond delay="0"/>
                                  </p:stCondLst>
                                  <p:childTnLst>
                                    <p:set>
                                      <p:cBhvr>
                                        <p:cTn id="58" dur="1" fill="hold">
                                          <p:stCondLst>
                                            <p:cond delay="0"/>
                                          </p:stCondLst>
                                        </p:cTn>
                                        <p:tgtEl>
                                          <p:spTgt spid="390">
                                            <p:txEl>
                                              <p:pRg st="13" end="13"/>
                                            </p:txEl>
                                          </p:spTgt>
                                        </p:tgtEl>
                                        <p:attrNameLst>
                                          <p:attrName>style.visibility</p:attrName>
                                        </p:attrNameLst>
                                      </p:cBhvr>
                                      <p:to>
                                        <p:strVal val="visible"/>
                                      </p:to>
                                    </p:set>
                                    <p:animEffect transition="in" filter="fade">
                                      <p:cBhvr>
                                        <p:cTn id="59" dur="4000"/>
                                        <p:tgtEl>
                                          <p:spTgt spid="390">
                                            <p:txEl>
                                              <p:pRg st="13" end="13"/>
                                            </p:txEl>
                                          </p:spTgt>
                                        </p:tgtEl>
                                      </p:cBhvr>
                                    </p:animEffect>
                                  </p:childTnLst>
                                </p:cTn>
                              </p:par>
                            </p:childTnLst>
                          </p:cTn>
                        </p:par>
                        <p:par>
                          <p:cTn id="60" fill="hold">
                            <p:stCondLst>
                              <p:cond delay="56000"/>
                            </p:stCondLst>
                            <p:childTnLst>
                              <p:par>
                                <p:cTn id="61" presetID="10" presetClass="entr" presetSubtype="0" fill="hold" nodeType="afterEffect">
                                  <p:stCondLst>
                                    <p:cond delay="0"/>
                                  </p:stCondLst>
                                  <p:childTnLst>
                                    <p:set>
                                      <p:cBhvr>
                                        <p:cTn id="62" dur="1" fill="hold">
                                          <p:stCondLst>
                                            <p:cond delay="0"/>
                                          </p:stCondLst>
                                        </p:cTn>
                                        <p:tgtEl>
                                          <p:spTgt spid="390">
                                            <p:txEl>
                                              <p:pRg st="14" end="14"/>
                                            </p:txEl>
                                          </p:spTgt>
                                        </p:tgtEl>
                                        <p:attrNameLst>
                                          <p:attrName>style.visibility</p:attrName>
                                        </p:attrNameLst>
                                      </p:cBhvr>
                                      <p:to>
                                        <p:strVal val="visible"/>
                                      </p:to>
                                    </p:set>
                                    <p:animEffect transition="in" filter="fade">
                                      <p:cBhvr>
                                        <p:cTn id="63" dur="4000"/>
                                        <p:tgtEl>
                                          <p:spTgt spid="390">
                                            <p:txEl>
                                              <p:pRg st="14" end="14"/>
                                            </p:txEl>
                                          </p:spTgt>
                                        </p:tgtEl>
                                      </p:cBhvr>
                                    </p:animEffect>
                                  </p:childTnLst>
                                </p:cTn>
                              </p:par>
                            </p:childTnLst>
                          </p:cTn>
                        </p:par>
                        <p:par>
                          <p:cTn id="64" fill="hold">
                            <p:stCondLst>
                              <p:cond delay="60000"/>
                            </p:stCondLst>
                            <p:childTnLst>
                              <p:par>
                                <p:cTn id="65" presetID="10" presetClass="entr" presetSubtype="0" fill="hold" nodeType="afterEffect">
                                  <p:stCondLst>
                                    <p:cond delay="0"/>
                                  </p:stCondLst>
                                  <p:childTnLst>
                                    <p:set>
                                      <p:cBhvr>
                                        <p:cTn id="66" dur="1" fill="hold">
                                          <p:stCondLst>
                                            <p:cond delay="0"/>
                                          </p:stCondLst>
                                        </p:cTn>
                                        <p:tgtEl>
                                          <p:spTgt spid="390">
                                            <p:txEl>
                                              <p:pRg st="15" end="15"/>
                                            </p:txEl>
                                          </p:spTgt>
                                        </p:tgtEl>
                                        <p:attrNameLst>
                                          <p:attrName>style.visibility</p:attrName>
                                        </p:attrNameLst>
                                      </p:cBhvr>
                                      <p:to>
                                        <p:strVal val="visible"/>
                                      </p:to>
                                    </p:set>
                                    <p:animEffect transition="in" filter="fade">
                                      <p:cBhvr>
                                        <p:cTn id="67" dur="4000"/>
                                        <p:tgtEl>
                                          <p:spTgt spid="390">
                                            <p:txEl>
                                              <p:pRg st="15" end="15"/>
                                            </p:txEl>
                                          </p:spTgt>
                                        </p:tgtEl>
                                      </p:cBhvr>
                                    </p:animEffect>
                                  </p:childTnLst>
                                </p:cTn>
                              </p:par>
                            </p:childTnLst>
                          </p:cTn>
                        </p:par>
                        <p:par>
                          <p:cTn id="68" fill="hold">
                            <p:stCondLst>
                              <p:cond delay="64000"/>
                            </p:stCondLst>
                            <p:childTnLst>
                              <p:par>
                                <p:cTn id="69" presetID="10" presetClass="entr" presetSubtype="0" fill="hold" nodeType="afterEffect">
                                  <p:stCondLst>
                                    <p:cond delay="0"/>
                                  </p:stCondLst>
                                  <p:childTnLst>
                                    <p:set>
                                      <p:cBhvr>
                                        <p:cTn id="70" dur="1" fill="hold">
                                          <p:stCondLst>
                                            <p:cond delay="0"/>
                                          </p:stCondLst>
                                        </p:cTn>
                                        <p:tgtEl>
                                          <p:spTgt spid="390">
                                            <p:txEl>
                                              <p:pRg st="16" end="16"/>
                                            </p:txEl>
                                          </p:spTgt>
                                        </p:tgtEl>
                                        <p:attrNameLst>
                                          <p:attrName>style.visibility</p:attrName>
                                        </p:attrNameLst>
                                      </p:cBhvr>
                                      <p:to>
                                        <p:strVal val="visible"/>
                                      </p:to>
                                    </p:set>
                                    <p:animEffect transition="in" filter="fade">
                                      <p:cBhvr>
                                        <p:cTn id="71" dur="4000"/>
                                        <p:tgtEl>
                                          <p:spTgt spid="390">
                                            <p:txEl>
                                              <p:pRg st="16" end="16"/>
                                            </p:txEl>
                                          </p:spTgt>
                                        </p:tgtEl>
                                      </p:cBhvr>
                                    </p:animEffect>
                                  </p:childTnLst>
                                </p:cTn>
                              </p:par>
                            </p:childTnLst>
                          </p:cTn>
                        </p:par>
                        <p:par>
                          <p:cTn id="72" fill="hold">
                            <p:stCondLst>
                              <p:cond delay="68000"/>
                            </p:stCondLst>
                            <p:childTnLst>
                              <p:par>
                                <p:cTn id="73" presetID="10" presetClass="entr" presetSubtype="0" fill="hold" nodeType="afterEffect">
                                  <p:stCondLst>
                                    <p:cond delay="0"/>
                                  </p:stCondLst>
                                  <p:childTnLst>
                                    <p:set>
                                      <p:cBhvr>
                                        <p:cTn id="74" dur="1" fill="hold">
                                          <p:stCondLst>
                                            <p:cond delay="0"/>
                                          </p:stCondLst>
                                        </p:cTn>
                                        <p:tgtEl>
                                          <p:spTgt spid="390">
                                            <p:txEl>
                                              <p:pRg st="17" end="17"/>
                                            </p:txEl>
                                          </p:spTgt>
                                        </p:tgtEl>
                                        <p:attrNameLst>
                                          <p:attrName>style.visibility</p:attrName>
                                        </p:attrNameLst>
                                      </p:cBhvr>
                                      <p:to>
                                        <p:strVal val="visible"/>
                                      </p:to>
                                    </p:set>
                                    <p:animEffect transition="in" filter="fade">
                                      <p:cBhvr>
                                        <p:cTn id="75" dur="4000"/>
                                        <p:tgtEl>
                                          <p:spTgt spid="390">
                                            <p:txEl>
                                              <p:pRg st="17" end="17"/>
                                            </p:txEl>
                                          </p:spTgt>
                                        </p:tgtEl>
                                      </p:cBhvr>
                                    </p:animEffect>
                                  </p:childTnLst>
                                </p:cTn>
                              </p:par>
                            </p:childTnLst>
                          </p:cTn>
                        </p:par>
                        <p:par>
                          <p:cTn id="76" fill="hold">
                            <p:stCondLst>
                              <p:cond delay="72000"/>
                            </p:stCondLst>
                            <p:childTnLst>
                              <p:par>
                                <p:cTn id="77" presetID="10" presetClass="entr" presetSubtype="0" fill="hold" nodeType="afterEffect">
                                  <p:stCondLst>
                                    <p:cond delay="0"/>
                                  </p:stCondLst>
                                  <p:childTnLst>
                                    <p:set>
                                      <p:cBhvr>
                                        <p:cTn id="78" dur="1" fill="hold">
                                          <p:stCondLst>
                                            <p:cond delay="0"/>
                                          </p:stCondLst>
                                        </p:cTn>
                                        <p:tgtEl>
                                          <p:spTgt spid="390">
                                            <p:txEl>
                                              <p:pRg st="18" end="18"/>
                                            </p:txEl>
                                          </p:spTgt>
                                        </p:tgtEl>
                                        <p:attrNameLst>
                                          <p:attrName>style.visibility</p:attrName>
                                        </p:attrNameLst>
                                      </p:cBhvr>
                                      <p:to>
                                        <p:strVal val="visible"/>
                                      </p:to>
                                    </p:set>
                                    <p:animEffect transition="in" filter="fade">
                                      <p:cBhvr>
                                        <p:cTn id="79" dur="4000"/>
                                        <p:tgtEl>
                                          <p:spTgt spid="390">
                                            <p:txEl>
                                              <p:pRg st="18" end="18"/>
                                            </p:txEl>
                                          </p:spTgt>
                                        </p:tgtEl>
                                      </p:cBhvr>
                                    </p:animEffect>
                                  </p:childTnLst>
                                </p:cTn>
                              </p:par>
                            </p:childTnLst>
                          </p:cTn>
                        </p:par>
                        <p:par>
                          <p:cTn id="80" fill="hold">
                            <p:stCondLst>
                              <p:cond delay="76000"/>
                            </p:stCondLst>
                            <p:childTnLst>
                              <p:par>
                                <p:cTn id="81" presetID="10" presetClass="entr" presetSubtype="0" fill="hold" nodeType="afterEffect">
                                  <p:stCondLst>
                                    <p:cond delay="0"/>
                                  </p:stCondLst>
                                  <p:childTnLst>
                                    <p:set>
                                      <p:cBhvr>
                                        <p:cTn id="82" dur="1" fill="hold">
                                          <p:stCondLst>
                                            <p:cond delay="0"/>
                                          </p:stCondLst>
                                        </p:cTn>
                                        <p:tgtEl>
                                          <p:spTgt spid="390">
                                            <p:txEl>
                                              <p:pRg st="19" end="19"/>
                                            </p:txEl>
                                          </p:spTgt>
                                        </p:tgtEl>
                                        <p:attrNameLst>
                                          <p:attrName>style.visibility</p:attrName>
                                        </p:attrNameLst>
                                      </p:cBhvr>
                                      <p:to>
                                        <p:strVal val="visible"/>
                                      </p:to>
                                    </p:set>
                                    <p:animEffect transition="in" filter="fade">
                                      <p:cBhvr>
                                        <p:cTn id="83" dur="4000"/>
                                        <p:tgtEl>
                                          <p:spTgt spid="390">
                                            <p:txEl>
                                              <p:pRg st="19" end="19"/>
                                            </p:txEl>
                                          </p:spTgt>
                                        </p:tgtEl>
                                      </p:cBhvr>
                                    </p:animEffect>
                                  </p:childTnLst>
                                </p:cTn>
                              </p:par>
                            </p:childTnLst>
                          </p:cTn>
                        </p:par>
                        <p:par>
                          <p:cTn id="84" fill="hold">
                            <p:stCondLst>
                              <p:cond delay="80000"/>
                            </p:stCondLst>
                            <p:childTnLst>
                              <p:par>
                                <p:cTn id="85" presetID="10" presetClass="entr" presetSubtype="0" fill="hold" nodeType="afterEffect">
                                  <p:stCondLst>
                                    <p:cond delay="0"/>
                                  </p:stCondLst>
                                  <p:childTnLst>
                                    <p:set>
                                      <p:cBhvr>
                                        <p:cTn id="86" dur="1" fill="hold">
                                          <p:stCondLst>
                                            <p:cond delay="0"/>
                                          </p:stCondLst>
                                        </p:cTn>
                                        <p:tgtEl>
                                          <p:spTgt spid="390">
                                            <p:txEl>
                                              <p:pRg st="20" end="20"/>
                                            </p:txEl>
                                          </p:spTgt>
                                        </p:tgtEl>
                                        <p:attrNameLst>
                                          <p:attrName>style.visibility</p:attrName>
                                        </p:attrNameLst>
                                      </p:cBhvr>
                                      <p:to>
                                        <p:strVal val="visible"/>
                                      </p:to>
                                    </p:set>
                                    <p:animEffect transition="in" filter="fade">
                                      <p:cBhvr>
                                        <p:cTn id="87" dur="4000"/>
                                        <p:tgtEl>
                                          <p:spTgt spid="390">
                                            <p:txEl>
                                              <p:pRg st="20" end="20"/>
                                            </p:txEl>
                                          </p:spTgt>
                                        </p:tgtEl>
                                      </p:cBhvr>
                                    </p:animEffect>
                                  </p:childTnLst>
                                </p:cTn>
                              </p:par>
                            </p:childTnLst>
                          </p:cTn>
                        </p:par>
                        <p:par>
                          <p:cTn id="88" fill="hold">
                            <p:stCondLst>
                              <p:cond delay="84000"/>
                            </p:stCondLst>
                            <p:childTnLst>
                              <p:par>
                                <p:cTn id="89" presetID="10" presetClass="entr" presetSubtype="0" fill="hold" nodeType="afterEffect">
                                  <p:stCondLst>
                                    <p:cond delay="0"/>
                                  </p:stCondLst>
                                  <p:childTnLst>
                                    <p:set>
                                      <p:cBhvr>
                                        <p:cTn id="90" dur="1" fill="hold">
                                          <p:stCondLst>
                                            <p:cond delay="0"/>
                                          </p:stCondLst>
                                        </p:cTn>
                                        <p:tgtEl>
                                          <p:spTgt spid="390">
                                            <p:txEl>
                                              <p:pRg st="21" end="21"/>
                                            </p:txEl>
                                          </p:spTgt>
                                        </p:tgtEl>
                                        <p:attrNameLst>
                                          <p:attrName>style.visibility</p:attrName>
                                        </p:attrNameLst>
                                      </p:cBhvr>
                                      <p:to>
                                        <p:strVal val="visible"/>
                                      </p:to>
                                    </p:set>
                                    <p:animEffect transition="in" filter="fade">
                                      <p:cBhvr>
                                        <p:cTn id="91" dur="4000"/>
                                        <p:tgtEl>
                                          <p:spTgt spid="390">
                                            <p:txEl>
                                              <p:pRg st="21" end="21"/>
                                            </p:txEl>
                                          </p:spTgt>
                                        </p:tgtEl>
                                      </p:cBhvr>
                                    </p:animEffect>
                                  </p:childTnLst>
                                </p:cTn>
                              </p:par>
                            </p:childTnLst>
                          </p:cTn>
                        </p:par>
                        <p:par>
                          <p:cTn id="92" fill="hold">
                            <p:stCondLst>
                              <p:cond delay="88000"/>
                            </p:stCondLst>
                            <p:childTnLst>
                              <p:par>
                                <p:cTn id="93" presetID="10" presetClass="entr" presetSubtype="0" fill="hold" nodeType="afterEffect">
                                  <p:stCondLst>
                                    <p:cond delay="0"/>
                                  </p:stCondLst>
                                  <p:childTnLst>
                                    <p:set>
                                      <p:cBhvr>
                                        <p:cTn id="94" dur="1" fill="hold">
                                          <p:stCondLst>
                                            <p:cond delay="0"/>
                                          </p:stCondLst>
                                        </p:cTn>
                                        <p:tgtEl>
                                          <p:spTgt spid="390">
                                            <p:txEl>
                                              <p:pRg st="22" end="22"/>
                                            </p:txEl>
                                          </p:spTgt>
                                        </p:tgtEl>
                                        <p:attrNameLst>
                                          <p:attrName>style.visibility</p:attrName>
                                        </p:attrNameLst>
                                      </p:cBhvr>
                                      <p:to>
                                        <p:strVal val="visible"/>
                                      </p:to>
                                    </p:set>
                                    <p:animEffect transition="in" filter="fade">
                                      <p:cBhvr>
                                        <p:cTn id="95" dur="4000"/>
                                        <p:tgtEl>
                                          <p:spTgt spid="390">
                                            <p:txEl>
                                              <p:pRg st="22" end="22"/>
                                            </p:txEl>
                                          </p:spTgt>
                                        </p:tgtEl>
                                      </p:cBhvr>
                                    </p:animEffect>
                                  </p:childTnLst>
                                </p:cTn>
                              </p:par>
                            </p:childTnLst>
                          </p:cTn>
                        </p:par>
                        <p:par>
                          <p:cTn id="96" fill="hold">
                            <p:stCondLst>
                              <p:cond delay="92000"/>
                            </p:stCondLst>
                            <p:childTnLst>
                              <p:par>
                                <p:cTn id="97" presetID="10" presetClass="entr" presetSubtype="0" fill="hold" nodeType="afterEffect">
                                  <p:stCondLst>
                                    <p:cond delay="0"/>
                                  </p:stCondLst>
                                  <p:childTnLst>
                                    <p:set>
                                      <p:cBhvr>
                                        <p:cTn id="98" dur="1" fill="hold">
                                          <p:stCondLst>
                                            <p:cond delay="0"/>
                                          </p:stCondLst>
                                        </p:cTn>
                                        <p:tgtEl>
                                          <p:spTgt spid="390">
                                            <p:txEl>
                                              <p:pRg st="23" end="23"/>
                                            </p:txEl>
                                          </p:spTgt>
                                        </p:tgtEl>
                                        <p:attrNameLst>
                                          <p:attrName>style.visibility</p:attrName>
                                        </p:attrNameLst>
                                      </p:cBhvr>
                                      <p:to>
                                        <p:strVal val="visible"/>
                                      </p:to>
                                    </p:set>
                                    <p:animEffect transition="in" filter="fade">
                                      <p:cBhvr>
                                        <p:cTn id="99" dur="4000"/>
                                        <p:tgtEl>
                                          <p:spTgt spid="390">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283100" y="797050"/>
            <a:ext cx="83412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Conclusion</a:t>
            </a:r>
            <a:endParaRPr sz="3600" b="0" i="1">
              <a:solidFill>
                <a:schemeClr val="dk1"/>
              </a:solidFill>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We can and have to stop </a:t>
            </a:r>
            <a:r>
              <a:rPr lang="nl" sz="3000" b="0">
                <a:solidFill>
                  <a:schemeClr val="accent5"/>
                </a:solidFill>
                <a:latin typeface="Oswald Light"/>
                <a:ea typeface="Oswald Light"/>
                <a:cs typeface="Oswald Light"/>
                <a:sym typeface="Oswald Light"/>
              </a:rPr>
              <a:t>unacceptable behavior </a:t>
            </a:r>
            <a:r>
              <a:rPr lang="nl" sz="3000" b="0">
                <a:latin typeface="Oswald Light"/>
                <a:ea typeface="Oswald Light"/>
                <a:cs typeface="Oswald Light"/>
                <a:sym typeface="Oswald Light"/>
              </a:rPr>
              <a:t>(=hubris in Greek antiquity) sexually, in science, in medicine, during war, regarding climate and so on …</a:t>
            </a:r>
            <a:endParaRPr sz="3000" b="0">
              <a:latin typeface="Oswald Light"/>
              <a:ea typeface="Oswald Light"/>
              <a:cs typeface="Oswald Light"/>
              <a:sym typeface="Oswald Light"/>
            </a:endParaRPr>
          </a:p>
          <a:p>
            <a:pPr marL="457200" lvl="0" indent="0" algn="l" rtl="0">
              <a:spcBef>
                <a:spcPts val="0"/>
              </a:spcBef>
              <a:spcAft>
                <a:spcPts val="0"/>
              </a:spcAft>
              <a:buNone/>
            </a:pP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In antiquity: the gods send their punishment</a:t>
            </a:r>
            <a:endParaRPr sz="3000" b="0">
              <a:latin typeface="Oswald Light"/>
              <a:ea typeface="Oswald Light"/>
              <a:cs typeface="Oswald Light"/>
              <a:sym typeface="Oswald Light"/>
            </a:endParaRPr>
          </a:p>
          <a:p>
            <a:pPr marL="457200" lvl="0" indent="-381000" algn="l" rtl="0">
              <a:spcBef>
                <a:spcPts val="0"/>
              </a:spcBef>
              <a:spcAft>
                <a:spcPts val="0"/>
              </a:spcAft>
              <a:buSzPts val="2400"/>
              <a:buChar char="-"/>
            </a:pPr>
            <a:r>
              <a:rPr lang="nl" sz="3000" b="0">
                <a:latin typeface="Oswald Light"/>
                <a:ea typeface="Oswald Light"/>
                <a:cs typeface="Oswald Light"/>
                <a:sym typeface="Oswald Light"/>
              </a:rPr>
              <a:t>In the present: laws and commissions protect us against overstepping boundaries</a:t>
            </a:r>
            <a:endParaRPr sz="2400" b="0" i="1"/>
          </a:p>
          <a:p>
            <a:pPr marL="457200" lvl="0" indent="0" algn="l" rtl="0">
              <a:spcBef>
                <a:spcPts val="0"/>
              </a:spcBef>
              <a:spcAft>
                <a:spcPts val="0"/>
              </a:spcAft>
              <a:buNone/>
            </a:pPr>
            <a:endParaRPr sz="2400" b="0" i="1">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01"/>
        <p:cNvGrpSpPr/>
        <p:nvPr/>
      </p:nvGrpSpPr>
      <p:grpSpPr>
        <a:xfrm>
          <a:off x="0" y="0"/>
          <a:ext cx="0" cy="0"/>
          <a:chOff x="0" y="0"/>
          <a:chExt cx="0" cy="0"/>
        </a:xfrm>
      </p:grpSpPr>
      <p:sp>
        <p:nvSpPr>
          <p:cNvPr id="402" name="Google Shape;402;p64"/>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 sz="6000" b="0" i="1">
                <a:latin typeface="Oswald Medium"/>
                <a:ea typeface="Oswald Medium"/>
                <a:cs typeface="Oswald Medium"/>
                <a:sym typeface="Oswald Medium"/>
              </a:rPr>
              <a:t>Thank you for your attention!</a:t>
            </a:r>
            <a:endParaRPr sz="6000" b="0" i="1">
              <a:latin typeface="Oswald Medium"/>
              <a:ea typeface="Oswald Medium"/>
              <a:cs typeface="Oswald Medium"/>
              <a:sym typeface="Oswald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8"/>
          <p:cNvSpPr txBox="1">
            <a:spLocks noGrp="1"/>
          </p:cNvSpPr>
          <p:nvPr>
            <p:ph type="title"/>
          </p:nvPr>
        </p:nvSpPr>
        <p:spPr>
          <a:xfrm>
            <a:off x="293653" y="132441"/>
            <a:ext cx="62442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Iliad</a:t>
            </a:r>
            <a:endParaRPr sz="3600" b="0" i="1">
              <a:solidFill>
                <a:schemeClr val="dk1"/>
              </a:solidFill>
            </a:endParaRPr>
          </a:p>
          <a:p>
            <a:pPr marL="0" lvl="0" indent="0" algn="l" rtl="0">
              <a:spcBef>
                <a:spcPts val="0"/>
              </a:spcBef>
              <a:spcAft>
                <a:spcPts val="0"/>
              </a:spcAft>
              <a:buNone/>
            </a:pPr>
            <a:r>
              <a:rPr lang="nl" sz="2400" b="0">
                <a:latin typeface="Oswald Light"/>
                <a:ea typeface="Oswald Light"/>
                <a:cs typeface="Oswald Light"/>
                <a:sym typeface="Oswald Light"/>
              </a:rPr>
              <a:t>The mood of the gods controlled the climate</a:t>
            </a:r>
            <a:endParaRPr sz="2400" b="0">
              <a:latin typeface="Oswald Light"/>
              <a:ea typeface="Oswald Light"/>
              <a:cs typeface="Oswald Light"/>
              <a:sym typeface="Oswald Light"/>
            </a:endParaRPr>
          </a:p>
          <a:p>
            <a:pPr marL="0" lvl="0" indent="0" algn="l" rtl="0">
              <a:spcBef>
                <a:spcPts val="0"/>
              </a:spcBef>
              <a:spcAft>
                <a:spcPts val="0"/>
              </a:spcAft>
              <a:buNone/>
            </a:pPr>
            <a:endParaRPr sz="2400" b="0">
              <a:latin typeface="Oswald Light"/>
              <a:ea typeface="Oswald Light"/>
              <a:cs typeface="Oswald Light"/>
              <a:sym typeface="Oswald Light"/>
            </a:endParaRPr>
          </a:p>
          <a:p>
            <a:pPr marL="0" lvl="0" indent="0" algn="l" rtl="0">
              <a:spcBef>
                <a:spcPts val="0"/>
              </a:spcBef>
              <a:spcAft>
                <a:spcPts val="0"/>
              </a:spcAft>
              <a:buNone/>
            </a:pPr>
            <a:r>
              <a:rPr lang="nl" sz="2400" b="0">
                <a:latin typeface="Oswald Light"/>
                <a:ea typeface="Oswald Light"/>
                <a:cs typeface="Oswald Light"/>
                <a:sym typeface="Oswald Light"/>
              </a:rPr>
              <a:t>Poseidon: god of the seas: decisive for return of soldiers after Trojan War e.g. Odysseus </a:t>
            </a:r>
            <a:endParaRPr sz="2400" b="0" i="1"/>
          </a:p>
        </p:txBody>
      </p:sp>
      <p:pic>
        <p:nvPicPr>
          <p:cNvPr id="300" name="Google Shape;300;p48"/>
          <p:cNvPicPr preferRelativeResize="0"/>
          <p:nvPr/>
        </p:nvPicPr>
        <p:blipFill>
          <a:blip r:embed="rId3">
            <a:alphaModFix/>
          </a:blip>
          <a:stretch>
            <a:fillRect/>
          </a:stretch>
        </p:blipFill>
        <p:spPr>
          <a:xfrm>
            <a:off x="6316500" y="3134150"/>
            <a:ext cx="2616700" cy="1778541"/>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Intervention of nature in the Iliad</a:t>
            </a:r>
            <a:endParaRPr sz="3000" b="0" i="1">
              <a:solidFill>
                <a:schemeClr val="dk1"/>
              </a:solidFill>
            </a:endParaRPr>
          </a:p>
          <a:p>
            <a:pPr marL="0" lvl="0" indent="0" algn="l" rtl="0">
              <a:spcBef>
                <a:spcPts val="0"/>
              </a:spcBef>
              <a:spcAft>
                <a:spcPts val="0"/>
              </a:spcAft>
              <a:buNone/>
            </a:pPr>
            <a:endParaRPr sz="2400" b="0" i="1">
              <a:solidFill>
                <a:schemeClr val="dk1"/>
              </a:solidFill>
            </a:endParaRPr>
          </a:p>
          <a:p>
            <a:pPr marL="0" lvl="0" indent="0" algn="l" rtl="0">
              <a:spcBef>
                <a:spcPts val="0"/>
              </a:spcBef>
              <a:spcAft>
                <a:spcPts val="0"/>
              </a:spcAft>
              <a:buNone/>
            </a:pPr>
            <a:r>
              <a:rPr lang="nl" sz="2400" b="0">
                <a:latin typeface="Oswald Light"/>
                <a:ea typeface="Oswald Light"/>
                <a:cs typeface="Oswald Light"/>
                <a:sym typeface="Oswald Light"/>
              </a:rPr>
              <a:t>Achilles: very mad because best friend Patroklos was killed by Hector, his enemy</a:t>
            </a:r>
            <a:endParaRPr sz="2400" b="0">
              <a:latin typeface="Oswald Light"/>
              <a:ea typeface="Oswald Light"/>
              <a:cs typeface="Oswald Light"/>
              <a:sym typeface="Oswald Light"/>
            </a:endParaRPr>
          </a:p>
          <a:p>
            <a:pPr marL="0" lvl="0" indent="0" algn="l" rtl="0">
              <a:spcBef>
                <a:spcPts val="0"/>
              </a:spcBef>
              <a:spcAft>
                <a:spcPts val="0"/>
              </a:spcAft>
              <a:buNone/>
            </a:pPr>
            <a:endParaRPr sz="2400" b="0">
              <a:latin typeface="Oswald Light"/>
              <a:ea typeface="Oswald Light"/>
              <a:cs typeface="Oswald Light"/>
              <a:sym typeface="Oswald Light"/>
            </a:endParaRPr>
          </a:p>
          <a:p>
            <a:pPr marL="0" lvl="0" indent="0" algn="l" rtl="0">
              <a:spcBef>
                <a:spcPts val="0"/>
              </a:spcBef>
              <a:spcAft>
                <a:spcPts val="0"/>
              </a:spcAft>
              <a:buNone/>
            </a:pPr>
            <a:r>
              <a:rPr lang="nl" sz="2400" b="0">
                <a:latin typeface="Oswald Light"/>
                <a:ea typeface="Oswald Light"/>
                <a:cs typeface="Oswald Light"/>
                <a:sym typeface="Oswald Light"/>
              </a:rPr>
              <a:t>“Extreme violence starts, nothing will stop him, no mercy, no compassion, no difference, no fear, no pity</a:t>
            </a:r>
            <a:endParaRPr sz="2400" b="0">
              <a:latin typeface="Oswald Light"/>
              <a:ea typeface="Oswald Light"/>
              <a:cs typeface="Oswald Light"/>
              <a:sym typeface="Oswald Light"/>
            </a:endParaRPr>
          </a:p>
          <a:p>
            <a:pPr marL="0" lvl="0" indent="0" algn="l" rtl="0">
              <a:spcBef>
                <a:spcPts val="0"/>
              </a:spcBef>
              <a:spcAft>
                <a:spcPts val="0"/>
              </a:spcAft>
              <a:buNone/>
            </a:pPr>
            <a:r>
              <a:rPr lang="nl" sz="2400" b="0">
                <a:latin typeface="Oswald Light"/>
                <a:ea typeface="Oswald Light"/>
                <a:cs typeface="Oswald Light"/>
                <a:sym typeface="Oswald Light"/>
              </a:rPr>
              <a:t>He murders, he slaughters, he kills …” -Iliad, Homer</a:t>
            </a:r>
            <a:endParaRPr sz="2400" b="0" i="1"/>
          </a:p>
        </p:txBody>
      </p:sp>
      <p:pic>
        <p:nvPicPr>
          <p:cNvPr id="306" name="Google Shape;306;p49"/>
          <p:cNvPicPr preferRelativeResize="0"/>
          <p:nvPr/>
        </p:nvPicPr>
        <p:blipFill rotWithShape="1">
          <a:blip r:embed="rId3">
            <a:alphaModFix/>
          </a:blip>
          <a:srcRect t="1767" b="10720"/>
          <a:stretch/>
        </p:blipFill>
        <p:spPr>
          <a:xfrm>
            <a:off x="7001500" y="2968350"/>
            <a:ext cx="1557624" cy="1783476"/>
          </a:xfrm>
          <a:prstGeom prst="rect">
            <a:avLst/>
          </a:prstGeom>
          <a:noFill/>
          <a:ln w="28575" cap="flat" cmpd="sng">
            <a:solidFill>
              <a:schemeClr val="accent5"/>
            </a:solidFill>
            <a:prstDash val="solid"/>
            <a:round/>
            <a:headEnd type="none" w="sm" len="sm"/>
            <a:tailEnd type="none" w="sm" len="sm"/>
          </a:ln>
        </p:spPr>
      </p:pic>
      <p:pic>
        <p:nvPicPr>
          <p:cNvPr id="307" name="Google Shape;307;p49"/>
          <p:cNvPicPr preferRelativeResize="0"/>
          <p:nvPr/>
        </p:nvPicPr>
        <p:blipFill>
          <a:blip r:embed="rId4">
            <a:alphaModFix/>
          </a:blip>
          <a:stretch>
            <a:fillRect/>
          </a:stretch>
        </p:blipFill>
        <p:spPr>
          <a:xfrm>
            <a:off x="7001500" y="538307"/>
            <a:ext cx="1557626" cy="2076842"/>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283099" y="712150"/>
            <a:ext cx="81927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2400" b="0" i="1">
                <a:latin typeface="Oswald Light"/>
                <a:ea typeface="Oswald Light"/>
                <a:cs typeface="Oswald Light"/>
                <a:sym typeface="Oswald Light"/>
              </a:rPr>
              <a:t>“Achilles jumped on the Trojans</a:t>
            </a:r>
            <a:endParaRPr sz="2400" b="0" i="1">
              <a:latin typeface="Oswald Light"/>
              <a:ea typeface="Oswald Light"/>
              <a:cs typeface="Oswald Light"/>
              <a:sym typeface="Oswald Light"/>
            </a:endParaRPr>
          </a:p>
          <a:p>
            <a:pPr marL="0" lvl="0" indent="0" algn="l" rtl="0">
              <a:spcBef>
                <a:spcPts val="0"/>
              </a:spcBef>
              <a:spcAft>
                <a:spcPts val="0"/>
              </a:spcAft>
              <a:buNone/>
            </a:pPr>
            <a:r>
              <a:rPr lang="nl" sz="2400" b="0" i="1">
                <a:latin typeface="Oswald Light"/>
                <a:ea typeface="Oswald Light"/>
                <a:cs typeface="Oswald Light"/>
                <a:sym typeface="Oswald Light"/>
              </a:rPr>
              <a:t>with terrible screams, his heart covered </a:t>
            </a:r>
            <a:endParaRPr sz="2400" b="0" i="1">
              <a:latin typeface="Oswald Light"/>
              <a:ea typeface="Oswald Light"/>
              <a:cs typeface="Oswald Light"/>
              <a:sym typeface="Oswald Light"/>
            </a:endParaRPr>
          </a:p>
          <a:p>
            <a:pPr marL="0" lvl="0" indent="0" algn="l" rtl="0">
              <a:spcBef>
                <a:spcPts val="0"/>
              </a:spcBef>
              <a:spcAft>
                <a:spcPts val="0"/>
              </a:spcAft>
              <a:buNone/>
            </a:pPr>
            <a:r>
              <a:rPr lang="nl" sz="2400" b="0" i="1">
                <a:latin typeface="Oswald Light"/>
                <a:ea typeface="Oswald Light"/>
                <a:cs typeface="Oswald Light"/>
                <a:sym typeface="Oswald Light"/>
              </a:rPr>
              <a:t>with power</a:t>
            </a:r>
            <a:endParaRPr sz="2400" b="0" i="1">
              <a:latin typeface="Oswald Light"/>
              <a:ea typeface="Oswald Light"/>
              <a:cs typeface="Oswald Light"/>
              <a:sym typeface="Oswald Light"/>
            </a:endParaRPr>
          </a:p>
          <a:p>
            <a:pPr marL="0" lvl="0" indent="0" algn="l" rtl="0">
              <a:spcBef>
                <a:spcPts val="0"/>
              </a:spcBef>
              <a:spcAft>
                <a:spcPts val="0"/>
              </a:spcAft>
              <a:buNone/>
            </a:pPr>
            <a:r>
              <a:rPr lang="nl" sz="2400" b="0" i="1">
                <a:latin typeface="Oswald Light"/>
                <a:ea typeface="Oswald Light"/>
                <a:cs typeface="Oswald Light"/>
                <a:sym typeface="Oswald Light"/>
              </a:rPr>
              <a:t>First he killed Iphtion …”</a:t>
            </a:r>
            <a:endParaRPr sz="2400" b="0" i="1">
              <a:latin typeface="Oswald Light"/>
              <a:ea typeface="Oswald Light"/>
              <a:cs typeface="Oswald Light"/>
              <a:sym typeface="Oswald Light"/>
            </a:endParaRPr>
          </a:p>
          <a:p>
            <a:pPr marL="0" lvl="0" indent="0" algn="l" rtl="0">
              <a:spcBef>
                <a:spcPts val="0"/>
              </a:spcBef>
              <a:spcAft>
                <a:spcPts val="0"/>
              </a:spcAft>
              <a:buNone/>
            </a:pPr>
            <a:endParaRPr sz="2400" b="0" i="1">
              <a:latin typeface="Oswald Light"/>
              <a:ea typeface="Oswald Light"/>
              <a:cs typeface="Oswald Light"/>
              <a:sym typeface="Oswald Light"/>
            </a:endParaRPr>
          </a:p>
          <a:p>
            <a:pPr marL="0" lvl="0" indent="0" algn="l" rtl="0">
              <a:spcBef>
                <a:spcPts val="0"/>
              </a:spcBef>
              <a:spcAft>
                <a:spcPts val="0"/>
              </a:spcAft>
              <a:buNone/>
            </a:pPr>
            <a:r>
              <a:rPr lang="nl" sz="2400" b="0" i="1">
                <a:latin typeface="Oswald Light"/>
                <a:ea typeface="Oswald Light"/>
                <a:cs typeface="Oswald Light"/>
                <a:sym typeface="Oswald Light"/>
              </a:rPr>
              <a:t>This is how Xanthos’ water flew again and again towards</a:t>
            </a:r>
            <a:endParaRPr sz="2400" b="0" i="1">
              <a:latin typeface="Oswald Light"/>
              <a:ea typeface="Oswald Light"/>
              <a:cs typeface="Oswald Light"/>
              <a:sym typeface="Oswald Light"/>
            </a:endParaRPr>
          </a:p>
          <a:p>
            <a:pPr marL="0" lvl="0" indent="0" algn="l" rtl="0">
              <a:spcBef>
                <a:spcPts val="0"/>
              </a:spcBef>
              <a:spcAft>
                <a:spcPts val="0"/>
              </a:spcAft>
              <a:buNone/>
            </a:pPr>
            <a:r>
              <a:rPr lang="nl" sz="2400" b="0" i="1">
                <a:latin typeface="Oswald Light"/>
                <a:ea typeface="Oswald Light"/>
                <a:cs typeface="Oswald Light"/>
                <a:sym typeface="Oswald Light"/>
              </a:rPr>
              <a:t>Achilles, although he was running so fast </a:t>
            </a:r>
            <a:endParaRPr sz="2400" b="0" i="1">
              <a:latin typeface="Oswald Light"/>
              <a:ea typeface="Oswald Light"/>
              <a:cs typeface="Oswald Light"/>
              <a:sym typeface="Oswald Light"/>
            </a:endParaRPr>
          </a:p>
          <a:p>
            <a:pPr marL="0" lvl="0" indent="0" algn="l" rtl="0">
              <a:spcBef>
                <a:spcPts val="0"/>
              </a:spcBef>
              <a:spcAft>
                <a:spcPts val="0"/>
              </a:spcAft>
              <a:buNone/>
            </a:pPr>
            <a:r>
              <a:rPr lang="nl" sz="2400" b="0" i="1">
                <a:latin typeface="Oswald Light"/>
                <a:ea typeface="Oswald Light"/>
                <a:cs typeface="Oswald Light"/>
                <a:sym typeface="Oswald Light"/>
              </a:rPr>
              <a:t>Because gods are stronger than people </a:t>
            </a:r>
            <a:endParaRPr sz="2400" b="0" i="1"/>
          </a:p>
        </p:txBody>
      </p:sp>
      <p:pic>
        <p:nvPicPr>
          <p:cNvPr id="313" name="Google Shape;313;p50"/>
          <p:cNvPicPr preferRelativeResize="0"/>
          <p:nvPr/>
        </p:nvPicPr>
        <p:blipFill>
          <a:blip r:embed="rId3">
            <a:alphaModFix/>
          </a:blip>
          <a:stretch>
            <a:fillRect/>
          </a:stretch>
        </p:blipFill>
        <p:spPr>
          <a:xfrm>
            <a:off x="6196500" y="345100"/>
            <a:ext cx="2520300" cy="2554225"/>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231450" y="268025"/>
            <a:ext cx="8187600" cy="479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Fall of the Western Roman Empire</a:t>
            </a:r>
            <a:endParaRPr sz="3600" b="0" i="1">
              <a:solidFill>
                <a:schemeClr val="dk1"/>
              </a:solidFill>
              <a:latin typeface="Oswald"/>
              <a:ea typeface="Oswald"/>
              <a:cs typeface="Oswald"/>
              <a:sym typeface="Oswald"/>
            </a:endParaRPr>
          </a:p>
          <a:p>
            <a:pPr marL="0" lvl="0" indent="0" algn="l" rtl="0">
              <a:spcBef>
                <a:spcPts val="0"/>
              </a:spcBef>
              <a:spcAft>
                <a:spcPts val="0"/>
              </a:spcAft>
              <a:buNone/>
            </a:pPr>
            <a:endParaRPr sz="3600" b="0" i="1">
              <a:solidFill>
                <a:schemeClr val="dk1"/>
              </a:solidFill>
              <a:latin typeface="Oswald"/>
              <a:ea typeface="Oswald"/>
              <a:cs typeface="Oswald"/>
              <a:sym typeface="Oswald"/>
            </a:endParaRPr>
          </a:p>
          <a:p>
            <a:pPr marL="0" lvl="0" indent="0" algn="l" rtl="0">
              <a:spcBef>
                <a:spcPts val="0"/>
              </a:spcBef>
              <a:spcAft>
                <a:spcPts val="0"/>
              </a:spcAft>
              <a:buNone/>
            </a:pPr>
            <a:r>
              <a:rPr lang="nl" sz="2400" b="0">
                <a:latin typeface="Oswald Light"/>
                <a:ea typeface="Oswald Light"/>
                <a:cs typeface="Oswald Light"/>
                <a:sym typeface="Oswald Light"/>
              </a:rPr>
              <a:t>Kyle Harper, “The fate of Rome”</a:t>
            </a:r>
            <a:endParaRPr sz="2400" b="0">
              <a:latin typeface="Oswald Light"/>
              <a:ea typeface="Oswald Light"/>
              <a:cs typeface="Oswald Light"/>
              <a:sym typeface="Oswald Light"/>
            </a:endParaRPr>
          </a:p>
          <a:p>
            <a:pPr marL="457200" lvl="0" indent="-381000" algn="l" rtl="0">
              <a:spcBef>
                <a:spcPts val="0"/>
              </a:spcBef>
              <a:spcAft>
                <a:spcPts val="0"/>
              </a:spcAft>
              <a:buClr>
                <a:srgbClr val="FFF9F5"/>
              </a:buClr>
              <a:buSzPts val="2400"/>
              <a:buFont typeface="Oswald"/>
              <a:buChar char="-"/>
            </a:pPr>
            <a:r>
              <a:rPr lang="nl" sz="2400" b="0">
                <a:latin typeface="Oswald Light"/>
                <a:ea typeface="Oswald Light"/>
                <a:cs typeface="Oswald Light"/>
                <a:sym typeface="Oswald Light"/>
              </a:rPr>
              <a:t>hayday Roman Empire: favorable climate conditions </a:t>
            </a:r>
            <a:endParaRPr sz="2400" b="0">
              <a:latin typeface="Oswald Light"/>
              <a:ea typeface="Oswald Light"/>
              <a:cs typeface="Oswald Light"/>
              <a:sym typeface="Oswald Light"/>
            </a:endParaRPr>
          </a:p>
          <a:p>
            <a:pPr marL="457200" lvl="0" indent="-381000" algn="l" rtl="0">
              <a:spcBef>
                <a:spcPts val="0"/>
              </a:spcBef>
              <a:spcAft>
                <a:spcPts val="0"/>
              </a:spcAft>
              <a:buClr>
                <a:srgbClr val="FFF9F5"/>
              </a:buClr>
              <a:buSzPts val="2400"/>
              <a:buFont typeface="Oswald"/>
              <a:buChar char="-"/>
            </a:pPr>
            <a:r>
              <a:rPr lang="nl" sz="2400" b="0">
                <a:latin typeface="Oswald Light"/>
                <a:ea typeface="Oswald Light"/>
                <a:cs typeface="Oswald Light"/>
                <a:sym typeface="Oswald Light"/>
              </a:rPr>
              <a:t>fall: epidemics, disease, climate change </a:t>
            </a:r>
            <a:endParaRPr sz="2400" b="0">
              <a:latin typeface="Oswald Light"/>
              <a:ea typeface="Oswald Light"/>
              <a:cs typeface="Oswald Light"/>
              <a:sym typeface="Oswald Light"/>
            </a:endParaRPr>
          </a:p>
          <a:p>
            <a:pPr marL="457200" lvl="0" indent="0" algn="l" rtl="0">
              <a:spcBef>
                <a:spcPts val="0"/>
              </a:spcBef>
              <a:spcAft>
                <a:spcPts val="0"/>
              </a:spcAft>
              <a:buNone/>
            </a:pPr>
            <a:r>
              <a:rPr lang="nl" sz="2400" b="0">
                <a:latin typeface="Oswald Light"/>
                <a:ea typeface="Oswald Light"/>
                <a:cs typeface="Oswald Light"/>
                <a:sym typeface="Oswald Light"/>
              </a:rPr>
              <a:t>	=&gt; resilience of society decreased</a:t>
            </a:r>
            <a:endParaRPr sz="2400" b="0">
              <a:latin typeface="Oswald Light"/>
              <a:ea typeface="Oswald Light"/>
              <a:cs typeface="Oswald Light"/>
              <a:sym typeface="Oswald Light"/>
            </a:endParaRPr>
          </a:p>
          <a:p>
            <a:pPr marL="457200" lvl="0" indent="0" algn="l" rtl="0">
              <a:spcBef>
                <a:spcPts val="0"/>
              </a:spcBef>
              <a:spcAft>
                <a:spcPts val="0"/>
              </a:spcAft>
              <a:buNone/>
            </a:pPr>
            <a:r>
              <a:rPr lang="nl" sz="2400" b="0">
                <a:latin typeface="Oswald Light"/>
                <a:ea typeface="Oswald Light"/>
                <a:cs typeface="Oswald Light"/>
                <a:sym typeface="Oswald Light"/>
              </a:rPr>
              <a:t>	=&gt; West-Roman Empire has fallen apart</a:t>
            </a:r>
            <a:endParaRPr sz="2400" b="0">
              <a:latin typeface="Oswald Light"/>
              <a:ea typeface="Oswald Light"/>
              <a:cs typeface="Oswald Light"/>
              <a:sym typeface="Oswald Light"/>
            </a:endParaRPr>
          </a:p>
          <a:p>
            <a:pPr marL="0" lvl="0" indent="0" algn="l" rtl="0">
              <a:spcBef>
                <a:spcPts val="0"/>
              </a:spcBef>
              <a:spcAft>
                <a:spcPts val="0"/>
              </a:spcAft>
              <a:buNone/>
            </a:pPr>
            <a:r>
              <a:rPr lang="nl" sz="2400" b="0">
                <a:latin typeface="Oswald Light"/>
                <a:ea typeface="Oswald Light"/>
                <a:cs typeface="Oswald Light"/>
                <a:sym typeface="Oswald Light"/>
              </a:rPr>
              <a:t>		(blue part of the map)</a:t>
            </a:r>
            <a:endParaRPr sz="2400" b="0" i="1">
              <a:solidFill>
                <a:srgbClr val="FFF9F5"/>
              </a:solidFill>
              <a:latin typeface="Oswald"/>
              <a:ea typeface="Oswald"/>
              <a:cs typeface="Oswald"/>
              <a:sym typeface="Oswald"/>
            </a:endParaRPr>
          </a:p>
          <a:p>
            <a:pPr marL="0" lvl="0" indent="0" algn="l" rtl="0">
              <a:spcBef>
                <a:spcPts val="0"/>
              </a:spcBef>
              <a:spcAft>
                <a:spcPts val="0"/>
              </a:spcAft>
              <a:buNone/>
            </a:pPr>
            <a:r>
              <a:rPr lang="nl" sz="3600" b="0" i="1">
                <a:solidFill>
                  <a:schemeClr val="dk1"/>
                </a:solidFill>
                <a:latin typeface="Oswald"/>
                <a:ea typeface="Oswald"/>
                <a:cs typeface="Oswald"/>
                <a:sym typeface="Oswald"/>
              </a:rPr>
              <a:t> </a:t>
            </a:r>
            <a:endParaRPr sz="3600" b="0" i="1">
              <a:solidFill>
                <a:schemeClr val="dk1"/>
              </a:solidFill>
              <a:latin typeface="Oswald"/>
              <a:ea typeface="Oswald"/>
              <a:cs typeface="Oswald"/>
              <a:sym typeface="Oswald"/>
            </a:endParaRPr>
          </a:p>
        </p:txBody>
      </p:sp>
      <p:pic>
        <p:nvPicPr>
          <p:cNvPr id="319" name="Google Shape;319;p51"/>
          <p:cNvPicPr preferRelativeResize="0"/>
          <p:nvPr/>
        </p:nvPicPr>
        <p:blipFill>
          <a:blip r:embed="rId3">
            <a:alphaModFix/>
          </a:blip>
          <a:stretch>
            <a:fillRect/>
          </a:stretch>
        </p:blipFill>
        <p:spPr>
          <a:xfrm>
            <a:off x="6028903" y="2738003"/>
            <a:ext cx="2982251" cy="2000125"/>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2"/>
          <p:cNvSpPr txBox="1">
            <a:spLocks noGrp="1"/>
          </p:cNvSpPr>
          <p:nvPr>
            <p:ph type="title"/>
          </p:nvPr>
        </p:nvSpPr>
        <p:spPr>
          <a:xfrm>
            <a:off x="283099" y="712150"/>
            <a:ext cx="83130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Wake-up call</a:t>
            </a:r>
            <a:endParaRPr sz="3600" b="0" i="1">
              <a:solidFill>
                <a:schemeClr val="dk1"/>
              </a:solidFill>
            </a:endParaRPr>
          </a:p>
          <a:p>
            <a:pPr marL="0" lvl="0" indent="0" algn="l" rtl="0">
              <a:spcBef>
                <a:spcPts val="0"/>
              </a:spcBef>
              <a:spcAft>
                <a:spcPts val="0"/>
              </a:spcAft>
              <a:buNone/>
            </a:pPr>
            <a:endParaRPr sz="3600" b="0" i="1">
              <a:solidFill>
                <a:schemeClr val="dk1"/>
              </a:solidFill>
            </a:endParaRPr>
          </a:p>
          <a:p>
            <a:pPr marL="0" lvl="0" indent="0" algn="l" rtl="0">
              <a:spcBef>
                <a:spcPts val="0"/>
              </a:spcBef>
              <a:spcAft>
                <a:spcPts val="0"/>
              </a:spcAft>
              <a:buNone/>
            </a:pPr>
            <a:r>
              <a:rPr lang="nl" sz="2400" b="0">
                <a:latin typeface="Oswald Light"/>
                <a:ea typeface="Oswald Light"/>
                <a:cs typeface="Oswald Light"/>
                <a:sym typeface="Oswald Light"/>
              </a:rPr>
              <a:t>Roman globalizing world began </a:t>
            </a:r>
            <a:br>
              <a:rPr lang="nl" sz="2400" b="0">
                <a:latin typeface="Oswald Light"/>
                <a:ea typeface="Oswald Light"/>
                <a:cs typeface="Oswald Light"/>
                <a:sym typeface="Oswald Light"/>
              </a:rPr>
            </a:br>
            <a:r>
              <a:rPr lang="nl" sz="2400" b="0">
                <a:latin typeface="Oswald Light"/>
                <a:ea typeface="Oswald Light"/>
                <a:cs typeface="Oswald Light"/>
                <a:sym typeface="Oswald Light"/>
              </a:rPr>
              <a:t>to feel </a:t>
            </a:r>
            <a:r>
              <a:rPr lang="nl" sz="2400" b="0">
                <a:solidFill>
                  <a:schemeClr val="accent5"/>
                </a:solidFill>
                <a:latin typeface="Oswald Light"/>
                <a:ea typeface="Oswald Light"/>
                <a:cs typeface="Oswald Light"/>
                <a:sym typeface="Oswald Light"/>
              </a:rPr>
              <a:t>revenge</a:t>
            </a:r>
            <a:r>
              <a:rPr lang="nl" sz="2400" b="0">
                <a:latin typeface="Oswald Light"/>
                <a:ea typeface="Oswald Light"/>
                <a:cs typeface="Oswald Light"/>
                <a:sym typeface="Oswald Light"/>
              </a:rPr>
              <a:t> of nature = our world </a:t>
            </a:r>
            <a:endParaRPr sz="2400" b="0" i="1"/>
          </a:p>
          <a:p>
            <a:pPr marL="0" lvl="0" indent="0" algn="l" rtl="0">
              <a:spcBef>
                <a:spcPts val="0"/>
              </a:spcBef>
              <a:spcAft>
                <a:spcPts val="0"/>
              </a:spcAft>
              <a:buNone/>
            </a:pPr>
            <a:endParaRPr sz="3600" b="0" i="1"/>
          </a:p>
        </p:txBody>
      </p:sp>
      <p:pic>
        <p:nvPicPr>
          <p:cNvPr id="325" name="Google Shape;325;p52"/>
          <p:cNvPicPr preferRelativeResize="0"/>
          <p:nvPr/>
        </p:nvPicPr>
        <p:blipFill>
          <a:blip r:embed="rId3">
            <a:alphaModFix/>
          </a:blip>
          <a:stretch>
            <a:fillRect/>
          </a:stretch>
        </p:blipFill>
        <p:spPr>
          <a:xfrm>
            <a:off x="4901050" y="1154538"/>
            <a:ext cx="3784125" cy="2834425"/>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3"/>
          <p:cNvSpPr txBox="1">
            <a:spLocks noGrp="1"/>
          </p:cNvSpPr>
          <p:nvPr>
            <p:ph type="title"/>
          </p:nvPr>
        </p:nvSpPr>
        <p:spPr>
          <a:xfrm>
            <a:off x="231450" y="268025"/>
            <a:ext cx="7700700" cy="14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The climate issue: now</a:t>
            </a:r>
            <a:endParaRPr sz="3600">
              <a:solidFill>
                <a:schemeClr val="accent5"/>
              </a:solidFill>
              <a:latin typeface="Oswald"/>
              <a:ea typeface="Oswald"/>
              <a:cs typeface="Oswald"/>
              <a:sym typeface="Oswald"/>
            </a:endParaRPr>
          </a:p>
        </p:txBody>
      </p:sp>
      <p:pic>
        <p:nvPicPr>
          <p:cNvPr id="331" name="Google Shape;331;p53"/>
          <p:cNvPicPr preferRelativeResize="0"/>
          <p:nvPr/>
        </p:nvPicPr>
        <p:blipFill>
          <a:blip r:embed="rId3">
            <a:alphaModFix/>
          </a:blip>
          <a:stretch>
            <a:fillRect/>
          </a:stretch>
        </p:blipFill>
        <p:spPr>
          <a:xfrm>
            <a:off x="3911700" y="1780675"/>
            <a:ext cx="4871477" cy="2740225"/>
          </a:xfrm>
          <a:prstGeom prst="rect">
            <a:avLst/>
          </a:prstGeom>
          <a:noFill/>
          <a:ln w="28575" cap="flat" cmpd="sng">
            <a:solidFill>
              <a:schemeClr val="accent5"/>
            </a:solidFill>
            <a:prstDash val="solid"/>
            <a:round/>
            <a:headEnd type="none" w="sm" len="sm"/>
            <a:tailEnd type="none" w="sm" len="sm"/>
          </a:ln>
        </p:spPr>
      </p:pic>
      <p:sp>
        <p:nvSpPr>
          <p:cNvPr id="332" name="Google Shape;332;p53"/>
          <p:cNvSpPr txBox="1"/>
          <p:nvPr/>
        </p:nvSpPr>
        <p:spPr>
          <a:xfrm>
            <a:off x="709725" y="1270500"/>
            <a:ext cx="3296100" cy="31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400" i="1">
                <a:solidFill>
                  <a:schemeClr val="lt1"/>
                </a:solidFill>
                <a:latin typeface="Oswald Light"/>
                <a:ea typeface="Oswald Light"/>
                <a:cs typeface="Oswald Light"/>
                <a:sym typeface="Oswald Light"/>
              </a:rPr>
              <a:t>-95% sure: humans responsible</a:t>
            </a:r>
            <a:endParaRPr sz="2400" i="1">
              <a:solidFill>
                <a:schemeClr val="lt1"/>
              </a:solidFill>
              <a:latin typeface="Oswald Light"/>
              <a:ea typeface="Oswald Light"/>
              <a:cs typeface="Oswald Light"/>
              <a:sym typeface="Oswald Light"/>
            </a:endParaRPr>
          </a:p>
          <a:p>
            <a:pPr marL="0" lvl="0" indent="0" algn="l" rtl="0">
              <a:spcBef>
                <a:spcPts val="0"/>
              </a:spcBef>
              <a:spcAft>
                <a:spcPts val="0"/>
              </a:spcAft>
              <a:buNone/>
            </a:pPr>
            <a:r>
              <a:rPr lang="nl" sz="2400" i="1">
                <a:solidFill>
                  <a:schemeClr val="lt1"/>
                </a:solidFill>
                <a:latin typeface="Oswald Light"/>
                <a:ea typeface="Oswald Light"/>
                <a:cs typeface="Oswald Light"/>
                <a:sym typeface="Oswald Light"/>
              </a:rPr>
              <a:t>-temperature+0.85 degrees since 1880 due to human activity</a:t>
            </a:r>
            <a:endParaRPr sz="2400" i="1">
              <a:solidFill>
                <a:schemeClr val="lt1"/>
              </a:solidFill>
              <a:latin typeface="Oswald Light"/>
              <a:ea typeface="Oswald Light"/>
              <a:cs typeface="Oswald Light"/>
              <a:sym typeface="Oswald Light"/>
            </a:endParaRPr>
          </a:p>
          <a:p>
            <a:pPr marL="0" lvl="0" indent="0" algn="l" rtl="0">
              <a:spcBef>
                <a:spcPts val="0"/>
              </a:spcBef>
              <a:spcAft>
                <a:spcPts val="0"/>
              </a:spcAft>
              <a:buNone/>
            </a:pPr>
            <a:r>
              <a:rPr lang="nl" sz="2400" i="1">
                <a:solidFill>
                  <a:schemeClr val="lt1"/>
                </a:solidFill>
                <a:latin typeface="Oswald Light"/>
                <a:ea typeface="Oswald Light"/>
                <a:cs typeface="Oswald Light"/>
                <a:sym typeface="Oswald Light"/>
              </a:rPr>
              <a:t>-1 trillion tons of carbon dioxide = destruction of the world</a:t>
            </a:r>
            <a:endParaRPr sz="2400" i="1">
              <a:solidFill>
                <a:schemeClr val="lt1"/>
              </a:solidFill>
              <a:latin typeface="Oswald Light"/>
              <a:ea typeface="Oswald Light"/>
              <a:cs typeface="Oswald Light"/>
              <a:sym typeface="Oswald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4"/>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l" sz="3600">
                <a:solidFill>
                  <a:schemeClr val="accent5"/>
                </a:solidFill>
                <a:latin typeface="Oswald"/>
                <a:ea typeface="Oswald"/>
                <a:cs typeface="Oswald"/>
                <a:sym typeface="Oswald"/>
              </a:rPr>
              <a:t>Greta Thunberg</a:t>
            </a:r>
            <a:endParaRPr sz="3600">
              <a:solidFill>
                <a:schemeClr val="accent5"/>
              </a:solidFill>
              <a:latin typeface="Oswald"/>
              <a:ea typeface="Oswald"/>
              <a:cs typeface="Oswald"/>
              <a:sym typeface="Oswald"/>
            </a:endParaRPr>
          </a:p>
        </p:txBody>
      </p:sp>
      <p:pic>
        <p:nvPicPr>
          <p:cNvPr id="338" name="Google Shape;338;p54" title="Greta Thunberg Speech.mp4">
            <a:hlinkClick r:id="rId3"/>
          </p:cNvPr>
          <p:cNvPicPr preferRelativeResize="0"/>
          <p:nvPr/>
        </p:nvPicPr>
        <p:blipFill>
          <a:blip r:embed="rId4">
            <a:alphaModFix/>
          </a:blip>
          <a:stretch>
            <a:fillRect/>
          </a:stretch>
        </p:blipFill>
        <p:spPr>
          <a:xfrm>
            <a:off x="6006400" y="178825"/>
            <a:ext cx="2966400" cy="2224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5"/>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55"/>
          <p:cNvPicPr preferRelativeResize="0"/>
          <p:nvPr/>
        </p:nvPicPr>
        <p:blipFill>
          <a:blip r:embed="rId3">
            <a:alphaModFix/>
          </a:blip>
          <a:stretch>
            <a:fillRect/>
          </a:stretch>
        </p:blipFill>
        <p:spPr>
          <a:xfrm>
            <a:off x="5715000" y="0"/>
            <a:ext cx="3429000" cy="5143500"/>
          </a:xfrm>
          <a:prstGeom prst="rect">
            <a:avLst/>
          </a:prstGeom>
          <a:noFill/>
          <a:ln>
            <a:noFill/>
          </a:ln>
        </p:spPr>
      </p:pic>
      <p:pic>
        <p:nvPicPr>
          <p:cNvPr id="345" name="Google Shape;345;p55"/>
          <p:cNvPicPr preferRelativeResize="0"/>
          <p:nvPr/>
        </p:nvPicPr>
        <p:blipFill>
          <a:blip r:embed="rId4">
            <a:alphaModFix/>
          </a:blip>
          <a:stretch>
            <a:fillRect/>
          </a:stretch>
        </p:blipFill>
        <p:spPr>
          <a:xfrm>
            <a:off x="0" y="0"/>
            <a:ext cx="3429000" cy="5143488"/>
          </a:xfrm>
          <a:prstGeom prst="rect">
            <a:avLst/>
          </a:prstGeom>
          <a:noFill/>
          <a:ln>
            <a:noFill/>
          </a:ln>
        </p:spPr>
      </p:pic>
      <p:pic>
        <p:nvPicPr>
          <p:cNvPr id="346" name="Google Shape;346;p55"/>
          <p:cNvPicPr preferRelativeResize="0"/>
          <p:nvPr/>
        </p:nvPicPr>
        <p:blipFill rotWithShape="1">
          <a:blip r:embed="rId5">
            <a:alphaModFix/>
          </a:blip>
          <a:srcRect l="2750" r="-2749"/>
          <a:stretch/>
        </p:blipFill>
        <p:spPr>
          <a:xfrm>
            <a:off x="2200113" y="1981000"/>
            <a:ext cx="4743774" cy="3162500"/>
          </a:xfrm>
          <a:prstGeom prst="rect">
            <a:avLst/>
          </a:prstGeom>
          <a:noFill/>
          <a:ln>
            <a:noFill/>
          </a:ln>
        </p:spPr>
      </p:pic>
      <p:pic>
        <p:nvPicPr>
          <p:cNvPr id="347" name="Google Shape;347;p55"/>
          <p:cNvPicPr preferRelativeResize="0"/>
          <p:nvPr/>
        </p:nvPicPr>
        <p:blipFill>
          <a:blip r:embed="rId6">
            <a:alphaModFix/>
          </a:blip>
          <a:stretch>
            <a:fillRect/>
          </a:stretch>
        </p:blipFill>
        <p:spPr>
          <a:xfrm>
            <a:off x="2200125" y="0"/>
            <a:ext cx="4606002" cy="30706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fade">
                                      <p:cBhvr>
                                        <p:cTn id="12" dur="1"/>
                                        <p:tgtEl>
                                          <p:spTgt spid="3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6"/>
                                        </p:tgtEl>
                                        <p:attrNameLst>
                                          <p:attrName>style.visibility</p:attrName>
                                        </p:attrNameLst>
                                      </p:cBhvr>
                                      <p:to>
                                        <p:strVal val="visible"/>
                                      </p:to>
                                    </p:set>
                                    <p:animEffect transition="in" filter="fade">
                                      <p:cBhvr>
                                        <p:cTn id="17" dur="1"/>
                                        <p:tgtEl>
                                          <p:spTgt spid="3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gtEl>
                                        <p:attrNameLst>
                                          <p:attrName>style.visibility</p:attrName>
                                        </p:attrNameLst>
                                      </p:cBhvr>
                                      <p:to>
                                        <p:strVal val="visible"/>
                                      </p:to>
                                    </p:set>
                                    <p:animEffect transition="in" filter="fade">
                                      <p:cBhvr>
                                        <p:cTn id="22" dur="1"/>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430</Words>
  <Application>Microsoft Office PowerPoint</Application>
  <PresentationFormat>Diavoorstelling (16:9)</PresentationFormat>
  <Paragraphs>101</Paragraphs>
  <Slides>18</Slides>
  <Notes>18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18</vt:i4>
      </vt:variant>
    </vt:vector>
  </HeadingPairs>
  <TitlesOfParts>
    <vt:vector size="25" baseType="lpstr">
      <vt:lpstr>Oswald Medium</vt:lpstr>
      <vt:lpstr>Arial</vt:lpstr>
      <vt:lpstr>Lato</vt:lpstr>
      <vt:lpstr>Oswald</vt:lpstr>
      <vt:lpstr>Oswald Light</vt:lpstr>
      <vt:lpstr>Raleway</vt:lpstr>
      <vt:lpstr>Swiss</vt:lpstr>
      <vt:lpstr>Climate “This world must be unique.” -Aristotle (384-322 BC) </vt:lpstr>
      <vt:lpstr>Iliad The mood of the gods controlled the climate  Poseidon: god of the seas: decisive for return of soldiers after Trojan War e.g. Odysseus </vt:lpstr>
      <vt:lpstr>Intervention of nature in the Iliad  Achilles: very mad because best friend Patroklos was killed by Hector, his enemy  “Extreme violence starts, nothing will stop him, no mercy, no compassion, no difference, no fear, no pity He murders, he slaughters, he kills …” -Iliad, Homer</vt:lpstr>
      <vt:lpstr>“Achilles jumped on the Trojans with terrible screams, his heart covered  with power First he killed Iphtion …”  This is how Xanthos’ water flew again and again towards Achilles, although he was running so fast  Because gods are stronger than people </vt:lpstr>
      <vt:lpstr>Fall of the Western Roman Empire  Kyle Harper, “The fate of Rome” hayday Roman Empire: favorable climate conditions  fall: epidemics, disease, climate change   =&gt; resilience of society decreased  =&gt; West-Roman Empire has fallen apart   (blue part of the map)  </vt:lpstr>
      <vt:lpstr>Wake-up call  Roman globalizing world began  to feel revenge of nature = our world  </vt:lpstr>
      <vt:lpstr>The climate issue: now</vt:lpstr>
      <vt:lpstr>Greta Thunberg</vt:lpstr>
      <vt:lpstr>PowerPoint-presentatie</vt:lpstr>
      <vt:lpstr>#MeToo</vt:lpstr>
      <vt:lpstr>PowerPoint-presentatie</vt:lpstr>
      <vt:lpstr>PowerPoint-presentatie</vt:lpstr>
      <vt:lpstr>     Zeus: before his marriage married to Metis married to Thetis Married to Mnemosyne, affaire with Leto During his marriage with Hera: Europa     - Callisto Io      - Maia Semele     - Metis Ganymedes (male)  - Dione Danaë </vt:lpstr>
      <vt:lpstr>Europe Zeus: struck by her charms White bull Crete Raped her in the shadow of  a tree and returned to his wife  </vt:lpstr>
      <vt:lpstr>Larry Nassar: child abuse cumulative criminal acts of sex abuse, in which he was accused of molesting at least 250 girls and young women  child pornography charges child abuse of Michael Jackson </vt:lpstr>
      <vt:lpstr>Brett Kavanaugh Woody Allen Ryan Adams John Travolta Alfred Hitchcock Sean Penn Dustin Hoffman Chris Brown Bill Cosby R. Kelly Patrick Kluivert Morgan Freeman Donald Trump Michael Jackson Cristiano Ronaldo Kevin Spacey Ben Affleck Mariah Carey Gerard Depardieu David Copperfield James Franco Stan Lee Sylvester Stallone Harvey Weinstein</vt:lpstr>
      <vt:lpstr>Conclusion We can and have to stop unacceptable behavior (=hubris in Greek antiquity) sexually, in science, in medicine, during war, regarding climate and so on …  In antiquity: the gods send their punishment In the present: laws and commissions protect us against overstepping boundaries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 Crossing borders and boundaries</dc:title>
  <dc:creator>mieke.vangansbeke</dc:creator>
  <cp:lastModifiedBy>MERVEILLIE Els</cp:lastModifiedBy>
  <cp:revision>1</cp:revision>
  <dcterms:modified xsi:type="dcterms:W3CDTF">2019-05-13T09:43:29Z</dcterms:modified>
</cp:coreProperties>
</file>