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Amatic SC"/>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maticSC-bold.fntdata"/><Relationship Id="rId16" Type="http://schemas.openxmlformats.org/officeDocument/2006/relationships/font" Target="fonts/AmaticSC-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6b667448a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6b667448a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6b66744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6b66744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6b667448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6b667448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6b667448a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6b667448a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6b667448a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6b667448a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6b667448a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6b667448a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6b667448a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16b667448a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6b667448a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6b667448a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6b667448a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6b667448a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hyperlink" Target="http://drive.google.com/file/d/1dp6633TR5eRAxubZZwHGLdIt03EJct4l/view" TargetMode="Externa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drive.google.com/file/d/1KpRVetRqBvbH9RRijxC0p_ZIgyfnUz97/view"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hyperlink" Target="http://drive.google.com/file/d/1vVJSjS1Gqcf2WSkaQ5325TC1ILeE_qPo/view" TargetMode="External"/><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hyperlink" Target="http://drive.google.com/file/d/1TQfk8isfQFr7dZkn2PSqLfcI5-Pz_n0l/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hyperlink" Target="http://drive.google.com/file/d/1EFJ7gTTWW8C0ileNFU4U3IdNGWyJ8BZZ/view"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hyperlink" Target="http://drive.google.com/file/d/1bLAL6LghcToohVO8wve_lW0z3iYz9eLl/view"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9.jpg"/><Relationship Id="rId5" Type="http://schemas.openxmlformats.org/officeDocument/2006/relationships/hyperlink" Target="http://drive.google.com/file/d/1OFN-II2bHvressW521rLw41x90M04M-H/view" TargetMode="External"/><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end6W0NVZAcDbHtdS7SF8gU1HHkehEam/vie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drive.google.com/file/d/1GTBHWelxPuc1JNI_GQCSDZINm6bnBKaF/view" TargetMode="Externa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hyperlink" Target="http://drive.google.com/file/d/1ntwxfCnVlnVlp-U9Kn9h7pZTaUmQxckO/view"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0"/>
            <a:ext cx="8520600" cy="1290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sv"/>
              <a:t>This is our country Sweden</a:t>
            </a:r>
            <a:endParaRPr/>
          </a:p>
        </p:txBody>
      </p:sp>
      <p:sp>
        <p:nvSpPr>
          <p:cNvPr id="55" name="Google Shape;55;p13"/>
          <p:cNvSpPr txBox="1"/>
          <p:nvPr>
            <p:ph idx="1" type="subTitle"/>
          </p:nvPr>
        </p:nvSpPr>
        <p:spPr>
          <a:xfrm>
            <a:off x="311700" y="3803725"/>
            <a:ext cx="8520600" cy="902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sv">
                <a:solidFill>
                  <a:schemeClr val="dk1"/>
                </a:solidFill>
              </a:rPr>
              <a:t>We hope you will learn a lot from our presentation!</a:t>
            </a:r>
            <a:endParaRPr>
              <a:solidFill>
                <a:schemeClr val="dk1"/>
              </a:solidFill>
            </a:endParaRPr>
          </a:p>
        </p:txBody>
      </p:sp>
      <p:pic>
        <p:nvPicPr>
          <p:cNvPr id="56" name="Google Shape;56;p13" title="mp3 1.mp3">
            <a:hlinkClick r:id="rId4"/>
          </p:cNvPr>
          <p:cNvPicPr preferRelativeResize="0"/>
          <p:nvPr/>
        </p:nvPicPr>
        <p:blipFill>
          <a:blip r:embed="rId5">
            <a:alphaModFix/>
          </a:blip>
          <a:stretch>
            <a:fillRect/>
          </a:stretch>
        </p:blipFill>
        <p:spPr>
          <a:xfrm>
            <a:off x="152400" y="1442400"/>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297400"/>
            <a:ext cx="8520600" cy="85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sv" sz="3020"/>
              <a:t>Thanks for looking at our presentation</a:t>
            </a:r>
            <a:endParaRPr b="1" sz="3020"/>
          </a:p>
        </p:txBody>
      </p:sp>
      <p:sp>
        <p:nvSpPr>
          <p:cNvPr id="129" name="Google Shape;12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1200"/>
              </a:spcBef>
              <a:spcAft>
                <a:spcPts val="0"/>
              </a:spcAft>
              <a:buNone/>
            </a:pPr>
            <a:r>
              <a:t/>
            </a:r>
            <a:endParaRPr sz="2500">
              <a:solidFill>
                <a:schemeClr val="dk1"/>
              </a:solidFill>
            </a:endParaRPr>
          </a:p>
          <a:p>
            <a:pPr indent="0" lvl="0" marL="0" rtl="0" algn="ctr">
              <a:spcBef>
                <a:spcPts val="1200"/>
              </a:spcBef>
              <a:spcAft>
                <a:spcPts val="0"/>
              </a:spcAft>
              <a:buNone/>
            </a:pPr>
            <a:r>
              <a:t/>
            </a:r>
            <a:endParaRPr b="1" sz="2500">
              <a:solidFill>
                <a:schemeClr val="dk1"/>
              </a:solidFill>
            </a:endParaRPr>
          </a:p>
          <a:p>
            <a:pPr indent="0" lvl="0" marL="0" rtl="0" algn="ctr">
              <a:spcBef>
                <a:spcPts val="1200"/>
              </a:spcBef>
              <a:spcAft>
                <a:spcPts val="0"/>
              </a:spcAft>
              <a:buNone/>
            </a:pPr>
            <a:r>
              <a:rPr b="1" lang="sv" sz="2500">
                <a:solidFill>
                  <a:schemeClr val="dk1"/>
                </a:solidFill>
              </a:rPr>
              <a:t>We hope to see you in the future!</a:t>
            </a:r>
            <a:endParaRPr b="1" sz="2500">
              <a:solidFill>
                <a:schemeClr val="dk1"/>
              </a:solidFill>
            </a:endParaRPr>
          </a:p>
          <a:p>
            <a:pPr indent="0" lvl="0" marL="0" rtl="0" algn="ctr">
              <a:spcBef>
                <a:spcPts val="1200"/>
              </a:spcBef>
              <a:spcAft>
                <a:spcPts val="0"/>
              </a:spcAft>
              <a:buNone/>
            </a:pPr>
            <a:r>
              <a:rPr b="1" lang="sv" sz="2500">
                <a:solidFill>
                  <a:schemeClr val="dk1"/>
                </a:solidFill>
              </a:rPr>
              <a:t>Best regards </a:t>
            </a:r>
            <a:endParaRPr b="1" sz="2500">
              <a:solidFill>
                <a:schemeClr val="dk1"/>
              </a:solidFill>
            </a:endParaRPr>
          </a:p>
          <a:p>
            <a:pPr indent="0" lvl="0" marL="0" rtl="0" algn="ctr">
              <a:spcBef>
                <a:spcPts val="1200"/>
              </a:spcBef>
              <a:spcAft>
                <a:spcPts val="1200"/>
              </a:spcAft>
              <a:buNone/>
            </a:pPr>
            <a:r>
              <a:rPr b="1" lang="sv" sz="2500">
                <a:solidFill>
                  <a:schemeClr val="dk1"/>
                </a:solidFill>
              </a:rPr>
              <a:t>Class 4A at Nättrabyskolan</a:t>
            </a:r>
            <a:endParaRPr b="1" sz="2500">
              <a:solidFill>
                <a:schemeClr val="dk1"/>
              </a:solidFill>
            </a:endParaRPr>
          </a:p>
        </p:txBody>
      </p:sp>
      <p:pic>
        <p:nvPicPr>
          <p:cNvPr id="130" name="Google Shape;130;p22" title="mp3 10.mp3">
            <a:hlinkClick r:id="rId4"/>
          </p:cNvPr>
          <p:cNvPicPr preferRelativeResize="0"/>
          <p:nvPr/>
        </p:nvPicPr>
        <p:blipFill>
          <a:blip r:embed="rId5">
            <a:alphaModFix/>
          </a:blip>
          <a:stretch>
            <a:fillRect/>
          </a:stretch>
        </p:blipFill>
        <p:spPr>
          <a:xfrm>
            <a:off x="152400" y="4721275"/>
            <a:ext cx="269825" cy="269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Sweden</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solidFill>
                  <a:schemeClr val="dk1"/>
                </a:solidFill>
              </a:rPr>
              <a:t>In Sweden we have 10,5 million inhabitants.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sv">
                <a:solidFill>
                  <a:schemeClr val="dk1"/>
                </a:solidFill>
              </a:rPr>
              <a:t>The country is located in northern Europe.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sv">
                <a:solidFill>
                  <a:schemeClr val="dk1"/>
                </a:solidFill>
              </a:rPr>
              <a:t>The weather can be very different. On the summer we often </a:t>
            </a:r>
            <a:endParaRPr>
              <a:solidFill>
                <a:schemeClr val="dk1"/>
              </a:solidFill>
            </a:endParaRPr>
          </a:p>
          <a:p>
            <a:pPr indent="0" lvl="0" marL="0" rtl="0" algn="l">
              <a:spcBef>
                <a:spcPts val="0"/>
              </a:spcBef>
              <a:spcAft>
                <a:spcPts val="0"/>
              </a:spcAft>
              <a:buClr>
                <a:schemeClr val="dk1"/>
              </a:buClr>
              <a:buSzPts val="1100"/>
              <a:buFont typeface="Arial"/>
              <a:buNone/>
            </a:pPr>
            <a:r>
              <a:rPr lang="sv">
                <a:solidFill>
                  <a:schemeClr val="dk1"/>
                </a:solidFill>
              </a:rPr>
              <a:t>have sun on the days and </a:t>
            </a:r>
            <a:r>
              <a:rPr lang="sv">
                <a:solidFill>
                  <a:schemeClr val="dk1"/>
                </a:solidFill>
              </a:rPr>
              <a:t>it's</a:t>
            </a:r>
            <a:r>
              <a:rPr lang="sv">
                <a:solidFill>
                  <a:schemeClr val="dk1"/>
                </a:solidFill>
              </a:rPr>
              <a:t> warm but on the winter it's </a:t>
            </a:r>
            <a:endParaRPr>
              <a:solidFill>
                <a:schemeClr val="dk1"/>
              </a:solidFill>
            </a:endParaRPr>
          </a:p>
          <a:p>
            <a:pPr indent="0" lvl="0" marL="0" rtl="0" algn="l">
              <a:spcBef>
                <a:spcPts val="0"/>
              </a:spcBef>
              <a:spcAft>
                <a:spcPts val="0"/>
              </a:spcAft>
              <a:buClr>
                <a:schemeClr val="dk1"/>
              </a:buClr>
              <a:buSzPts val="1100"/>
              <a:buFont typeface="Arial"/>
              <a:buNone/>
            </a:pPr>
            <a:r>
              <a:rPr lang="sv">
                <a:solidFill>
                  <a:schemeClr val="dk1"/>
                </a:solidFill>
              </a:rPr>
              <a:t>much colder. We have about 2-15 degrees below minus and </a:t>
            </a:r>
            <a:endParaRPr>
              <a:solidFill>
                <a:schemeClr val="dk1"/>
              </a:solidFill>
            </a:endParaRPr>
          </a:p>
          <a:p>
            <a:pPr indent="0" lvl="0" marL="0" rtl="0" algn="l">
              <a:spcBef>
                <a:spcPts val="0"/>
              </a:spcBef>
              <a:spcAft>
                <a:spcPts val="0"/>
              </a:spcAft>
              <a:buClr>
                <a:schemeClr val="dk1"/>
              </a:buClr>
              <a:buSzPts val="1100"/>
              <a:buFont typeface="Arial"/>
              <a:buNone/>
            </a:pPr>
            <a:r>
              <a:rPr lang="sv">
                <a:solidFill>
                  <a:schemeClr val="dk1"/>
                </a:solidFill>
              </a:rPr>
              <a:t>we also have snow.</a:t>
            </a:r>
            <a:endParaRPr>
              <a:solidFill>
                <a:schemeClr val="dk1"/>
              </a:solidFill>
            </a:endParaRPr>
          </a:p>
        </p:txBody>
      </p:sp>
      <p:pic>
        <p:nvPicPr>
          <p:cNvPr id="63" name="Google Shape;63;p14"/>
          <p:cNvPicPr preferRelativeResize="0"/>
          <p:nvPr/>
        </p:nvPicPr>
        <p:blipFill>
          <a:blip r:embed="rId3">
            <a:alphaModFix/>
          </a:blip>
          <a:stretch>
            <a:fillRect/>
          </a:stretch>
        </p:blipFill>
        <p:spPr>
          <a:xfrm>
            <a:off x="6653750" y="129800"/>
            <a:ext cx="2178550" cy="4911474"/>
          </a:xfrm>
          <a:prstGeom prst="rect">
            <a:avLst/>
          </a:prstGeom>
          <a:noFill/>
          <a:ln>
            <a:noFill/>
          </a:ln>
        </p:spPr>
      </p:pic>
      <p:pic>
        <p:nvPicPr>
          <p:cNvPr id="64" name="Google Shape;64;p14"/>
          <p:cNvPicPr preferRelativeResize="0"/>
          <p:nvPr/>
        </p:nvPicPr>
        <p:blipFill>
          <a:blip r:embed="rId4">
            <a:alphaModFix/>
          </a:blip>
          <a:stretch>
            <a:fillRect/>
          </a:stretch>
        </p:blipFill>
        <p:spPr>
          <a:xfrm>
            <a:off x="3596593" y="3545925"/>
            <a:ext cx="1808781" cy="1597575"/>
          </a:xfrm>
          <a:prstGeom prst="rect">
            <a:avLst/>
          </a:prstGeom>
          <a:noFill/>
          <a:ln>
            <a:noFill/>
          </a:ln>
        </p:spPr>
      </p:pic>
      <p:pic>
        <p:nvPicPr>
          <p:cNvPr id="65" name="Google Shape;65;p14" title="mp3 2.mp3">
            <a:hlinkClick r:id="rId5"/>
          </p:cNvPr>
          <p:cNvPicPr preferRelativeResize="0"/>
          <p:nvPr/>
        </p:nvPicPr>
        <p:blipFill>
          <a:blip r:embed="rId6">
            <a:alphaModFix/>
          </a:blip>
          <a:stretch>
            <a:fillRect/>
          </a:stretch>
        </p:blipFill>
        <p:spPr>
          <a:xfrm>
            <a:off x="152400" y="4721275"/>
            <a:ext cx="269825" cy="26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Sweden</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sv">
                <a:solidFill>
                  <a:schemeClr val="dk1"/>
                </a:solidFill>
              </a:rPr>
              <a:t>Swedens highest mountain is called Kebnekaise </a:t>
            </a:r>
            <a:endParaRPr>
              <a:solidFill>
                <a:schemeClr val="dk1"/>
              </a:solidFill>
            </a:endParaRPr>
          </a:p>
          <a:p>
            <a:pPr indent="0" lvl="0" marL="0" rtl="0" algn="l">
              <a:spcBef>
                <a:spcPts val="0"/>
              </a:spcBef>
              <a:spcAft>
                <a:spcPts val="0"/>
              </a:spcAft>
              <a:buNone/>
            </a:pPr>
            <a:r>
              <a:rPr lang="sv">
                <a:solidFill>
                  <a:schemeClr val="dk1"/>
                </a:solidFill>
              </a:rPr>
              <a:t>and is located in the northern Sweden in the </a:t>
            </a:r>
            <a:endParaRPr>
              <a:solidFill>
                <a:schemeClr val="dk1"/>
              </a:solidFill>
            </a:endParaRPr>
          </a:p>
          <a:p>
            <a:pPr indent="0" lvl="0" marL="0" rtl="0" algn="l">
              <a:spcBef>
                <a:spcPts val="0"/>
              </a:spcBef>
              <a:spcAft>
                <a:spcPts val="0"/>
              </a:spcAft>
              <a:buNone/>
            </a:pPr>
            <a:r>
              <a:rPr lang="sv">
                <a:solidFill>
                  <a:schemeClr val="dk1"/>
                </a:solidFill>
              </a:rPr>
              <a:t>landscape Lappland.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b="1" sz="2800">
              <a:solidFill>
                <a:schemeClr val="dk1"/>
              </a:solidFill>
              <a:latin typeface="Amatic SC"/>
              <a:ea typeface="Amatic SC"/>
              <a:cs typeface="Amatic SC"/>
              <a:sym typeface="Amatic SC"/>
            </a:endParaRPr>
          </a:p>
          <a:p>
            <a:pPr indent="0" lvl="0" marL="0" rtl="0" algn="l">
              <a:spcBef>
                <a:spcPts val="0"/>
              </a:spcBef>
              <a:spcAft>
                <a:spcPts val="0"/>
              </a:spcAft>
              <a:buNone/>
            </a:pPr>
            <a:r>
              <a:rPr b="1" lang="sv" sz="2800">
                <a:solidFill>
                  <a:schemeClr val="dk1"/>
                </a:solidFill>
                <a:latin typeface="Amatic SC"/>
                <a:ea typeface="Amatic SC"/>
                <a:cs typeface="Amatic SC"/>
                <a:sym typeface="Amatic SC"/>
              </a:rPr>
              <a:t>Fun fact</a:t>
            </a:r>
            <a:endParaRPr b="1" sz="2800">
              <a:solidFill>
                <a:schemeClr val="dk1"/>
              </a:solidFill>
              <a:latin typeface="Amatic SC"/>
              <a:ea typeface="Amatic SC"/>
              <a:cs typeface="Amatic SC"/>
              <a:sym typeface="Amatic SC"/>
            </a:endParaRPr>
          </a:p>
          <a:p>
            <a:pPr indent="0" lvl="0" marL="0" rtl="0" algn="l">
              <a:spcBef>
                <a:spcPts val="0"/>
              </a:spcBef>
              <a:spcAft>
                <a:spcPts val="0"/>
              </a:spcAft>
              <a:buNone/>
            </a:pPr>
            <a:r>
              <a:rPr b="1" lang="sv" sz="2800">
                <a:solidFill>
                  <a:schemeClr val="dk1"/>
                </a:solidFill>
                <a:latin typeface="Amatic SC"/>
                <a:ea typeface="Amatic SC"/>
                <a:cs typeface="Amatic SC"/>
                <a:sym typeface="Amatic SC"/>
              </a:rPr>
              <a:t>Sweden has the worlds fastest car, the name is Koenigsegg </a:t>
            </a:r>
            <a:endParaRPr b="1" sz="2800">
              <a:solidFill>
                <a:schemeClr val="dk1"/>
              </a:solidFill>
              <a:latin typeface="Amatic SC"/>
              <a:ea typeface="Amatic SC"/>
              <a:cs typeface="Amatic SC"/>
              <a:sym typeface="Amatic SC"/>
            </a:endParaRPr>
          </a:p>
          <a:p>
            <a:pPr indent="0" lvl="0" marL="0" rtl="0" algn="l">
              <a:spcBef>
                <a:spcPts val="0"/>
              </a:spcBef>
              <a:spcAft>
                <a:spcPts val="0"/>
              </a:spcAft>
              <a:buClr>
                <a:schemeClr val="dk1"/>
              </a:buClr>
              <a:buSzPts val="1100"/>
              <a:buFont typeface="Arial"/>
              <a:buNone/>
            </a:pPr>
            <a:r>
              <a:rPr b="1" lang="sv" sz="2800">
                <a:solidFill>
                  <a:schemeClr val="dk1"/>
                </a:solidFill>
                <a:latin typeface="Amatic SC"/>
                <a:ea typeface="Amatic SC"/>
                <a:cs typeface="Amatic SC"/>
                <a:sym typeface="Amatic SC"/>
              </a:rPr>
              <a:t>but the model name is Koenigsegg Jesko and that is the worlds fastest car.</a:t>
            </a:r>
            <a:endParaRPr b="1" sz="2800">
              <a:solidFill>
                <a:schemeClr val="dk1"/>
              </a:solidFill>
              <a:latin typeface="Amatic SC"/>
              <a:ea typeface="Amatic SC"/>
              <a:cs typeface="Amatic SC"/>
              <a:sym typeface="Amatic SC"/>
            </a:endParaRPr>
          </a:p>
        </p:txBody>
      </p:sp>
      <p:pic>
        <p:nvPicPr>
          <p:cNvPr id="72" name="Google Shape;72;p15"/>
          <p:cNvPicPr preferRelativeResize="0"/>
          <p:nvPr/>
        </p:nvPicPr>
        <p:blipFill>
          <a:blip r:embed="rId3">
            <a:alphaModFix/>
          </a:blip>
          <a:stretch>
            <a:fillRect/>
          </a:stretch>
        </p:blipFill>
        <p:spPr>
          <a:xfrm>
            <a:off x="5768650" y="593905"/>
            <a:ext cx="3063650" cy="2668200"/>
          </a:xfrm>
          <a:prstGeom prst="rect">
            <a:avLst/>
          </a:prstGeom>
          <a:noFill/>
          <a:ln>
            <a:noFill/>
          </a:ln>
        </p:spPr>
      </p:pic>
      <p:pic>
        <p:nvPicPr>
          <p:cNvPr id="73" name="Google Shape;73;p15" title="mp3 3.mp3">
            <a:hlinkClick r:id="rId4"/>
          </p:cNvPr>
          <p:cNvPicPr preferRelativeResize="0"/>
          <p:nvPr/>
        </p:nvPicPr>
        <p:blipFill>
          <a:blip r:embed="rId5">
            <a:alphaModFix/>
          </a:blip>
          <a:stretch>
            <a:fillRect/>
          </a:stretch>
        </p:blipFill>
        <p:spPr>
          <a:xfrm>
            <a:off x="152400" y="4721275"/>
            <a:ext cx="269825" cy="26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Stockholm</a:t>
            </a:r>
            <a:endParaRPr/>
          </a:p>
        </p:txBody>
      </p:sp>
      <p:sp>
        <p:nvSpPr>
          <p:cNvPr id="79" name="Google Shape;79;p16"/>
          <p:cNvSpPr txBox="1"/>
          <p:nvPr>
            <p:ph idx="1" type="body"/>
          </p:nvPr>
        </p:nvSpPr>
        <p:spPr>
          <a:xfrm>
            <a:off x="311700" y="1152475"/>
            <a:ext cx="8520600" cy="3863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sv">
                <a:solidFill>
                  <a:schemeClr val="dk1"/>
                </a:solidFill>
              </a:rPr>
              <a:t>Stockholm is a big city which is very rich in history, culture and activities that you must not miss. Stockholm is </a:t>
            </a:r>
            <a:r>
              <a:rPr lang="sv">
                <a:solidFill>
                  <a:schemeClr val="dk1"/>
                </a:solidFill>
              </a:rPr>
              <a:t>Sweden's</a:t>
            </a:r>
            <a:r>
              <a:rPr lang="sv">
                <a:solidFill>
                  <a:schemeClr val="dk1"/>
                </a:solidFill>
              </a:rPr>
              <a:t> capital.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sv">
                <a:solidFill>
                  <a:schemeClr val="dk1"/>
                </a:solidFill>
              </a:rPr>
              <a:t>Carl XIV Gustav is the Swedish king, he lives in </a:t>
            </a:r>
            <a:r>
              <a:rPr lang="sv">
                <a:solidFill>
                  <a:schemeClr val="dk1"/>
                </a:solidFill>
              </a:rPr>
              <a:t>the south part of</a:t>
            </a:r>
            <a:r>
              <a:rPr lang="sv">
                <a:solidFill>
                  <a:schemeClr val="dk1"/>
                </a:solidFill>
              </a:rPr>
              <a:t> a big castle called “Drottningsholms slott” in Stockholm. He is 75 years old.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sv">
                <a:solidFill>
                  <a:schemeClr val="dk1"/>
                </a:solidFill>
              </a:rPr>
              <a:t>Queen Silvia grew up in Germany but </a:t>
            </a:r>
            <a:endParaRPr>
              <a:solidFill>
                <a:schemeClr val="dk1"/>
              </a:solidFill>
            </a:endParaRPr>
          </a:p>
          <a:p>
            <a:pPr indent="0" lvl="0" marL="0" rtl="0" algn="l">
              <a:spcBef>
                <a:spcPts val="0"/>
              </a:spcBef>
              <a:spcAft>
                <a:spcPts val="0"/>
              </a:spcAft>
              <a:buNone/>
            </a:pPr>
            <a:r>
              <a:rPr lang="sv">
                <a:solidFill>
                  <a:schemeClr val="dk1"/>
                </a:solidFill>
              </a:rPr>
              <a:t>on 19th of June 1976 she became a </a:t>
            </a:r>
            <a:endParaRPr>
              <a:solidFill>
                <a:schemeClr val="dk1"/>
              </a:solidFill>
            </a:endParaRPr>
          </a:p>
          <a:p>
            <a:pPr indent="0" lvl="0" marL="0" rtl="0" algn="l">
              <a:spcBef>
                <a:spcPts val="0"/>
              </a:spcBef>
              <a:spcAft>
                <a:spcPts val="0"/>
              </a:spcAft>
              <a:buNone/>
            </a:pPr>
            <a:r>
              <a:rPr lang="sv">
                <a:solidFill>
                  <a:schemeClr val="dk1"/>
                </a:solidFill>
              </a:rPr>
              <a:t>Swedish citizen. She is 78 years old </a:t>
            </a:r>
            <a:endParaRPr>
              <a:solidFill>
                <a:schemeClr val="dk1"/>
              </a:solidFill>
            </a:endParaRPr>
          </a:p>
          <a:p>
            <a:pPr indent="0" lvl="0" marL="0" rtl="0" algn="l">
              <a:spcBef>
                <a:spcPts val="0"/>
              </a:spcBef>
              <a:spcAft>
                <a:spcPts val="0"/>
              </a:spcAft>
              <a:buNone/>
            </a:pPr>
            <a:r>
              <a:rPr lang="sv">
                <a:solidFill>
                  <a:schemeClr val="dk1"/>
                </a:solidFill>
              </a:rPr>
              <a:t>and a really good queen.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pic>
        <p:nvPicPr>
          <p:cNvPr id="80" name="Google Shape;80;p16"/>
          <p:cNvPicPr preferRelativeResize="0"/>
          <p:nvPr/>
        </p:nvPicPr>
        <p:blipFill>
          <a:blip r:embed="rId3">
            <a:alphaModFix/>
          </a:blip>
          <a:stretch>
            <a:fillRect/>
          </a:stretch>
        </p:blipFill>
        <p:spPr>
          <a:xfrm>
            <a:off x="4486350" y="2720900"/>
            <a:ext cx="4266925" cy="2217250"/>
          </a:xfrm>
          <a:prstGeom prst="rect">
            <a:avLst/>
          </a:prstGeom>
          <a:noFill/>
          <a:ln>
            <a:noFill/>
          </a:ln>
        </p:spPr>
      </p:pic>
      <p:pic>
        <p:nvPicPr>
          <p:cNvPr id="81" name="Google Shape;81;p16" title="mp3 4.mp3">
            <a:hlinkClick r:id="rId4"/>
          </p:cNvPr>
          <p:cNvPicPr preferRelativeResize="0"/>
          <p:nvPr/>
        </p:nvPicPr>
        <p:blipFill>
          <a:blip r:embed="rId5">
            <a:alphaModFix/>
          </a:blip>
          <a:stretch>
            <a:fillRect/>
          </a:stretch>
        </p:blipFill>
        <p:spPr>
          <a:xfrm>
            <a:off x="4343400" y="2343150"/>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Stockholm</a:t>
            </a:r>
            <a:endParaRPr/>
          </a:p>
        </p:txBody>
      </p:sp>
      <p:sp>
        <p:nvSpPr>
          <p:cNvPr id="87" name="Google Shape;87;p17"/>
          <p:cNvSpPr txBox="1"/>
          <p:nvPr>
            <p:ph idx="1" type="body"/>
          </p:nvPr>
        </p:nvSpPr>
        <p:spPr>
          <a:xfrm>
            <a:off x="311700" y="1152475"/>
            <a:ext cx="8520600" cy="3863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b="1" lang="sv" sz="2800">
                <a:solidFill>
                  <a:schemeClr val="dk1"/>
                </a:solidFill>
                <a:latin typeface="Amatic SC"/>
                <a:ea typeface="Amatic SC"/>
                <a:cs typeface="Amatic SC"/>
                <a:sym typeface="Amatic SC"/>
              </a:rPr>
              <a:t>Fun fact</a:t>
            </a:r>
            <a:endParaRPr b="1" u="sng">
              <a:solidFill>
                <a:schemeClr val="dk1"/>
              </a:solidFill>
            </a:endParaRPr>
          </a:p>
          <a:p>
            <a:pPr indent="0" lvl="0" marL="0" rtl="0" algn="l">
              <a:spcBef>
                <a:spcPts val="0"/>
              </a:spcBef>
              <a:spcAft>
                <a:spcPts val="0"/>
              </a:spcAft>
              <a:buNone/>
            </a:pPr>
            <a:r>
              <a:rPr b="1" lang="sv" sz="2800">
                <a:solidFill>
                  <a:schemeClr val="dk1"/>
                </a:solidFill>
                <a:latin typeface="Amatic SC"/>
                <a:ea typeface="Amatic SC"/>
                <a:cs typeface="Amatic SC"/>
                <a:sym typeface="Amatic SC"/>
              </a:rPr>
              <a:t>Stockholm has a really popular museum named </a:t>
            </a:r>
            <a:endParaRPr b="1" sz="2800">
              <a:solidFill>
                <a:schemeClr val="dk1"/>
              </a:solidFill>
              <a:latin typeface="Amatic SC"/>
              <a:ea typeface="Amatic SC"/>
              <a:cs typeface="Amatic SC"/>
              <a:sym typeface="Amatic SC"/>
            </a:endParaRPr>
          </a:p>
          <a:p>
            <a:pPr indent="0" lvl="0" marL="0" rtl="0" algn="l">
              <a:spcBef>
                <a:spcPts val="0"/>
              </a:spcBef>
              <a:spcAft>
                <a:spcPts val="0"/>
              </a:spcAft>
              <a:buNone/>
            </a:pPr>
            <a:r>
              <a:rPr b="1" lang="sv" sz="2800">
                <a:solidFill>
                  <a:schemeClr val="dk1"/>
                </a:solidFill>
                <a:latin typeface="Amatic SC"/>
                <a:ea typeface="Amatic SC"/>
                <a:cs typeface="Amatic SC"/>
                <a:sym typeface="Amatic SC"/>
              </a:rPr>
              <a:t>“Vasa museet”.</a:t>
            </a:r>
            <a:endParaRPr b="1" sz="2800">
              <a:solidFill>
                <a:schemeClr val="dk1"/>
              </a:solidFill>
              <a:latin typeface="Amatic SC"/>
              <a:ea typeface="Amatic SC"/>
              <a:cs typeface="Amatic SC"/>
              <a:sym typeface="Amatic SC"/>
            </a:endParaRPr>
          </a:p>
          <a:p>
            <a:pPr indent="0" lvl="0" marL="0" rtl="0" algn="l">
              <a:spcBef>
                <a:spcPts val="0"/>
              </a:spcBef>
              <a:spcAft>
                <a:spcPts val="0"/>
              </a:spcAft>
              <a:buNone/>
            </a:pPr>
            <a:r>
              <a:t/>
            </a:r>
            <a:endParaRPr b="1" sz="2800">
              <a:solidFill>
                <a:schemeClr val="dk1"/>
              </a:solidFill>
              <a:latin typeface="Amatic SC"/>
              <a:ea typeface="Amatic SC"/>
              <a:cs typeface="Amatic SC"/>
              <a:sym typeface="Amatic SC"/>
            </a:endParaRPr>
          </a:p>
          <a:p>
            <a:pPr indent="0" lvl="0" marL="0" rtl="0" algn="r">
              <a:spcBef>
                <a:spcPts val="0"/>
              </a:spcBef>
              <a:spcAft>
                <a:spcPts val="0"/>
              </a:spcAft>
              <a:buNone/>
            </a:pPr>
            <a:r>
              <a:rPr b="1" lang="sv" sz="2800">
                <a:solidFill>
                  <a:schemeClr val="dk1"/>
                </a:solidFill>
                <a:latin typeface="Amatic SC"/>
                <a:ea typeface="Amatic SC"/>
                <a:cs typeface="Amatic SC"/>
                <a:sym typeface="Amatic SC"/>
              </a:rPr>
              <a:t>“Globen”is a  famous building. It is the biggest </a:t>
            </a:r>
            <a:endParaRPr b="1" sz="2800">
              <a:solidFill>
                <a:schemeClr val="dk1"/>
              </a:solidFill>
              <a:latin typeface="Amatic SC"/>
              <a:ea typeface="Amatic SC"/>
              <a:cs typeface="Amatic SC"/>
              <a:sym typeface="Amatic SC"/>
            </a:endParaRPr>
          </a:p>
          <a:p>
            <a:pPr indent="0" lvl="0" marL="0" rtl="0" algn="r">
              <a:spcBef>
                <a:spcPts val="0"/>
              </a:spcBef>
              <a:spcAft>
                <a:spcPts val="0"/>
              </a:spcAft>
              <a:buNone/>
            </a:pPr>
            <a:r>
              <a:rPr b="1" lang="sv" sz="2800">
                <a:solidFill>
                  <a:schemeClr val="dk1"/>
                </a:solidFill>
                <a:latin typeface="Amatic SC"/>
                <a:ea typeface="Amatic SC"/>
                <a:cs typeface="Amatic SC"/>
                <a:sym typeface="Amatic SC"/>
              </a:rPr>
              <a:t>round building in the whole world, it`s 85 meters high. </a:t>
            </a:r>
            <a:endParaRPr b="1" sz="2800">
              <a:solidFill>
                <a:schemeClr val="dk1"/>
              </a:solidFill>
              <a:latin typeface="Amatic SC"/>
              <a:ea typeface="Amatic SC"/>
              <a:cs typeface="Amatic SC"/>
              <a:sym typeface="Amatic SC"/>
            </a:endParaRPr>
          </a:p>
          <a:p>
            <a:pPr indent="0" lvl="0" marL="0" rtl="0" algn="r">
              <a:spcBef>
                <a:spcPts val="0"/>
              </a:spcBef>
              <a:spcAft>
                <a:spcPts val="0"/>
              </a:spcAft>
              <a:buNone/>
            </a:pPr>
            <a:r>
              <a:rPr b="1" lang="sv" sz="2800">
                <a:solidFill>
                  <a:schemeClr val="dk1"/>
                </a:solidFill>
                <a:latin typeface="Amatic SC"/>
                <a:ea typeface="Amatic SC"/>
                <a:cs typeface="Amatic SC"/>
                <a:sym typeface="Amatic SC"/>
              </a:rPr>
              <a:t>Globen is a football arena and </a:t>
            </a:r>
            <a:endParaRPr b="1" sz="2800">
              <a:solidFill>
                <a:schemeClr val="dk1"/>
              </a:solidFill>
              <a:latin typeface="Amatic SC"/>
              <a:ea typeface="Amatic SC"/>
              <a:cs typeface="Amatic SC"/>
              <a:sym typeface="Amatic SC"/>
            </a:endParaRPr>
          </a:p>
          <a:p>
            <a:pPr indent="0" lvl="0" marL="0" rtl="0" algn="r">
              <a:spcBef>
                <a:spcPts val="0"/>
              </a:spcBef>
              <a:spcAft>
                <a:spcPts val="0"/>
              </a:spcAft>
              <a:buClr>
                <a:schemeClr val="dk1"/>
              </a:buClr>
              <a:buSzPts val="1100"/>
              <a:buFont typeface="Arial"/>
              <a:buNone/>
            </a:pPr>
            <a:r>
              <a:rPr b="1" lang="sv" sz="2800">
                <a:solidFill>
                  <a:schemeClr val="dk1"/>
                </a:solidFill>
                <a:latin typeface="Amatic SC"/>
                <a:ea typeface="Amatic SC"/>
                <a:cs typeface="Amatic SC"/>
                <a:sym typeface="Amatic SC"/>
              </a:rPr>
              <a:t>it IS also called “avicii arena''.</a:t>
            </a:r>
            <a:endParaRPr b="1" sz="2800">
              <a:latin typeface="Amatic SC"/>
              <a:ea typeface="Amatic SC"/>
              <a:cs typeface="Amatic SC"/>
              <a:sym typeface="Amatic SC"/>
            </a:endParaRPr>
          </a:p>
        </p:txBody>
      </p:sp>
      <p:pic>
        <p:nvPicPr>
          <p:cNvPr id="88" name="Google Shape;88;p17"/>
          <p:cNvPicPr preferRelativeResize="0"/>
          <p:nvPr/>
        </p:nvPicPr>
        <p:blipFill>
          <a:blip r:embed="rId3">
            <a:alphaModFix/>
          </a:blip>
          <a:stretch>
            <a:fillRect/>
          </a:stretch>
        </p:blipFill>
        <p:spPr>
          <a:xfrm>
            <a:off x="6235200" y="668050"/>
            <a:ext cx="2457600" cy="2039950"/>
          </a:xfrm>
          <a:prstGeom prst="rect">
            <a:avLst/>
          </a:prstGeom>
          <a:noFill/>
          <a:ln>
            <a:noFill/>
          </a:ln>
        </p:spPr>
      </p:pic>
      <p:pic>
        <p:nvPicPr>
          <p:cNvPr id="89" name="Google Shape;89;p17"/>
          <p:cNvPicPr preferRelativeResize="0"/>
          <p:nvPr/>
        </p:nvPicPr>
        <p:blipFill>
          <a:blip r:embed="rId4">
            <a:alphaModFix/>
          </a:blip>
          <a:stretch>
            <a:fillRect/>
          </a:stretch>
        </p:blipFill>
        <p:spPr>
          <a:xfrm>
            <a:off x="182775" y="2862700"/>
            <a:ext cx="2601975" cy="1894975"/>
          </a:xfrm>
          <a:prstGeom prst="rect">
            <a:avLst/>
          </a:prstGeom>
          <a:noFill/>
          <a:ln>
            <a:noFill/>
          </a:ln>
        </p:spPr>
      </p:pic>
      <p:cxnSp>
        <p:nvCxnSpPr>
          <p:cNvPr id="90" name="Google Shape;90;p17"/>
          <p:cNvCxnSpPr/>
          <p:nvPr/>
        </p:nvCxnSpPr>
        <p:spPr>
          <a:xfrm flipH="1" rot="10800000">
            <a:off x="2604275" y="2256800"/>
            <a:ext cx="3441900" cy="25800"/>
          </a:xfrm>
          <a:prstGeom prst="straightConnector1">
            <a:avLst/>
          </a:prstGeom>
          <a:noFill/>
          <a:ln cap="flat" cmpd="sng" w="38100">
            <a:solidFill>
              <a:srgbClr val="980000"/>
            </a:solidFill>
            <a:prstDash val="solid"/>
            <a:round/>
            <a:headEnd len="med" w="med" type="none"/>
            <a:tailEnd len="med" w="med" type="triangle"/>
          </a:ln>
        </p:spPr>
      </p:cxnSp>
      <p:pic>
        <p:nvPicPr>
          <p:cNvPr id="91" name="Google Shape;91;p17" title="mp3 5.mp3">
            <a:hlinkClick r:id="rId5"/>
          </p:cNvPr>
          <p:cNvPicPr preferRelativeResize="0"/>
          <p:nvPr/>
        </p:nvPicPr>
        <p:blipFill>
          <a:blip r:embed="rId6">
            <a:alphaModFix/>
          </a:blip>
          <a:stretch>
            <a:fillRect/>
          </a:stretch>
        </p:blipFill>
        <p:spPr>
          <a:xfrm>
            <a:off x="4343400" y="2343150"/>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Karlskrona - our hometown</a:t>
            </a:r>
            <a:endParaRPr/>
          </a:p>
        </p:txBody>
      </p:sp>
      <p:sp>
        <p:nvSpPr>
          <p:cNvPr id="97" name="Google Shape;97;p18"/>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sz="2000">
                <a:solidFill>
                  <a:schemeClr val="dk1"/>
                </a:solidFill>
              </a:rPr>
              <a:t>Karlskrona is located in the southern part of Sweden, in Karlskrona it lives around 66 675 people. </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lang="sv" sz="2000">
                <a:solidFill>
                  <a:schemeClr val="dk1"/>
                </a:solidFill>
              </a:rPr>
              <a:t>Important places in Karlskrona are the museum called “Marinmuseum” and the church called “Fredrikskyrkan”. At the Marinmuseum you can look at old submarines, eat food, buy things and you can do crafts.</a:t>
            </a:r>
            <a:endParaRPr sz="20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1"/>
              </a:solidFill>
            </a:endParaRPr>
          </a:p>
        </p:txBody>
      </p:sp>
      <p:pic>
        <p:nvPicPr>
          <p:cNvPr id="98" name="Google Shape;98;p18"/>
          <p:cNvPicPr preferRelativeResize="0"/>
          <p:nvPr/>
        </p:nvPicPr>
        <p:blipFill>
          <a:blip r:embed="rId3">
            <a:alphaModFix/>
          </a:blip>
          <a:stretch>
            <a:fillRect/>
          </a:stretch>
        </p:blipFill>
        <p:spPr>
          <a:xfrm>
            <a:off x="513350" y="3417000"/>
            <a:ext cx="2928850" cy="1726500"/>
          </a:xfrm>
          <a:prstGeom prst="rect">
            <a:avLst/>
          </a:prstGeom>
          <a:noFill/>
          <a:ln>
            <a:noFill/>
          </a:ln>
        </p:spPr>
      </p:pic>
      <p:pic>
        <p:nvPicPr>
          <p:cNvPr id="99" name="Google Shape;99;p18"/>
          <p:cNvPicPr preferRelativeResize="0"/>
          <p:nvPr/>
        </p:nvPicPr>
        <p:blipFill>
          <a:blip r:embed="rId4">
            <a:alphaModFix/>
          </a:blip>
          <a:stretch>
            <a:fillRect/>
          </a:stretch>
        </p:blipFill>
        <p:spPr>
          <a:xfrm>
            <a:off x="6312000" y="3358875"/>
            <a:ext cx="1899850" cy="1784625"/>
          </a:xfrm>
          <a:prstGeom prst="rect">
            <a:avLst/>
          </a:prstGeom>
          <a:noFill/>
          <a:ln>
            <a:noFill/>
          </a:ln>
        </p:spPr>
      </p:pic>
      <p:pic>
        <p:nvPicPr>
          <p:cNvPr id="100" name="Google Shape;100;p18" title="mp3 6.mp3">
            <a:hlinkClick r:id="rId5"/>
          </p:cNvPr>
          <p:cNvPicPr preferRelativeResize="0"/>
          <p:nvPr/>
        </p:nvPicPr>
        <p:blipFill>
          <a:blip r:embed="rId6">
            <a:alphaModFix/>
          </a:blip>
          <a:stretch>
            <a:fillRect/>
          </a:stretch>
        </p:blipFill>
        <p:spPr>
          <a:xfrm>
            <a:off x="4343400" y="234315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Karlskrona</a:t>
            </a:r>
            <a:endParaRPr/>
          </a:p>
        </p:txBody>
      </p:sp>
      <p:sp>
        <p:nvSpPr>
          <p:cNvPr id="106" name="Google Shape;10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b="1" lang="sv" sz="2800">
                <a:solidFill>
                  <a:schemeClr val="dk1"/>
                </a:solidFill>
                <a:latin typeface="Amatic SC"/>
                <a:ea typeface="Amatic SC"/>
                <a:cs typeface="Amatic SC"/>
                <a:sym typeface="Amatic SC"/>
              </a:rPr>
              <a:t>Fun fact</a:t>
            </a:r>
            <a:endParaRPr b="1" sz="2800">
              <a:solidFill>
                <a:schemeClr val="dk1"/>
              </a:solidFill>
              <a:latin typeface="Amatic SC"/>
              <a:ea typeface="Amatic SC"/>
              <a:cs typeface="Amatic SC"/>
              <a:sym typeface="Amatic SC"/>
            </a:endParaRPr>
          </a:p>
          <a:p>
            <a:pPr indent="0" lvl="0" marL="0" rtl="0" algn="l">
              <a:spcBef>
                <a:spcPts val="0"/>
              </a:spcBef>
              <a:spcAft>
                <a:spcPts val="0"/>
              </a:spcAft>
              <a:buNone/>
            </a:pPr>
            <a:r>
              <a:rPr b="1" lang="sv" sz="2800">
                <a:solidFill>
                  <a:schemeClr val="dk1"/>
                </a:solidFill>
                <a:latin typeface="Amatic SC"/>
                <a:ea typeface="Amatic SC"/>
                <a:cs typeface="Amatic SC"/>
                <a:sym typeface="Amatic SC"/>
              </a:rPr>
              <a:t>You can have fun in a park called Wämö in Karlskrona. In Wämö you can look at cute animals (farm animals).</a:t>
            </a:r>
            <a:endParaRPr b="1" sz="2800">
              <a:solidFill>
                <a:schemeClr val="dk1"/>
              </a:solidFill>
              <a:latin typeface="Amatic SC"/>
              <a:ea typeface="Amatic SC"/>
              <a:cs typeface="Amatic SC"/>
              <a:sym typeface="Amatic SC"/>
            </a:endParaRPr>
          </a:p>
          <a:p>
            <a:pPr indent="0" lvl="0" marL="0" rtl="0" algn="l">
              <a:spcBef>
                <a:spcPts val="0"/>
              </a:spcBef>
              <a:spcAft>
                <a:spcPts val="0"/>
              </a:spcAft>
              <a:buClr>
                <a:schemeClr val="dk1"/>
              </a:buClr>
              <a:buSzPts val="1100"/>
              <a:buFont typeface="Arial"/>
              <a:buNone/>
            </a:pPr>
            <a:r>
              <a:rPr b="1" lang="sv" sz="2800">
                <a:solidFill>
                  <a:schemeClr val="dk1"/>
                </a:solidFill>
                <a:latin typeface="Amatic SC"/>
                <a:ea typeface="Amatic SC"/>
                <a:cs typeface="Amatic SC"/>
                <a:sym typeface="Amatic SC"/>
              </a:rPr>
              <a:t>There is also an agility park in Wämöpark, it's fun to play and train with dogs!</a:t>
            </a:r>
            <a:endParaRPr b="1" sz="2800">
              <a:latin typeface="Amatic SC"/>
              <a:ea typeface="Amatic SC"/>
              <a:cs typeface="Amatic SC"/>
              <a:sym typeface="Amatic SC"/>
            </a:endParaRPr>
          </a:p>
        </p:txBody>
      </p:sp>
      <p:pic>
        <p:nvPicPr>
          <p:cNvPr id="107" name="Google Shape;107;p19" title="mp3 7.mp3">
            <a:hlinkClick r:id="rId3"/>
          </p:cNvPr>
          <p:cNvPicPr preferRelativeResize="0"/>
          <p:nvPr/>
        </p:nvPicPr>
        <p:blipFill>
          <a:blip r:embed="rId4">
            <a:alphaModFix/>
          </a:blip>
          <a:stretch>
            <a:fillRect/>
          </a:stretch>
        </p:blipFill>
        <p:spPr>
          <a:xfrm>
            <a:off x="152400" y="4721275"/>
            <a:ext cx="269825" cy="269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Nättrabyskolan - our school</a:t>
            </a:r>
            <a:endParaRPr/>
          </a:p>
        </p:txBody>
      </p:sp>
      <p:sp>
        <p:nvSpPr>
          <p:cNvPr id="113" name="Google Shape;113;p20"/>
          <p:cNvSpPr txBox="1"/>
          <p:nvPr>
            <p:ph idx="1" type="body"/>
          </p:nvPr>
        </p:nvSpPr>
        <p:spPr>
          <a:xfrm>
            <a:off x="311700" y="1152475"/>
            <a:ext cx="8520600" cy="3876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sv">
                <a:solidFill>
                  <a:schemeClr val="dk1"/>
                </a:solidFill>
              </a:rPr>
              <a:t>Nättrabyskolan is a big school, it is the biggest school in the </a:t>
            </a:r>
            <a:endParaRPr>
              <a:solidFill>
                <a:schemeClr val="dk1"/>
              </a:solidFill>
            </a:endParaRPr>
          </a:p>
          <a:p>
            <a:pPr indent="0" lvl="0" marL="0" rtl="0" algn="l">
              <a:spcBef>
                <a:spcPts val="0"/>
              </a:spcBef>
              <a:spcAft>
                <a:spcPts val="0"/>
              </a:spcAft>
              <a:buNone/>
            </a:pPr>
            <a:r>
              <a:rPr lang="sv">
                <a:solidFill>
                  <a:schemeClr val="dk1"/>
                </a:solidFill>
              </a:rPr>
              <a:t>landscape Blekinge.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sv">
                <a:solidFill>
                  <a:schemeClr val="dk1"/>
                </a:solidFill>
              </a:rPr>
              <a:t>It is about 900 pupils here and it works a lot of teachers and other staff in the school.</a:t>
            </a:r>
            <a:endParaRPr>
              <a:solidFill>
                <a:schemeClr val="dk1"/>
              </a:solidFill>
            </a:endParaRPr>
          </a:p>
          <a:p>
            <a:pPr indent="0" lvl="0" marL="0" rtl="0" algn="l">
              <a:spcBef>
                <a:spcPts val="0"/>
              </a:spcBef>
              <a:spcAft>
                <a:spcPts val="0"/>
              </a:spcAft>
              <a:buNone/>
            </a:pPr>
            <a:r>
              <a:rPr lang="sv">
                <a:solidFill>
                  <a:schemeClr val="dk1"/>
                </a:solidFill>
              </a:rPr>
              <a:t>We have classes from first school year (it is 6 year old children) to 9th grade (teenagers who are 16 years old). We have A,B,C and D classes.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sv">
                <a:solidFill>
                  <a:schemeClr val="dk1"/>
                </a:solidFill>
              </a:rPr>
              <a:t>A bit of our school building is 120-150 years old.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sv">
                <a:solidFill>
                  <a:schemeClr val="dk1"/>
                </a:solidFill>
              </a:rPr>
              <a:t>We are a very creative school! The pupils in Nättrabyskolan are doing well and have good results.</a:t>
            </a:r>
            <a:endParaRPr>
              <a:solidFill>
                <a:schemeClr val="dk1"/>
              </a:solidFill>
            </a:endParaRPr>
          </a:p>
        </p:txBody>
      </p:sp>
      <p:pic>
        <p:nvPicPr>
          <p:cNvPr id="114" name="Google Shape;114;p20"/>
          <p:cNvPicPr preferRelativeResize="0"/>
          <p:nvPr/>
        </p:nvPicPr>
        <p:blipFill>
          <a:blip r:embed="rId3">
            <a:alphaModFix/>
          </a:blip>
          <a:stretch>
            <a:fillRect/>
          </a:stretch>
        </p:blipFill>
        <p:spPr>
          <a:xfrm>
            <a:off x="6704650" y="0"/>
            <a:ext cx="2439351" cy="1624875"/>
          </a:xfrm>
          <a:prstGeom prst="rect">
            <a:avLst/>
          </a:prstGeom>
          <a:noFill/>
          <a:ln>
            <a:noFill/>
          </a:ln>
        </p:spPr>
      </p:pic>
      <p:pic>
        <p:nvPicPr>
          <p:cNvPr id="115" name="Google Shape;115;p20" title="mp3 8.mp3">
            <a:hlinkClick r:id="rId4"/>
          </p:cNvPr>
          <p:cNvPicPr preferRelativeResize="0"/>
          <p:nvPr/>
        </p:nvPicPr>
        <p:blipFill>
          <a:blip r:embed="rId5">
            <a:alphaModFix/>
          </a:blip>
          <a:stretch>
            <a:fillRect/>
          </a:stretch>
        </p:blipFill>
        <p:spPr>
          <a:xfrm>
            <a:off x="4343400" y="2343150"/>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sv"/>
              <a:t>Nättrabyskolan</a:t>
            </a:r>
            <a:endParaRPr/>
          </a:p>
        </p:txBody>
      </p:sp>
      <p:sp>
        <p:nvSpPr>
          <p:cNvPr id="121" name="Google Shape;121;p21"/>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2500">
                <a:solidFill>
                  <a:schemeClr val="dk1"/>
                </a:solidFill>
                <a:latin typeface="Amatic SC"/>
                <a:ea typeface="Amatic SC"/>
                <a:cs typeface="Amatic SC"/>
                <a:sym typeface="Amatic SC"/>
              </a:rPr>
              <a:t>FUN FACT</a:t>
            </a:r>
            <a:endParaRPr b="1" sz="2500">
              <a:solidFill>
                <a:schemeClr val="dk1"/>
              </a:solidFill>
              <a:latin typeface="Amatic SC"/>
              <a:ea typeface="Amatic SC"/>
              <a:cs typeface="Amatic SC"/>
              <a:sym typeface="Amatic SC"/>
            </a:endParaRPr>
          </a:p>
          <a:p>
            <a:pPr indent="0" lvl="0" marL="0" rtl="0" algn="l">
              <a:spcBef>
                <a:spcPts val="0"/>
              </a:spcBef>
              <a:spcAft>
                <a:spcPts val="0"/>
              </a:spcAft>
              <a:buNone/>
            </a:pPr>
            <a:r>
              <a:rPr b="1" lang="sv" sz="2500">
                <a:solidFill>
                  <a:schemeClr val="dk1"/>
                </a:solidFill>
                <a:latin typeface="Amatic SC"/>
                <a:ea typeface="Amatic SC"/>
                <a:cs typeface="Amatic SC"/>
                <a:sym typeface="Amatic SC"/>
              </a:rPr>
              <a:t>Under one year in school we have five breaks:</a:t>
            </a:r>
            <a:endParaRPr b="1" sz="2500">
              <a:solidFill>
                <a:schemeClr val="dk1"/>
              </a:solidFill>
              <a:latin typeface="Amatic SC"/>
              <a:ea typeface="Amatic SC"/>
              <a:cs typeface="Amatic SC"/>
              <a:sym typeface="Amatic SC"/>
            </a:endParaRPr>
          </a:p>
          <a:p>
            <a:pPr indent="0" lvl="0" marL="0" rtl="0" algn="l">
              <a:spcBef>
                <a:spcPts val="0"/>
              </a:spcBef>
              <a:spcAft>
                <a:spcPts val="0"/>
              </a:spcAft>
              <a:buClr>
                <a:schemeClr val="dk1"/>
              </a:buClr>
              <a:buSzPts val="1100"/>
              <a:buFont typeface="Arial"/>
              <a:buNone/>
            </a:pPr>
            <a:r>
              <a:rPr b="1" lang="sv" sz="2500">
                <a:solidFill>
                  <a:schemeClr val="dk1"/>
                </a:solidFill>
                <a:latin typeface="Amatic SC"/>
                <a:ea typeface="Amatic SC"/>
                <a:cs typeface="Amatic SC"/>
                <a:sym typeface="Amatic SC"/>
              </a:rPr>
              <a:t>-The summer break is ten weeks long.   </a:t>
            </a:r>
            <a:endParaRPr b="1" sz="2500">
              <a:solidFill>
                <a:schemeClr val="dk1"/>
              </a:solidFill>
              <a:latin typeface="Amatic SC"/>
              <a:ea typeface="Amatic SC"/>
              <a:cs typeface="Amatic SC"/>
              <a:sym typeface="Amatic SC"/>
            </a:endParaRPr>
          </a:p>
          <a:p>
            <a:pPr indent="0" lvl="0" marL="0" rtl="0" algn="l">
              <a:spcBef>
                <a:spcPts val="0"/>
              </a:spcBef>
              <a:spcAft>
                <a:spcPts val="0"/>
              </a:spcAft>
              <a:buClr>
                <a:schemeClr val="dk1"/>
              </a:buClr>
              <a:buSzPts val="1100"/>
              <a:buFont typeface="Arial"/>
              <a:buNone/>
            </a:pPr>
            <a:r>
              <a:rPr b="1" lang="sv" sz="2500">
                <a:solidFill>
                  <a:schemeClr val="dk1"/>
                </a:solidFill>
                <a:latin typeface="Amatic SC"/>
                <a:ea typeface="Amatic SC"/>
                <a:cs typeface="Amatic SC"/>
                <a:sym typeface="Amatic SC"/>
              </a:rPr>
              <a:t>-The sports break is one week long.</a:t>
            </a:r>
            <a:endParaRPr b="1" sz="2500">
              <a:solidFill>
                <a:schemeClr val="dk1"/>
              </a:solidFill>
              <a:latin typeface="Amatic SC"/>
              <a:ea typeface="Amatic SC"/>
              <a:cs typeface="Amatic SC"/>
              <a:sym typeface="Amatic SC"/>
            </a:endParaRPr>
          </a:p>
          <a:p>
            <a:pPr indent="0" lvl="0" marL="0" rtl="0" algn="l">
              <a:spcBef>
                <a:spcPts val="0"/>
              </a:spcBef>
              <a:spcAft>
                <a:spcPts val="0"/>
              </a:spcAft>
              <a:buClr>
                <a:schemeClr val="dk1"/>
              </a:buClr>
              <a:buSzPts val="1100"/>
              <a:buFont typeface="Arial"/>
              <a:buNone/>
            </a:pPr>
            <a:r>
              <a:rPr b="1" lang="sv" sz="2500">
                <a:solidFill>
                  <a:schemeClr val="dk1"/>
                </a:solidFill>
                <a:latin typeface="Amatic SC"/>
                <a:ea typeface="Amatic SC"/>
                <a:cs typeface="Amatic SC"/>
                <a:sym typeface="Amatic SC"/>
              </a:rPr>
              <a:t>-The christmas break is three weeks long.</a:t>
            </a:r>
            <a:endParaRPr b="1" sz="2500">
              <a:solidFill>
                <a:schemeClr val="dk1"/>
              </a:solidFill>
              <a:latin typeface="Amatic SC"/>
              <a:ea typeface="Amatic SC"/>
              <a:cs typeface="Amatic SC"/>
              <a:sym typeface="Amatic SC"/>
            </a:endParaRPr>
          </a:p>
          <a:p>
            <a:pPr indent="0" lvl="0" marL="0" rtl="0" algn="l">
              <a:spcBef>
                <a:spcPts val="0"/>
              </a:spcBef>
              <a:spcAft>
                <a:spcPts val="0"/>
              </a:spcAft>
              <a:buClr>
                <a:schemeClr val="dk1"/>
              </a:buClr>
              <a:buSzPts val="1100"/>
              <a:buFont typeface="Arial"/>
              <a:buNone/>
            </a:pPr>
            <a:r>
              <a:rPr b="1" lang="sv" sz="2500">
                <a:solidFill>
                  <a:schemeClr val="dk1"/>
                </a:solidFill>
                <a:latin typeface="Amatic SC"/>
                <a:ea typeface="Amatic SC"/>
                <a:cs typeface="Amatic SC"/>
                <a:sym typeface="Amatic SC"/>
              </a:rPr>
              <a:t>-The Easter holiday break is one week long.</a:t>
            </a:r>
            <a:endParaRPr b="1" sz="2500">
              <a:solidFill>
                <a:schemeClr val="dk1"/>
              </a:solidFill>
              <a:latin typeface="Amatic SC"/>
              <a:ea typeface="Amatic SC"/>
              <a:cs typeface="Amatic SC"/>
              <a:sym typeface="Amatic SC"/>
            </a:endParaRPr>
          </a:p>
          <a:p>
            <a:pPr indent="0" lvl="0" marL="0" rtl="0" algn="l">
              <a:spcBef>
                <a:spcPts val="0"/>
              </a:spcBef>
              <a:spcAft>
                <a:spcPts val="0"/>
              </a:spcAft>
              <a:buNone/>
            </a:pPr>
            <a:r>
              <a:rPr b="1" lang="sv" sz="2500">
                <a:solidFill>
                  <a:schemeClr val="dk1"/>
                </a:solidFill>
                <a:latin typeface="Amatic SC"/>
                <a:ea typeface="Amatic SC"/>
                <a:cs typeface="Amatic SC"/>
                <a:sym typeface="Amatic SC"/>
              </a:rPr>
              <a:t>-The reading break is one week long. </a:t>
            </a:r>
            <a:endParaRPr b="1" sz="2500">
              <a:solidFill>
                <a:schemeClr val="dk1"/>
              </a:solidFill>
              <a:latin typeface="Amatic SC"/>
              <a:ea typeface="Amatic SC"/>
              <a:cs typeface="Amatic SC"/>
              <a:sym typeface="Amatic SC"/>
            </a:endParaRPr>
          </a:p>
          <a:p>
            <a:pPr indent="0" lvl="0" marL="0" rtl="0" algn="l">
              <a:spcBef>
                <a:spcPts val="0"/>
              </a:spcBef>
              <a:spcAft>
                <a:spcPts val="0"/>
              </a:spcAft>
              <a:buNone/>
            </a:pPr>
            <a:r>
              <a:t/>
            </a:r>
            <a:endParaRPr b="1" sz="2500">
              <a:solidFill>
                <a:schemeClr val="dk1"/>
              </a:solidFill>
              <a:latin typeface="Amatic SC"/>
              <a:ea typeface="Amatic SC"/>
              <a:cs typeface="Amatic SC"/>
              <a:sym typeface="Amatic SC"/>
            </a:endParaRPr>
          </a:p>
          <a:p>
            <a:pPr indent="0" lvl="0" marL="0" rtl="0" algn="l">
              <a:spcBef>
                <a:spcPts val="0"/>
              </a:spcBef>
              <a:spcAft>
                <a:spcPts val="0"/>
              </a:spcAft>
              <a:buClr>
                <a:schemeClr val="dk1"/>
              </a:buClr>
              <a:buSzPts val="1100"/>
              <a:buFont typeface="Arial"/>
              <a:buNone/>
            </a:pPr>
            <a:r>
              <a:rPr b="1" lang="sv" sz="2500">
                <a:solidFill>
                  <a:schemeClr val="dk1"/>
                </a:solidFill>
                <a:latin typeface="Amatic SC"/>
                <a:ea typeface="Amatic SC"/>
                <a:cs typeface="Amatic SC"/>
                <a:sym typeface="Amatic SC"/>
              </a:rPr>
              <a:t>We get free school lunch every day. We need to go down to the dining room.</a:t>
            </a:r>
            <a:endParaRPr b="1" sz="2500">
              <a:solidFill>
                <a:schemeClr val="dk1"/>
              </a:solidFill>
              <a:latin typeface="Amatic SC"/>
              <a:ea typeface="Amatic SC"/>
              <a:cs typeface="Amatic SC"/>
              <a:sym typeface="Amatic SC"/>
            </a:endParaRPr>
          </a:p>
          <a:p>
            <a:pPr indent="0" lvl="0" marL="0" rtl="0" algn="l">
              <a:spcBef>
                <a:spcPts val="0"/>
              </a:spcBef>
              <a:spcAft>
                <a:spcPts val="0"/>
              </a:spcAft>
              <a:buNone/>
            </a:pPr>
            <a:r>
              <a:rPr lang="sv">
                <a:solidFill>
                  <a:srgbClr val="202124"/>
                </a:solidFill>
                <a:highlight>
                  <a:srgbClr val="F8F9FA"/>
                </a:highlight>
              </a:rPr>
              <a:t> </a:t>
            </a:r>
            <a:endParaRPr>
              <a:solidFill>
                <a:srgbClr val="202124"/>
              </a:solidFill>
              <a:highlight>
                <a:srgbClr val="F8F9FA"/>
              </a:highlight>
            </a:endParaRPr>
          </a:p>
          <a:p>
            <a:pPr indent="0" lvl="0" marL="0" rtl="0" algn="l">
              <a:spcBef>
                <a:spcPts val="0"/>
              </a:spcBef>
              <a:spcAft>
                <a:spcPts val="0"/>
              </a:spcAft>
              <a:buClr>
                <a:schemeClr val="dk1"/>
              </a:buClr>
              <a:buSzPts val="1100"/>
              <a:buFont typeface="Arial"/>
              <a:buNone/>
            </a:pPr>
            <a:r>
              <a:t/>
            </a:r>
            <a:endParaRPr/>
          </a:p>
        </p:txBody>
      </p:sp>
      <p:pic>
        <p:nvPicPr>
          <p:cNvPr id="122" name="Google Shape;122;p21"/>
          <p:cNvPicPr preferRelativeResize="0"/>
          <p:nvPr/>
        </p:nvPicPr>
        <p:blipFill>
          <a:blip r:embed="rId3">
            <a:alphaModFix/>
          </a:blip>
          <a:stretch>
            <a:fillRect/>
          </a:stretch>
        </p:blipFill>
        <p:spPr>
          <a:xfrm>
            <a:off x="4744175" y="1444675"/>
            <a:ext cx="4399826" cy="3132525"/>
          </a:xfrm>
          <a:prstGeom prst="rect">
            <a:avLst/>
          </a:prstGeom>
          <a:noFill/>
          <a:ln>
            <a:noFill/>
          </a:ln>
        </p:spPr>
      </p:pic>
      <p:pic>
        <p:nvPicPr>
          <p:cNvPr id="123" name="Google Shape;123;p21" title="mp3 9.mp3">
            <a:hlinkClick r:id="rId4"/>
          </p:cNvPr>
          <p:cNvPicPr preferRelativeResize="0"/>
          <p:nvPr/>
        </p:nvPicPr>
        <p:blipFill>
          <a:blip r:embed="rId5">
            <a:alphaModFix/>
          </a:blip>
          <a:stretch>
            <a:fillRect/>
          </a:stretch>
        </p:blipFill>
        <p:spPr>
          <a:xfrm>
            <a:off x="4343400" y="2343150"/>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