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0" d="100"/>
          <a:sy n="90"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Kliknite da biste uredili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Kliknite da biste uredili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Kliknite da biste uredili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51F84177-D544-484B-840F-230FCEB94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0">
            <a:extLst>
              <a:ext uri="{FF2B5EF4-FFF2-40B4-BE49-F238E27FC236}">
                <a16:creationId xmlns:a16="http://schemas.microsoft.com/office/drawing/2014/main" id="{7BC9B9BC-356F-4894-B473-21807684E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a16="http://schemas.microsoft.com/office/drawing/2014/main" id="{BAFC3C1D-CC80-44DC-9BFD-13C1EF7645F9}"/>
              </a:ext>
            </a:extLst>
          </p:cNvPr>
          <p:cNvSpPr>
            <a:spLocks noGrp="1"/>
          </p:cNvSpPr>
          <p:nvPr>
            <p:ph type="ctrTitle"/>
          </p:nvPr>
        </p:nvSpPr>
        <p:spPr>
          <a:xfrm>
            <a:off x="540279" y="967417"/>
            <a:ext cx="5280460" cy="3943250"/>
          </a:xfrm>
        </p:spPr>
        <p:txBody>
          <a:bodyPr>
            <a:normAutofit/>
          </a:bodyPr>
          <a:lstStyle/>
          <a:p>
            <a:r>
              <a:rPr lang="hr-HR" sz="4000" dirty="0">
                <a:solidFill>
                  <a:srgbClr val="FEFFFF"/>
                </a:solidFill>
              </a:rPr>
              <a:t>PETAR ZORANIĆ</a:t>
            </a:r>
          </a:p>
        </p:txBody>
      </p:sp>
      <p:pic>
        <p:nvPicPr>
          <p:cNvPr id="4" name="Slika 3">
            <a:extLst>
              <a:ext uri="{FF2B5EF4-FFF2-40B4-BE49-F238E27FC236}">
                <a16:creationId xmlns:a16="http://schemas.microsoft.com/office/drawing/2014/main" id="{026A0B5B-9DE9-4A21-8324-88B9B924E648}"/>
              </a:ext>
            </a:extLst>
          </p:cNvPr>
          <p:cNvPicPr>
            <a:picLocks noChangeAspect="1"/>
          </p:cNvPicPr>
          <p:nvPr/>
        </p:nvPicPr>
        <p:blipFill rotWithShape="1">
          <a:blip r:embed="rId2"/>
          <a:srcRect t="6130" r="-2" b="13361"/>
          <a:stretch/>
        </p:blipFill>
        <p:spPr>
          <a:xfrm>
            <a:off x="5880115" y="-200505"/>
            <a:ext cx="6254338" cy="7053757"/>
          </a:xfrm>
          <a:prstGeom prst="rect">
            <a:avLst/>
          </a:prstGeom>
        </p:spPr>
      </p:pic>
      <p:sp>
        <p:nvSpPr>
          <p:cNvPr id="13" name="Freeform 27">
            <a:extLst>
              <a:ext uri="{FF2B5EF4-FFF2-40B4-BE49-F238E27FC236}">
                <a16:creationId xmlns:a16="http://schemas.microsoft.com/office/drawing/2014/main" id="{CFD42E53-DE7E-4891-9F3A-A1E195E8E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Podnaslov 2">
            <a:extLst>
              <a:ext uri="{FF2B5EF4-FFF2-40B4-BE49-F238E27FC236}">
                <a16:creationId xmlns:a16="http://schemas.microsoft.com/office/drawing/2014/main" id="{C0513348-7A6E-47C7-ADDA-159D892566C8}"/>
              </a:ext>
            </a:extLst>
          </p:cNvPr>
          <p:cNvSpPr>
            <a:spLocks noGrp="1"/>
          </p:cNvSpPr>
          <p:nvPr>
            <p:ph type="subTitle" idx="1"/>
          </p:nvPr>
        </p:nvSpPr>
        <p:spPr>
          <a:xfrm>
            <a:off x="540279" y="5189400"/>
            <a:ext cx="5280460" cy="544260"/>
          </a:xfrm>
        </p:spPr>
        <p:txBody>
          <a:bodyPr anchor="ctr">
            <a:normAutofit/>
          </a:bodyPr>
          <a:lstStyle/>
          <a:p>
            <a:endParaRPr lang="hr-HR" sz="1600">
              <a:solidFill>
                <a:srgbClr val="FEFFFF"/>
              </a:solidFill>
            </a:endParaRPr>
          </a:p>
        </p:txBody>
      </p:sp>
    </p:spTree>
    <p:extLst>
      <p:ext uri="{BB962C8B-B14F-4D97-AF65-F5344CB8AC3E}">
        <p14:creationId xmlns:p14="http://schemas.microsoft.com/office/powerpoint/2010/main" val="19944221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zervirano mjesto sadržaja 2">
            <a:extLst>
              <a:ext uri="{FF2B5EF4-FFF2-40B4-BE49-F238E27FC236}">
                <a16:creationId xmlns:a16="http://schemas.microsoft.com/office/drawing/2014/main" id="{E38906B4-6615-4F9E-8394-B2C38AE39BE8}"/>
              </a:ext>
            </a:extLst>
          </p:cNvPr>
          <p:cNvSpPr>
            <a:spLocks noGrp="1"/>
          </p:cNvSpPr>
          <p:nvPr>
            <p:ph idx="1"/>
          </p:nvPr>
        </p:nvSpPr>
        <p:spPr>
          <a:xfrm>
            <a:off x="541866" y="2032000"/>
            <a:ext cx="7145867" cy="3879222"/>
          </a:xfrm>
        </p:spPr>
        <p:txBody>
          <a:bodyPr>
            <a:normAutofit/>
          </a:bodyPr>
          <a:lstStyle/>
          <a:p>
            <a:pPr>
              <a:lnSpc>
                <a:spcPct val="90000"/>
              </a:lnSpc>
            </a:pPr>
            <a:r>
              <a:rPr lang="en-US" sz="1500" dirty="0" err="1">
                <a:solidFill>
                  <a:srgbClr val="FEFFFF"/>
                </a:solidFill>
              </a:rPr>
              <a:t>Petar</a:t>
            </a:r>
            <a:r>
              <a:rPr lang="en-US" sz="1500" dirty="0">
                <a:solidFill>
                  <a:srgbClr val="FEFFFF"/>
                </a:solidFill>
              </a:rPr>
              <a:t> </a:t>
            </a:r>
            <a:r>
              <a:rPr lang="en-US" sz="1500" dirty="0" err="1">
                <a:solidFill>
                  <a:srgbClr val="FEFFFF"/>
                </a:solidFill>
              </a:rPr>
              <a:t>Zoranić</a:t>
            </a:r>
            <a:r>
              <a:rPr lang="en-US" sz="1500" dirty="0">
                <a:solidFill>
                  <a:srgbClr val="FEFFFF"/>
                </a:solidFill>
              </a:rPr>
              <a:t> was born in 1508. He was a descendant of the old noble family </a:t>
            </a:r>
            <a:r>
              <a:rPr lang="en-US" sz="1500" dirty="0" err="1">
                <a:solidFill>
                  <a:srgbClr val="FEFFFF"/>
                </a:solidFill>
              </a:rPr>
              <a:t>Tetačić</a:t>
            </a:r>
            <a:r>
              <a:rPr lang="en-US" sz="1500" dirty="0">
                <a:solidFill>
                  <a:srgbClr val="FEFFFF"/>
                </a:solidFill>
              </a:rPr>
              <a:t> from Nin, who took refuge in Zadar at the end of the 15th century due to malaria in Nin and the Turkish danger. At that time, his mother Elizabeth was expecting a child. The earliest information about his life dates back to 1531, when he is mentioned as a paid Nin notary, lawyer and court clerk, which means that he most likely completed his studies in legal sciences; probably in Padua.</a:t>
            </a:r>
          </a:p>
          <a:p>
            <a:pPr>
              <a:lnSpc>
                <a:spcPct val="90000"/>
              </a:lnSpc>
            </a:pPr>
            <a:endParaRPr lang="en-US" sz="1500" dirty="0">
              <a:solidFill>
                <a:srgbClr val="FEFFFF"/>
              </a:solidFill>
            </a:endParaRPr>
          </a:p>
          <a:p>
            <a:pPr>
              <a:lnSpc>
                <a:spcPct val="90000"/>
              </a:lnSpc>
            </a:pPr>
            <a:r>
              <a:rPr lang="en-US" sz="1500" dirty="0">
                <a:solidFill>
                  <a:srgbClr val="FEFFFF"/>
                </a:solidFill>
              </a:rPr>
              <a:t>It is not known for sure exactly when he died. There are certain indications of his death, and the last information about his life is from 1543. It is assumed that he died after 1543, but certainly before 1569 when the Mountains were printed, because if he had been alive he would probably have changed his dedication from 1536 to Matija </a:t>
            </a:r>
            <a:r>
              <a:rPr lang="en-US" sz="1500" dirty="0" err="1">
                <a:solidFill>
                  <a:srgbClr val="FEFFFF"/>
                </a:solidFill>
              </a:rPr>
              <a:t>Matijević</a:t>
            </a:r>
            <a:r>
              <a:rPr lang="en-US" sz="1500" dirty="0">
                <a:solidFill>
                  <a:srgbClr val="FEFFFF"/>
                </a:solidFill>
              </a:rPr>
              <a:t>, the canon of Nin, who at the time the work was already was dead.</a:t>
            </a:r>
            <a:endParaRPr lang="hr-HR" sz="1500" dirty="0">
              <a:solidFill>
                <a:srgbClr val="FEFFFF"/>
              </a:solidFill>
            </a:endParaRPr>
          </a:p>
        </p:txBody>
      </p:sp>
      <p:pic>
        <p:nvPicPr>
          <p:cNvPr id="4" name="Slika 3">
            <a:extLst>
              <a:ext uri="{FF2B5EF4-FFF2-40B4-BE49-F238E27FC236}">
                <a16:creationId xmlns:a16="http://schemas.microsoft.com/office/drawing/2014/main" id="{81D823EF-F5DB-4838-BA57-7AEEABC580C7}"/>
              </a:ext>
            </a:extLst>
          </p:cNvPr>
          <p:cNvPicPr>
            <a:picLocks noChangeAspect="1"/>
          </p:cNvPicPr>
          <p:nvPr/>
        </p:nvPicPr>
        <p:blipFill>
          <a:blip r:embed="rId2"/>
          <a:stretch>
            <a:fillRect/>
          </a:stretch>
        </p:blipFill>
        <p:spPr>
          <a:xfrm>
            <a:off x="8585860" y="2137558"/>
            <a:ext cx="3265713" cy="3669476"/>
          </a:xfrm>
          <a:prstGeom prst="rect">
            <a:avLst/>
          </a:prstGeom>
        </p:spPr>
      </p:pic>
    </p:spTree>
    <p:extLst>
      <p:ext uri="{BB962C8B-B14F-4D97-AF65-F5344CB8AC3E}">
        <p14:creationId xmlns:p14="http://schemas.microsoft.com/office/powerpoint/2010/main" val="4256391744"/>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zervirano mjesto sadržaja 2">
            <a:extLst>
              <a:ext uri="{FF2B5EF4-FFF2-40B4-BE49-F238E27FC236}">
                <a16:creationId xmlns:a16="http://schemas.microsoft.com/office/drawing/2014/main" id="{946B0430-2EF0-461F-81D7-5F7C0B90EFEF}"/>
              </a:ext>
            </a:extLst>
          </p:cNvPr>
          <p:cNvSpPr>
            <a:spLocks noGrp="1"/>
          </p:cNvSpPr>
          <p:nvPr>
            <p:ph idx="1"/>
          </p:nvPr>
        </p:nvSpPr>
        <p:spPr>
          <a:xfrm>
            <a:off x="541866" y="2032000"/>
            <a:ext cx="7145867" cy="3879222"/>
          </a:xfrm>
        </p:spPr>
        <p:txBody>
          <a:bodyPr>
            <a:normAutofit/>
          </a:bodyPr>
          <a:lstStyle/>
          <a:p>
            <a:pPr>
              <a:lnSpc>
                <a:spcPct val="90000"/>
              </a:lnSpc>
            </a:pPr>
            <a:r>
              <a:rPr lang="en-US" sz="1500" dirty="0" err="1">
                <a:solidFill>
                  <a:srgbClr val="FEFFFF"/>
                </a:solidFill>
              </a:rPr>
              <a:t>Zoranić</a:t>
            </a:r>
            <a:r>
              <a:rPr lang="en-US" sz="1500" dirty="0">
                <a:solidFill>
                  <a:srgbClr val="FEFFFF"/>
                </a:solidFill>
              </a:rPr>
              <a:t> is known as the author of the first Croatian novel Mountain from 1536. The pastoral novel (travel elements) of the Mountain was published in Venice in 1569 and it is the only preserved work of his (along with two lost ones known: "Love Hunt" and "</a:t>
            </a:r>
            <a:r>
              <a:rPr lang="en-US" sz="1500" dirty="0" err="1">
                <a:solidFill>
                  <a:srgbClr val="FEFFFF"/>
                </a:solidFill>
              </a:rPr>
              <a:t>Vilenica</a:t>
            </a:r>
            <a:r>
              <a:rPr lang="en-US" sz="1500" dirty="0">
                <a:solidFill>
                  <a:srgbClr val="FEFFFF"/>
                </a:solidFill>
              </a:rPr>
              <a:t>")</a:t>
            </a:r>
            <a:endParaRPr lang="hr-HR" sz="1500" dirty="0">
              <a:solidFill>
                <a:srgbClr val="FEFFFF"/>
              </a:solidFill>
            </a:endParaRPr>
          </a:p>
          <a:p>
            <a:pPr>
              <a:lnSpc>
                <a:spcPct val="90000"/>
              </a:lnSpc>
            </a:pPr>
            <a:r>
              <a:rPr lang="en-US" sz="1500" dirty="0">
                <a:solidFill>
                  <a:srgbClr val="FEFFFF"/>
                </a:solidFill>
              </a:rPr>
              <a:t>The work of an unknown author, a 16th-century pastoral eclogue purchased in London in the 1970s, is attributed to his works. His novel testifies to a thorough humanistic and theological education he probably acquired at the Dominican General University in Zadar </a:t>
            </a:r>
            <a:r>
              <a:rPr lang="hr-HR" sz="1500" dirty="0">
                <a:solidFill>
                  <a:srgbClr val="FEFFFF"/>
                </a:solidFill>
              </a:rPr>
              <a:t>. </a:t>
            </a:r>
            <a:r>
              <a:rPr lang="en-US" sz="1500" dirty="0">
                <a:solidFill>
                  <a:srgbClr val="FEFFFF"/>
                </a:solidFill>
              </a:rPr>
              <a:t>The novel Mountains contains love songs. According to these inserted poems, </a:t>
            </a:r>
            <a:r>
              <a:rPr lang="en-US" sz="1500" dirty="0" err="1">
                <a:solidFill>
                  <a:srgbClr val="FEFFFF"/>
                </a:solidFill>
              </a:rPr>
              <a:t>Zoranić</a:t>
            </a:r>
            <a:r>
              <a:rPr lang="en-US" sz="1500" dirty="0">
                <a:solidFill>
                  <a:srgbClr val="FEFFFF"/>
                </a:solidFill>
              </a:rPr>
              <a:t> is a contemporary </a:t>
            </a:r>
            <a:r>
              <a:rPr lang="en-US" sz="1500" dirty="0" err="1">
                <a:solidFill>
                  <a:srgbClr val="FEFFFF"/>
                </a:solidFill>
              </a:rPr>
              <a:t>Petrarchist</a:t>
            </a:r>
            <a:r>
              <a:rPr lang="en-US" sz="1500" dirty="0">
                <a:solidFill>
                  <a:srgbClr val="FEFFFF"/>
                </a:solidFill>
              </a:rPr>
              <a:t>. It is a work of patriotic character and depicts Croatia torn between two conquerors: "when on the one hand the Turks, and on the other the Venetians attack the people to destroy it, and the people do not give up".</a:t>
            </a:r>
            <a:endParaRPr lang="hr-HR" sz="1500" dirty="0">
              <a:solidFill>
                <a:srgbClr val="FEFFFF"/>
              </a:solidFill>
            </a:endParaRPr>
          </a:p>
          <a:p>
            <a:pPr>
              <a:lnSpc>
                <a:spcPct val="90000"/>
              </a:lnSpc>
            </a:pPr>
            <a:r>
              <a:rPr lang="en-US" sz="1500" dirty="0" err="1">
                <a:solidFill>
                  <a:srgbClr val="FEFFFF"/>
                </a:solidFill>
              </a:rPr>
              <a:t>Zoranić</a:t>
            </a:r>
            <a:r>
              <a:rPr lang="en-US" sz="1500" dirty="0">
                <a:solidFill>
                  <a:srgbClr val="FEFFFF"/>
                </a:solidFill>
              </a:rPr>
              <a:t> belonged to the circle of writers who contributed to Zadar, along with Hvar, </a:t>
            </a:r>
            <a:r>
              <a:rPr lang="en-US" sz="1500" dirty="0" err="1">
                <a:solidFill>
                  <a:srgbClr val="FEFFFF"/>
                </a:solidFill>
              </a:rPr>
              <a:t>Korčula</a:t>
            </a:r>
            <a:r>
              <a:rPr lang="en-US" sz="1500" dirty="0">
                <a:solidFill>
                  <a:srgbClr val="FEFFFF"/>
                </a:solidFill>
              </a:rPr>
              <a:t>, Split and Dubrovnik, becoming one of the main centers of Croatian Renaissance literature.</a:t>
            </a:r>
          </a:p>
          <a:p>
            <a:pPr>
              <a:lnSpc>
                <a:spcPct val="90000"/>
              </a:lnSpc>
            </a:pPr>
            <a:endParaRPr lang="hr-HR" sz="1500" dirty="0">
              <a:solidFill>
                <a:srgbClr val="FEFFFF"/>
              </a:solidFill>
            </a:endParaRPr>
          </a:p>
        </p:txBody>
      </p:sp>
      <p:pic>
        <p:nvPicPr>
          <p:cNvPr id="5" name="Slika 4">
            <a:extLst>
              <a:ext uri="{FF2B5EF4-FFF2-40B4-BE49-F238E27FC236}">
                <a16:creationId xmlns:a16="http://schemas.microsoft.com/office/drawing/2014/main" id="{D9BFB815-AE34-41A0-AD4E-FCB11742954F}"/>
              </a:ext>
            </a:extLst>
          </p:cNvPr>
          <p:cNvPicPr>
            <a:picLocks noChangeAspect="1"/>
          </p:cNvPicPr>
          <p:nvPr/>
        </p:nvPicPr>
        <p:blipFill>
          <a:blip r:embed="rId2"/>
          <a:stretch>
            <a:fillRect/>
          </a:stretch>
        </p:blipFill>
        <p:spPr>
          <a:xfrm>
            <a:off x="8891118" y="2032000"/>
            <a:ext cx="2645809" cy="3862496"/>
          </a:xfrm>
          <a:prstGeom prst="rect">
            <a:avLst/>
          </a:prstGeom>
        </p:spPr>
      </p:pic>
    </p:spTree>
    <p:extLst>
      <p:ext uri="{BB962C8B-B14F-4D97-AF65-F5344CB8AC3E}">
        <p14:creationId xmlns:p14="http://schemas.microsoft.com/office/powerpoint/2010/main" val="564038923"/>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B0FBAAA-CD25-4944-A75D-95D49C4FD92A}"/>
              </a:ext>
            </a:extLst>
          </p:cNvPr>
          <p:cNvSpPr>
            <a:spLocks noGrp="1"/>
          </p:cNvSpPr>
          <p:nvPr>
            <p:ph type="title"/>
          </p:nvPr>
        </p:nvSpPr>
        <p:spPr>
          <a:xfrm>
            <a:off x="649224" y="645106"/>
            <a:ext cx="3650279" cy="1259894"/>
          </a:xfrm>
        </p:spPr>
        <p:txBody>
          <a:bodyPr>
            <a:normAutofit/>
          </a:bodyPr>
          <a:lstStyle/>
          <a:p>
            <a:r>
              <a:rPr lang="hr-HR" dirty="0"/>
              <a:t>END</a:t>
            </a:r>
          </a:p>
        </p:txBody>
      </p:sp>
      <p:sp>
        <p:nvSpPr>
          <p:cNvPr id="3" name="Rezervirano mjesto sadržaja 2">
            <a:extLst>
              <a:ext uri="{FF2B5EF4-FFF2-40B4-BE49-F238E27FC236}">
                <a16:creationId xmlns:a16="http://schemas.microsoft.com/office/drawing/2014/main" id="{E6515B75-88C8-4BD6-B8A0-2D0D4BD3EE81}"/>
              </a:ext>
            </a:extLst>
          </p:cNvPr>
          <p:cNvSpPr>
            <a:spLocks noGrp="1"/>
          </p:cNvSpPr>
          <p:nvPr>
            <p:ph idx="1"/>
          </p:nvPr>
        </p:nvSpPr>
        <p:spPr>
          <a:xfrm>
            <a:off x="649225" y="2133600"/>
            <a:ext cx="3650278" cy="3759253"/>
          </a:xfrm>
        </p:spPr>
        <p:txBody>
          <a:bodyPr>
            <a:normAutofit/>
          </a:bodyPr>
          <a:lstStyle/>
          <a:p>
            <a:endParaRPr lang="hr-HR"/>
          </a:p>
        </p:txBody>
      </p:sp>
      <p:pic>
        <p:nvPicPr>
          <p:cNvPr id="4" name="Slika 3">
            <a:extLst>
              <a:ext uri="{FF2B5EF4-FFF2-40B4-BE49-F238E27FC236}">
                <a16:creationId xmlns:a16="http://schemas.microsoft.com/office/drawing/2014/main" id="{8F0463E7-D09E-4B2F-A9A1-AB062274BE8A}"/>
              </a:ext>
            </a:extLst>
          </p:cNvPr>
          <p:cNvPicPr>
            <a:picLocks noChangeAspect="1"/>
          </p:cNvPicPr>
          <p:nvPr/>
        </p:nvPicPr>
        <p:blipFill rotWithShape="1">
          <a:blip r:embed="rId2"/>
          <a:srcRect t="10360" r="2" b="21718"/>
          <a:stretch/>
        </p:blipFill>
        <p:spPr>
          <a:xfrm>
            <a:off x="4619543" y="10"/>
            <a:ext cx="7572457" cy="6857990"/>
          </a:xfrm>
          <a:prstGeom prst="rect">
            <a:avLst/>
          </a:prstGeom>
        </p:spPr>
      </p:pic>
    </p:spTree>
    <p:extLst>
      <p:ext uri="{BB962C8B-B14F-4D97-AF65-F5344CB8AC3E}">
        <p14:creationId xmlns:p14="http://schemas.microsoft.com/office/powerpoint/2010/main" val="103765167"/>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ram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7026</TotalTime>
  <Words>382</Words>
  <Application>Microsoft Office PowerPoint</Application>
  <PresentationFormat>Široki zaslon</PresentationFormat>
  <Paragraphs>8</Paragraphs>
  <Slides>4</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4</vt:i4>
      </vt:variant>
    </vt:vector>
  </HeadingPairs>
  <TitlesOfParts>
    <vt:vector size="8" baseType="lpstr">
      <vt:lpstr>Arial</vt:lpstr>
      <vt:lpstr>Century Gothic</vt:lpstr>
      <vt:lpstr>Wingdings 3</vt:lpstr>
      <vt:lpstr>Pramen</vt:lpstr>
      <vt:lpstr>PETAR ZORANIĆ</vt:lpstr>
      <vt:lpstr>PowerPoint prezentacija</vt:lpstr>
      <vt:lpstr>PowerPoint prezentacija</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PETAR ZORANIĆ</dc:title>
  <dc:creator>Andrea Uhitil</dc:creator>
  <cp:lastModifiedBy>Andrea Uhitil</cp:lastModifiedBy>
  <cp:revision>1</cp:revision>
  <dcterms:created xsi:type="dcterms:W3CDTF">2022-03-17T20:29:14Z</dcterms:created>
  <dcterms:modified xsi:type="dcterms:W3CDTF">2022-03-22T17:35:15Z</dcterms:modified>
</cp:coreProperties>
</file>