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9144000" cy="5143500" type="screen16x9"/>
  <p:notesSz cx="6858000" cy="9144000"/>
  <p:embeddedFontLst>
    <p:embeddedFont>
      <p:font typeface="Oswald" panose="020B0604020202020204" charset="-18"/>
      <p:regular r:id="rId14"/>
      <p:bold r:id="rId15"/>
    </p:embeddedFont>
    <p:embeddedFont>
      <p:font typeface="Lobster" panose="020B0604020202020204" charset="-18"/>
      <p:regular r:id="rId16"/>
    </p:embeddedFont>
    <p:embeddedFont>
      <p:font typeface="Roboto Slab" panose="020B0604020202020204" charset="0"/>
      <p:regular r:id="rId17"/>
      <p:bold r:id="rId18"/>
    </p:embeddedFont>
    <p:embeddedFont>
      <p:font typeface="Century Gothic" panose="020B0502020202020204" pitchFamily="34" charset="0"/>
      <p:regular r:id="rId19"/>
      <p:bold r:id="rId20"/>
      <p:italic r:id="rId21"/>
      <p:boldItalic r:id="rId22"/>
    </p:embeddedFont>
    <p:embeddedFont>
      <p:font typeface="Roboto" panose="020B060402020202020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835" y="4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9c6ce9861a_0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9c6ce9861a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9c6ce9861a_0_3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9c6ce9861a_0_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9c6ce9861a_0_3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9c6ce9861a_0_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9c6ce9861a_0_3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9c6ce9861a_0_3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9c6ce9861a_0_4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9c6ce9861a_0_4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9c6ce9861a_0_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9c6ce9861a_0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9c6ce9861a_0_4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9c6ce9861a_0_4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9c6ce9861a_0_4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9c6ce9861a_0_4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9c6ce9861a_0_4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9c6ce9861a_0_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9c6ce9861a_0_4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9c6ce9861a_0_4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9c6ce9861a_0_4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9c6ce9861a_0_4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1524800" y="672606"/>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sp>
        <p:nvSpPr>
          <p:cNvPr id="11" name="Google Shape;11;p2"/>
          <p:cNvSpPr/>
          <p:nvPr/>
        </p:nvSpPr>
        <p:spPr>
          <a:xfrm rot="10800000">
            <a:off x="6537563" y="33429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cxnSp>
        <p:nvCxnSpPr>
          <p:cNvPr id="12" name="Google Shape;12;p2"/>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3" name="Google Shape;13;p2"/>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14" name="Google Shape;14;p2"/>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a:endParaRPr/>
          </a:p>
        </p:txBody>
      </p:sp>
      <p:sp>
        <p:nvSpPr>
          <p:cNvPr id="15" name="Google Shape;15;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2"/>
        <p:cNvGrpSpPr/>
        <p:nvPr/>
      </p:nvGrpSpPr>
      <p:grpSpPr>
        <a:xfrm>
          <a:off x="0" y="0"/>
          <a:ext cx="0" cy="0"/>
          <a:chOff x="0" y="0"/>
          <a:chExt cx="0" cy="0"/>
        </a:xfrm>
      </p:grpSpPr>
      <p:sp>
        <p:nvSpPr>
          <p:cNvPr id="53" name="Google Shape;53;p11"/>
          <p:cNvSpPr/>
          <p:nvPr/>
        </p:nvSpPr>
        <p:spPr>
          <a:xfrm>
            <a:off x="150" y="5076825"/>
            <a:ext cx="9143700" cy="66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1"/>
          <p:cNvSpPr txBox="1">
            <a:spLocks noGrp="1"/>
          </p:cNvSpPr>
          <p:nvPr>
            <p:ph type="title" hasCustomPrompt="1"/>
          </p:nvPr>
        </p:nvSpPr>
        <p:spPr>
          <a:xfrm>
            <a:off x="387900" y="1152450"/>
            <a:ext cx="8368200" cy="1538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5"/>
              </a:buClr>
              <a:buSzPts val="13000"/>
              <a:buNone/>
              <a:defRPr sz="13000">
                <a:solidFill>
                  <a:schemeClr val="accent5"/>
                </a:solidFill>
              </a:defRPr>
            </a:lvl1pPr>
            <a:lvl2pPr lvl="1" algn="ctr">
              <a:spcBef>
                <a:spcPts val="0"/>
              </a:spcBef>
              <a:spcAft>
                <a:spcPts val="0"/>
              </a:spcAft>
              <a:buClr>
                <a:schemeClr val="accent5"/>
              </a:buClr>
              <a:buSzPts val="13000"/>
              <a:buNone/>
              <a:defRPr sz="13000">
                <a:solidFill>
                  <a:schemeClr val="accent5"/>
                </a:solidFill>
              </a:defRPr>
            </a:lvl2pPr>
            <a:lvl3pPr lvl="2" algn="ctr">
              <a:spcBef>
                <a:spcPts val="0"/>
              </a:spcBef>
              <a:spcAft>
                <a:spcPts val="0"/>
              </a:spcAft>
              <a:buClr>
                <a:schemeClr val="accent5"/>
              </a:buClr>
              <a:buSzPts val="13000"/>
              <a:buNone/>
              <a:defRPr sz="13000">
                <a:solidFill>
                  <a:schemeClr val="accent5"/>
                </a:solidFill>
              </a:defRPr>
            </a:lvl3pPr>
            <a:lvl4pPr lvl="3" algn="ctr">
              <a:spcBef>
                <a:spcPts val="0"/>
              </a:spcBef>
              <a:spcAft>
                <a:spcPts val="0"/>
              </a:spcAft>
              <a:buClr>
                <a:schemeClr val="accent5"/>
              </a:buClr>
              <a:buSzPts val="13000"/>
              <a:buNone/>
              <a:defRPr sz="13000">
                <a:solidFill>
                  <a:schemeClr val="accent5"/>
                </a:solidFill>
              </a:defRPr>
            </a:lvl4pPr>
            <a:lvl5pPr lvl="4" algn="ctr">
              <a:spcBef>
                <a:spcPts val="0"/>
              </a:spcBef>
              <a:spcAft>
                <a:spcPts val="0"/>
              </a:spcAft>
              <a:buClr>
                <a:schemeClr val="accent5"/>
              </a:buClr>
              <a:buSzPts val="13000"/>
              <a:buNone/>
              <a:defRPr sz="13000">
                <a:solidFill>
                  <a:schemeClr val="accent5"/>
                </a:solidFill>
              </a:defRPr>
            </a:lvl5pPr>
            <a:lvl6pPr lvl="5" algn="ctr">
              <a:spcBef>
                <a:spcPts val="0"/>
              </a:spcBef>
              <a:spcAft>
                <a:spcPts val="0"/>
              </a:spcAft>
              <a:buClr>
                <a:schemeClr val="accent5"/>
              </a:buClr>
              <a:buSzPts val="13000"/>
              <a:buNone/>
              <a:defRPr sz="13000">
                <a:solidFill>
                  <a:schemeClr val="accent5"/>
                </a:solidFill>
              </a:defRPr>
            </a:lvl6pPr>
            <a:lvl7pPr lvl="6" algn="ctr">
              <a:spcBef>
                <a:spcPts val="0"/>
              </a:spcBef>
              <a:spcAft>
                <a:spcPts val="0"/>
              </a:spcAft>
              <a:buClr>
                <a:schemeClr val="accent5"/>
              </a:buClr>
              <a:buSzPts val="13000"/>
              <a:buNone/>
              <a:defRPr sz="13000">
                <a:solidFill>
                  <a:schemeClr val="accent5"/>
                </a:solidFill>
              </a:defRPr>
            </a:lvl7pPr>
            <a:lvl8pPr lvl="7" algn="ctr">
              <a:spcBef>
                <a:spcPts val="0"/>
              </a:spcBef>
              <a:spcAft>
                <a:spcPts val="0"/>
              </a:spcAft>
              <a:buClr>
                <a:schemeClr val="accent5"/>
              </a:buClr>
              <a:buSzPts val="13000"/>
              <a:buNone/>
              <a:defRPr sz="13000">
                <a:solidFill>
                  <a:schemeClr val="accent5"/>
                </a:solidFill>
              </a:defRPr>
            </a:lvl8pPr>
            <a:lvl9pPr lvl="8" algn="ctr">
              <a:spcBef>
                <a:spcPts val="0"/>
              </a:spcBef>
              <a:spcAft>
                <a:spcPts val="0"/>
              </a:spcAft>
              <a:buClr>
                <a:schemeClr val="accent5"/>
              </a:buClr>
              <a:buSzPts val="13000"/>
              <a:buNone/>
              <a:defRPr sz="13000">
                <a:solidFill>
                  <a:schemeClr val="accent5"/>
                </a:solidFill>
              </a:defRPr>
            </a:lvl9pPr>
          </a:lstStyle>
          <a:p>
            <a:r>
              <a:t>xx%</a:t>
            </a:r>
          </a:p>
        </p:txBody>
      </p:sp>
      <p:sp>
        <p:nvSpPr>
          <p:cNvPr id="55" name="Google Shape;55;p11"/>
          <p:cNvSpPr txBox="1">
            <a:spLocks noGrp="1"/>
          </p:cNvSpPr>
          <p:nvPr>
            <p:ph type="body" idx="1"/>
          </p:nvPr>
        </p:nvSpPr>
        <p:spPr>
          <a:xfrm>
            <a:off x="387900" y="2919450"/>
            <a:ext cx="8368200" cy="10716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6" name="Google Shape;56;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cxnSp>
        <p:nvCxnSpPr>
          <p:cNvPr id="17" name="Google Shape;17;p3"/>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8" name="Google Shape;18;p3"/>
          <p:cNvSpPr txBox="1">
            <a:spLocks noGrp="1"/>
          </p:cNvSpPr>
          <p:nvPr>
            <p:ph type="title"/>
          </p:nvPr>
        </p:nvSpPr>
        <p:spPr>
          <a:xfrm>
            <a:off x="480750" y="1764950"/>
            <a:ext cx="8222100" cy="907500"/>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cxnSp>
        <p:nvCxnSpPr>
          <p:cNvPr id="21" name="Google Shape;21;p4"/>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2" name="Google Shape;22;p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4"/>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cxnSp>
        <p:nvCxnSpPr>
          <p:cNvPr id="26" name="Google Shape;26;p5"/>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7" name="Google Shape;27;p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8" name="Google Shape;28;p5"/>
          <p:cNvSpPr txBox="1">
            <a:spLocks noGrp="1"/>
          </p:cNvSpPr>
          <p:nvPr>
            <p:ph type="body" idx="1"/>
          </p:nvPr>
        </p:nvSpPr>
        <p:spPr>
          <a:xfrm>
            <a:off x="387900" y="1489825"/>
            <a:ext cx="3999900" cy="3078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Google Shape;29;p5"/>
          <p:cNvSpPr txBox="1">
            <a:spLocks noGrp="1"/>
          </p:cNvSpPr>
          <p:nvPr>
            <p:ph type="body" idx="2"/>
          </p:nvPr>
        </p:nvSpPr>
        <p:spPr>
          <a:xfrm>
            <a:off x="4756200" y="1489825"/>
            <a:ext cx="3999900" cy="3078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0" name="Google Shape;30;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3" name="Google Shape;33;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cxnSp>
        <p:nvCxnSpPr>
          <p:cNvPr id="35" name="Google Shape;35;p7"/>
          <p:cNvCxnSpPr/>
          <p:nvPr/>
        </p:nvCxnSpPr>
        <p:spPr>
          <a:xfrm>
            <a:off x="489218" y="1412277"/>
            <a:ext cx="331500" cy="0"/>
          </a:xfrm>
          <a:prstGeom prst="straightConnector1">
            <a:avLst/>
          </a:prstGeom>
          <a:noFill/>
          <a:ln w="38100" cap="flat" cmpd="sng">
            <a:solidFill>
              <a:schemeClr val="accent4"/>
            </a:solidFill>
            <a:prstDash val="solid"/>
            <a:round/>
            <a:headEnd type="none" w="sm" len="sm"/>
            <a:tailEnd type="none" w="sm" len="sm"/>
          </a:ln>
        </p:spPr>
      </p:cxnSp>
      <p:sp>
        <p:nvSpPr>
          <p:cNvPr id="36" name="Google Shape;36;p7"/>
          <p:cNvSpPr txBox="1">
            <a:spLocks noGrp="1"/>
          </p:cNvSpPr>
          <p:nvPr>
            <p:ph type="title"/>
          </p:nvPr>
        </p:nvSpPr>
        <p:spPr>
          <a:xfrm>
            <a:off x="3879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7" name="Google Shape;37;p7"/>
          <p:cNvSpPr txBox="1">
            <a:spLocks noGrp="1"/>
          </p:cNvSpPr>
          <p:nvPr>
            <p:ph type="body" idx="1"/>
          </p:nvPr>
        </p:nvSpPr>
        <p:spPr>
          <a:xfrm>
            <a:off x="387900" y="1594025"/>
            <a:ext cx="2808000" cy="26811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8" name="Google Shape;3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1" name="Google Shape;41;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2"/>
        <p:cNvGrpSpPr/>
        <p:nvPr/>
      </p:nvGrpSpPr>
      <p:grpSpPr>
        <a:xfrm>
          <a:off x="0" y="0"/>
          <a:ext cx="0" cy="0"/>
          <a:chOff x="0" y="0"/>
          <a:chExt cx="0" cy="0"/>
        </a:xfrm>
      </p:grpSpPr>
      <p:sp>
        <p:nvSpPr>
          <p:cNvPr id="43" name="Google Shape;43;p9"/>
          <p:cNvSpPr/>
          <p:nvPr/>
        </p:nvSpPr>
        <p:spPr>
          <a:xfrm>
            <a:off x="4572000" y="-7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4" name="Google Shape;44;p9"/>
          <p:cNvCxnSpPr/>
          <p:nvPr/>
        </p:nvCxnSpPr>
        <p:spPr>
          <a:xfrm>
            <a:off x="5029675" y="4495503"/>
            <a:ext cx="540900" cy="0"/>
          </a:xfrm>
          <a:prstGeom prst="straightConnector1">
            <a:avLst/>
          </a:prstGeom>
          <a:noFill/>
          <a:ln w="38100" cap="flat" cmpd="sng">
            <a:solidFill>
              <a:schemeClr val="accent5"/>
            </a:solidFill>
            <a:prstDash val="solid"/>
            <a:round/>
            <a:headEnd type="none" w="sm" len="sm"/>
            <a:tailEnd type="none" w="sm" len="sm"/>
          </a:ln>
        </p:spPr>
      </p:cxnSp>
      <p:sp>
        <p:nvSpPr>
          <p:cNvPr id="45" name="Google Shape;45;p9"/>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46" name="Google Shape;46;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a:endParaRPr/>
          </a:p>
        </p:txBody>
      </p:sp>
      <p:sp>
        <p:nvSpPr>
          <p:cNvPr id="47" name="Google Shape;47;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8" name="Google Shape;4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9"/>
        <p:cNvGrpSpPr/>
        <p:nvPr/>
      </p:nvGrpSpPr>
      <p:grpSpPr>
        <a:xfrm>
          <a:off x="0" y="0"/>
          <a:ext cx="0" cy="0"/>
          <a:chOff x="0" y="0"/>
          <a:chExt cx="0" cy="0"/>
        </a:xfrm>
      </p:grpSpPr>
      <p:sp>
        <p:nvSpPr>
          <p:cNvPr id="50" name="Google Shape;50;p10"/>
          <p:cNvSpPr txBox="1">
            <a:spLocks noGrp="1"/>
          </p:cNvSpPr>
          <p:nvPr>
            <p:ph type="body" idx="1"/>
          </p:nvPr>
        </p:nvSpPr>
        <p:spPr>
          <a:xfrm>
            <a:off x="319500" y="423372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a:endParaRPr/>
          </a:p>
        </p:txBody>
      </p:sp>
      <p:sp>
        <p:nvSpPr>
          <p:cNvPr id="51" name="Google Shape;51;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rina">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387900" y="1489824"/>
            <a:ext cx="8368200" cy="30789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1"/>
                </a:solidFill>
                <a:latin typeface="Roboto"/>
                <a:ea typeface="Roboto"/>
                <a:cs typeface="Roboto"/>
                <a:sym typeface="Roboto"/>
              </a:defRPr>
            </a:lvl1pPr>
            <a:lvl2pPr lvl="1" algn="r">
              <a:buNone/>
              <a:defRPr sz="1000">
                <a:solidFill>
                  <a:schemeClr val="dk1"/>
                </a:solidFill>
                <a:latin typeface="Roboto"/>
                <a:ea typeface="Roboto"/>
                <a:cs typeface="Roboto"/>
                <a:sym typeface="Roboto"/>
              </a:defRPr>
            </a:lvl2pPr>
            <a:lvl3pPr lvl="2" algn="r">
              <a:buNone/>
              <a:defRPr sz="1000">
                <a:solidFill>
                  <a:schemeClr val="dk1"/>
                </a:solidFill>
                <a:latin typeface="Roboto"/>
                <a:ea typeface="Roboto"/>
                <a:cs typeface="Roboto"/>
                <a:sym typeface="Roboto"/>
              </a:defRPr>
            </a:lvl3pPr>
            <a:lvl4pPr lvl="3" algn="r">
              <a:buNone/>
              <a:defRPr sz="1000">
                <a:solidFill>
                  <a:schemeClr val="dk1"/>
                </a:solidFill>
                <a:latin typeface="Roboto"/>
                <a:ea typeface="Roboto"/>
                <a:cs typeface="Roboto"/>
                <a:sym typeface="Roboto"/>
              </a:defRPr>
            </a:lvl4pPr>
            <a:lvl5pPr lvl="4" algn="r">
              <a:buNone/>
              <a:defRPr sz="1000">
                <a:solidFill>
                  <a:schemeClr val="dk1"/>
                </a:solidFill>
                <a:latin typeface="Roboto"/>
                <a:ea typeface="Roboto"/>
                <a:cs typeface="Roboto"/>
                <a:sym typeface="Roboto"/>
              </a:defRPr>
            </a:lvl5pPr>
            <a:lvl6pPr lvl="5" algn="r">
              <a:buNone/>
              <a:defRPr sz="1000">
                <a:solidFill>
                  <a:schemeClr val="dk1"/>
                </a:solidFill>
                <a:latin typeface="Roboto"/>
                <a:ea typeface="Roboto"/>
                <a:cs typeface="Roboto"/>
                <a:sym typeface="Roboto"/>
              </a:defRPr>
            </a:lvl6pPr>
            <a:lvl7pPr lvl="6" algn="r">
              <a:buNone/>
              <a:defRPr sz="1000">
                <a:solidFill>
                  <a:schemeClr val="dk1"/>
                </a:solidFill>
                <a:latin typeface="Roboto"/>
                <a:ea typeface="Roboto"/>
                <a:cs typeface="Roboto"/>
                <a:sym typeface="Roboto"/>
              </a:defRPr>
            </a:lvl7pPr>
            <a:lvl8pPr lvl="7" algn="r">
              <a:buNone/>
              <a:defRPr sz="1000">
                <a:solidFill>
                  <a:schemeClr val="dk1"/>
                </a:solidFill>
                <a:latin typeface="Roboto"/>
                <a:ea typeface="Roboto"/>
                <a:cs typeface="Roboto"/>
                <a:sym typeface="Roboto"/>
              </a:defRPr>
            </a:lvl8pPr>
            <a:lvl9pPr lvl="8" algn="r">
              <a:buNone/>
              <a:defRPr sz="1000">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pl"/>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3"/>
          <p:cNvSpPr txBox="1">
            <a:spLocks noGrp="1"/>
          </p:cNvSpPr>
          <p:nvPr>
            <p:ph type="title"/>
          </p:nvPr>
        </p:nvSpPr>
        <p:spPr>
          <a:xfrm>
            <a:off x="258075" y="51797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pl" sz="6000">
                <a:solidFill>
                  <a:srgbClr val="000000"/>
                </a:solidFill>
                <a:latin typeface="Lobster"/>
                <a:ea typeface="Lobster"/>
                <a:cs typeface="Lobster"/>
                <a:sym typeface="Lobster"/>
              </a:rPr>
              <a:t>Our region</a:t>
            </a:r>
            <a:endParaRPr sz="6000">
              <a:solidFill>
                <a:srgbClr val="000000"/>
              </a:solidFill>
              <a:latin typeface="Lobster"/>
              <a:ea typeface="Lobster"/>
              <a:cs typeface="Lobster"/>
              <a:sym typeface="Lobster"/>
            </a:endParaRPr>
          </a:p>
        </p:txBody>
      </p:sp>
      <p:sp>
        <p:nvSpPr>
          <p:cNvPr id="64" name="Google Shape;64;p13"/>
          <p:cNvSpPr txBox="1">
            <a:spLocks noGrp="1"/>
          </p:cNvSpPr>
          <p:nvPr>
            <p:ph type="body" idx="1"/>
          </p:nvPr>
        </p:nvSpPr>
        <p:spPr>
          <a:xfrm>
            <a:off x="318025" y="1483699"/>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pl" sz="3600">
                <a:solidFill>
                  <a:srgbClr val="000000"/>
                </a:solidFill>
                <a:latin typeface="Lobster"/>
                <a:ea typeface="Lobster"/>
                <a:cs typeface="Lobster"/>
                <a:sym typeface="Lobster"/>
              </a:rPr>
              <a:t>Kashubia</a:t>
            </a:r>
            <a:endParaRPr sz="3600">
              <a:solidFill>
                <a:srgbClr val="000000"/>
              </a:solidFill>
              <a:latin typeface="Lobster"/>
              <a:ea typeface="Lobster"/>
              <a:cs typeface="Lobster"/>
              <a:sym typeface="Lobster"/>
            </a:endParaRPr>
          </a:p>
        </p:txBody>
      </p:sp>
      <p:pic>
        <p:nvPicPr>
          <p:cNvPr id="65" name="Google Shape;65;p13"/>
          <p:cNvPicPr preferRelativeResize="0"/>
          <p:nvPr/>
        </p:nvPicPr>
        <p:blipFill>
          <a:blip r:embed="rId3">
            <a:alphaModFix/>
          </a:blip>
          <a:stretch>
            <a:fillRect/>
          </a:stretch>
        </p:blipFill>
        <p:spPr>
          <a:xfrm>
            <a:off x="4154750" y="1038675"/>
            <a:ext cx="4712298" cy="38651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2"/>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152" name="Google Shape;152;p22"/>
          <p:cNvSpPr txBox="1">
            <a:spLocks noGrp="1"/>
          </p:cNvSpPr>
          <p:nvPr>
            <p:ph type="body" idx="1"/>
          </p:nvPr>
        </p:nvSpPr>
        <p:spPr>
          <a:xfrm>
            <a:off x="168175" y="1569724"/>
            <a:ext cx="8368200" cy="30789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481AA"/>
              </a:buClr>
              <a:buSzPts val="2000"/>
              <a:buFont typeface="Century Gothic"/>
              <a:buNone/>
            </a:pPr>
            <a:r>
              <a:rPr lang="pl" sz="2000" i="1">
                <a:solidFill>
                  <a:srgbClr val="0B5394"/>
                </a:solidFill>
                <a:latin typeface="Oswald"/>
                <a:ea typeface="Oswald"/>
                <a:cs typeface="Oswald"/>
                <a:sym typeface="Oswald"/>
              </a:rPr>
              <a:t>The European Commission support for </a:t>
            </a:r>
            <a:br>
              <a:rPr lang="pl" sz="2000" i="1">
                <a:solidFill>
                  <a:srgbClr val="0B5394"/>
                </a:solidFill>
                <a:latin typeface="Oswald"/>
                <a:ea typeface="Oswald"/>
                <a:cs typeface="Oswald"/>
                <a:sym typeface="Oswald"/>
              </a:rPr>
            </a:br>
            <a:r>
              <a:rPr lang="pl" sz="2000" i="1">
                <a:solidFill>
                  <a:srgbClr val="0B5394"/>
                </a:solidFill>
                <a:latin typeface="Oswald"/>
                <a:ea typeface="Oswald"/>
                <a:cs typeface="Oswald"/>
                <a:sym typeface="Oswald"/>
              </a:rPr>
              <a:t>the production of this publication does not constitute an endorsement of the contents which reflects the views only of the authors, </a:t>
            </a:r>
            <a:br>
              <a:rPr lang="pl" sz="2000" i="1">
                <a:solidFill>
                  <a:srgbClr val="0B5394"/>
                </a:solidFill>
                <a:latin typeface="Oswald"/>
                <a:ea typeface="Oswald"/>
                <a:cs typeface="Oswald"/>
                <a:sym typeface="Oswald"/>
              </a:rPr>
            </a:br>
            <a:r>
              <a:rPr lang="pl" sz="2000" i="1">
                <a:solidFill>
                  <a:srgbClr val="0B5394"/>
                </a:solidFill>
                <a:latin typeface="Oswald"/>
                <a:ea typeface="Oswald"/>
                <a:cs typeface="Oswald"/>
                <a:sym typeface="Oswald"/>
              </a:rPr>
              <a:t>and the Commission cannot be held responsi­ble for any use which may be made of the information contained therein.</a:t>
            </a:r>
            <a:endParaRPr sz="3600">
              <a:solidFill>
                <a:srgbClr val="0B5394"/>
              </a:solidFill>
              <a:latin typeface="Oswald"/>
              <a:ea typeface="Oswald"/>
              <a:cs typeface="Oswald"/>
              <a:sym typeface="Oswald"/>
            </a:endParaRPr>
          </a:p>
          <a:p>
            <a:pPr marL="0" lvl="0" indent="0" algn="l" rtl="0">
              <a:spcBef>
                <a:spcPts val="0"/>
              </a:spcBef>
              <a:spcAft>
                <a:spcPts val="1600"/>
              </a:spcAft>
              <a:buNone/>
            </a:pPr>
            <a:endParaRPr>
              <a:solidFill>
                <a:srgbClr val="000000"/>
              </a:solidFill>
              <a:latin typeface="Oswald"/>
              <a:ea typeface="Oswald"/>
              <a:cs typeface="Oswald"/>
              <a:sym typeface="Oswald"/>
            </a:endParaRPr>
          </a:p>
        </p:txBody>
      </p:sp>
      <p:pic>
        <p:nvPicPr>
          <p:cNvPr id="153" name="Google Shape;153;p22"/>
          <p:cNvPicPr preferRelativeResize="0"/>
          <p:nvPr/>
        </p:nvPicPr>
        <p:blipFill rotWithShape="1">
          <a:blip r:embed="rId3">
            <a:alphaModFix/>
          </a:blip>
          <a:srcRect l="11690" t="8954" r="10421" b="76832"/>
          <a:stretch/>
        </p:blipFill>
        <p:spPr>
          <a:xfrm>
            <a:off x="228075" y="229700"/>
            <a:ext cx="5274951" cy="12384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3"/>
          <p:cNvSpPr txBox="1">
            <a:spLocks noGrp="1"/>
          </p:cNvSpPr>
          <p:nvPr>
            <p:ph type="title"/>
          </p:nvPr>
        </p:nvSpPr>
        <p:spPr>
          <a:xfrm flipH="1">
            <a:off x="5793600" y="4064875"/>
            <a:ext cx="3590100" cy="966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pl" sz="1800">
                <a:solidFill>
                  <a:srgbClr val="0B5394"/>
                </a:solidFill>
              </a:rPr>
              <a:t>Prepared by:</a:t>
            </a:r>
            <a:endParaRPr sz="1800">
              <a:solidFill>
                <a:srgbClr val="0B5394"/>
              </a:solidFill>
            </a:endParaRPr>
          </a:p>
          <a:p>
            <a:pPr marL="0" lvl="0" indent="0" algn="l" rtl="0">
              <a:spcBef>
                <a:spcPts val="0"/>
              </a:spcBef>
              <a:spcAft>
                <a:spcPts val="0"/>
              </a:spcAft>
              <a:buNone/>
            </a:pPr>
            <a:r>
              <a:rPr lang="pl" sz="1800">
                <a:solidFill>
                  <a:srgbClr val="0B5394"/>
                </a:solidFill>
              </a:rPr>
              <a:t>Zuzanna Derc</a:t>
            </a:r>
            <a:endParaRPr sz="1800">
              <a:solidFill>
                <a:srgbClr val="0B5394"/>
              </a:solidFill>
            </a:endParaRPr>
          </a:p>
          <a:p>
            <a:pPr marL="0" lvl="0" indent="0" algn="l" rtl="0">
              <a:spcBef>
                <a:spcPts val="0"/>
              </a:spcBef>
              <a:spcAft>
                <a:spcPts val="0"/>
              </a:spcAft>
              <a:buNone/>
            </a:pPr>
            <a:r>
              <a:rPr lang="pl" sz="1800">
                <a:solidFill>
                  <a:srgbClr val="0B5394"/>
                </a:solidFill>
              </a:rPr>
              <a:t>1 LO im. Stefana Żeromskiego w Pucku</a:t>
            </a:r>
            <a:endParaRPr sz="1800">
              <a:solidFill>
                <a:srgbClr val="0B5394"/>
              </a:solidFill>
            </a:endParaRPr>
          </a:p>
        </p:txBody>
      </p:sp>
      <p:sp>
        <p:nvSpPr>
          <p:cNvPr id="159" name="Google Shape;159;p23"/>
          <p:cNvSpPr txBox="1">
            <a:spLocks noGrp="1"/>
          </p:cNvSpPr>
          <p:nvPr>
            <p:ph type="body" idx="1"/>
          </p:nvPr>
        </p:nvSpPr>
        <p:spPr>
          <a:xfrm>
            <a:off x="2478888" y="2102650"/>
            <a:ext cx="4186200" cy="858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pl" sz="3500">
                <a:solidFill>
                  <a:srgbClr val="0B5394"/>
                </a:solidFill>
                <a:latin typeface="Oswald"/>
                <a:ea typeface="Oswald"/>
                <a:cs typeface="Oswald"/>
                <a:sym typeface="Oswald"/>
              </a:rPr>
              <a:t>Thank you for watching!</a:t>
            </a:r>
            <a:endParaRPr sz="3500">
              <a:solidFill>
                <a:srgbClr val="0B5394"/>
              </a:solidFill>
              <a:latin typeface="Oswald"/>
              <a:ea typeface="Oswald"/>
              <a:cs typeface="Oswald"/>
              <a:sym typeface="Oswald"/>
            </a:endParaRPr>
          </a:p>
        </p:txBody>
      </p:sp>
      <p:pic>
        <p:nvPicPr>
          <p:cNvPr id="160" name="Google Shape;160;p23"/>
          <p:cNvPicPr preferRelativeResize="0"/>
          <p:nvPr/>
        </p:nvPicPr>
        <p:blipFill rotWithShape="1">
          <a:blip r:embed="rId3">
            <a:alphaModFix/>
          </a:blip>
          <a:srcRect t="19232" r="1263" b="22185"/>
          <a:stretch/>
        </p:blipFill>
        <p:spPr>
          <a:xfrm>
            <a:off x="465850" y="289650"/>
            <a:ext cx="4617725" cy="1188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pl" sz="6000">
                <a:solidFill>
                  <a:srgbClr val="000000"/>
                </a:solidFill>
                <a:latin typeface="Lobster"/>
                <a:ea typeface="Lobster"/>
                <a:cs typeface="Lobster"/>
                <a:sym typeface="Lobster"/>
              </a:rPr>
              <a:t>Location</a:t>
            </a:r>
            <a:endParaRPr sz="6000">
              <a:solidFill>
                <a:srgbClr val="000000"/>
              </a:solidFill>
              <a:latin typeface="Lobster"/>
              <a:ea typeface="Lobster"/>
              <a:cs typeface="Lobster"/>
              <a:sym typeface="Lobster"/>
            </a:endParaRPr>
          </a:p>
        </p:txBody>
      </p:sp>
      <p:sp>
        <p:nvSpPr>
          <p:cNvPr id="71" name="Google Shape;71;p14"/>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sz="2100">
                <a:solidFill>
                  <a:srgbClr val="222222"/>
                </a:solidFill>
                <a:latin typeface="Oswald"/>
                <a:ea typeface="Oswald"/>
                <a:cs typeface="Oswald"/>
                <a:sym typeface="Oswald"/>
              </a:rPr>
              <a:t>Kashubia is a geographical region and a cultural land in northern Poland, it includes areas belonging to the Pomeranian Voivodeship. It borders the Baltic Sea to the north and the the capital city is Gdańsk.</a:t>
            </a:r>
            <a:endParaRPr sz="2100">
              <a:solidFill>
                <a:srgbClr val="222222"/>
              </a:solidFill>
              <a:latin typeface="Oswald"/>
              <a:ea typeface="Oswald"/>
              <a:cs typeface="Oswald"/>
              <a:sym typeface="Oswald"/>
            </a:endParaRPr>
          </a:p>
          <a:p>
            <a:pPr marL="0" lvl="0" indent="0" algn="l" rtl="0">
              <a:spcBef>
                <a:spcPts val="1600"/>
              </a:spcBef>
              <a:spcAft>
                <a:spcPts val="1600"/>
              </a:spcAft>
              <a:buNone/>
            </a:pPr>
            <a:endParaRPr sz="1200" b="1">
              <a:solidFill>
                <a:srgbClr val="372A2A"/>
              </a:solidFill>
              <a:highlight>
                <a:srgbClr val="FDFDFD"/>
              </a:highlight>
              <a:latin typeface="Arial"/>
              <a:ea typeface="Arial"/>
              <a:cs typeface="Arial"/>
              <a:sym typeface="Arial"/>
            </a:endParaRPr>
          </a:p>
        </p:txBody>
      </p:sp>
      <p:pic>
        <p:nvPicPr>
          <p:cNvPr id="72" name="Google Shape;72;p14"/>
          <p:cNvPicPr preferRelativeResize="0"/>
          <p:nvPr/>
        </p:nvPicPr>
        <p:blipFill>
          <a:blip r:embed="rId3">
            <a:alphaModFix/>
          </a:blip>
          <a:stretch>
            <a:fillRect/>
          </a:stretch>
        </p:blipFill>
        <p:spPr>
          <a:xfrm>
            <a:off x="387899" y="2994488"/>
            <a:ext cx="2744875" cy="1830825"/>
          </a:xfrm>
          <a:prstGeom prst="rect">
            <a:avLst/>
          </a:prstGeom>
          <a:noFill/>
          <a:ln>
            <a:noFill/>
          </a:ln>
        </p:spPr>
      </p:pic>
      <p:pic>
        <p:nvPicPr>
          <p:cNvPr id="73" name="Google Shape;73;p14"/>
          <p:cNvPicPr preferRelativeResize="0"/>
          <p:nvPr/>
        </p:nvPicPr>
        <p:blipFill>
          <a:blip r:embed="rId4">
            <a:alphaModFix/>
          </a:blip>
          <a:stretch>
            <a:fillRect/>
          </a:stretch>
        </p:blipFill>
        <p:spPr>
          <a:xfrm>
            <a:off x="2996200" y="2744225"/>
            <a:ext cx="2902101" cy="2331350"/>
          </a:xfrm>
          <a:prstGeom prst="rect">
            <a:avLst/>
          </a:prstGeom>
          <a:noFill/>
          <a:ln>
            <a:noFill/>
          </a:ln>
        </p:spPr>
      </p:pic>
      <p:pic>
        <p:nvPicPr>
          <p:cNvPr id="74" name="Google Shape;74;p14"/>
          <p:cNvPicPr preferRelativeResize="0"/>
          <p:nvPr/>
        </p:nvPicPr>
        <p:blipFill>
          <a:blip r:embed="rId5">
            <a:alphaModFix/>
          </a:blip>
          <a:stretch>
            <a:fillRect/>
          </a:stretch>
        </p:blipFill>
        <p:spPr>
          <a:xfrm>
            <a:off x="5668375" y="2531800"/>
            <a:ext cx="3156025" cy="17822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5"/>
          <p:cNvSpPr txBox="1">
            <a:spLocks noGrp="1"/>
          </p:cNvSpPr>
          <p:nvPr>
            <p:ph type="title"/>
          </p:nvPr>
        </p:nvSpPr>
        <p:spPr>
          <a:xfrm>
            <a:off x="5002050" y="672150"/>
            <a:ext cx="3477300" cy="686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pl">
                <a:solidFill>
                  <a:srgbClr val="000000"/>
                </a:solidFill>
                <a:latin typeface="Lobster"/>
                <a:ea typeface="Lobster"/>
                <a:cs typeface="Lobster"/>
                <a:sym typeface="Lobster"/>
              </a:rPr>
              <a:t>Kashubian coat of arms</a:t>
            </a:r>
            <a:endParaRPr>
              <a:solidFill>
                <a:srgbClr val="000000"/>
              </a:solidFill>
              <a:latin typeface="Lobster"/>
              <a:ea typeface="Lobster"/>
              <a:cs typeface="Lobster"/>
              <a:sym typeface="Lobster"/>
            </a:endParaRPr>
          </a:p>
        </p:txBody>
      </p:sp>
      <p:sp>
        <p:nvSpPr>
          <p:cNvPr id="80" name="Google Shape;80;p15"/>
          <p:cNvSpPr txBox="1">
            <a:spLocks noGrp="1"/>
          </p:cNvSpPr>
          <p:nvPr>
            <p:ph type="body" idx="1"/>
          </p:nvPr>
        </p:nvSpPr>
        <p:spPr>
          <a:xfrm>
            <a:off x="1311088" y="251349"/>
            <a:ext cx="2556300" cy="1017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pl" sz="3000">
                <a:solidFill>
                  <a:srgbClr val="000000"/>
                </a:solidFill>
                <a:latin typeface="Lobster"/>
                <a:ea typeface="Lobster"/>
                <a:cs typeface="Lobster"/>
                <a:sym typeface="Lobster"/>
              </a:rPr>
              <a:t>Kashubian flag</a:t>
            </a:r>
            <a:endParaRPr sz="3000">
              <a:solidFill>
                <a:srgbClr val="000000"/>
              </a:solidFill>
              <a:latin typeface="Lobster"/>
              <a:ea typeface="Lobster"/>
              <a:cs typeface="Lobster"/>
              <a:sym typeface="Lobster"/>
            </a:endParaRPr>
          </a:p>
        </p:txBody>
      </p:sp>
      <p:pic>
        <p:nvPicPr>
          <p:cNvPr id="81" name="Google Shape;81;p15"/>
          <p:cNvPicPr preferRelativeResize="0"/>
          <p:nvPr/>
        </p:nvPicPr>
        <p:blipFill>
          <a:blip r:embed="rId3">
            <a:alphaModFix/>
          </a:blip>
          <a:stretch>
            <a:fillRect/>
          </a:stretch>
        </p:blipFill>
        <p:spPr>
          <a:xfrm>
            <a:off x="1391013" y="2077338"/>
            <a:ext cx="2556187" cy="1704125"/>
          </a:xfrm>
          <a:prstGeom prst="rect">
            <a:avLst/>
          </a:prstGeom>
          <a:noFill/>
          <a:ln>
            <a:noFill/>
          </a:ln>
        </p:spPr>
      </p:pic>
      <p:pic>
        <p:nvPicPr>
          <p:cNvPr id="82" name="Google Shape;82;p15"/>
          <p:cNvPicPr preferRelativeResize="0"/>
          <p:nvPr/>
        </p:nvPicPr>
        <p:blipFill>
          <a:blip r:embed="rId4">
            <a:alphaModFix/>
          </a:blip>
          <a:stretch>
            <a:fillRect/>
          </a:stretch>
        </p:blipFill>
        <p:spPr>
          <a:xfrm>
            <a:off x="5762677" y="1930027"/>
            <a:ext cx="2175650" cy="26686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pl" sz="6000">
                <a:solidFill>
                  <a:srgbClr val="000000"/>
                </a:solidFill>
                <a:latin typeface="Lobster"/>
                <a:ea typeface="Lobster"/>
                <a:cs typeface="Lobster"/>
                <a:sym typeface="Lobster"/>
              </a:rPr>
              <a:t>Gdańsk</a:t>
            </a:r>
            <a:endParaRPr sz="6000">
              <a:solidFill>
                <a:srgbClr val="000000"/>
              </a:solidFill>
              <a:latin typeface="Lobster"/>
              <a:ea typeface="Lobster"/>
              <a:cs typeface="Lobster"/>
              <a:sym typeface="Lobster"/>
            </a:endParaRPr>
          </a:p>
        </p:txBody>
      </p:sp>
      <p:sp>
        <p:nvSpPr>
          <p:cNvPr id="88" name="Google Shape;88;p16"/>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89" name="Google Shape;89;p16"/>
          <p:cNvPicPr preferRelativeResize="0"/>
          <p:nvPr/>
        </p:nvPicPr>
        <p:blipFill>
          <a:blip r:embed="rId3">
            <a:alphaModFix/>
          </a:blip>
          <a:stretch>
            <a:fillRect/>
          </a:stretch>
        </p:blipFill>
        <p:spPr>
          <a:xfrm>
            <a:off x="198150" y="1489825"/>
            <a:ext cx="3286576" cy="1855950"/>
          </a:xfrm>
          <a:prstGeom prst="rect">
            <a:avLst/>
          </a:prstGeom>
          <a:noFill/>
          <a:ln>
            <a:noFill/>
          </a:ln>
        </p:spPr>
      </p:pic>
      <p:pic>
        <p:nvPicPr>
          <p:cNvPr id="90" name="Google Shape;90;p16"/>
          <p:cNvPicPr preferRelativeResize="0"/>
          <p:nvPr/>
        </p:nvPicPr>
        <p:blipFill>
          <a:blip r:embed="rId4">
            <a:alphaModFix/>
          </a:blip>
          <a:stretch>
            <a:fillRect/>
          </a:stretch>
        </p:blipFill>
        <p:spPr>
          <a:xfrm>
            <a:off x="6252863" y="318200"/>
            <a:ext cx="2619375" cy="1743075"/>
          </a:xfrm>
          <a:prstGeom prst="rect">
            <a:avLst/>
          </a:prstGeom>
          <a:noFill/>
          <a:ln>
            <a:noFill/>
          </a:ln>
        </p:spPr>
      </p:pic>
      <p:pic>
        <p:nvPicPr>
          <p:cNvPr id="91" name="Google Shape;91;p16"/>
          <p:cNvPicPr preferRelativeResize="0"/>
          <p:nvPr/>
        </p:nvPicPr>
        <p:blipFill>
          <a:blip r:embed="rId5">
            <a:alphaModFix/>
          </a:blip>
          <a:stretch>
            <a:fillRect/>
          </a:stretch>
        </p:blipFill>
        <p:spPr>
          <a:xfrm>
            <a:off x="1518788" y="3180963"/>
            <a:ext cx="2619375" cy="1743075"/>
          </a:xfrm>
          <a:prstGeom prst="rect">
            <a:avLst/>
          </a:prstGeom>
          <a:noFill/>
          <a:ln>
            <a:noFill/>
          </a:ln>
        </p:spPr>
      </p:pic>
      <p:pic>
        <p:nvPicPr>
          <p:cNvPr id="92" name="Google Shape;92;p16"/>
          <p:cNvPicPr preferRelativeResize="0"/>
          <p:nvPr/>
        </p:nvPicPr>
        <p:blipFill>
          <a:blip r:embed="rId6">
            <a:alphaModFix/>
          </a:blip>
          <a:stretch>
            <a:fillRect/>
          </a:stretch>
        </p:blipFill>
        <p:spPr>
          <a:xfrm>
            <a:off x="3937625" y="1807875"/>
            <a:ext cx="3173400" cy="1807700"/>
          </a:xfrm>
          <a:prstGeom prst="rect">
            <a:avLst/>
          </a:prstGeom>
          <a:noFill/>
          <a:ln>
            <a:noFill/>
          </a:ln>
        </p:spPr>
      </p:pic>
      <p:pic>
        <p:nvPicPr>
          <p:cNvPr id="93" name="Google Shape;93;p16"/>
          <p:cNvPicPr preferRelativeResize="0"/>
          <p:nvPr/>
        </p:nvPicPr>
        <p:blipFill>
          <a:blip r:embed="rId7">
            <a:alphaModFix/>
          </a:blip>
          <a:stretch>
            <a:fillRect/>
          </a:stretch>
        </p:blipFill>
        <p:spPr>
          <a:xfrm>
            <a:off x="6324313" y="3128575"/>
            <a:ext cx="2476500" cy="1847850"/>
          </a:xfrm>
          <a:prstGeom prst="rect">
            <a:avLst/>
          </a:prstGeom>
          <a:noFill/>
          <a:ln>
            <a:noFill/>
          </a:ln>
        </p:spPr>
      </p:pic>
      <p:pic>
        <p:nvPicPr>
          <p:cNvPr id="94" name="Google Shape;94;p16"/>
          <p:cNvPicPr preferRelativeResize="0"/>
          <p:nvPr/>
        </p:nvPicPr>
        <p:blipFill>
          <a:blip r:embed="rId8">
            <a:alphaModFix/>
          </a:blip>
          <a:stretch>
            <a:fillRect/>
          </a:stretch>
        </p:blipFill>
        <p:spPr>
          <a:xfrm>
            <a:off x="3107688" y="205100"/>
            <a:ext cx="2619375" cy="17526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17"/>
          <p:cNvPicPr preferRelativeResize="0"/>
          <p:nvPr/>
        </p:nvPicPr>
        <p:blipFill>
          <a:blip r:embed="rId3">
            <a:alphaModFix/>
          </a:blip>
          <a:stretch>
            <a:fillRect/>
          </a:stretch>
        </p:blipFill>
        <p:spPr>
          <a:xfrm>
            <a:off x="6336438" y="3153600"/>
            <a:ext cx="2619375" cy="1752600"/>
          </a:xfrm>
          <a:prstGeom prst="rect">
            <a:avLst/>
          </a:prstGeom>
          <a:noFill/>
          <a:ln>
            <a:noFill/>
          </a:ln>
        </p:spPr>
      </p:pic>
      <p:sp>
        <p:nvSpPr>
          <p:cNvPr id="100" name="Google Shape;100;p17"/>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pl" sz="6000">
                <a:solidFill>
                  <a:srgbClr val="000000"/>
                </a:solidFill>
                <a:latin typeface="Lobster"/>
                <a:ea typeface="Lobster"/>
                <a:cs typeface="Lobster"/>
                <a:sym typeface="Lobster"/>
              </a:rPr>
              <a:t>Kartuzy</a:t>
            </a:r>
            <a:endParaRPr sz="6000">
              <a:solidFill>
                <a:srgbClr val="000000"/>
              </a:solidFill>
              <a:latin typeface="Lobster"/>
              <a:ea typeface="Lobster"/>
              <a:cs typeface="Lobster"/>
              <a:sym typeface="Lobster"/>
            </a:endParaRPr>
          </a:p>
        </p:txBody>
      </p:sp>
      <p:sp>
        <p:nvSpPr>
          <p:cNvPr id="101" name="Google Shape;101;p17"/>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02" name="Google Shape;102;p17"/>
          <p:cNvPicPr preferRelativeResize="0"/>
          <p:nvPr/>
        </p:nvPicPr>
        <p:blipFill>
          <a:blip r:embed="rId4">
            <a:alphaModFix/>
          </a:blip>
          <a:stretch>
            <a:fillRect/>
          </a:stretch>
        </p:blipFill>
        <p:spPr>
          <a:xfrm>
            <a:off x="5073102" y="1695450"/>
            <a:ext cx="3079650" cy="1752600"/>
          </a:xfrm>
          <a:prstGeom prst="rect">
            <a:avLst/>
          </a:prstGeom>
          <a:noFill/>
          <a:ln>
            <a:noFill/>
          </a:ln>
        </p:spPr>
      </p:pic>
      <p:pic>
        <p:nvPicPr>
          <p:cNvPr id="103" name="Google Shape;103;p17"/>
          <p:cNvPicPr preferRelativeResize="0"/>
          <p:nvPr/>
        </p:nvPicPr>
        <p:blipFill>
          <a:blip r:embed="rId5">
            <a:alphaModFix/>
          </a:blip>
          <a:stretch>
            <a:fillRect/>
          </a:stretch>
        </p:blipFill>
        <p:spPr>
          <a:xfrm>
            <a:off x="387900" y="1489825"/>
            <a:ext cx="2874425" cy="2016388"/>
          </a:xfrm>
          <a:prstGeom prst="rect">
            <a:avLst/>
          </a:prstGeom>
          <a:noFill/>
          <a:ln>
            <a:noFill/>
          </a:ln>
        </p:spPr>
      </p:pic>
      <p:pic>
        <p:nvPicPr>
          <p:cNvPr id="104" name="Google Shape;104;p17"/>
          <p:cNvPicPr preferRelativeResize="0"/>
          <p:nvPr/>
        </p:nvPicPr>
        <p:blipFill>
          <a:blip r:embed="rId6">
            <a:alphaModFix/>
          </a:blip>
          <a:stretch>
            <a:fillRect/>
          </a:stretch>
        </p:blipFill>
        <p:spPr>
          <a:xfrm>
            <a:off x="4254100" y="189888"/>
            <a:ext cx="2628900" cy="1743075"/>
          </a:xfrm>
          <a:prstGeom prst="rect">
            <a:avLst/>
          </a:prstGeom>
          <a:noFill/>
          <a:ln>
            <a:noFill/>
          </a:ln>
        </p:spPr>
      </p:pic>
      <p:pic>
        <p:nvPicPr>
          <p:cNvPr id="105" name="Google Shape;105;p17"/>
          <p:cNvPicPr preferRelativeResize="0"/>
          <p:nvPr/>
        </p:nvPicPr>
        <p:blipFill>
          <a:blip r:embed="rId7">
            <a:alphaModFix/>
          </a:blip>
          <a:stretch>
            <a:fillRect/>
          </a:stretch>
        </p:blipFill>
        <p:spPr>
          <a:xfrm>
            <a:off x="2408401" y="3073501"/>
            <a:ext cx="2874425" cy="19127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8"/>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pl" sz="6000">
                <a:solidFill>
                  <a:srgbClr val="000000"/>
                </a:solidFill>
                <a:latin typeface="Lobster"/>
                <a:ea typeface="Lobster"/>
                <a:cs typeface="Lobster"/>
                <a:sym typeface="Lobster"/>
              </a:rPr>
              <a:t>Puck</a:t>
            </a:r>
            <a:endParaRPr sz="6000">
              <a:solidFill>
                <a:srgbClr val="000000"/>
              </a:solidFill>
              <a:latin typeface="Lobster"/>
              <a:ea typeface="Lobster"/>
              <a:cs typeface="Lobster"/>
              <a:sym typeface="Lobster"/>
            </a:endParaRPr>
          </a:p>
        </p:txBody>
      </p:sp>
      <p:sp>
        <p:nvSpPr>
          <p:cNvPr id="111" name="Google Shape;111;p18"/>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12" name="Google Shape;112;p18"/>
          <p:cNvPicPr preferRelativeResize="0"/>
          <p:nvPr/>
        </p:nvPicPr>
        <p:blipFill>
          <a:blip r:embed="rId3">
            <a:alphaModFix/>
          </a:blip>
          <a:stretch>
            <a:fillRect/>
          </a:stretch>
        </p:blipFill>
        <p:spPr>
          <a:xfrm>
            <a:off x="5796000" y="458026"/>
            <a:ext cx="2800350" cy="1778600"/>
          </a:xfrm>
          <a:prstGeom prst="rect">
            <a:avLst/>
          </a:prstGeom>
          <a:noFill/>
          <a:ln>
            <a:noFill/>
          </a:ln>
        </p:spPr>
      </p:pic>
      <p:pic>
        <p:nvPicPr>
          <p:cNvPr id="113" name="Google Shape;113;p18"/>
          <p:cNvPicPr preferRelativeResize="0"/>
          <p:nvPr/>
        </p:nvPicPr>
        <p:blipFill>
          <a:blip r:embed="rId4">
            <a:alphaModFix/>
          </a:blip>
          <a:stretch>
            <a:fillRect/>
          </a:stretch>
        </p:blipFill>
        <p:spPr>
          <a:xfrm>
            <a:off x="1285838" y="2833688"/>
            <a:ext cx="2143125" cy="2143125"/>
          </a:xfrm>
          <a:prstGeom prst="rect">
            <a:avLst/>
          </a:prstGeom>
          <a:noFill/>
          <a:ln>
            <a:noFill/>
          </a:ln>
        </p:spPr>
      </p:pic>
      <p:pic>
        <p:nvPicPr>
          <p:cNvPr id="114" name="Google Shape;114;p18"/>
          <p:cNvPicPr preferRelativeResize="0"/>
          <p:nvPr/>
        </p:nvPicPr>
        <p:blipFill>
          <a:blip r:embed="rId5">
            <a:alphaModFix/>
          </a:blip>
          <a:stretch>
            <a:fillRect/>
          </a:stretch>
        </p:blipFill>
        <p:spPr>
          <a:xfrm>
            <a:off x="5972175" y="3131288"/>
            <a:ext cx="2781300" cy="1647825"/>
          </a:xfrm>
          <a:prstGeom prst="rect">
            <a:avLst/>
          </a:prstGeom>
          <a:noFill/>
          <a:ln>
            <a:noFill/>
          </a:ln>
        </p:spPr>
      </p:pic>
      <p:pic>
        <p:nvPicPr>
          <p:cNvPr id="115" name="Google Shape;115;p18"/>
          <p:cNvPicPr preferRelativeResize="0"/>
          <p:nvPr/>
        </p:nvPicPr>
        <p:blipFill>
          <a:blip r:embed="rId6">
            <a:alphaModFix/>
          </a:blip>
          <a:stretch>
            <a:fillRect/>
          </a:stretch>
        </p:blipFill>
        <p:spPr>
          <a:xfrm>
            <a:off x="3740413" y="2106463"/>
            <a:ext cx="2619375" cy="1743075"/>
          </a:xfrm>
          <a:prstGeom prst="rect">
            <a:avLst/>
          </a:prstGeom>
          <a:noFill/>
          <a:ln>
            <a:noFill/>
          </a:ln>
        </p:spPr>
      </p:pic>
      <p:pic>
        <p:nvPicPr>
          <p:cNvPr id="116" name="Google Shape;116;p18"/>
          <p:cNvPicPr preferRelativeResize="0"/>
          <p:nvPr/>
        </p:nvPicPr>
        <p:blipFill>
          <a:blip r:embed="rId7">
            <a:alphaModFix/>
          </a:blip>
          <a:stretch>
            <a:fillRect/>
          </a:stretch>
        </p:blipFill>
        <p:spPr>
          <a:xfrm>
            <a:off x="323950" y="1489813"/>
            <a:ext cx="3028950" cy="1514475"/>
          </a:xfrm>
          <a:prstGeom prst="rect">
            <a:avLst/>
          </a:prstGeom>
          <a:noFill/>
          <a:ln>
            <a:noFill/>
          </a:ln>
        </p:spPr>
      </p:pic>
      <p:pic>
        <p:nvPicPr>
          <p:cNvPr id="117" name="Google Shape;117;p18"/>
          <p:cNvPicPr preferRelativeResize="0"/>
          <p:nvPr/>
        </p:nvPicPr>
        <p:blipFill>
          <a:blip r:embed="rId8">
            <a:alphaModFix/>
          </a:blip>
          <a:stretch>
            <a:fillRect/>
          </a:stretch>
        </p:blipFill>
        <p:spPr>
          <a:xfrm>
            <a:off x="2904613" y="258600"/>
            <a:ext cx="2466975" cy="18478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9"/>
          <p:cNvSpPr txBox="1">
            <a:spLocks noGrp="1"/>
          </p:cNvSpPr>
          <p:nvPr>
            <p:ph type="title"/>
          </p:nvPr>
        </p:nvSpPr>
        <p:spPr>
          <a:xfrm>
            <a:off x="208125" y="619150"/>
            <a:ext cx="8368200" cy="31473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pl" sz="2000">
                <a:solidFill>
                  <a:srgbClr val="000000"/>
                </a:solidFill>
                <a:latin typeface="Oswald"/>
                <a:ea typeface="Oswald"/>
                <a:cs typeface="Oswald"/>
                <a:sym typeface="Oswald"/>
              </a:rPr>
              <a:t>In contrast to most of the other groups who gradually merged to form one big family of Poles, the Kashubians have managed to retain some of their early ethnic identity, expressed in their distinctive culture, dress, crafts, architecture and language. Kashubian, still spoken in the home by some 50,000, mostly elderly locals, is the most distinct Polish dialect. It’s thought to derive from the old Slavic Pomeranian language.</a:t>
            </a:r>
            <a:endParaRPr sz="1800">
              <a:latin typeface="Oswald"/>
              <a:ea typeface="Oswald"/>
              <a:cs typeface="Oswald"/>
              <a:sym typeface="Oswald"/>
            </a:endParaRPr>
          </a:p>
          <a:p>
            <a:pPr marL="0" lvl="0" indent="0" algn="l" rtl="0">
              <a:spcBef>
                <a:spcPts val="1600"/>
              </a:spcBef>
              <a:spcAft>
                <a:spcPts val="0"/>
              </a:spcAft>
              <a:buNone/>
            </a:pPr>
            <a:endParaRPr sz="2000">
              <a:solidFill>
                <a:srgbClr val="000000"/>
              </a:solidFill>
              <a:latin typeface="Roboto"/>
              <a:ea typeface="Roboto"/>
              <a:cs typeface="Roboto"/>
              <a:sym typeface="Roboto"/>
            </a:endParaRPr>
          </a:p>
        </p:txBody>
      </p:sp>
      <p:sp>
        <p:nvSpPr>
          <p:cNvPr id="123" name="Google Shape;123;p19"/>
          <p:cNvSpPr txBox="1">
            <a:spLocks noGrp="1"/>
          </p:cNvSpPr>
          <p:nvPr>
            <p:ph type="body" idx="1"/>
          </p:nvPr>
        </p:nvSpPr>
        <p:spPr>
          <a:xfrm>
            <a:off x="298000" y="301325"/>
            <a:ext cx="3717000" cy="577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pl" sz="4800">
                <a:solidFill>
                  <a:srgbClr val="000000"/>
                </a:solidFill>
                <a:latin typeface="Lobster"/>
                <a:ea typeface="Lobster"/>
                <a:cs typeface="Lobster"/>
                <a:sym typeface="Lobster"/>
              </a:rPr>
              <a:t>Kashubians</a:t>
            </a:r>
            <a:endParaRPr sz="4800">
              <a:solidFill>
                <a:srgbClr val="000000"/>
              </a:solidFill>
              <a:latin typeface="Lobster"/>
              <a:ea typeface="Lobster"/>
              <a:cs typeface="Lobster"/>
              <a:sym typeface="Lobster"/>
            </a:endParaRPr>
          </a:p>
        </p:txBody>
      </p:sp>
      <p:pic>
        <p:nvPicPr>
          <p:cNvPr id="124" name="Google Shape;124;p19"/>
          <p:cNvPicPr preferRelativeResize="0"/>
          <p:nvPr/>
        </p:nvPicPr>
        <p:blipFill>
          <a:blip r:embed="rId3">
            <a:alphaModFix/>
          </a:blip>
          <a:stretch>
            <a:fillRect/>
          </a:stretch>
        </p:blipFill>
        <p:spPr>
          <a:xfrm>
            <a:off x="5939175" y="3399550"/>
            <a:ext cx="3028950" cy="1514475"/>
          </a:xfrm>
          <a:prstGeom prst="rect">
            <a:avLst/>
          </a:prstGeom>
          <a:noFill/>
          <a:ln>
            <a:noFill/>
          </a:ln>
        </p:spPr>
      </p:pic>
      <p:pic>
        <p:nvPicPr>
          <p:cNvPr id="125" name="Google Shape;125;p19"/>
          <p:cNvPicPr preferRelativeResize="0"/>
          <p:nvPr/>
        </p:nvPicPr>
        <p:blipFill>
          <a:blip r:embed="rId4">
            <a:alphaModFix/>
          </a:blip>
          <a:stretch>
            <a:fillRect/>
          </a:stretch>
        </p:blipFill>
        <p:spPr>
          <a:xfrm>
            <a:off x="2866375" y="3285275"/>
            <a:ext cx="2835525" cy="1743075"/>
          </a:xfrm>
          <a:prstGeom prst="rect">
            <a:avLst/>
          </a:prstGeom>
          <a:noFill/>
          <a:ln>
            <a:noFill/>
          </a:ln>
        </p:spPr>
      </p:pic>
      <p:pic>
        <p:nvPicPr>
          <p:cNvPr id="126" name="Google Shape;126;p19"/>
          <p:cNvPicPr preferRelativeResize="0"/>
          <p:nvPr/>
        </p:nvPicPr>
        <p:blipFill>
          <a:blip r:embed="rId5">
            <a:alphaModFix/>
          </a:blip>
          <a:stretch>
            <a:fillRect/>
          </a:stretch>
        </p:blipFill>
        <p:spPr>
          <a:xfrm>
            <a:off x="297994" y="3340013"/>
            <a:ext cx="2246131" cy="16335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0"/>
          <p:cNvSpPr txBox="1">
            <a:spLocks noGrp="1"/>
          </p:cNvSpPr>
          <p:nvPr>
            <p:ph type="title"/>
          </p:nvPr>
        </p:nvSpPr>
        <p:spPr>
          <a:xfrm>
            <a:off x="3886325" y="615050"/>
            <a:ext cx="49953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pl">
                <a:solidFill>
                  <a:srgbClr val="000000"/>
                </a:solidFill>
                <a:latin typeface="Lobster"/>
                <a:ea typeface="Lobster"/>
                <a:cs typeface="Lobster"/>
                <a:sym typeface="Lobster"/>
              </a:rPr>
              <a:t>Kashubian music notes</a:t>
            </a:r>
            <a:endParaRPr>
              <a:solidFill>
                <a:srgbClr val="000000"/>
              </a:solidFill>
              <a:latin typeface="Lobster"/>
              <a:ea typeface="Lobster"/>
              <a:cs typeface="Lobster"/>
              <a:sym typeface="Lobster"/>
            </a:endParaRPr>
          </a:p>
        </p:txBody>
      </p:sp>
      <p:sp>
        <p:nvSpPr>
          <p:cNvPr id="132" name="Google Shape;132;p20"/>
          <p:cNvSpPr txBox="1">
            <a:spLocks noGrp="1"/>
          </p:cNvSpPr>
          <p:nvPr>
            <p:ph type="body" idx="1"/>
          </p:nvPr>
        </p:nvSpPr>
        <p:spPr>
          <a:xfrm>
            <a:off x="3996175" y="2279249"/>
            <a:ext cx="3534300" cy="937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pl" sz="3000">
                <a:solidFill>
                  <a:srgbClr val="000000"/>
                </a:solidFill>
                <a:latin typeface="Lobster"/>
                <a:ea typeface="Lobster"/>
                <a:cs typeface="Lobster"/>
                <a:sym typeface="Lobster"/>
              </a:rPr>
              <a:t>Kashubian patterns</a:t>
            </a:r>
            <a:endParaRPr sz="3000">
              <a:solidFill>
                <a:srgbClr val="000000"/>
              </a:solidFill>
              <a:latin typeface="Lobster"/>
              <a:ea typeface="Lobster"/>
              <a:cs typeface="Lobster"/>
              <a:sym typeface="Lobster"/>
            </a:endParaRPr>
          </a:p>
        </p:txBody>
      </p:sp>
      <p:pic>
        <p:nvPicPr>
          <p:cNvPr id="133" name="Google Shape;133;p20"/>
          <p:cNvPicPr preferRelativeResize="0"/>
          <p:nvPr/>
        </p:nvPicPr>
        <p:blipFill>
          <a:blip r:embed="rId3">
            <a:alphaModFix/>
          </a:blip>
          <a:stretch>
            <a:fillRect/>
          </a:stretch>
        </p:blipFill>
        <p:spPr>
          <a:xfrm>
            <a:off x="487750" y="148425"/>
            <a:ext cx="2590800" cy="1619350"/>
          </a:xfrm>
          <a:prstGeom prst="rect">
            <a:avLst/>
          </a:prstGeom>
          <a:noFill/>
          <a:ln>
            <a:noFill/>
          </a:ln>
        </p:spPr>
      </p:pic>
      <p:pic>
        <p:nvPicPr>
          <p:cNvPr id="134" name="Google Shape;134;p20"/>
          <p:cNvPicPr preferRelativeResize="0"/>
          <p:nvPr/>
        </p:nvPicPr>
        <p:blipFill>
          <a:blip r:embed="rId4">
            <a:alphaModFix/>
          </a:blip>
          <a:stretch>
            <a:fillRect/>
          </a:stretch>
        </p:blipFill>
        <p:spPr>
          <a:xfrm>
            <a:off x="487750" y="1920263"/>
            <a:ext cx="2590800" cy="1575300"/>
          </a:xfrm>
          <a:prstGeom prst="rect">
            <a:avLst/>
          </a:prstGeom>
          <a:noFill/>
          <a:ln>
            <a:noFill/>
          </a:ln>
        </p:spPr>
      </p:pic>
      <p:pic>
        <p:nvPicPr>
          <p:cNvPr id="135" name="Google Shape;135;p20"/>
          <p:cNvPicPr preferRelativeResize="0"/>
          <p:nvPr/>
        </p:nvPicPr>
        <p:blipFill>
          <a:blip r:embed="rId5">
            <a:alphaModFix/>
          </a:blip>
          <a:stretch>
            <a:fillRect/>
          </a:stretch>
        </p:blipFill>
        <p:spPr>
          <a:xfrm>
            <a:off x="487750" y="3648050"/>
            <a:ext cx="2590800" cy="1368275"/>
          </a:xfrm>
          <a:prstGeom prst="rect">
            <a:avLst/>
          </a:prstGeom>
          <a:noFill/>
          <a:ln>
            <a:noFill/>
          </a:ln>
        </p:spPr>
      </p:pic>
      <p:sp>
        <p:nvSpPr>
          <p:cNvPr id="136" name="Google Shape;136;p20"/>
          <p:cNvSpPr txBox="1"/>
          <p:nvPr/>
        </p:nvSpPr>
        <p:spPr>
          <a:xfrm>
            <a:off x="3996175" y="3816888"/>
            <a:ext cx="5752800" cy="67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3000">
                <a:latin typeface="Lobster"/>
                <a:ea typeface="Lobster"/>
                <a:cs typeface="Lobster"/>
                <a:sym typeface="Lobster"/>
              </a:rPr>
              <a:t>Kashubian snuff</a:t>
            </a:r>
            <a:endParaRPr sz="3000">
              <a:latin typeface="Lobster"/>
              <a:ea typeface="Lobster"/>
              <a:cs typeface="Lobster"/>
              <a:sym typeface="Lobste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1"/>
          <p:cNvSpPr txBox="1">
            <a:spLocks noGrp="1"/>
          </p:cNvSpPr>
          <p:nvPr>
            <p:ph type="title"/>
          </p:nvPr>
        </p:nvSpPr>
        <p:spPr>
          <a:xfrm>
            <a:off x="2474650" y="229600"/>
            <a:ext cx="34971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pl">
                <a:solidFill>
                  <a:srgbClr val="000000"/>
                </a:solidFill>
                <a:latin typeface="Lobster"/>
                <a:ea typeface="Lobster"/>
                <a:cs typeface="Lobster"/>
                <a:sym typeface="Lobster"/>
              </a:rPr>
              <a:t>Kashubian costumes</a:t>
            </a:r>
            <a:endParaRPr>
              <a:solidFill>
                <a:srgbClr val="000000"/>
              </a:solidFill>
              <a:latin typeface="Lobster"/>
              <a:ea typeface="Lobster"/>
              <a:cs typeface="Lobster"/>
              <a:sym typeface="Lobster"/>
            </a:endParaRPr>
          </a:p>
        </p:txBody>
      </p:sp>
      <p:sp>
        <p:nvSpPr>
          <p:cNvPr id="142" name="Google Shape;142;p21"/>
          <p:cNvSpPr txBox="1">
            <a:spLocks noGrp="1"/>
          </p:cNvSpPr>
          <p:nvPr>
            <p:ph type="body" idx="1"/>
          </p:nvPr>
        </p:nvSpPr>
        <p:spPr>
          <a:xfrm>
            <a:off x="3223650" y="4314580"/>
            <a:ext cx="3796800" cy="558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pl" sz="3000">
                <a:solidFill>
                  <a:srgbClr val="000000"/>
                </a:solidFill>
                <a:latin typeface="Lobster"/>
                <a:ea typeface="Lobster"/>
                <a:cs typeface="Lobster"/>
                <a:sym typeface="Lobster"/>
              </a:rPr>
              <a:t>Kashubian architecture</a:t>
            </a:r>
            <a:endParaRPr sz="3000">
              <a:solidFill>
                <a:srgbClr val="000000"/>
              </a:solidFill>
              <a:latin typeface="Lobster"/>
              <a:ea typeface="Lobster"/>
              <a:cs typeface="Lobster"/>
              <a:sym typeface="Lobster"/>
            </a:endParaRPr>
          </a:p>
        </p:txBody>
      </p:sp>
      <p:pic>
        <p:nvPicPr>
          <p:cNvPr id="143" name="Google Shape;143;p21"/>
          <p:cNvPicPr preferRelativeResize="0"/>
          <p:nvPr/>
        </p:nvPicPr>
        <p:blipFill>
          <a:blip r:embed="rId3">
            <a:alphaModFix/>
          </a:blip>
          <a:stretch>
            <a:fillRect/>
          </a:stretch>
        </p:blipFill>
        <p:spPr>
          <a:xfrm>
            <a:off x="342175" y="3164925"/>
            <a:ext cx="2751650" cy="1727925"/>
          </a:xfrm>
          <a:prstGeom prst="rect">
            <a:avLst/>
          </a:prstGeom>
          <a:noFill/>
          <a:ln>
            <a:noFill/>
          </a:ln>
        </p:spPr>
      </p:pic>
      <p:pic>
        <p:nvPicPr>
          <p:cNvPr id="144" name="Google Shape;144;p21"/>
          <p:cNvPicPr preferRelativeResize="0"/>
          <p:nvPr/>
        </p:nvPicPr>
        <p:blipFill rotWithShape="1">
          <a:blip r:embed="rId4">
            <a:alphaModFix/>
          </a:blip>
          <a:srcRect l="4137" t="3254" r="3518" b="3217"/>
          <a:stretch/>
        </p:blipFill>
        <p:spPr>
          <a:xfrm>
            <a:off x="342175" y="229600"/>
            <a:ext cx="2004850" cy="2140875"/>
          </a:xfrm>
          <a:prstGeom prst="rect">
            <a:avLst/>
          </a:prstGeom>
          <a:noFill/>
          <a:ln>
            <a:noFill/>
          </a:ln>
        </p:spPr>
      </p:pic>
      <p:pic>
        <p:nvPicPr>
          <p:cNvPr id="145" name="Google Shape;145;p21"/>
          <p:cNvPicPr preferRelativeResize="0"/>
          <p:nvPr/>
        </p:nvPicPr>
        <p:blipFill>
          <a:blip r:embed="rId5">
            <a:alphaModFix/>
          </a:blip>
          <a:stretch>
            <a:fillRect/>
          </a:stretch>
        </p:blipFill>
        <p:spPr>
          <a:xfrm>
            <a:off x="7543075" y="915700"/>
            <a:ext cx="1275775" cy="3086225"/>
          </a:xfrm>
          <a:prstGeom prst="rect">
            <a:avLst/>
          </a:prstGeom>
          <a:noFill/>
          <a:ln>
            <a:noFill/>
          </a:ln>
        </p:spPr>
      </p:pic>
      <p:sp>
        <p:nvSpPr>
          <p:cNvPr id="146" name="Google Shape;146;p21"/>
          <p:cNvSpPr txBox="1"/>
          <p:nvPr/>
        </p:nvSpPr>
        <p:spPr>
          <a:xfrm>
            <a:off x="3263600" y="2067375"/>
            <a:ext cx="5752800" cy="67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3000">
                <a:latin typeface="Lobster"/>
                <a:ea typeface="Lobster"/>
                <a:cs typeface="Lobster"/>
                <a:sym typeface="Lobster"/>
              </a:rPr>
              <a:t>Kashubian folk instrument</a:t>
            </a:r>
            <a:endParaRPr sz="3000">
              <a:latin typeface="Lobster"/>
              <a:ea typeface="Lobster"/>
              <a:cs typeface="Lobster"/>
              <a:sym typeface="Lobster"/>
            </a:endParaRPr>
          </a:p>
        </p:txBody>
      </p:sp>
    </p:spTree>
  </p:cSld>
  <p:clrMapOvr>
    <a:masterClrMapping/>
  </p:clrMapOvr>
</p:sld>
</file>

<file path=ppt/theme/theme1.xml><?xml version="1.0" encoding="utf-8"?>
<a:theme xmlns:a="http://schemas.openxmlformats.org/drawingml/2006/main"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168</Words>
  <Application>Microsoft Office PowerPoint</Application>
  <PresentationFormat>Pokaz na ekranie (16:9)</PresentationFormat>
  <Paragraphs>22</Paragraphs>
  <Slides>11</Slides>
  <Notes>11</Notes>
  <HiddenSlides>0</HiddenSlides>
  <MMClips>0</MMClips>
  <ScaleCrop>false</ScaleCrop>
  <HeadingPairs>
    <vt:vector size="6" baseType="variant">
      <vt:variant>
        <vt:lpstr>Używane czcionki</vt:lpstr>
      </vt:variant>
      <vt:variant>
        <vt:i4>6</vt:i4>
      </vt:variant>
      <vt:variant>
        <vt:lpstr>Motyw</vt:lpstr>
      </vt:variant>
      <vt:variant>
        <vt:i4>1</vt:i4>
      </vt:variant>
      <vt:variant>
        <vt:lpstr>Tytuły slajdów</vt:lpstr>
      </vt:variant>
      <vt:variant>
        <vt:i4>11</vt:i4>
      </vt:variant>
    </vt:vector>
  </HeadingPairs>
  <TitlesOfParts>
    <vt:vector size="18" baseType="lpstr">
      <vt:lpstr>Oswald</vt:lpstr>
      <vt:lpstr>Lobster</vt:lpstr>
      <vt:lpstr>Roboto Slab</vt:lpstr>
      <vt:lpstr>Century Gothic</vt:lpstr>
      <vt:lpstr>Roboto</vt:lpstr>
      <vt:lpstr>Arial</vt:lpstr>
      <vt:lpstr>Marina</vt:lpstr>
      <vt:lpstr>Our region</vt:lpstr>
      <vt:lpstr>Location</vt:lpstr>
      <vt:lpstr>Kashubian coat of arms</vt:lpstr>
      <vt:lpstr>Gdańsk</vt:lpstr>
      <vt:lpstr>Kartuzy</vt:lpstr>
      <vt:lpstr>Puck</vt:lpstr>
      <vt:lpstr>In contrast to most of the other groups who gradually merged to form one big family of Poles, the Kashubians have managed to retain some of their early ethnic identity, expressed in their distinctive culture, dress, crafts, architecture and language. Kashubian, still spoken in the home by some 50,000, mostly elderly locals, is the most distinct Polish dialect. It’s thought to derive from the old Slavic Pomeranian language. </vt:lpstr>
      <vt:lpstr>Kashubian music notes</vt:lpstr>
      <vt:lpstr>Kashubian costumes</vt:lpstr>
      <vt:lpstr>Prezentacja programu PowerPoint</vt:lpstr>
      <vt:lpstr>Prepared by: Zuzanna Derc 1 LO im. Stefana Żeromskiego w Pucku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region</dc:title>
  <dc:creator>izka</dc:creator>
  <cp:lastModifiedBy>Izabela Palucka</cp:lastModifiedBy>
  <cp:revision>1</cp:revision>
  <dcterms:modified xsi:type="dcterms:W3CDTF">2020-09-30T21:34:47Z</dcterms:modified>
</cp:coreProperties>
</file>