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5.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7.pn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2.png"/><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188124" y="4247012"/>
            <a:ext cx="7999562" cy="1325563"/>
          </a:xfrm>
        </p:spPr>
        <p:txBody>
          <a:bodyPr vert="horz" lIns="91440" tIns="45720" rIns="91440" bIns="45720" rtlCol="0" anchor="ctr">
            <a:noAutofit/>
          </a:bodyPr>
          <a:lstStyle/>
          <a:p>
            <a:r>
              <a:rPr lang="pl-PL" sz="5000" b="1" dirty="0">
                <a:cs typeface="Calibri Light" panose="020F0302020204030204"/>
              </a:rPr>
              <a:t>A </a:t>
            </a:r>
            <a:r>
              <a:rPr lang="pl-PL" sz="5000" b="1" dirty="0" err="1">
                <a:cs typeface="Calibri Light" panose="020F0302020204030204"/>
              </a:rPr>
              <a:t>tourist</a:t>
            </a:r>
            <a:r>
              <a:rPr lang="pl-PL" sz="5000" b="1" dirty="0">
                <a:cs typeface="Calibri Light" panose="020F0302020204030204"/>
              </a:rPr>
              <a:t> </a:t>
            </a:r>
            <a:r>
              <a:rPr lang="pl-PL" sz="5000" b="1" dirty="0" err="1">
                <a:cs typeface="Calibri Light" panose="020F0302020204030204"/>
              </a:rPr>
              <a:t>guide</a:t>
            </a:r>
            <a:r>
              <a:rPr lang="pl-PL" sz="5000" b="1" dirty="0">
                <a:cs typeface="Calibri Light" panose="020F0302020204030204"/>
              </a:rPr>
              <a:t> </a:t>
            </a:r>
            <a:r>
              <a:rPr lang="pl-PL" sz="5000" b="1" dirty="0" err="1">
                <a:cs typeface="Calibri Light" panose="020F0302020204030204"/>
              </a:rPr>
              <a:t>about</a:t>
            </a:r>
            <a:r>
              <a:rPr lang="pl-PL" sz="5000" b="1" dirty="0">
                <a:cs typeface="Calibri Light" panose="020F0302020204030204"/>
              </a:rPr>
              <a:t> Poland</a:t>
            </a:r>
            <a:endParaRPr lang="pl-PL" sz="5000" b="1" dirty="0"/>
          </a:p>
        </p:txBody>
      </p:sp>
      <p:pic>
        <p:nvPicPr>
          <p:cNvPr id="4" name="Obraz 4"/>
          <p:cNvPicPr>
            <a:picLocks noChangeAspect="1"/>
          </p:cNvPicPr>
          <p:nvPr/>
        </p:nvPicPr>
        <p:blipFill>
          <a:blip r:embed="rId1"/>
          <a:stretch>
            <a:fillRect/>
          </a:stretch>
        </p:blipFill>
        <p:spPr>
          <a:xfrm>
            <a:off x="-5751" y="-2106"/>
            <a:ext cx="6998898" cy="28653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313" y="5691"/>
            <a:ext cx="10515600" cy="1325563"/>
          </a:xfrm>
        </p:spPr>
        <p:txBody>
          <a:bodyPr/>
          <a:lstStyle/>
          <a:p>
            <a:r>
              <a:rPr lang="pl-PL" sz="5400" b="1" i="1" dirty="0">
                <a:latin typeface="Cambria" panose="02040503050406030204"/>
                <a:cs typeface="Arial" panose="020B0604020202020204"/>
              </a:rPr>
              <a:t>Wieliczka Salt </a:t>
            </a:r>
            <a:r>
              <a:rPr lang="pl-PL" sz="5400" b="1" i="1" dirty="0" err="1">
                <a:latin typeface="Cambria" panose="02040503050406030204"/>
                <a:cs typeface="Arial" panose="020B0604020202020204"/>
              </a:rPr>
              <a:t>Mine</a:t>
            </a:r>
            <a:endParaRPr lang="pl-PL" sz="5400" dirty="0" err="1">
              <a:latin typeface="Cambria" panose="02040503050406030204"/>
            </a:endParaRPr>
          </a:p>
        </p:txBody>
      </p:sp>
      <p:sp>
        <p:nvSpPr>
          <p:cNvPr id="3" name="Pole tekstowe 2"/>
          <p:cNvSpPr txBox="1"/>
          <p:nvPr/>
        </p:nvSpPr>
        <p:spPr>
          <a:xfrm>
            <a:off x="770627" y="1345722"/>
            <a:ext cx="977372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400" dirty="0">
                <a:solidFill>
                  <a:srgbClr val="202122"/>
                </a:solidFill>
                <a:latin typeface="Arial" panose="020B0604020202020204"/>
                <a:cs typeface="Arial" panose="020B0604020202020204"/>
              </a:rPr>
              <a:t>The Wieliczka Salt Mine (Polish: </a:t>
            </a:r>
            <a:r>
              <a:rPr lang="en-US" sz="2400" i="1" dirty="0">
                <a:solidFill>
                  <a:srgbClr val="202122"/>
                </a:solidFill>
                <a:latin typeface="Arial" panose="020B0604020202020204"/>
              </a:rPr>
              <a:t>Kopalnia soli Wieliczka</a:t>
            </a:r>
            <a:r>
              <a:rPr lang="en-US" sz="2400" dirty="0">
                <a:solidFill>
                  <a:srgbClr val="202122"/>
                </a:solidFill>
                <a:latin typeface="Arial" panose="020B0604020202020204"/>
                <a:cs typeface="Arial" panose="020B0604020202020204"/>
              </a:rPr>
              <a:t>), in the town of Wieliczka, southern Poland, lies within the Kraków metropolitan area. Opened in the 13th century, the mine produced table salt continuously until 2007, as one of the world's oldest salt mines in operation.</a:t>
            </a:r>
            <a:endParaRPr lang="en-US" sz="2400" dirty="0">
              <a:solidFill>
                <a:srgbClr val="202122"/>
              </a:solidFill>
              <a:latin typeface="Arial" panose="020B0604020202020204"/>
              <a:cs typeface="Arial" panose="020B0604020202020204"/>
            </a:endParaRPr>
          </a:p>
        </p:txBody>
      </p:sp>
      <p:sp>
        <p:nvSpPr>
          <p:cNvPr id="4" name="Pole tekstowe 3"/>
          <p:cNvSpPr txBox="1"/>
          <p:nvPr/>
        </p:nvSpPr>
        <p:spPr>
          <a:xfrm>
            <a:off x="770627" y="3660476"/>
            <a:ext cx="1036319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400" dirty="0">
                <a:solidFill>
                  <a:srgbClr val="202122"/>
                </a:solidFill>
                <a:latin typeface="Arial" panose="020B0604020202020204"/>
                <a:cs typeface="Arial" panose="020B0604020202020204"/>
              </a:rPr>
              <a:t>The Wieliczka Salt Mine is now an official Polish Historic Monument (</a:t>
            </a:r>
            <a:r>
              <a:rPr lang="en-US" sz="2400" dirty="0" err="1">
                <a:solidFill>
                  <a:srgbClr val="202122"/>
                </a:solidFill>
                <a:latin typeface="Arial" panose="020B0604020202020204"/>
                <a:cs typeface="Arial" panose="020B0604020202020204"/>
              </a:rPr>
              <a:t>Pomnik</a:t>
            </a:r>
            <a:r>
              <a:rPr lang="en-US" sz="2400" dirty="0">
                <a:solidFill>
                  <a:srgbClr val="202122"/>
                </a:solidFill>
                <a:latin typeface="Arial" panose="020B0604020202020204"/>
                <a:cs typeface="Arial" panose="020B0604020202020204"/>
              </a:rPr>
              <a:t> </a:t>
            </a:r>
            <a:r>
              <a:rPr lang="en-US" sz="2400" dirty="0" err="1">
                <a:solidFill>
                  <a:srgbClr val="202122"/>
                </a:solidFill>
                <a:latin typeface="Arial" panose="020B0604020202020204"/>
                <a:cs typeface="Arial" panose="020B0604020202020204"/>
              </a:rPr>
              <a:t>Historii</a:t>
            </a:r>
            <a:r>
              <a:rPr lang="en-US" sz="2400" dirty="0">
                <a:solidFill>
                  <a:srgbClr val="202122"/>
                </a:solidFill>
                <a:latin typeface="Arial" panose="020B0604020202020204"/>
                <a:cs typeface="Arial" panose="020B0604020202020204"/>
              </a:rPr>
              <a:t>). Its attractions include the shafts and labyrinthine passageways, displays of historic salt-mining technology, an underground lake, four chapels and numerous statues carved by miners out of the rock salt, and more recent sculptures by contemporary artists.</a:t>
            </a:r>
            <a:endParaRPr lang="en-US" sz="2400" dirty="0"/>
          </a:p>
        </p:txBody>
      </p:sp>
      <p:sp>
        <p:nvSpPr>
          <p:cNvPr id="5" name="Strzałka: w prawo 4"/>
          <p:cNvSpPr/>
          <p:nvPr/>
        </p:nvSpPr>
        <p:spPr>
          <a:xfrm>
            <a:off x="85890" y="1346382"/>
            <a:ext cx="690113" cy="37381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prawo 5"/>
          <p:cNvSpPr/>
          <p:nvPr/>
        </p:nvSpPr>
        <p:spPr>
          <a:xfrm>
            <a:off x="84992" y="3660238"/>
            <a:ext cx="690113" cy="431321"/>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cs typeface="Calibri Light" panose="020F0302020204030204"/>
              </a:rPr>
              <a:t>  </a:t>
            </a:r>
            <a:endParaRPr lang="pl-PL"/>
          </a:p>
        </p:txBody>
      </p:sp>
      <p:sp>
        <p:nvSpPr>
          <p:cNvPr id="3" name="Pole tekstowe 2"/>
          <p:cNvSpPr txBox="1"/>
          <p:nvPr/>
        </p:nvSpPr>
        <p:spPr>
          <a:xfrm>
            <a:off x="1173193" y="368061"/>
            <a:ext cx="104207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3200" b="1" dirty="0">
                <a:solidFill>
                  <a:schemeClr val="bg1"/>
                </a:solidFill>
                <a:latin typeface="Arial" panose="020B0604020202020204"/>
                <a:cs typeface="Arial" panose="020B0604020202020204"/>
              </a:rPr>
              <a:t>St. Kinga's Chapel, deep in the Wieliczka salt mine</a:t>
            </a:r>
            <a:endParaRPr lang="en-US" sz="3200" b="1">
              <a:solidFill>
                <a:schemeClr val="bg1"/>
              </a:solidFill>
              <a:cs typeface="Calibri" panose="020F0502020204030204"/>
            </a:endParaRPr>
          </a:p>
        </p:txBody>
      </p:sp>
      <p:pic>
        <p:nvPicPr>
          <p:cNvPr id="5" name="Obraz 5" descr="Obraz zawierający wewnątrz, pomieszczenie, wypełnione, stół&#10;&#10;Opis wygenerowany automatycznie"/>
          <p:cNvPicPr>
            <a:picLocks noChangeAspect="1"/>
          </p:cNvPicPr>
          <p:nvPr/>
        </p:nvPicPr>
        <p:blipFill>
          <a:blip r:embed="rId1"/>
          <a:stretch>
            <a:fillRect/>
          </a:stretch>
        </p:blipFill>
        <p:spPr>
          <a:xfrm>
            <a:off x="1177596" y="1378520"/>
            <a:ext cx="4301525" cy="2864508"/>
          </a:xfrm>
          <a:prstGeom prst="rect">
            <a:avLst/>
          </a:prstGeom>
        </p:spPr>
      </p:pic>
      <p:pic>
        <p:nvPicPr>
          <p:cNvPr id="6" name="Obraz 6" descr="Obraz zawierający trawa, pociąg, tor, duży&#10;&#10;Opis wygenerowany automatycznie"/>
          <p:cNvPicPr>
            <a:picLocks noChangeAspect="1"/>
          </p:cNvPicPr>
          <p:nvPr/>
        </p:nvPicPr>
        <p:blipFill>
          <a:blip r:embed="rId2"/>
          <a:stretch>
            <a:fillRect/>
          </a:stretch>
        </p:blipFill>
        <p:spPr>
          <a:xfrm>
            <a:off x="6248400" y="3530091"/>
            <a:ext cx="4928558" cy="29752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19973" y="379502"/>
            <a:ext cx="10515600" cy="1325563"/>
          </a:xfrm>
        </p:spPr>
        <p:txBody>
          <a:bodyPr/>
          <a:lstStyle/>
          <a:p>
            <a:r>
              <a:rPr lang="pl-PL" sz="4800" b="1" i="1" dirty="0">
                <a:latin typeface="Cambria" panose="02040503050406030204"/>
                <a:cs typeface="Arial" panose="020B0604020202020204"/>
              </a:rPr>
              <a:t>Tatra Mountains </a:t>
            </a:r>
            <a:endParaRPr lang="pl-PL" sz="4800" dirty="0">
              <a:latin typeface="Cambria" panose="02040503050406030204"/>
              <a:ea typeface="+mj-lt"/>
              <a:cs typeface="+mj-lt"/>
            </a:endParaRPr>
          </a:p>
          <a:p>
            <a:endParaRPr lang="pl-PL" dirty="0">
              <a:latin typeface="Cambria" panose="02040503050406030204"/>
              <a:cs typeface="Calibri Light" panose="020F0302020204030204"/>
            </a:endParaRPr>
          </a:p>
        </p:txBody>
      </p:sp>
      <p:sp>
        <p:nvSpPr>
          <p:cNvPr id="3" name="Pole tekstowe 2"/>
          <p:cNvSpPr txBox="1"/>
          <p:nvPr/>
        </p:nvSpPr>
        <p:spPr>
          <a:xfrm>
            <a:off x="799381" y="1388853"/>
            <a:ext cx="1073701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400" dirty="0">
                <a:solidFill>
                  <a:srgbClr val="202122"/>
                </a:solidFill>
                <a:latin typeface="Arial" panose="020B0604020202020204"/>
                <a:cs typeface="Arial" panose="020B0604020202020204"/>
              </a:rPr>
              <a:t>The Tatra Mountains, Tatras, or Tatra</a:t>
            </a:r>
            <a:r>
              <a:rPr lang="en-US" sz="2400" b="1" dirty="0">
                <a:solidFill>
                  <a:srgbClr val="202122"/>
                </a:solidFill>
                <a:latin typeface="Arial" panose="020B0604020202020204"/>
                <a:cs typeface="Arial" panose="020B0604020202020204"/>
              </a:rPr>
              <a:t> </a:t>
            </a:r>
            <a:r>
              <a:rPr lang="en-US" sz="2400" dirty="0">
                <a:latin typeface="Arial" panose="020B0604020202020204"/>
                <a:ea typeface="+mn-lt"/>
                <a:cs typeface="+mn-lt"/>
              </a:rPr>
              <a:t>is a </a:t>
            </a:r>
            <a:r>
              <a:rPr lang="en-US" sz="2400" dirty="0" err="1">
                <a:latin typeface="Arial" panose="020B0604020202020204"/>
                <a:ea typeface="+mn-lt"/>
                <a:cs typeface="+mn-lt"/>
              </a:rPr>
              <a:t>mountin</a:t>
            </a:r>
            <a:r>
              <a:rPr lang="en-US" sz="2400" dirty="0">
                <a:latin typeface="Arial" panose="020B0604020202020204"/>
                <a:ea typeface="+mn-lt"/>
                <a:cs typeface="+mn-lt"/>
              </a:rPr>
              <a:t> range  that forms a natural border between </a:t>
            </a:r>
            <a:r>
              <a:rPr lang="en-US" sz="2400" dirty="0" err="1">
                <a:latin typeface="Arial" panose="020B0604020202020204"/>
                <a:ea typeface="+mn-lt"/>
                <a:cs typeface="+mn-lt"/>
              </a:rPr>
              <a:t>Sloviaka</a:t>
            </a:r>
            <a:r>
              <a:rPr lang="en-US" sz="2400" dirty="0">
                <a:latin typeface="Arial" panose="020B0604020202020204"/>
                <a:ea typeface="+mn-lt"/>
                <a:cs typeface="+mn-lt"/>
              </a:rPr>
              <a:t> and Poland. They are the highest mountain range in the Carpathian  Mountains. The Tatras are distinct from the Low Tatras, a separate Slovak mountain range further south.</a:t>
            </a:r>
            <a:endParaRPr lang="en-US" sz="2400" dirty="0">
              <a:latin typeface="Arial" panose="020B0604020202020204"/>
            </a:endParaRPr>
          </a:p>
        </p:txBody>
      </p:sp>
      <p:sp>
        <p:nvSpPr>
          <p:cNvPr id="4" name="Pole tekstowe 3"/>
          <p:cNvSpPr txBox="1"/>
          <p:nvPr/>
        </p:nvSpPr>
        <p:spPr>
          <a:xfrm>
            <a:off x="799382" y="3372928"/>
            <a:ext cx="96011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400" dirty="0">
                <a:latin typeface="Arial" panose="020B0604020202020204"/>
                <a:cs typeface="Arial" panose="020B0604020202020204"/>
              </a:rPr>
              <a:t>The Tatras are protected by law by the establishment of the Tatra National Park, Slovakia and the Tatra National Park, Poland, which are jointly entered in UNESCO's World Network of Biosphere  Reserves</a:t>
            </a:r>
            <a:endParaRPr lang="en-US" sz="2400" dirty="0">
              <a:latin typeface="Arial" panose="020B0604020202020204"/>
              <a:cs typeface="Arial" panose="020B0604020202020204"/>
            </a:endParaRPr>
          </a:p>
        </p:txBody>
      </p:sp>
      <p:sp>
        <p:nvSpPr>
          <p:cNvPr id="5" name="Strzałka: w prawo 4"/>
          <p:cNvSpPr/>
          <p:nvPr/>
        </p:nvSpPr>
        <p:spPr>
          <a:xfrm>
            <a:off x="215286" y="1389514"/>
            <a:ext cx="589472" cy="388189"/>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prawo 5"/>
          <p:cNvSpPr/>
          <p:nvPr/>
        </p:nvSpPr>
        <p:spPr>
          <a:xfrm>
            <a:off x="214388" y="3430201"/>
            <a:ext cx="589472" cy="388189"/>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440502" y="63200"/>
            <a:ext cx="8344619" cy="1325563"/>
          </a:xfrm>
        </p:spPr>
        <p:txBody>
          <a:bodyPr/>
          <a:lstStyle/>
          <a:p>
            <a:r>
              <a:rPr lang="pl-PL" sz="5400" b="1" dirty="0">
                <a:solidFill>
                  <a:schemeClr val="bg1"/>
                </a:solidFill>
                <a:latin typeface="Arial" panose="020B0604020202020204"/>
                <a:cs typeface="Arial" panose="020B0604020202020204"/>
              </a:rPr>
              <a:t>Tatra </a:t>
            </a:r>
            <a:r>
              <a:rPr lang="pl-PL" sz="5400" b="1" dirty="0" err="1">
                <a:solidFill>
                  <a:schemeClr val="bg1"/>
                </a:solidFill>
                <a:latin typeface="Arial" panose="020B0604020202020204"/>
                <a:cs typeface="Arial" panose="020B0604020202020204"/>
              </a:rPr>
              <a:t>views</a:t>
            </a:r>
            <a:endParaRPr lang="pl-PL" dirty="0" err="1">
              <a:solidFill>
                <a:schemeClr val="bg1"/>
              </a:solidFill>
              <a:cs typeface="Calibri Light" panose="020F0302020204030204"/>
            </a:endParaRPr>
          </a:p>
        </p:txBody>
      </p:sp>
      <p:pic>
        <p:nvPicPr>
          <p:cNvPr id="3" name="Obraz 3" descr="Obraz zawierający góra, woda, przyroda, zewnętrzne&#10;&#10;Opis wygenerowany automatycznie"/>
          <p:cNvPicPr>
            <a:picLocks noChangeAspect="1"/>
          </p:cNvPicPr>
          <p:nvPr/>
        </p:nvPicPr>
        <p:blipFill>
          <a:blip r:embed="rId1"/>
          <a:stretch>
            <a:fillRect/>
          </a:stretch>
        </p:blipFill>
        <p:spPr>
          <a:xfrm>
            <a:off x="818341" y="1306542"/>
            <a:ext cx="4042373" cy="2577141"/>
          </a:xfrm>
          <a:prstGeom prst="rect">
            <a:avLst/>
          </a:prstGeom>
        </p:spPr>
      </p:pic>
      <p:pic>
        <p:nvPicPr>
          <p:cNvPr id="4" name="Obraz 4" descr="Obraz zawierający góra, przyroda, zewnętrzne, tło&#10;&#10;Opis wygenerowany automatycznie"/>
          <p:cNvPicPr>
            <a:picLocks noChangeAspect="1"/>
          </p:cNvPicPr>
          <p:nvPr/>
        </p:nvPicPr>
        <p:blipFill>
          <a:blip r:embed="rId2"/>
          <a:stretch>
            <a:fillRect/>
          </a:stretch>
        </p:blipFill>
        <p:spPr>
          <a:xfrm>
            <a:off x="5745192" y="1309777"/>
            <a:ext cx="5532407" cy="275757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19974" y="5691"/>
            <a:ext cx="10515600" cy="1325563"/>
          </a:xfrm>
        </p:spPr>
        <p:txBody>
          <a:bodyPr>
            <a:normAutofit/>
          </a:bodyPr>
          <a:lstStyle/>
          <a:p>
            <a:r>
              <a:rPr lang="pl-PL" sz="5400" b="1" i="1" dirty="0">
                <a:latin typeface="Cambria" panose="02040503050406030204"/>
                <a:cs typeface="Arial" panose="020B0604020202020204"/>
              </a:rPr>
              <a:t>Wrocław</a:t>
            </a:r>
            <a:endParaRPr lang="pl-PL" sz="5400" dirty="0">
              <a:latin typeface="Cambria" panose="02040503050406030204"/>
            </a:endParaRPr>
          </a:p>
        </p:txBody>
      </p:sp>
      <p:sp>
        <p:nvSpPr>
          <p:cNvPr id="3" name="Pole tekstowe 2"/>
          <p:cNvSpPr txBox="1"/>
          <p:nvPr/>
        </p:nvSpPr>
        <p:spPr>
          <a:xfrm>
            <a:off x="871268" y="1101306"/>
            <a:ext cx="1086640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400" dirty="0">
                <a:latin typeface="Arial" panose="020B0604020202020204"/>
                <a:cs typeface="Arial" panose="020B0604020202020204"/>
              </a:rPr>
              <a:t>Wrocław </a:t>
            </a:r>
            <a:r>
              <a:rPr lang="pl-PL" sz="2400" dirty="0" err="1">
                <a:latin typeface="Arial" panose="020B0604020202020204"/>
                <a:cs typeface="Arial" panose="020B0604020202020204"/>
              </a:rPr>
              <a:t>is</a:t>
            </a:r>
            <a:r>
              <a:rPr lang="pl-PL" sz="2400" dirty="0">
                <a:latin typeface="Arial" panose="020B0604020202020204"/>
                <a:cs typeface="Arial" panose="020B0604020202020204"/>
              </a:rPr>
              <a:t> the </a:t>
            </a:r>
            <a:r>
              <a:rPr lang="pl-PL" sz="2400" dirty="0" err="1">
                <a:latin typeface="Arial" panose="020B0604020202020204"/>
                <a:cs typeface="Arial" panose="020B0604020202020204"/>
              </a:rPr>
              <a:t>largest</a:t>
            </a:r>
            <a:r>
              <a:rPr lang="pl-PL" sz="2400" dirty="0">
                <a:latin typeface="Arial" panose="020B0604020202020204"/>
                <a:cs typeface="Arial" panose="020B0604020202020204"/>
              </a:rPr>
              <a:t> </a:t>
            </a:r>
            <a:r>
              <a:rPr lang="pl-PL" sz="2400" dirty="0" err="1">
                <a:latin typeface="Arial" panose="020B0604020202020204"/>
                <a:cs typeface="Arial" panose="020B0604020202020204"/>
              </a:rPr>
              <a:t>city</a:t>
            </a:r>
            <a:r>
              <a:rPr lang="pl-PL" sz="2400" dirty="0">
                <a:latin typeface="Arial" panose="020B0604020202020204"/>
                <a:cs typeface="Arial" panose="020B0604020202020204"/>
              </a:rPr>
              <a:t> in western Poland. </a:t>
            </a:r>
            <a:r>
              <a:rPr lang="pl-PL" sz="2400" dirty="0">
                <a:latin typeface="Arial" panose="020B0604020202020204"/>
                <a:ea typeface="+mn-lt"/>
                <a:cs typeface="+mn-lt"/>
              </a:rPr>
              <a:t>Wrocław is the historical capital of Silesia and Lower Silesia. </a:t>
            </a:r>
            <a:r>
              <a:rPr lang="pl-PL" sz="2400" dirty="0" err="1">
                <a:latin typeface="Arial" panose="020B0604020202020204"/>
                <a:ea typeface="+mn-lt"/>
                <a:cs typeface="+mn-lt"/>
              </a:rPr>
              <a:t>Today</a:t>
            </a:r>
            <a:r>
              <a:rPr lang="pl-PL" sz="2400" dirty="0">
                <a:latin typeface="Arial" panose="020B0604020202020204"/>
                <a:ea typeface="+mn-lt"/>
                <a:cs typeface="+mn-lt"/>
              </a:rPr>
              <a:t>, </a:t>
            </a:r>
            <a:r>
              <a:rPr lang="pl-PL" sz="2400" dirty="0" err="1">
                <a:latin typeface="Arial" panose="020B0604020202020204"/>
                <a:ea typeface="+mn-lt"/>
                <a:cs typeface="+mn-lt"/>
              </a:rPr>
              <a:t>it</a:t>
            </a:r>
            <a:r>
              <a:rPr lang="pl-PL" sz="2400" dirty="0">
                <a:latin typeface="Arial" panose="020B0604020202020204"/>
                <a:ea typeface="+mn-lt"/>
                <a:cs typeface="+mn-lt"/>
              </a:rPr>
              <a:t> </a:t>
            </a:r>
            <a:r>
              <a:rPr lang="pl-PL" sz="2400" dirty="0" err="1">
                <a:latin typeface="Arial" panose="020B0604020202020204"/>
                <a:ea typeface="+mn-lt"/>
                <a:cs typeface="+mn-lt"/>
              </a:rPr>
              <a:t>is</a:t>
            </a:r>
            <a:r>
              <a:rPr lang="pl-PL" sz="2400" dirty="0">
                <a:latin typeface="Arial" panose="020B0604020202020204"/>
                <a:ea typeface="+mn-lt"/>
                <a:cs typeface="+mn-lt"/>
              </a:rPr>
              <a:t> the </a:t>
            </a:r>
            <a:r>
              <a:rPr lang="pl-PL" sz="2400" dirty="0" err="1">
                <a:latin typeface="Arial" panose="020B0604020202020204"/>
                <a:ea typeface="+mn-lt"/>
                <a:cs typeface="+mn-lt"/>
              </a:rPr>
              <a:t>capital</a:t>
            </a:r>
            <a:r>
              <a:rPr lang="pl-PL" sz="2400" dirty="0">
                <a:latin typeface="Arial" panose="020B0604020202020204"/>
                <a:ea typeface="+mn-lt"/>
                <a:cs typeface="+mn-lt"/>
              </a:rPr>
              <a:t> of the Lower Silesian </a:t>
            </a:r>
            <a:r>
              <a:rPr lang="pl-PL" sz="2400" dirty="0" err="1">
                <a:latin typeface="Arial" panose="020B0604020202020204"/>
                <a:ea typeface="+mn-lt"/>
                <a:cs typeface="+mn-lt"/>
              </a:rPr>
              <a:t>Voivodeship</a:t>
            </a:r>
            <a:r>
              <a:rPr lang="pl-PL" sz="2400" dirty="0">
                <a:latin typeface="Arial" panose="020B0604020202020204"/>
                <a:ea typeface="+mn-lt"/>
                <a:cs typeface="+mn-lt"/>
              </a:rPr>
              <a:t>. The </a:t>
            </a:r>
            <a:r>
              <a:rPr lang="pl-PL" sz="2400" dirty="0" err="1">
                <a:latin typeface="Arial" panose="020B0604020202020204"/>
                <a:ea typeface="+mn-lt"/>
                <a:cs typeface="+mn-lt"/>
              </a:rPr>
              <a:t>history</a:t>
            </a:r>
            <a:r>
              <a:rPr lang="pl-PL" sz="2400" dirty="0">
                <a:latin typeface="Arial" panose="020B0604020202020204"/>
                <a:ea typeface="+mn-lt"/>
                <a:cs typeface="+mn-lt"/>
              </a:rPr>
              <a:t> of the </a:t>
            </a:r>
            <a:r>
              <a:rPr lang="pl-PL" sz="2400" dirty="0" err="1">
                <a:latin typeface="Arial" panose="020B0604020202020204"/>
                <a:ea typeface="+mn-lt"/>
                <a:cs typeface="+mn-lt"/>
              </a:rPr>
              <a:t>city</a:t>
            </a:r>
            <a:r>
              <a:rPr lang="pl-PL" sz="2400" dirty="0">
                <a:latin typeface="Arial" panose="020B0604020202020204"/>
                <a:ea typeface="+mn-lt"/>
                <a:cs typeface="+mn-lt"/>
              </a:rPr>
              <a:t> </a:t>
            </a:r>
            <a:r>
              <a:rPr lang="pl-PL" sz="2400" dirty="0" err="1">
                <a:latin typeface="Arial" panose="020B0604020202020204"/>
                <a:ea typeface="+mn-lt"/>
                <a:cs typeface="+mn-lt"/>
              </a:rPr>
              <a:t>dates</a:t>
            </a:r>
            <a:r>
              <a:rPr lang="pl-PL" sz="2400" dirty="0">
                <a:latin typeface="Arial" panose="020B0604020202020204"/>
                <a:ea typeface="+mn-lt"/>
                <a:cs typeface="+mn-lt"/>
              </a:rPr>
              <a:t> </a:t>
            </a:r>
            <a:r>
              <a:rPr lang="pl-PL" sz="2400" dirty="0" err="1">
                <a:latin typeface="Arial" panose="020B0604020202020204"/>
                <a:ea typeface="+mn-lt"/>
                <a:cs typeface="+mn-lt"/>
              </a:rPr>
              <a:t>back</a:t>
            </a:r>
            <a:r>
              <a:rPr lang="pl-PL" sz="2400" dirty="0">
                <a:latin typeface="Arial" panose="020B0604020202020204"/>
                <a:ea typeface="+mn-lt"/>
                <a:cs typeface="+mn-lt"/>
              </a:rPr>
              <a:t> </a:t>
            </a:r>
            <a:r>
              <a:rPr lang="pl-PL" sz="2400" dirty="0" err="1">
                <a:latin typeface="Arial" panose="020B0604020202020204"/>
                <a:ea typeface="+mn-lt"/>
                <a:cs typeface="+mn-lt"/>
              </a:rPr>
              <a:t>over</a:t>
            </a:r>
            <a:r>
              <a:rPr lang="pl-PL" sz="2400" dirty="0">
                <a:latin typeface="Arial" panose="020B0604020202020204"/>
                <a:ea typeface="+mn-lt"/>
                <a:cs typeface="+mn-lt"/>
              </a:rPr>
              <a:t> a </a:t>
            </a:r>
            <a:r>
              <a:rPr lang="pl-PL" sz="2400" dirty="0" err="1">
                <a:latin typeface="Arial" panose="020B0604020202020204"/>
                <a:ea typeface="+mn-lt"/>
                <a:cs typeface="+mn-lt"/>
              </a:rPr>
              <a:t>thousand</a:t>
            </a:r>
            <a:r>
              <a:rPr lang="pl-PL" sz="2400" dirty="0">
                <a:latin typeface="Arial" panose="020B0604020202020204"/>
                <a:ea typeface="+mn-lt"/>
                <a:cs typeface="+mn-lt"/>
              </a:rPr>
              <a:t> </a:t>
            </a:r>
            <a:r>
              <a:rPr lang="pl-PL" sz="2400" dirty="0" err="1">
                <a:latin typeface="Arial" panose="020B0604020202020204"/>
                <a:ea typeface="+mn-lt"/>
                <a:cs typeface="+mn-lt"/>
              </a:rPr>
              <a:t>years</a:t>
            </a:r>
            <a:r>
              <a:rPr lang="pl-PL" sz="2400" dirty="0">
                <a:latin typeface="Arial" panose="020B0604020202020204"/>
                <a:ea typeface="+mn-lt"/>
                <a:cs typeface="+mn-lt"/>
              </a:rPr>
              <a:t> </a:t>
            </a:r>
            <a:r>
              <a:rPr lang="pl-PL" sz="2400" dirty="0" err="1">
                <a:latin typeface="Arial" panose="020B0604020202020204"/>
                <a:ea typeface="+mn-lt"/>
                <a:cs typeface="+mn-lt"/>
              </a:rPr>
              <a:t>at</a:t>
            </a:r>
            <a:r>
              <a:rPr lang="pl-PL" sz="2400" dirty="0">
                <a:latin typeface="Arial" panose="020B0604020202020204"/>
                <a:ea typeface="+mn-lt"/>
                <a:cs typeface="+mn-lt"/>
              </a:rPr>
              <a:t> </a:t>
            </a:r>
            <a:r>
              <a:rPr lang="pl-PL" sz="2400" dirty="0" err="1">
                <a:latin typeface="Arial" panose="020B0604020202020204"/>
                <a:ea typeface="+mn-lt"/>
                <a:cs typeface="+mn-lt"/>
              </a:rPr>
              <a:t>various</a:t>
            </a:r>
            <a:r>
              <a:rPr lang="pl-PL" sz="2400" dirty="0">
                <a:latin typeface="Arial" panose="020B0604020202020204"/>
                <a:ea typeface="+mn-lt"/>
                <a:cs typeface="+mn-lt"/>
              </a:rPr>
              <a:t> </a:t>
            </a:r>
            <a:r>
              <a:rPr lang="pl-PL" sz="2400" dirty="0" err="1">
                <a:latin typeface="Arial" panose="020B0604020202020204"/>
                <a:ea typeface="+mn-lt"/>
                <a:cs typeface="+mn-lt"/>
              </a:rPr>
              <a:t>times</a:t>
            </a:r>
            <a:r>
              <a:rPr lang="pl-PL" sz="2400" dirty="0">
                <a:latin typeface="Arial" panose="020B0604020202020204"/>
                <a:ea typeface="+mn-lt"/>
                <a:cs typeface="+mn-lt"/>
              </a:rPr>
              <a:t>, </a:t>
            </a:r>
            <a:r>
              <a:rPr lang="pl-PL" sz="2400" dirty="0" err="1">
                <a:latin typeface="Arial" panose="020B0604020202020204"/>
                <a:ea typeface="+mn-lt"/>
                <a:cs typeface="+mn-lt"/>
              </a:rPr>
              <a:t>it</a:t>
            </a:r>
            <a:r>
              <a:rPr lang="pl-PL" sz="2400" dirty="0">
                <a:latin typeface="Arial" panose="020B0604020202020204"/>
                <a:ea typeface="+mn-lt"/>
                <a:cs typeface="+mn-lt"/>
              </a:rPr>
              <a:t> </a:t>
            </a:r>
            <a:r>
              <a:rPr lang="pl-PL" sz="2400" dirty="0" err="1">
                <a:latin typeface="Arial" panose="020B0604020202020204"/>
                <a:ea typeface="+mn-lt"/>
                <a:cs typeface="+mn-lt"/>
              </a:rPr>
              <a:t>has</a:t>
            </a:r>
            <a:r>
              <a:rPr lang="pl-PL" sz="2400" dirty="0">
                <a:latin typeface="Arial" panose="020B0604020202020204"/>
                <a:ea typeface="+mn-lt"/>
                <a:cs typeface="+mn-lt"/>
              </a:rPr>
              <a:t> </a:t>
            </a:r>
            <a:r>
              <a:rPr lang="pl-PL" sz="2400" dirty="0" err="1">
                <a:latin typeface="Arial" panose="020B0604020202020204"/>
                <a:ea typeface="+mn-lt"/>
                <a:cs typeface="+mn-lt"/>
              </a:rPr>
              <a:t>been</a:t>
            </a:r>
            <a:r>
              <a:rPr lang="pl-PL" sz="2400" dirty="0">
                <a:latin typeface="Arial" panose="020B0604020202020204"/>
                <a:ea typeface="+mn-lt"/>
                <a:cs typeface="+mn-lt"/>
              </a:rPr>
              <a:t> part of the Kingdom of Poland, the Kingdom of Bohemia, the Kingdom of Hungary, the Habsburg Monarchy of Austria, the Kingdom of </a:t>
            </a:r>
            <a:r>
              <a:rPr lang="pl-PL" sz="2400" dirty="0" err="1">
                <a:latin typeface="Arial" panose="020B0604020202020204"/>
                <a:ea typeface="+mn-lt"/>
                <a:cs typeface="+mn-lt"/>
              </a:rPr>
              <a:t>Prussia</a:t>
            </a:r>
            <a:r>
              <a:rPr lang="pl-PL" sz="2400" dirty="0">
                <a:latin typeface="Arial" panose="020B0604020202020204"/>
                <a:ea typeface="+mn-lt"/>
                <a:cs typeface="+mn-lt"/>
              </a:rPr>
              <a:t> and Germany. Wrocław </a:t>
            </a:r>
            <a:r>
              <a:rPr lang="pl-PL" sz="2400" dirty="0" err="1">
                <a:latin typeface="Arial" panose="020B0604020202020204"/>
                <a:ea typeface="+mn-lt"/>
                <a:cs typeface="+mn-lt"/>
              </a:rPr>
              <a:t>became</a:t>
            </a:r>
            <a:r>
              <a:rPr lang="pl-PL" sz="2400" dirty="0">
                <a:latin typeface="Arial" panose="020B0604020202020204"/>
                <a:ea typeface="+mn-lt"/>
                <a:cs typeface="+mn-lt"/>
              </a:rPr>
              <a:t> part of Poland </a:t>
            </a:r>
            <a:r>
              <a:rPr lang="pl-PL" sz="2400" dirty="0" err="1">
                <a:latin typeface="Arial" panose="020B0604020202020204"/>
                <a:ea typeface="+mn-lt"/>
                <a:cs typeface="+mn-lt"/>
              </a:rPr>
              <a:t>again</a:t>
            </a:r>
            <a:r>
              <a:rPr lang="pl-PL" sz="2400" dirty="0">
                <a:latin typeface="Arial" panose="020B0604020202020204"/>
                <a:ea typeface="+mn-lt"/>
                <a:cs typeface="+mn-lt"/>
              </a:rPr>
              <a:t> in 1945</a:t>
            </a:r>
            <a:endParaRPr lang="pl-PL" dirty="0">
              <a:latin typeface="Calibri" panose="020F0502020204030204"/>
              <a:ea typeface="+mn-lt"/>
              <a:cs typeface="+mn-lt"/>
            </a:endParaRPr>
          </a:p>
        </p:txBody>
      </p:sp>
      <p:sp>
        <p:nvSpPr>
          <p:cNvPr id="4" name="Pole tekstowe 3"/>
          <p:cNvSpPr txBox="1"/>
          <p:nvPr/>
        </p:nvSpPr>
        <p:spPr>
          <a:xfrm>
            <a:off x="871268" y="3775494"/>
            <a:ext cx="1075138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400" dirty="0">
                <a:latin typeface="Arial" panose="020B0604020202020204"/>
                <a:cs typeface="Arial" panose="020B0604020202020204"/>
              </a:rPr>
              <a:t>The 13th century Main Market Square (</a:t>
            </a:r>
            <a:r>
              <a:rPr lang="en-US" sz="2400" dirty="0" err="1">
                <a:latin typeface="Arial" panose="020B0604020202020204"/>
                <a:cs typeface="Arial" panose="020B0604020202020204"/>
              </a:rPr>
              <a:t>Rynek</a:t>
            </a:r>
            <a:r>
              <a:rPr lang="en-US" sz="2400" dirty="0">
                <a:latin typeface="Arial" panose="020B0604020202020204"/>
                <a:cs typeface="Arial" panose="020B0604020202020204"/>
              </a:rPr>
              <a:t>) features the Old Town Hall. In the north-west corner of the Market Square is St. Elisabeth's Church (</a:t>
            </a:r>
            <a:r>
              <a:rPr lang="en-US" sz="2400" dirty="0" err="1">
                <a:latin typeface="Arial" panose="020B0604020202020204"/>
                <a:cs typeface="Arial" panose="020B0604020202020204"/>
              </a:rPr>
              <a:t>Bazylika</a:t>
            </a:r>
            <a:r>
              <a:rPr lang="en-US" sz="2400" dirty="0">
                <a:latin typeface="Arial" panose="020B0604020202020204"/>
                <a:cs typeface="Arial" panose="020B0604020202020204"/>
              </a:rPr>
              <a:t> </a:t>
            </a:r>
            <a:r>
              <a:rPr lang="en-US" sz="2400" dirty="0" err="1">
                <a:latin typeface="Arial" panose="020B0604020202020204"/>
                <a:cs typeface="Arial" panose="020B0604020202020204"/>
              </a:rPr>
              <a:t>Św</a:t>
            </a:r>
            <a:r>
              <a:rPr lang="en-US" sz="2400" dirty="0">
                <a:latin typeface="Arial" panose="020B0604020202020204"/>
                <a:cs typeface="Arial" panose="020B0604020202020204"/>
              </a:rPr>
              <a:t>. </a:t>
            </a:r>
            <a:r>
              <a:rPr lang="en-US" sz="2400" dirty="0" err="1">
                <a:latin typeface="Arial" panose="020B0604020202020204"/>
                <a:cs typeface="Arial" panose="020B0604020202020204"/>
              </a:rPr>
              <a:t>Elżbiety</a:t>
            </a:r>
            <a:r>
              <a:rPr lang="en-US" sz="2400" dirty="0">
                <a:latin typeface="Arial" panose="020B0604020202020204"/>
                <a:cs typeface="Arial" panose="020B0604020202020204"/>
              </a:rPr>
              <a:t>) with its 91.46 m tower, which has an observation deck (75 m). </a:t>
            </a:r>
            <a:r>
              <a:rPr lang="en-US" sz="2400" dirty="0">
                <a:latin typeface="Arial" panose="020B0604020202020204"/>
                <a:ea typeface="+mn-lt"/>
                <a:cs typeface="+mn-lt"/>
              </a:rPr>
              <a:t>Salt Square (now a flower market) is located at the south-western corner of the Market Square. Close to the square, between </a:t>
            </a:r>
            <a:r>
              <a:rPr lang="en-US" sz="2400" dirty="0" err="1">
                <a:latin typeface="Arial" panose="020B0604020202020204"/>
                <a:ea typeface="+mn-lt"/>
                <a:cs typeface="+mn-lt"/>
              </a:rPr>
              <a:t>Szewska</a:t>
            </a:r>
            <a:r>
              <a:rPr lang="en-US" sz="2400" dirty="0">
                <a:latin typeface="Arial" panose="020B0604020202020204"/>
                <a:ea typeface="+mn-lt"/>
                <a:cs typeface="+mn-lt"/>
              </a:rPr>
              <a:t> and </a:t>
            </a:r>
            <a:r>
              <a:rPr lang="en-US" sz="2400" dirty="0" err="1">
                <a:latin typeface="Arial" panose="020B0604020202020204"/>
                <a:ea typeface="+mn-lt"/>
                <a:cs typeface="+mn-lt"/>
              </a:rPr>
              <a:t>Łaciarska</a:t>
            </a:r>
            <a:r>
              <a:rPr lang="en-US" sz="2400" dirty="0">
                <a:latin typeface="Arial" panose="020B0604020202020204"/>
                <a:ea typeface="+mn-lt"/>
                <a:cs typeface="+mn-lt"/>
              </a:rPr>
              <a:t> streets, is the 13th century St. Mary Magdalene Church (</a:t>
            </a:r>
            <a:r>
              <a:rPr lang="en-US" sz="2400" dirty="0" err="1">
                <a:latin typeface="Arial" panose="020B0604020202020204"/>
                <a:ea typeface="+mn-lt"/>
                <a:cs typeface="+mn-lt"/>
              </a:rPr>
              <a:t>Kościół</a:t>
            </a:r>
            <a:r>
              <a:rPr lang="en-US" sz="2400" dirty="0">
                <a:latin typeface="Arial" panose="020B0604020202020204"/>
                <a:ea typeface="+mn-lt"/>
                <a:cs typeface="+mn-lt"/>
              </a:rPr>
              <a:t> </a:t>
            </a:r>
            <a:r>
              <a:rPr lang="en-US" sz="2400" dirty="0" err="1">
                <a:latin typeface="Arial" panose="020B0604020202020204"/>
                <a:ea typeface="+mn-lt"/>
                <a:cs typeface="+mn-lt"/>
              </a:rPr>
              <a:t>Św</a:t>
            </a:r>
            <a:r>
              <a:rPr lang="en-US" sz="2400" dirty="0">
                <a:latin typeface="Arial" panose="020B0604020202020204"/>
                <a:ea typeface="+mn-lt"/>
                <a:cs typeface="+mn-lt"/>
              </a:rPr>
              <a:t>. Marii </a:t>
            </a:r>
            <a:r>
              <a:rPr lang="en-US" sz="2400" dirty="0" err="1">
                <a:latin typeface="Arial" panose="020B0604020202020204"/>
                <a:ea typeface="+mn-lt"/>
                <a:cs typeface="+mn-lt"/>
              </a:rPr>
              <a:t>Magdaleny</a:t>
            </a:r>
            <a:r>
              <a:rPr lang="en-US" sz="2400" dirty="0">
                <a:latin typeface="Arial" panose="020B0604020202020204"/>
                <a:ea typeface="+mn-lt"/>
                <a:cs typeface="+mn-lt"/>
              </a:rPr>
              <a:t>).</a:t>
            </a:r>
            <a:endParaRPr lang="en-US" sz="2400" dirty="0">
              <a:latin typeface="Arial" panose="020B0604020202020204"/>
              <a:ea typeface="+mn-lt"/>
              <a:cs typeface="+mn-lt"/>
            </a:endParaRPr>
          </a:p>
        </p:txBody>
      </p:sp>
      <p:sp>
        <p:nvSpPr>
          <p:cNvPr id="5" name="Strzałka: w prawo 4"/>
          <p:cNvSpPr/>
          <p:nvPr/>
        </p:nvSpPr>
        <p:spPr>
          <a:xfrm>
            <a:off x="214388" y="1101068"/>
            <a:ext cx="661359" cy="388189"/>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prawo 5"/>
          <p:cNvSpPr/>
          <p:nvPr/>
        </p:nvSpPr>
        <p:spPr>
          <a:xfrm>
            <a:off x="213489" y="3774359"/>
            <a:ext cx="661359" cy="388189"/>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a:solidFill>
                  <a:schemeClr val="bg1"/>
                </a:solidFill>
                <a:latin typeface="Arial" panose="020B0604020202020204"/>
                <a:cs typeface="Calibri Light" panose="020F0302020204030204"/>
              </a:rPr>
              <a:t>Wrocław </a:t>
            </a:r>
            <a:r>
              <a:rPr lang="pl-PL" sz="3200" b="1" dirty="0" err="1">
                <a:solidFill>
                  <a:schemeClr val="bg1"/>
                </a:solidFill>
                <a:latin typeface="Arial" panose="020B0604020202020204"/>
                <a:cs typeface="Calibri Light" panose="020F0302020204030204"/>
              </a:rPr>
              <a:t>Old</a:t>
            </a:r>
            <a:r>
              <a:rPr lang="pl-PL" sz="3200" b="1" dirty="0">
                <a:solidFill>
                  <a:schemeClr val="bg1"/>
                </a:solidFill>
                <a:latin typeface="Arial" panose="020B0604020202020204"/>
                <a:cs typeface="Calibri Light" panose="020F0302020204030204"/>
              </a:rPr>
              <a:t> Town</a:t>
            </a:r>
            <a:endParaRPr lang="pl-PL" sz="3200" b="1" dirty="0">
              <a:solidFill>
                <a:schemeClr val="bg1"/>
              </a:solidFill>
              <a:latin typeface="Arial" panose="020B0604020202020204"/>
            </a:endParaRPr>
          </a:p>
        </p:txBody>
      </p:sp>
      <p:pic>
        <p:nvPicPr>
          <p:cNvPr id="3" name="Obraz 3" descr="Obraz zawierający miasto, pomarańczowy, budynek, pociąg&#10;&#10;Opis wygenerowany automatycznie"/>
          <p:cNvPicPr>
            <a:picLocks noChangeAspect="1"/>
          </p:cNvPicPr>
          <p:nvPr/>
        </p:nvPicPr>
        <p:blipFill>
          <a:blip r:embed="rId1"/>
          <a:stretch>
            <a:fillRect/>
          </a:stretch>
        </p:blipFill>
        <p:spPr>
          <a:xfrm>
            <a:off x="418740" y="1702549"/>
            <a:ext cx="5129122" cy="2834675"/>
          </a:xfrm>
          <a:prstGeom prst="rect">
            <a:avLst/>
          </a:prstGeom>
        </p:spPr>
      </p:pic>
      <p:sp>
        <p:nvSpPr>
          <p:cNvPr id="4" name="Pole tekstowe 3"/>
          <p:cNvSpPr txBox="1"/>
          <p:nvPr/>
        </p:nvSpPr>
        <p:spPr>
          <a:xfrm>
            <a:off x="6924136" y="741872"/>
            <a:ext cx="41953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3200" b="1" dirty="0">
                <a:solidFill>
                  <a:schemeClr val="bg1"/>
                </a:solidFill>
                <a:latin typeface="Arial" panose="020B0604020202020204"/>
                <a:cs typeface="Arial" panose="020B0604020202020204"/>
              </a:rPr>
              <a:t>Salt Market Square</a:t>
            </a:r>
            <a:endParaRPr lang="en-US" sz="3200" b="1" dirty="0">
              <a:solidFill>
                <a:schemeClr val="bg1"/>
              </a:solidFill>
              <a:latin typeface="Arial" panose="020B0604020202020204"/>
              <a:cs typeface="Arial" panose="020B0604020202020204"/>
            </a:endParaRPr>
          </a:p>
        </p:txBody>
      </p:sp>
      <p:pic>
        <p:nvPicPr>
          <p:cNvPr id="5" name="Obraz 5" descr="Obraz zawierający zewnętrzne, budynek, droga, duży&#10;&#10;Opis wygenerowany automatycznie"/>
          <p:cNvPicPr>
            <a:picLocks noChangeAspect="1"/>
          </p:cNvPicPr>
          <p:nvPr/>
        </p:nvPicPr>
        <p:blipFill>
          <a:blip r:embed="rId2"/>
          <a:stretch>
            <a:fillRect/>
          </a:stretch>
        </p:blipFill>
        <p:spPr>
          <a:xfrm>
            <a:off x="6926686" y="1731893"/>
            <a:ext cx="4603450" cy="306579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49370" y="5691"/>
            <a:ext cx="10515600" cy="1325563"/>
          </a:xfrm>
        </p:spPr>
        <p:txBody>
          <a:bodyPr>
            <a:normAutofit/>
          </a:bodyPr>
          <a:lstStyle/>
          <a:p>
            <a:r>
              <a:rPr lang="pl-PL" sz="5400" b="1" i="1" dirty="0">
                <a:latin typeface="Cambria" panose="02040503050406030204"/>
                <a:cs typeface="Calibri Light" panose="020F0302020204030204"/>
              </a:rPr>
              <a:t>Gdańsk</a:t>
            </a:r>
            <a:endParaRPr lang="pl-PL" sz="5400" dirty="0">
              <a:latin typeface="Cambria" panose="02040503050406030204"/>
              <a:cs typeface="Calibri Light" panose="020F0302020204030204"/>
            </a:endParaRPr>
          </a:p>
        </p:txBody>
      </p:sp>
      <p:sp>
        <p:nvSpPr>
          <p:cNvPr id="3" name="Pole tekstowe 2"/>
          <p:cNvSpPr txBox="1"/>
          <p:nvPr/>
        </p:nvSpPr>
        <p:spPr>
          <a:xfrm>
            <a:off x="828137" y="1345722"/>
            <a:ext cx="886795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400" dirty="0">
                <a:latin typeface="Arial" panose="020B0604020202020204"/>
                <a:ea typeface="+mn-lt"/>
                <a:cs typeface="+mn-lt"/>
              </a:rPr>
              <a:t>Gdańsk </a:t>
            </a:r>
            <a:r>
              <a:rPr lang="pl-PL" sz="2400" dirty="0" err="1">
                <a:latin typeface="Arial" panose="020B0604020202020204"/>
                <a:ea typeface="+mn-lt"/>
                <a:cs typeface="+mn-lt"/>
              </a:rPr>
              <a:t>is</a:t>
            </a:r>
            <a:r>
              <a:rPr lang="pl-PL" sz="2400" dirty="0">
                <a:latin typeface="Arial" panose="020B0604020202020204"/>
                <a:ea typeface="+mn-lt"/>
                <a:cs typeface="+mn-lt"/>
              </a:rPr>
              <a:t> a </a:t>
            </a:r>
            <a:r>
              <a:rPr lang="pl-PL" sz="2400" dirty="0" err="1">
                <a:latin typeface="Arial" panose="020B0604020202020204"/>
                <a:ea typeface="+mn-lt"/>
                <a:cs typeface="+mn-lt"/>
              </a:rPr>
              <a:t>city</a:t>
            </a:r>
            <a:r>
              <a:rPr lang="pl-PL" sz="2400" dirty="0">
                <a:latin typeface="Arial" panose="020B0604020202020204"/>
                <a:ea typeface="+mn-lt"/>
                <a:cs typeface="+mn-lt"/>
              </a:rPr>
              <a:t> on the </a:t>
            </a:r>
            <a:r>
              <a:rPr lang="pl-PL" sz="2400" dirty="0" err="1">
                <a:latin typeface="Arial" panose="020B0604020202020204"/>
                <a:ea typeface="+mn-lt"/>
                <a:cs typeface="+mn-lt"/>
              </a:rPr>
              <a:t>Baltic</a:t>
            </a:r>
            <a:r>
              <a:rPr lang="pl-PL" sz="2400" dirty="0">
                <a:latin typeface="Arial" panose="020B0604020202020204"/>
                <a:ea typeface="+mn-lt"/>
                <a:cs typeface="+mn-lt"/>
              </a:rPr>
              <a:t> </a:t>
            </a:r>
            <a:r>
              <a:rPr lang="pl-PL" sz="2400" dirty="0" err="1">
                <a:latin typeface="Arial" panose="020B0604020202020204"/>
                <a:ea typeface="+mn-lt"/>
                <a:cs typeface="+mn-lt"/>
              </a:rPr>
              <a:t>coast</a:t>
            </a:r>
            <a:r>
              <a:rPr lang="pl-PL" sz="2400" dirty="0">
                <a:latin typeface="Arial" panose="020B0604020202020204"/>
                <a:ea typeface="+mn-lt"/>
                <a:cs typeface="+mn-lt"/>
              </a:rPr>
              <a:t> of </a:t>
            </a:r>
            <a:r>
              <a:rPr lang="pl-PL" sz="2400" dirty="0" err="1">
                <a:latin typeface="Arial" panose="020B0604020202020204"/>
                <a:ea typeface="+mn-lt"/>
                <a:cs typeface="+mn-lt"/>
              </a:rPr>
              <a:t>northern</a:t>
            </a:r>
            <a:r>
              <a:rPr lang="pl-PL" sz="2400" dirty="0">
                <a:latin typeface="Arial" panose="020B0604020202020204"/>
                <a:ea typeface="+mn-lt"/>
                <a:cs typeface="+mn-lt"/>
              </a:rPr>
              <a:t> Poland. With a </a:t>
            </a:r>
            <a:r>
              <a:rPr lang="pl-PL" sz="2400" dirty="0" err="1">
                <a:latin typeface="Arial" panose="020B0604020202020204"/>
                <a:ea typeface="+mn-lt"/>
                <a:cs typeface="+mn-lt"/>
              </a:rPr>
              <a:t>population</a:t>
            </a:r>
            <a:r>
              <a:rPr lang="pl-PL" sz="2400" dirty="0">
                <a:latin typeface="Arial" panose="020B0604020202020204"/>
                <a:ea typeface="+mn-lt"/>
                <a:cs typeface="+mn-lt"/>
              </a:rPr>
              <a:t> of 470,907, Gdańsk </a:t>
            </a:r>
            <a:r>
              <a:rPr lang="pl-PL" sz="2400" dirty="0" err="1">
                <a:latin typeface="Arial" panose="020B0604020202020204"/>
                <a:ea typeface="+mn-lt"/>
                <a:cs typeface="+mn-lt"/>
              </a:rPr>
              <a:t>is</a:t>
            </a:r>
            <a:r>
              <a:rPr lang="pl-PL" sz="2400" dirty="0">
                <a:latin typeface="Arial" panose="020B0604020202020204"/>
                <a:ea typeface="+mn-lt"/>
                <a:cs typeface="+mn-lt"/>
              </a:rPr>
              <a:t> the </a:t>
            </a:r>
            <a:r>
              <a:rPr lang="pl-PL" sz="2400" dirty="0" err="1">
                <a:latin typeface="Arial" panose="020B0604020202020204"/>
                <a:ea typeface="+mn-lt"/>
                <a:cs typeface="+mn-lt"/>
              </a:rPr>
              <a:t>capital</a:t>
            </a:r>
            <a:r>
              <a:rPr lang="pl-PL" sz="2400" dirty="0">
                <a:latin typeface="Arial" panose="020B0604020202020204"/>
                <a:ea typeface="+mn-lt"/>
                <a:cs typeface="+mn-lt"/>
              </a:rPr>
              <a:t> and </a:t>
            </a:r>
            <a:r>
              <a:rPr lang="pl-PL" sz="2400" dirty="0" err="1">
                <a:latin typeface="Arial" panose="020B0604020202020204"/>
                <a:ea typeface="+mn-lt"/>
                <a:cs typeface="+mn-lt"/>
              </a:rPr>
              <a:t>largest</a:t>
            </a:r>
            <a:r>
              <a:rPr lang="pl-PL" sz="2400" dirty="0">
                <a:latin typeface="Arial" panose="020B0604020202020204"/>
                <a:ea typeface="+mn-lt"/>
                <a:cs typeface="+mn-lt"/>
              </a:rPr>
              <a:t> </a:t>
            </a:r>
            <a:r>
              <a:rPr lang="pl-PL" sz="2400" dirty="0" err="1">
                <a:latin typeface="Arial" panose="020B0604020202020204"/>
                <a:ea typeface="+mn-lt"/>
                <a:cs typeface="+mn-lt"/>
              </a:rPr>
              <a:t>city</a:t>
            </a:r>
            <a:r>
              <a:rPr lang="pl-PL" sz="2400" dirty="0">
                <a:latin typeface="Arial" panose="020B0604020202020204"/>
                <a:ea typeface="+mn-lt"/>
                <a:cs typeface="+mn-lt"/>
              </a:rPr>
              <a:t> of the </a:t>
            </a:r>
            <a:r>
              <a:rPr lang="pl-PL" sz="2400" dirty="0" err="1">
                <a:latin typeface="Arial" panose="020B0604020202020204"/>
                <a:ea typeface="+mn-lt"/>
                <a:cs typeface="+mn-lt"/>
              </a:rPr>
              <a:t>Pomeranian</a:t>
            </a:r>
            <a:r>
              <a:rPr lang="pl-PL" sz="2400" dirty="0">
                <a:latin typeface="Arial" panose="020B0604020202020204"/>
                <a:ea typeface="+mn-lt"/>
                <a:cs typeface="+mn-lt"/>
              </a:rPr>
              <a:t> </a:t>
            </a:r>
            <a:r>
              <a:rPr lang="pl-PL" sz="2400" dirty="0" err="1">
                <a:latin typeface="Arial" panose="020B0604020202020204"/>
                <a:ea typeface="+mn-lt"/>
                <a:cs typeface="+mn-lt"/>
              </a:rPr>
              <a:t>Voivodeship</a:t>
            </a:r>
            <a:r>
              <a:rPr lang="pl-PL" sz="2400" dirty="0">
                <a:latin typeface="Arial" panose="020B0604020202020204"/>
                <a:ea typeface="+mn-lt"/>
                <a:cs typeface="+mn-lt"/>
              </a:rPr>
              <a:t> and one of the most prominent </a:t>
            </a:r>
            <a:r>
              <a:rPr lang="pl-PL" sz="2400" dirty="0" err="1">
                <a:latin typeface="Arial" panose="020B0604020202020204"/>
                <a:ea typeface="+mn-lt"/>
                <a:cs typeface="+mn-lt"/>
              </a:rPr>
              <a:t>cities</a:t>
            </a:r>
            <a:r>
              <a:rPr lang="pl-PL" sz="2400" dirty="0">
                <a:latin typeface="Arial" panose="020B0604020202020204"/>
                <a:ea typeface="+mn-lt"/>
                <a:cs typeface="+mn-lt"/>
              </a:rPr>
              <a:t> </a:t>
            </a:r>
            <a:r>
              <a:rPr lang="pl-PL" sz="2400" dirty="0" err="1">
                <a:latin typeface="Arial" panose="020B0604020202020204"/>
                <a:ea typeface="+mn-lt"/>
                <a:cs typeface="+mn-lt"/>
              </a:rPr>
              <a:t>within</a:t>
            </a:r>
            <a:r>
              <a:rPr lang="pl-PL" sz="2400" dirty="0">
                <a:latin typeface="Arial" panose="020B0604020202020204"/>
                <a:ea typeface="+mn-lt"/>
                <a:cs typeface="+mn-lt"/>
              </a:rPr>
              <a:t> the </a:t>
            </a:r>
            <a:r>
              <a:rPr lang="pl-PL" sz="2400" dirty="0" err="1">
                <a:latin typeface="Arial" panose="020B0604020202020204"/>
                <a:ea typeface="+mn-lt"/>
                <a:cs typeface="+mn-lt"/>
              </a:rPr>
              <a:t>cultural</a:t>
            </a:r>
            <a:r>
              <a:rPr lang="pl-PL" sz="2400" dirty="0">
                <a:latin typeface="Arial" panose="020B0604020202020204"/>
                <a:ea typeface="+mn-lt"/>
                <a:cs typeface="+mn-lt"/>
              </a:rPr>
              <a:t> and </a:t>
            </a:r>
            <a:r>
              <a:rPr lang="pl-PL" sz="2400" dirty="0" err="1">
                <a:latin typeface="Arial" panose="020B0604020202020204"/>
                <a:ea typeface="+mn-lt"/>
                <a:cs typeface="+mn-lt"/>
              </a:rPr>
              <a:t>geographical</a:t>
            </a:r>
            <a:r>
              <a:rPr lang="pl-PL" sz="2400" dirty="0">
                <a:latin typeface="Arial" panose="020B0604020202020204"/>
                <a:ea typeface="+mn-lt"/>
                <a:cs typeface="+mn-lt"/>
              </a:rPr>
              <a:t> region of </a:t>
            </a:r>
            <a:r>
              <a:rPr lang="pl-PL" sz="2400" dirty="0" err="1">
                <a:latin typeface="Arial" panose="020B0604020202020204"/>
                <a:ea typeface="+mn-lt"/>
                <a:cs typeface="+mn-lt"/>
              </a:rPr>
              <a:t>Kashubia</a:t>
            </a:r>
            <a:r>
              <a:rPr lang="pl-PL" sz="2400" dirty="0">
                <a:latin typeface="Arial" panose="020B0604020202020204"/>
                <a:ea typeface="+mn-lt"/>
                <a:cs typeface="+mn-lt"/>
              </a:rPr>
              <a:t>. It </a:t>
            </a:r>
            <a:r>
              <a:rPr lang="pl-PL" sz="2400" dirty="0" err="1">
                <a:latin typeface="Arial" panose="020B0604020202020204"/>
                <a:ea typeface="+mn-lt"/>
                <a:cs typeface="+mn-lt"/>
              </a:rPr>
              <a:t>is</a:t>
            </a:r>
            <a:r>
              <a:rPr lang="pl-PL" sz="2400" dirty="0">
                <a:latin typeface="Arial" panose="020B0604020202020204"/>
                <a:ea typeface="+mn-lt"/>
                <a:cs typeface="+mn-lt"/>
              </a:rPr>
              <a:t> </a:t>
            </a:r>
            <a:r>
              <a:rPr lang="pl-PL" sz="2400" dirty="0" err="1">
                <a:latin typeface="Arial" panose="020B0604020202020204"/>
                <a:ea typeface="+mn-lt"/>
                <a:cs typeface="+mn-lt"/>
              </a:rPr>
              <a:t>Poland's</a:t>
            </a:r>
            <a:r>
              <a:rPr lang="pl-PL" sz="2400" dirty="0">
                <a:latin typeface="Arial" panose="020B0604020202020204"/>
                <a:ea typeface="+mn-lt"/>
                <a:cs typeface="+mn-lt"/>
              </a:rPr>
              <a:t> principal </a:t>
            </a:r>
            <a:r>
              <a:rPr lang="pl-PL" sz="2400" dirty="0" err="1">
                <a:latin typeface="Arial" panose="020B0604020202020204"/>
                <a:ea typeface="+mn-lt"/>
                <a:cs typeface="+mn-lt"/>
              </a:rPr>
              <a:t>seaport</a:t>
            </a:r>
            <a:r>
              <a:rPr lang="pl-PL" sz="2400" dirty="0">
                <a:latin typeface="Arial" panose="020B0604020202020204"/>
                <a:ea typeface="+mn-lt"/>
                <a:cs typeface="+mn-lt"/>
              </a:rPr>
              <a:t> and the </a:t>
            </a:r>
            <a:r>
              <a:rPr lang="pl-PL" sz="2400" dirty="0" err="1">
                <a:latin typeface="Arial" panose="020B0604020202020204"/>
                <a:ea typeface="+mn-lt"/>
                <a:cs typeface="+mn-lt"/>
              </a:rPr>
              <a:t>centre</a:t>
            </a:r>
            <a:r>
              <a:rPr lang="pl-PL" sz="2400" dirty="0">
                <a:latin typeface="Arial" panose="020B0604020202020204"/>
                <a:ea typeface="+mn-lt"/>
                <a:cs typeface="+mn-lt"/>
              </a:rPr>
              <a:t> of the </a:t>
            </a:r>
            <a:r>
              <a:rPr lang="pl-PL" sz="2400" dirty="0" err="1">
                <a:latin typeface="Arial" panose="020B0604020202020204"/>
                <a:ea typeface="+mn-lt"/>
                <a:cs typeface="+mn-lt"/>
              </a:rPr>
              <a:t>country's</a:t>
            </a:r>
            <a:r>
              <a:rPr lang="pl-PL" sz="2400" dirty="0">
                <a:latin typeface="Arial" panose="020B0604020202020204"/>
                <a:ea typeface="+mn-lt"/>
                <a:cs typeface="+mn-lt"/>
              </a:rPr>
              <a:t> </a:t>
            </a:r>
            <a:r>
              <a:rPr lang="pl-PL" sz="2400" dirty="0" err="1">
                <a:latin typeface="Arial" panose="020B0604020202020204"/>
                <a:ea typeface="+mn-lt"/>
                <a:cs typeface="+mn-lt"/>
              </a:rPr>
              <a:t>fourth-largest</a:t>
            </a:r>
            <a:r>
              <a:rPr lang="pl-PL" sz="2400" dirty="0">
                <a:latin typeface="Arial" panose="020B0604020202020204"/>
                <a:ea typeface="+mn-lt"/>
                <a:cs typeface="+mn-lt"/>
              </a:rPr>
              <a:t> </a:t>
            </a:r>
            <a:r>
              <a:rPr lang="pl-PL" sz="2400" dirty="0" err="1">
                <a:latin typeface="Arial" panose="020B0604020202020204"/>
                <a:ea typeface="+mn-lt"/>
                <a:cs typeface="+mn-lt"/>
              </a:rPr>
              <a:t>metropolitan</a:t>
            </a:r>
            <a:r>
              <a:rPr lang="pl-PL" sz="2400" dirty="0">
                <a:latin typeface="Arial" panose="020B0604020202020204"/>
                <a:ea typeface="+mn-lt"/>
                <a:cs typeface="+mn-lt"/>
              </a:rPr>
              <a:t> </a:t>
            </a:r>
            <a:r>
              <a:rPr lang="pl-PL" sz="2400" dirty="0" err="1">
                <a:latin typeface="Arial" panose="020B0604020202020204"/>
                <a:ea typeface="+mn-lt"/>
                <a:cs typeface="+mn-lt"/>
              </a:rPr>
              <a:t>area</a:t>
            </a:r>
            <a:r>
              <a:rPr lang="pl-PL" sz="2400" dirty="0">
                <a:latin typeface="Arial" panose="020B0604020202020204"/>
                <a:ea typeface="+mn-lt"/>
                <a:cs typeface="+mn-lt"/>
              </a:rPr>
              <a:t>.</a:t>
            </a:r>
            <a:endParaRPr lang="pl-PL" sz="2400" dirty="0">
              <a:latin typeface="Arial" panose="020B0604020202020204"/>
              <a:cs typeface="Calibri" panose="020F0502020204030204"/>
            </a:endParaRPr>
          </a:p>
        </p:txBody>
      </p:sp>
      <p:sp>
        <p:nvSpPr>
          <p:cNvPr id="4" name="Pole tekstowe 3"/>
          <p:cNvSpPr txBox="1"/>
          <p:nvPr/>
        </p:nvSpPr>
        <p:spPr>
          <a:xfrm>
            <a:off x="1101306" y="4077419"/>
            <a:ext cx="99893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endParaRPr lang="en-US" sz="2400" dirty="0">
              <a:latin typeface="Arial" panose="020B0604020202020204"/>
              <a:cs typeface="Arial" panose="020B0604020202020204"/>
            </a:endParaRPr>
          </a:p>
        </p:txBody>
      </p:sp>
      <p:sp>
        <p:nvSpPr>
          <p:cNvPr id="5" name="Pole tekstowe 4"/>
          <p:cNvSpPr txBox="1"/>
          <p:nvPr/>
        </p:nvSpPr>
        <p:spPr>
          <a:xfrm>
            <a:off x="828136" y="3976777"/>
            <a:ext cx="1152776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400" dirty="0">
                <a:latin typeface="Arial" panose="020B0604020202020204"/>
                <a:cs typeface="Arial" panose="020B0604020202020204"/>
              </a:rPr>
              <a:t>The city is situated on the southern edge of </a:t>
            </a:r>
            <a:r>
              <a:rPr lang="en-US" sz="2400" err="1">
                <a:latin typeface="Arial" panose="020B0604020202020204"/>
                <a:cs typeface="Arial" panose="020B0604020202020204"/>
              </a:rPr>
              <a:t>Gdańsk</a:t>
            </a:r>
            <a:r>
              <a:rPr lang="en-US" sz="2400" dirty="0">
                <a:latin typeface="Arial" panose="020B0604020202020204"/>
                <a:cs typeface="Arial" panose="020B0604020202020204"/>
              </a:rPr>
              <a:t> Bay on the Baltic Sea, in a conurbation with the city of Gdynia, the resort town of Sopot, and suburban communities; these form a metropolitan area called the Tricity (</a:t>
            </a:r>
            <a:r>
              <a:rPr lang="en-US" sz="2400" i="1" dirty="0" err="1">
                <a:latin typeface="Arial" panose="020B0604020202020204"/>
                <a:cs typeface="Arial" panose="020B0604020202020204"/>
              </a:rPr>
              <a:t>Trójmiasto</a:t>
            </a:r>
            <a:r>
              <a:rPr lang="en-US" sz="2400" dirty="0">
                <a:latin typeface="Arial" panose="020B0604020202020204"/>
                <a:cs typeface="Arial" panose="020B0604020202020204"/>
              </a:rPr>
              <a:t>). </a:t>
            </a:r>
            <a:r>
              <a:rPr lang="en-US" sz="2400" dirty="0" err="1">
                <a:latin typeface="Arial" panose="020B0604020202020204"/>
                <a:cs typeface="Arial" panose="020B0604020202020204"/>
              </a:rPr>
              <a:t>Gdańsk</a:t>
            </a:r>
            <a:r>
              <a:rPr lang="en-US" sz="2400" dirty="0">
                <a:latin typeface="Arial" panose="020B0604020202020204"/>
                <a:cs typeface="Arial" panose="020B0604020202020204"/>
              </a:rPr>
              <a:t> lies at the mouth of the </a:t>
            </a:r>
            <a:r>
              <a:rPr lang="en-US" sz="2400" dirty="0" err="1">
                <a:latin typeface="Arial" panose="020B0604020202020204"/>
                <a:cs typeface="Arial" panose="020B0604020202020204"/>
              </a:rPr>
              <a:t>Motława</a:t>
            </a:r>
            <a:r>
              <a:rPr lang="en-US" sz="2400" dirty="0">
                <a:latin typeface="Arial" panose="020B0604020202020204"/>
                <a:cs typeface="Arial" panose="020B0604020202020204"/>
              </a:rPr>
              <a:t> River, connected to the </a:t>
            </a:r>
            <a:r>
              <a:rPr lang="en-US" sz="2400" dirty="0" err="1">
                <a:latin typeface="Arial" panose="020B0604020202020204"/>
                <a:cs typeface="Arial" panose="020B0604020202020204"/>
              </a:rPr>
              <a:t>Leniwka</a:t>
            </a:r>
            <a:r>
              <a:rPr lang="en-US" sz="2400" dirty="0">
                <a:latin typeface="Arial" panose="020B0604020202020204"/>
                <a:cs typeface="Arial" panose="020B0604020202020204"/>
              </a:rPr>
              <a:t>, a branch in the delta of the nearby Vistula River, which drains 60 percent of Poland and connects </a:t>
            </a:r>
            <a:r>
              <a:rPr lang="en-US" sz="2400" dirty="0" err="1">
                <a:latin typeface="Arial" panose="020B0604020202020204"/>
                <a:cs typeface="Arial" panose="020B0604020202020204"/>
              </a:rPr>
              <a:t>Gdańsk</a:t>
            </a:r>
            <a:r>
              <a:rPr lang="en-US" sz="2400" dirty="0">
                <a:latin typeface="Arial" panose="020B0604020202020204"/>
                <a:cs typeface="Arial" panose="020B0604020202020204"/>
              </a:rPr>
              <a:t> with the Polish capital, </a:t>
            </a:r>
            <a:r>
              <a:rPr lang="en-US" sz="2400">
                <a:latin typeface="Arial" panose="020B0604020202020204"/>
                <a:cs typeface="Arial" panose="020B0604020202020204"/>
              </a:rPr>
              <a:t>Warsaw</a:t>
            </a:r>
            <a:r>
              <a:rPr lang="en-US" sz="2400" dirty="0">
                <a:latin typeface="Arial" panose="020B0604020202020204"/>
                <a:cs typeface="Arial" panose="020B0604020202020204"/>
              </a:rPr>
              <a:t>.</a:t>
            </a:r>
            <a:endParaRPr lang="en-US" sz="2400">
              <a:latin typeface="Arial" panose="020B0604020202020204"/>
              <a:cs typeface="Calibri" panose="020F0502020204030204"/>
            </a:endParaRPr>
          </a:p>
        </p:txBody>
      </p:sp>
      <p:sp>
        <p:nvSpPr>
          <p:cNvPr id="6" name="Strzałka: w prawo 5"/>
          <p:cNvSpPr/>
          <p:nvPr/>
        </p:nvSpPr>
        <p:spPr>
          <a:xfrm>
            <a:off x="85890" y="1346382"/>
            <a:ext cx="747622" cy="431321"/>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p:cNvSpPr/>
          <p:nvPr/>
        </p:nvSpPr>
        <p:spPr>
          <a:xfrm>
            <a:off x="85890" y="3977438"/>
            <a:ext cx="819510" cy="33068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953219" y="552031"/>
            <a:ext cx="10515600" cy="2303223"/>
          </a:xfrm>
        </p:spPr>
        <p:txBody>
          <a:bodyPr>
            <a:normAutofit/>
          </a:bodyPr>
          <a:lstStyle/>
          <a:p>
            <a:r>
              <a:rPr lang="en-US" sz="2400" dirty="0" err="1">
                <a:latin typeface="Arial" panose="020B0604020202020204"/>
                <a:cs typeface="Arial" panose="020B0604020202020204"/>
              </a:rPr>
              <a:t>Gdańsk</a:t>
            </a:r>
            <a:r>
              <a:rPr lang="en-US" sz="2400" dirty="0">
                <a:latin typeface="Arial" panose="020B0604020202020204"/>
                <a:cs typeface="Arial" panose="020B0604020202020204"/>
              </a:rPr>
              <a:t> is home to the University of </a:t>
            </a:r>
            <a:r>
              <a:rPr lang="en-US" sz="2400" dirty="0" err="1">
                <a:latin typeface="Arial" panose="020B0604020202020204"/>
                <a:cs typeface="Arial" panose="020B0604020202020204"/>
              </a:rPr>
              <a:t>Gdańsk</a:t>
            </a:r>
            <a:r>
              <a:rPr lang="en-US" sz="2400" dirty="0">
                <a:latin typeface="Arial" panose="020B0604020202020204"/>
                <a:cs typeface="Arial" panose="020B0604020202020204"/>
              </a:rPr>
              <a:t>, </a:t>
            </a:r>
            <a:r>
              <a:rPr lang="en-US" sz="2400" dirty="0" err="1">
                <a:latin typeface="Arial" panose="020B0604020202020204"/>
                <a:cs typeface="Arial" panose="020B0604020202020204"/>
              </a:rPr>
              <a:t>Gdańsk</a:t>
            </a:r>
            <a:r>
              <a:rPr lang="en-US" sz="2400" dirty="0">
                <a:latin typeface="Arial" panose="020B0604020202020204"/>
                <a:cs typeface="Arial" panose="020B0604020202020204"/>
              </a:rPr>
              <a:t> University of Technology, the National Museum, the </a:t>
            </a:r>
            <a:r>
              <a:rPr lang="en-US" sz="2400" dirty="0" err="1">
                <a:latin typeface="Arial" panose="020B0604020202020204"/>
                <a:cs typeface="Arial" panose="020B0604020202020204"/>
              </a:rPr>
              <a:t>Gdańsk</a:t>
            </a:r>
            <a:r>
              <a:rPr lang="en-US" sz="2400" dirty="0">
                <a:latin typeface="Arial" panose="020B0604020202020204"/>
                <a:cs typeface="Arial" panose="020B0604020202020204"/>
              </a:rPr>
              <a:t> Shakespeare Theatre, the Museum of the Second World War, the Polish Baltic Philharmonic and the European Solidarity Centre. </a:t>
            </a:r>
            <a:r>
              <a:rPr lang="en-US" sz="2400" dirty="0" err="1">
                <a:latin typeface="Arial" panose="020B0604020202020204"/>
                <a:cs typeface="Arial" panose="020B0604020202020204"/>
              </a:rPr>
              <a:t>Gdańsk</a:t>
            </a:r>
            <a:r>
              <a:rPr lang="en-US" sz="2400" dirty="0">
                <a:latin typeface="Arial" panose="020B0604020202020204"/>
                <a:cs typeface="Arial" panose="020B0604020202020204"/>
              </a:rPr>
              <a:t> has also topped rankings for the quality of life, safety and living standards worldwide.</a:t>
            </a:r>
            <a:endParaRPr lang="pl-PL" sz="2400" dirty="0">
              <a:ea typeface="+mj-lt"/>
              <a:cs typeface="+mj-lt"/>
            </a:endParaRPr>
          </a:p>
          <a:p>
            <a:endParaRPr lang="pl-PL" sz="2400" dirty="0">
              <a:latin typeface="Arial" panose="020B0604020202020204"/>
              <a:cs typeface="Arial" panose="020B0604020202020204"/>
            </a:endParaRPr>
          </a:p>
        </p:txBody>
      </p:sp>
      <p:pic>
        <p:nvPicPr>
          <p:cNvPr id="3" name="Obraz 3" descr="Obraz zawierający zewnętrzne, płot, budynek, trawa&#10;&#10;Opis wygenerowany automatycznie"/>
          <p:cNvPicPr>
            <a:picLocks noChangeAspect="1"/>
          </p:cNvPicPr>
          <p:nvPr/>
        </p:nvPicPr>
        <p:blipFill>
          <a:blip r:embed="rId1"/>
          <a:stretch>
            <a:fillRect/>
          </a:stretch>
        </p:blipFill>
        <p:spPr>
          <a:xfrm>
            <a:off x="832539" y="3793916"/>
            <a:ext cx="3697676" cy="2461942"/>
          </a:xfrm>
          <a:prstGeom prst="rect">
            <a:avLst/>
          </a:prstGeom>
        </p:spPr>
      </p:pic>
      <p:pic>
        <p:nvPicPr>
          <p:cNvPr id="4" name="Obraz 4" descr="Obraz zawierający budynek, zewnętrzne, stare, duży&#10;&#10;Opis wygenerowany automatycznie"/>
          <p:cNvPicPr>
            <a:picLocks noChangeAspect="1"/>
          </p:cNvPicPr>
          <p:nvPr/>
        </p:nvPicPr>
        <p:blipFill>
          <a:blip r:embed="rId2"/>
          <a:stretch>
            <a:fillRect/>
          </a:stretch>
        </p:blipFill>
        <p:spPr>
          <a:xfrm>
            <a:off x="6511596" y="3793916"/>
            <a:ext cx="3697676" cy="2461942"/>
          </a:xfrm>
          <a:prstGeom prst="rect">
            <a:avLst/>
          </a:prstGeom>
        </p:spPr>
      </p:pic>
      <p:sp>
        <p:nvSpPr>
          <p:cNvPr id="5" name="Pole tekstowe 4"/>
          <p:cNvSpPr txBox="1"/>
          <p:nvPr/>
        </p:nvSpPr>
        <p:spPr>
          <a:xfrm>
            <a:off x="2999117" y="2927230"/>
            <a:ext cx="61937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3200" dirty="0">
                <a:solidFill>
                  <a:schemeClr val="bg1"/>
                </a:solidFill>
                <a:latin typeface="Arial" panose="020B0604020202020204"/>
                <a:cs typeface="Calibri" panose="020F0502020204030204"/>
              </a:rPr>
              <a:t>The </a:t>
            </a:r>
            <a:r>
              <a:rPr lang="pl-PL" sz="3200" dirty="0" err="1">
                <a:solidFill>
                  <a:schemeClr val="bg1"/>
                </a:solidFill>
                <a:latin typeface="Arial" panose="020B0604020202020204"/>
                <a:cs typeface="Calibri" panose="020F0502020204030204"/>
              </a:rPr>
              <a:t>monuments</a:t>
            </a:r>
            <a:r>
              <a:rPr lang="pl-PL" sz="3200" dirty="0">
                <a:solidFill>
                  <a:schemeClr val="bg1"/>
                </a:solidFill>
                <a:latin typeface="Arial" panose="020B0604020202020204"/>
                <a:cs typeface="Calibri" panose="020F0502020204030204"/>
              </a:rPr>
              <a:t> in Gdańsk</a:t>
            </a:r>
            <a:endParaRPr lang="pl-PL" sz="3200" dirty="0">
              <a:solidFill>
                <a:schemeClr val="bg1"/>
              </a:solidFill>
              <a:latin typeface="Arial" panose="020B0604020202020204"/>
              <a:cs typeface="Calibri" panose="020F0502020204030204"/>
            </a:endParaRPr>
          </a:p>
        </p:txBody>
      </p:sp>
      <p:sp>
        <p:nvSpPr>
          <p:cNvPr id="6" name="Strzałka: w prawo 5"/>
          <p:cNvSpPr/>
          <p:nvPr/>
        </p:nvSpPr>
        <p:spPr>
          <a:xfrm>
            <a:off x="114645" y="555627"/>
            <a:ext cx="833887" cy="31630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06615" y="235728"/>
            <a:ext cx="5598544" cy="1325563"/>
          </a:xfrm>
        </p:spPr>
        <p:txBody>
          <a:bodyPr/>
          <a:lstStyle/>
          <a:p>
            <a:r>
              <a:rPr lang="pl-PL" sz="3200" b="1" dirty="0">
                <a:solidFill>
                  <a:schemeClr val="bg1"/>
                </a:solidFill>
                <a:latin typeface="Arial" panose="020B0604020202020204"/>
                <a:cs typeface="Calibri Light" panose="020F0302020204030204"/>
              </a:rPr>
              <a:t>The </a:t>
            </a:r>
            <a:r>
              <a:rPr lang="pl-PL" sz="3200" b="1" dirty="0" err="1">
                <a:solidFill>
                  <a:schemeClr val="bg1"/>
                </a:solidFill>
                <a:latin typeface="Arial" panose="020B0604020202020204"/>
                <a:cs typeface="Calibri Light" panose="020F0302020204030204"/>
              </a:rPr>
              <a:t>main</a:t>
            </a:r>
            <a:r>
              <a:rPr lang="pl-PL" sz="3200" b="1" dirty="0">
                <a:solidFill>
                  <a:schemeClr val="bg1"/>
                </a:solidFill>
                <a:latin typeface="Arial" panose="020B0604020202020204"/>
                <a:cs typeface="Calibri Light" panose="020F0302020204030204"/>
              </a:rPr>
              <a:t> </a:t>
            </a:r>
            <a:r>
              <a:rPr lang="pl-PL" sz="3200" b="1" dirty="0" err="1">
                <a:solidFill>
                  <a:schemeClr val="bg1"/>
                </a:solidFill>
                <a:latin typeface="Arial" panose="020B0604020202020204"/>
                <a:cs typeface="Calibri Light" panose="020F0302020204030204"/>
              </a:rPr>
              <a:t>streets</a:t>
            </a:r>
            <a:r>
              <a:rPr lang="pl-PL" sz="3200" b="1" dirty="0">
                <a:solidFill>
                  <a:schemeClr val="bg1"/>
                </a:solidFill>
                <a:latin typeface="Arial" panose="020B0604020202020204"/>
                <a:cs typeface="Calibri Light" panose="020F0302020204030204"/>
              </a:rPr>
              <a:t> in Gdańsk</a:t>
            </a:r>
            <a:endParaRPr lang="pl-PL" sz="3200" b="1" dirty="0">
              <a:solidFill>
                <a:schemeClr val="bg1"/>
              </a:solidFill>
              <a:latin typeface="Arial" panose="020B0604020202020204"/>
            </a:endParaRPr>
          </a:p>
        </p:txBody>
      </p:sp>
      <p:pic>
        <p:nvPicPr>
          <p:cNvPr id="3" name="Obraz 3" descr="Obraz zawierający budynek, zewnętrzne, ulica, miasto&#10;&#10;Opis wygenerowany automatycznie"/>
          <p:cNvPicPr>
            <a:picLocks noChangeAspect="1"/>
          </p:cNvPicPr>
          <p:nvPr/>
        </p:nvPicPr>
        <p:blipFill>
          <a:blip r:embed="rId1"/>
          <a:stretch>
            <a:fillRect/>
          </a:stretch>
        </p:blipFill>
        <p:spPr>
          <a:xfrm>
            <a:off x="2068992" y="1709199"/>
            <a:ext cx="3338242" cy="2217527"/>
          </a:xfrm>
          <a:prstGeom prst="rect">
            <a:avLst/>
          </a:prstGeom>
        </p:spPr>
      </p:pic>
      <p:pic>
        <p:nvPicPr>
          <p:cNvPr id="4" name="Obraz 4" descr="Obraz zawierający budynek, zewnętrzne, ulica, droga&#10;&#10;Opis wygenerowany automatycznie"/>
          <p:cNvPicPr>
            <a:picLocks noChangeAspect="1"/>
          </p:cNvPicPr>
          <p:nvPr/>
        </p:nvPicPr>
        <p:blipFill>
          <a:blip r:embed="rId2"/>
          <a:stretch>
            <a:fillRect/>
          </a:stretch>
        </p:blipFill>
        <p:spPr>
          <a:xfrm>
            <a:off x="1752690" y="4124596"/>
            <a:ext cx="3956469" cy="2605716"/>
          </a:xfrm>
          <a:prstGeom prst="rect">
            <a:avLst/>
          </a:prstGeom>
        </p:spPr>
      </p:pic>
      <p:pic>
        <p:nvPicPr>
          <p:cNvPr id="5" name="Obraz 5"/>
          <p:cNvPicPr>
            <a:picLocks noChangeAspect="1"/>
          </p:cNvPicPr>
          <p:nvPr/>
        </p:nvPicPr>
        <p:blipFill>
          <a:blip r:embed="rId3"/>
          <a:stretch>
            <a:fillRect/>
          </a:stretch>
        </p:blipFill>
        <p:spPr>
          <a:xfrm>
            <a:off x="6794740" y="2083279"/>
            <a:ext cx="4037162" cy="269144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49370" y="307616"/>
            <a:ext cx="10515600" cy="1325563"/>
          </a:xfrm>
        </p:spPr>
        <p:txBody>
          <a:bodyPr>
            <a:normAutofit/>
          </a:bodyPr>
          <a:lstStyle/>
          <a:p>
            <a:r>
              <a:rPr lang="pl-PL" sz="5400" b="1" i="1" dirty="0">
                <a:latin typeface="Cambria" panose="02040503050406030204"/>
                <a:cs typeface="Calibri Light" panose="020F0302020204030204"/>
              </a:rPr>
              <a:t>Łeba</a:t>
            </a:r>
            <a:endParaRPr lang="pl-PL" sz="5400" b="1" i="1" dirty="0">
              <a:latin typeface="Cambria" panose="02040503050406030204"/>
            </a:endParaRPr>
          </a:p>
        </p:txBody>
      </p:sp>
      <p:pic>
        <p:nvPicPr>
          <p:cNvPr id="3" name="Obraz 3" descr="Obraz zawierający zewnętrzne, przyroda, woda, zachód słońca&#10;&#10;Opis wygenerowany automatycznie"/>
          <p:cNvPicPr>
            <a:picLocks noChangeAspect="1"/>
          </p:cNvPicPr>
          <p:nvPr/>
        </p:nvPicPr>
        <p:blipFill>
          <a:blip r:embed="rId1"/>
          <a:stretch>
            <a:fillRect/>
          </a:stretch>
        </p:blipFill>
        <p:spPr>
          <a:xfrm>
            <a:off x="7129823" y="717160"/>
            <a:ext cx="4287149" cy="2864510"/>
          </a:xfrm>
          <a:prstGeom prst="rect">
            <a:avLst/>
          </a:prstGeom>
        </p:spPr>
      </p:pic>
      <p:pic>
        <p:nvPicPr>
          <p:cNvPr id="5" name="Obraz 5" descr="Obraz zawierający przyroda, plaża, zachód słońca, zewnętrzne&#10;&#10;Opis wygenerowany automatycznie"/>
          <p:cNvPicPr>
            <a:picLocks noChangeAspect="1"/>
          </p:cNvPicPr>
          <p:nvPr/>
        </p:nvPicPr>
        <p:blipFill>
          <a:blip r:embed="rId2"/>
          <a:stretch>
            <a:fillRect/>
          </a:stretch>
        </p:blipFill>
        <p:spPr>
          <a:xfrm>
            <a:off x="7172954" y="3808294"/>
            <a:ext cx="4200884" cy="2792622"/>
          </a:xfrm>
          <a:prstGeom prst="rect">
            <a:avLst/>
          </a:prstGeom>
        </p:spPr>
      </p:pic>
      <p:sp>
        <p:nvSpPr>
          <p:cNvPr id="6" name="Pole tekstowe 5"/>
          <p:cNvSpPr txBox="1"/>
          <p:nvPr/>
        </p:nvSpPr>
        <p:spPr>
          <a:xfrm>
            <a:off x="770626" y="1647645"/>
            <a:ext cx="617938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400" dirty="0">
                <a:latin typeface="Arial" panose="020B0604020202020204"/>
                <a:cs typeface="Calibri" panose="020F0502020204030204"/>
              </a:rPr>
              <a:t>Łeba </a:t>
            </a:r>
            <a:r>
              <a:rPr lang="pl-PL" sz="2400" dirty="0" err="1">
                <a:latin typeface="Arial" panose="020B0604020202020204"/>
                <a:cs typeface="Calibri" panose="020F0502020204030204"/>
              </a:rPr>
              <a:t>is</a:t>
            </a:r>
            <a:r>
              <a:rPr lang="pl-PL" sz="2400" dirty="0">
                <a:latin typeface="Arial" panose="020B0604020202020204"/>
                <a:cs typeface="Calibri" panose="020F0502020204030204"/>
              </a:rPr>
              <a:t> a </a:t>
            </a:r>
            <a:r>
              <a:rPr lang="pl-PL" sz="2400" dirty="0" err="1">
                <a:latin typeface="Arial" panose="020B0604020202020204"/>
                <a:cs typeface="Calibri" panose="020F0502020204030204"/>
              </a:rPr>
              <a:t>town</a:t>
            </a:r>
            <a:r>
              <a:rPr lang="pl-PL" sz="2400" dirty="0">
                <a:latin typeface="Arial" panose="020B0604020202020204"/>
                <a:cs typeface="Calibri" panose="020F0502020204030204"/>
              </a:rPr>
              <a:t> in the </a:t>
            </a:r>
            <a:r>
              <a:rPr lang="pl-PL" sz="2400" dirty="0" err="1">
                <a:latin typeface="Arial" panose="020B0604020202020204"/>
                <a:cs typeface="Calibri" panose="020F0502020204030204"/>
              </a:rPr>
              <a:t>Pomeranian</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known</a:t>
            </a:r>
            <a:r>
              <a:rPr lang="pl-PL" sz="2400" dirty="0">
                <a:latin typeface="Arial" panose="020B0604020202020204"/>
                <a:cs typeface="Calibri" panose="020F0502020204030204"/>
              </a:rPr>
              <a:t> for </a:t>
            </a:r>
            <a:r>
              <a:rPr lang="pl-PL" sz="2400" dirty="0" err="1">
                <a:latin typeface="Arial" panose="020B0604020202020204"/>
                <a:cs typeface="Calibri" panose="020F0502020204030204"/>
              </a:rPr>
              <a:t>located</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there</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sand</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dunes</a:t>
            </a:r>
            <a:r>
              <a:rPr lang="pl-PL" sz="2400" dirty="0">
                <a:latin typeface="Arial" panose="020B0604020202020204"/>
                <a:cs typeface="Calibri" panose="020F0502020204030204"/>
              </a:rPr>
              <a:t>. It </a:t>
            </a:r>
            <a:r>
              <a:rPr lang="pl-PL" sz="2400" dirty="0" err="1">
                <a:latin typeface="Arial" panose="020B0604020202020204"/>
                <a:cs typeface="Calibri" panose="020F0502020204030204"/>
              </a:rPr>
              <a:t>lies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at</a:t>
            </a:r>
            <a:r>
              <a:rPr lang="pl-PL" sz="2400" dirty="0">
                <a:latin typeface="Arial" panose="020B0604020202020204"/>
                <a:cs typeface="Calibri" panose="020F0502020204030204"/>
              </a:rPr>
              <a:t> the </a:t>
            </a:r>
            <a:r>
              <a:rPr lang="pl-PL" sz="2400" dirty="0" err="1">
                <a:latin typeface="Arial" panose="020B0604020202020204"/>
                <a:cs typeface="Calibri" panose="020F0502020204030204"/>
              </a:rPr>
              <a:t>edge</a:t>
            </a:r>
            <a:r>
              <a:rPr lang="pl-PL" sz="2400" dirty="0">
                <a:latin typeface="Arial" panose="020B0604020202020204"/>
                <a:cs typeface="Calibri" panose="020F0502020204030204"/>
              </a:rPr>
              <a:t> of </a:t>
            </a:r>
            <a:r>
              <a:rPr lang="pl-PL" sz="2400" dirty="0" err="1">
                <a:latin typeface="Arial" panose="020B0604020202020204"/>
                <a:cs typeface="Calibri" panose="020F0502020204030204"/>
              </a:rPr>
              <a:t>Słowinski</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National</a:t>
            </a:r>
            <a:r>
              <a:rPr lang="pl-PL" sz="2400" dirty="0">
                <a:latin typeface="Arial" panose="020B0604020202020204"/>
                <a:cs typeface="Calibri" panose="020F0502020204030204"/>
              </a:rPr>
              <a:t> Park, of </a:t>
            </a:r>
            <a:r>
              <a:rPr lang="pl-PL" sz="2400" dirty="0" err="1">
                <a:latin typeface="Arial" panose="020B0604020202020204"/>
                <a:cs typeface="Calibri" panose="020F0502020204030204"/>
              </a:rPr>
              <a:t>which</a:t>
            </a:r>
            <a:r>
              <a:rPr lang="pl-PL" sz="2400" dirty="0">
                <a:latin typeface="Arial" panose="020B0604020202020204"/>
                <a:cs typeface="Calibri" panose="020F0502020204030204"/>
              </a:rPr>
              <a:t> the </a:t>
            </a:r>
            <a:r>
              <a:rPr lang="pl-PL" sz="2400" dirty="0" err="1">
                <a:latin typeface="Arial" panose="020B0604020202020204"/>
                <a:cs typeface="Calibri" panose="020F0502020204030204"/>
              </a:rPr>
              <a:t>sand</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dunes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are</a:t>
            </a:r>
            <a:r>
              <a:rPr lang="pl-PL" sz="2400" dirty="0">
                <a:latin typeface="Arial" panose="020B0604020202020204"/>
                <a:cs typeface="Calibri" panose="020F0502020204030204"/>
              </a:rPr>
              <a:t> part of.</a:t>
            </a:r>
            <a:endParaRPr lang="pl-PL" dirty="0">
              <a:cs typeface="Calibri" panose="020F0502020204030204"/>
            </a:endParaRPr>
          </a:p>
        </p:txBody>
      </p:sp>
      <p:sp>
        <p:nvSpPr>
          <p:cNvPr id="7" name="Pole tekstowe 6"/>
          <p:cNvSpPr txBox="1"/>
          <p:nvPr/>
        </p:nvSpPr>
        <p:spPr>
          <a:xfrm>
            <a:off x="769728" y="3429539"/>
            <a:ext cx="626565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400" dirty="0">
                <a:latin typeface="Arial" panose="020B0604020202020204"/>
                <a:cs typeface="Calibri" panose="020F0502020204030204"/>
              </a:rPr>
              <a:t>The </a:t>
            </a:r>
            <a:r>
              <a:rPr lang="pl-PL" sz="2400" dirty="0" err="1">
                <a:latin typeface="Arial" panose="020B0604020202020204"/>
                <a:cs typeface="Calibri" panose="020F0502020204030204"/>
              </a:rPr>
              <a:t>dunes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are</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impressive</a:t>
            </a:r>
            <a:r>
              <a:rPr lang="pl-PL" sz="2400" dirty="0">
                <a:latin typeface="Arial" panose="020B0604020202020204"/>
                <a:cs typeface="Calibri" panose="020F0502020204030204"/>
              </a:rPr>
              <a:t>, with </a:t>
            </a:r>
            <a:r>
              <a:rPr lang="pl-PL" sz="2400" dirty="0" err="1">
                <a:latin typeface="Arial" panose="020B0604020202020204"/>
                <a:cs typeface="Calibri" panose="020F0502020204030204"/>
              </a:rPr>
              <a:t>them</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over</a:t>
            </a:r>
            <a:r>
              <a:rPr lang="pl-PL" sz="2400" dirty="0">
                <a:latin typeface="Arial" panose="020B0604020202020204"/>
                <a:cs typeface="Calibri" panose="020F0502020204030204"/>
              </a:rPr>
              <a:t> 40 metres in </a:t>
            </a:r>
            <a:r>
              <a:rPr lang="pl-PL" sz="2400" dirty="0" err="1">
                <a:latin typeface="Arial" panose="020B0604020202020204"/>
                <a:cs typeface="Calibri" panose="020F0502020204030204"/>
              </a:rPr>
              <a:t>height</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Considering</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that</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they</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are</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right</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beside</a:t>
            </a:r>
            <a:r>
              <a:rPr lang="pl-PL" sz="2400" dirty="0">
                <a:latin typeface="Arial" panose="020B0604020202020204"/>
                <a:cs typeface="Calibri" panose="020F0502020204030204"/>
              </a:rPr>
              <a:t> the </a:t>
            </a:r>
            <a:r>
              <a:rPr lang="pl-PL" sz="2400" dirty="0" err="1">
                <a:latin typeface="Arial" panose="020B0604020202020204"/>
                <a:cs typeface="Calibri" panose="020F0502020204030204"/>
              </a:rPr>
              <a:t>sea</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it</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is</a:t>
            </a:r>
            <a:r>
              <a:rPr lang="pl-PL" sz="2400" dirty="0">
                <a:latin typeface="Arial" panose="020B0604020202020204"/>
                <a:cs typeface="Calibri" panose="020F0502020204030204"/>
              </a:rPr>
              <a:t> a big </a:t>
            </a:r>
            <a:r>
              <a:rPr lang="pl-PL" sz="2400" dirty="0" err="1">
                <a:latin typeface="Arial" panose="020B0604020202020204"/>
                <a:cs typeface="Calibri" panose="020F0502020204030204"/>
              </a:rPr>
              <a:t>jump</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up</a:t>
            </a:r>
            <a:r>
              <a:rPr lang="pl-PL" sz="2400" dirty="0">
                <a:latin typeface="Arial" panose="020B0604020202020204"/>
                <a:cs typeface="Calibri" panose="020F0502020204030204"/>
              </a:rPr>
              <a:t> on </a:t>
            </a:r>
            <a:r>
              <a:rPr lang="pl-PL" sz="2400" dirty="0" err="1">
                <a:latin typeface="Arial" panose="020B0604020202020204"/>
                <a:cs typeface="Calibri" panose="020F0502020204030204"/>
              </a:rPr>
              <a:t>sands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Due</a:t>
            </a:r>
            <a:r>
              <a:rPr lang="pl-PL" sz="2400" dirty="0">
                <a:latin typeface="Arial" panose="020B0604020202020204"/>
                <a:cs typeface="Calibri" panose="020F0502020204030204"/>
              </a:rPr>
              <a:t> to the </a:t>
            </a:r>
            <a:r>
              <a:rPr lang="pl-PL" sz="2400" dirty="0" err="1">
                <a:latin typeface="Arial" panose="020B0604020202020204"/>
                <a:cs typeface="Calibri" panose="020F0502020204030204"/>
              </a:rPr>
              <a:t>winds</a:t>
            </a:r>
            <a:r>
              <a:rPr lang="pl-PL" sz="2400" dirty="0">
                <a:latin typeface="Arial" panose="020B0604020202020204"/>
                <a:cs typeface="Calibri" panose="020F0502020204030204"/>
              </a:rPr>
              <a:t>, the </a:t>
            </a:r>
            <a:r>
              <a:rPr lang="pl-PL" sz="2400" dirty="0" err="1">
                <a:latin typeface="Arial" panose="020B0604020202020204"/>
                <a:cs typeface="Calibri" panose="020F0502020204030204"/>
              </a:rPr>
              <a:t>dunes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can</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move</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up</a:t>
            </a:r>
            <a:r>
              <a:rPr lang="pl-PL" sz="2400" dirty="0">
                <a:latin typeface="Arial" panose="020B0604020202020204"/>
                <a:cs typeface="Calibri" panose="020F0502020204030204"/>
              </a:rPr>
              <a:t> to 10 metres in </a:t>
            </a:r>
            <a:r>
              <a:rPr lang="pl-PL" sz="2400" dirty="0" err="1">
                <a:latin typeface="Arial" panose="020B0604020202020204"/>
                <a:cs typeface="Calibri" panose="020F0502020204030204"/>
              </a:rPr>
              <a:t>direction</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over</a:t>
            </a:r>
            <a:r>
              <a:rPr lang="pl-PL" sz="2400" dirty="0">
                <a:latin typeface="Arial" panose="020B0604020202020204"/>
                <a:cs typeface="Calibri" panose="020F0502020204030204"/>
              </a:rPr>
              <a:t> the </a:t>
            </a:r>
            <a:r>
              <a:rPr lang="pl-PL" sz="2400" dirty="0" err="1">
                <a:latin typeface="Arial" panose="020B0604020202020204"/>
                <a:cs typeface="Calibri" panose="020F0502020204030204"/>
              </a:rPr>
              <a:t>timeframe</a:t>
            </a:r>
            <a:r>
              <a:rPr lang="pl-PL" sz="2400" dirty="0">
                <a:latin typeface="Arial" panose="020B0604020202020204"/>
                <a:cs typeface="Calibri" panose="020F0502020204030204"/>
              </a:rPr>
              <a:t> of a </a:t>
            </a:r>
            <a:r>
              <a:rPr lang="pl-PL" sz="2400" dirty="0" err="1">
                <a:latin typeface="Arial" panose="020B0604020202020204"/>
                <a:cs typeface="Calibri" panose="020F0502020204030204"/>
              </a:rPr>
              <a:t>year</a:t>
            </a:r>
            <a:r>
              <a:rPr lang="pl-PL" sz="2400" dirty="0">
                <a:latin typeface="Arial" panose="020B0604020202020204"/>
                <a:cs typeface="Calibri" panose="020F0502020204030204"/>
              </a:rPr>
              <a:t>.</a:t>
            </a:r>
            <a:endParaRPr lang="pl-PL" dirty="0">
              <a:cs typeface="Calibri" panose="020F0502020204030204"/>
            </a:endParaRPr>
          </a:p>
        </p:txBody>
      </p:sp>
      <p:sp>
        <p:nvSpPr>
          <p:cNvPr id="8" name="Strzałka: w prawo 7"/>
          <p:cNvSpPr/>
          <p:nvPr/>
        </p:nvSpPr>
        <p:spPr>
          <a:xfrm>
            <a:off x="129022" y="1648307"/>
            <a:ext cx="646981" cy="44569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prawo 8"/>
          <p:cNvSpPr/>
          <p:nvPr/>
        </p:nvSpPr>
        <p:spPr>
          <a:xfrm>
            <a:off x="128124" y="3430201"/>
            <a:ext cx="646981" cy="44569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7446" y="63200"/>
            <a:ext cx="11982089" cy="1339940"/>
          </a:xfrm>
        </p:spPr>
        <p:txBody>
          <a:bodyPr>
            <a:noAutofit/>
          </a:bodyPr>
          <a:lstStyle/>
          <a:p>
            <a:r>
              <a:rPr lang="pl-PL" sz="4800" b="1" i="1" dirty="0" err="1">
                <a:cs typeface="Calibri Light" panose="020F0302020204030204"/>
              </a:rPr>
              <a:t>Main</a:t>
            </a:r>
            <a:r>
              <a:rPr lang="pl-PL" sz="4800" b="1" i="1" dirty="0">
                <a:cs typeface="Calibri Light" panose="020F0302020204030204"/>
              </a:rPr>
              <a:t> and the most </a:t>
            </a:r>
            <a:r>
              <a:rPr lang="pl-PL" sz="4800" b="1" i="1" dirty="0" err="1">
                <a:cs typeface="Calibri Light" panose="020F0302020204030204"/>
              </a:rPr>
              <a:t>interesting</a:t>
            </a:r>
            <a:r>
              <a:rPr lang="pl-PL" sz="4800" b="1" i="1" dirty="0">
                <a:cs typeface="Calibri Light" panose="020F0302020204030204"/>
              </a:rPr>
              <a:t> </a:t>
            </a:r>
            <a:r>
              <a:rPr lang="pl-PL" sz="4800" b="1" i="1" dirty="0" err="1">
                <a:cs typeface="Calibri Light" panose="020F0302020204030204"/>
              </a:rPr>
              <a:t>places</a:t>
            </a:r>
            <a:r>
              <a:rPr lang="pl-PL" sz="4800" b="1" i="1" dirty="0">
                <a:cs typeface="Calibri Light" panose="020F0302020204030204"/>
              </a:rPr>
              <a:t> in Poland</a:t>
            </a:r>
            <a:endParaRPr lang="pl-PL" sz="4800" b="1" i="1" dirty="0">
              <a:cs typeface="Calibri Light" panose="020F0302020204030204"/>
            </a:endParaRPr>
          </a:p>
        </p:txBody>
      </p:sp>
      <p:sp>
        <p:nvSpPr>
          <p:cNvPr id="3" name="Pole tekstowe 2"/>
          <p:cNvSpPr txBox="1"/>
          <p:nvPr/>
        </p:nvSpPr>
        <p:spPr>
          <a:xfrm>
            <a:off x="497457" y="1417608"/>
            <a:ext cx="423844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3200" dirty="0">
                <a:latin typeface="Arial" panose="020B0604020202020204"/>
                <a:ea typeface="+mn-lt"/>
                <a:cs typeface="+mn-lt"/>
              </a:rPr>
              <a:t>• </a:t>
            </a:r>
            <a:r>
              <a:rPr lang="pl-PL" sz="3200" dirty="0" err="1">
                <a:latin typeface="Arial" panose="020B0604020202020204"/>
                <a:ea typeface="+mn-lt"/>
                <a:cs typeface="+mn-lt"/>
              </a:rPr>
              <a:t>Warsaw</a:t>
            </a:r>
            <a:endParaRPr lang="pl-PL" sz="3200">
              <a:latin typeface="Arial" panose="020B0604020202020204"/>
              <a:ea typeface="+mn-lt"/>
              <a:cs typeface="+mn-lt"/>
            </a:endParaRPr>
          </a:p>
          <a:p>
            <a:r>
              <a:rPr lang="pl-PL" sz="3200" dirty="0">
                <a:latin typeface="Arial" panose="020B0604020202020204"/>
                <a:ea typeface="+mn-lt"/>
                <a:cs typeface="+mn-lt"/>
              </a:rPr>
              <a:t>• </a:t>
            </a:r>
            <a:r>
              <a:rPr lang="pl-PL" sz="3200" dirty="0" err="1">
                <a:latin typeface="Arial" panose="020B0604020202020204"/>
                <a:ea typeface="+mn-lt"/>
                <a:cs typeface="+mn-lt"/>
              </a:rPr>
              <a:t>Cracow</a:t>
            </a:r>
            <a:endParaRPr lang="pl-PL" sz="3200">
              <a:latin typeface="Arial" panose="020B0604020202020204"/>
              <a:ea typeface="+mn-lt"/>
              <a:cs typeface="+mn-lt"/>
            </a:endParaRPr>
          </a:p>
          <a:p>
            <a:r>
              <a:rPr lang="pl-PL" sz="3200" dirty="0">
                <a:latin typeface="Arial" panose="020B0604020202020204"/>
                <a:ea typeface="+mn-lt"/>
                <a:cs typeface="+mn-lt"/>
              </a:rPr>
              <a:t>• Wieliczka Salt </a:t>
            </a:r>
            <a:r>
              <a:rPr lang="pl-PL" sz="3200" err="1">
                <a:latin typeface="Arial" panose="020B0604020202020204"/>
                <a:ea typeface="+mn-lt"/>
                <a:cs typeface="+mn-lt"/>
              </a:rPr>
              <a:t>Mine</a:t>
            </a:r>
            <a:endParaRPr lang="pl-PL" sz="3200">
              <a:latin typeface="Arial" panose="020B0604020202020204"/>
              <a:ea typeface="+mn-lt"/>
              <a:cs typeface="+mn-lt"/>
            </a:endParaRPr>
          </a:p>
          <a:p>
            <a:r>
              <a:rPr lang="pl-PL" sz="3200" dirty="0">
                <a:latin typeface="Arial" panose="020B0604020202020204"/>
                <a:ea typeface="+mn-lt"/>
                <a:cs typeface="+mn-lt"/>
              </a:rPr>
              <a:t>• Tatra Mountains </a:t>
            </a:r>
            <a:endParaRPr lang="pl-PL" sz="3200" dirty="0">
              <a:latin typeface="Arial" panose="020B0604020202020204"/>
              <a:ea typeface="+mn-lt"/>
              <a:cs typeface="+mn-lt"/>
            </a:endParaRPr>
          </a:p>
          <a:p>
            <a:r>
              <a:rPr lang="pl-PL" sz="3200" dirty="0">
                <a:latin typeface="Arial" panose="020B0604020202020204"/>
                <a:ea typeface="+mn-lt"/>
                <a:cs typeface="+mn-lt"/>
              </a:rPr>
              <a:t>• Wrocław</a:t>
            </a:r>
            <a:endParaRPr lang="pl-PL" sz="3200" dirty="0">
              <a:latin typeface="Arial" panose="020B0604020202020204"/>
              <a:ea typeface="+mn-lt"/>
              <a:cs typeface="+mn-lt"/>
            </a:endParaRPr>
          </a:p>
          <a:p>
            <a:r>
              <a:rPr lang="pl-PL" sz="3200" dirty="0">
                <a:latin typeface="Arial" panose="020B0604020202020204"/>
                <a:ea typeface="+mn-lt"/>
                <a:cs typeface="+mn-lt"/>
              </a:rPr>
              <a:t>• Gdańsk </a:t>
            </a:r>
            <a:endParaRPr lang="pl-PL" sz="3200" dirty="0">
              <a:latin typeface="Arial" panose="020B0604020202020204"/>
              <a:ea typeface="+mn-lt"/>
              <a:cs typeface="+mn-lt"/>
            </a:endParaRPr>
          </a:p>
          <a:p>
            <a:r>
              <a:rPr lang="pl-PL" sz="3200" dirty="0">
                <a:latin typeface="Arial" panose="020B0604020202020204"/>
                <a:ea typeface="+mn-lt"/>
                <a:cs typeface="+mn-lt"/>
              </a:rPr>
              <a:t>• Łeba</a:t>
            </a:r>
            <a:endParaRPr lang="pl-PL" sz="3200" dirty="0">
              <a:latin typeface="Arial" panose="020B0604020202020204"/>
              <a:ea typeface="+mn-lt"/>
              <a:cs typeface="+mn-lt"/>
            </a:endParaRPr>
          </a:p>
          <a:p>
            <a:r>
              <a:rPr lang="pl-PL" sz="3200" dirty="0">
                <a:latin typeface="Arial" panose="020B0604020202020204"/>
                <a:ea typeface="+mn-lt"/>
                <a:cs typeface="+mn-lt"/>
              </a:rPr>
              <a:t>• </a:t>
            </a:r>
            <a:r>
              <a:rPr lang="pl-PL" sz="3200" dirty="0" err="1">
                <a:latin typeface="Arial" panose="020B0604020202020204"/>
                <a:ea typeface="+mn-lt"/>
                <a:cs typeface="+mn-lt"/>
              </a:rPr>
              <a:t>Masuria</a:t>
            </a:r>
            <a:r>
              <a:rPr lang="pl-PL" sz="3200" dirty="0">
                <a:latin typeface="Arial" panose="020B0604020202020204"/>
                <a:ea typeface="+mn-lt"/>
                <a:cs typeface="+mn-lt"/>
              </a:rPr>
              <a:t> </a:t>
            </a:r>
            <a:endParaRPr lang="pl-PL" sz="3200" dirty="0">
              <a:latin typeface="Arial" panose="020B0604020202020204"/>
              <a:cs typeface="Calibri" panose="020F0502020204030204"/>
            </a:endParaRPr>
          </a:p>
          <a:p>
            <a:r>
              <a:rPr lang="pl-PL" sz="3200" dirty="0">
                <a:latin typeface="Arial" panose="020B0604020202020204"/>
                <a:ea typeface="+mn-lt"/>
                <a:cs typeface="+mn-lt"/>
              </a:rPr>
              <a:t>• Poznań</a:t>
            </a:r>
            <a:endParaRPr lang="pl-PL" dirty="0">
              <a:latin typeface="Arial" panose="020B0604020202020204"/>
            </a:endParaRPr>
          </a:p>
          <a:p>
            <a:endParaRPr lang="pl-PL" dirty="0">
              <a:cs typeface="Calibri" panose="020F050202020403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92502" y="307616"/>
            <a:ext cx="3858884" cy="1339940"/>
          </a:xfrm>
        </p:spPr>
        <p:txBody>
          <a:bodyPr>
            <a:normAutofit/>
          </a:bodyPr>
          <a:lstStyle/>
          <a:p>
            <a:r>
              <a:rPr lang="pl-PL" sz="5400" b="1" i="1" dirty="0" err="1">
                <a:latin typeface="Cambria" panose="02040503050406030204"/>
                <a:cs typeface="Calibri Light" panose="020F0302020204030204"/>
              </a:rPr>
              <a:t>Masuria</a:t>
            </a:r>
            <a:endParaRPr lang="pl-PL" sz="5400" b="1" i="1" dirty="0" err="1">
              <a:latin typeface="Cambria" panose="02040503050406030204"/>
            </a:endParaRPr>
          </a:p>
        </p:txBody>
      </p:sp>
      <p:sp>
        <p:nvSpPr>
          <p:cNvPr id="3" name="Strzałka: w prawo 2"/>
          <p:cNvSpPr/>
          <p:nvPr/>
        </p:nvSpPr>
        <p:spPr>
          <a:xfrm>
            <a:off x="114645" y="1475778"/>
            <a:ext cx="848263" cy="474453"/>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971011" y="1474219"/>
            <a:ext cx="965870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400" dirty="0" err="1">
                <a:latin typeface="Arial" panose="020B0604020202020204"/>
                <a:ea typeface="+mn-lt"/>
                <a:cs typeface="+mn-lt"/>
              </a:rPr>
              <a:t>Masuria</a:t>
            </a:r>
            <a:r>
              <a:rPr lang="pl-PL" sz="2400" dirty="0">
                <a:latin typeface="Arial" panose="020B0604020202020204"/>
                <a:ea typeface="+mn-lt"/>
                <a:cs typeface="+mn-lt"/>
              </a:rPr>
              <a:t> (</a:t>
            </a:r>
            <a:r>
              <a:rPr lang="pl-PL" sz="2400" dirty="0" err="1">
                <a:latin typeface="Arial" panose="020B0604020202020204"/>
                <a:ea typeface="+mn-lt"/>
                <a:cs typeface="+mn-lt"/>
              </a:rPr>
              <a:t>Polish</a:t>
            </a:r>
            <a:r>
              <a:rPr lang="pl-PL" sz="2400" dirty="0">
                <a:latin typeface="Arial" panose="020B0604020202020204"/>
                <a:ea typeface="+mn-lt"/>
                <a:cs typeface="+mn-lt"/>
              </a:rPr>
              <a:t>: Mazury) </a:t>
            </a:r>
            <a:r>
              <a:rPr lang="pl-PL" sz="2400" dirty="0" err="1">
                <a:latin typeface="Arial" panose="020B0604020202020204"/>
                <a:ea typeface="+mn-lt"/>
                <a:cs typeface="+mn-lt"/>
              </a:rPr>
              <a:t>is</a:t>
            </a:r>
            <a:r>
              <a:rPr lang="pl-PL" sz="2400" dirty="0">
                <a:latin typeface="Arial" panose="020B0604020202020204"/>
                <a:ea typeface="+mn-lt"/>
                <a:cs typeface="+mn-lt"/>
              </a:rPr>
              <a:t> a region in </a:t>
            </a:r>
            <a:r>
              <a:rPr lang="pl-PL" sz="2400" dirty="0" err="1">
                <a:latin typeface="Arial" panose="020B0604020202020204"/>
                <a:ea typeface="+mn-lt"/>
                <a:cs typeface="+mn-lt"/>
              </a:rPr>
              <a:t>northeastern</a:t>
            </a:r>
            <a:r>
              <a:rPr lang="pl-PL" sz="2400" dirty="0">
                <a:latin typeface="Arial" panose="020B0604020202020204"/>
                <a:ea typeface="+mn-lt"/>
                <a:cs typeface="+mn-lt"/>
              </a:rPr>
              <a:t> Poland, </a:t>
            </a:r>
            <a:r>
              <a:rPr lang="pl-PL" sz="2400" dirty="0" err="1">
                <a:latin typeface="Arial" panose="020B0604020202020204"/>
                <a:ea typeface="+mn-lt"/>
                <a:cs typeface="+mn-lt"/>
              </a:rPr>
              <a:t>famous</a:t>
            </a:r>
            <a:r>
              <a:rPr lang="pl-PL" sz="2400" dirty="0">
                <a:latin typeface="Arial" panose="020B0604020202020204"/>
                <a:ea typeface="+mn-lt"/>
                <a:cs typeface="+mn-lt"/>
              </a:rPr>
              <a:t> for </a:t>
            </a:r>
            <a:r>
              <a:rPr lang="pl-PL" sz="2400" dirty="0" err="1">
                <a:latin typeface="Arial" panose="020B0604020202020204"/>
                <a:ea typeface="+mn-lt"/>
                <a:cs typeface="+mn-lt"/>
              </a:rPr>
              <a:t>its</a:t>
            </a:r>
            <a:r>
              <a:rPr lang="pl-PL" sz="2400" dirty="0">
                <a:latin typeface="Arial" panose="020B0604020202020204"/>
                <a:ea typeface="+mn-lt"/>
                <a:cs typeface="+mn-lt"/>
              </a:rPr>
              <a:t> 2,000 </a:t>
            </a:r>
            <a:r>
              <a:rPr lang="pl-PL" sz="2400" dirty="0" err="1">
                <a:latin typeface="Arial" panose="020B0604020202020204"/>
                <a:ea typeface="+mn-lt"/>
                <a:cs typeface="+mn-lt"/>
              </a:rPr>
              <a:t>lakes</a:t>
            </a:r>
            <a:r>
              <a:rPr lang="pl-PL" sz="2400" dirty="0">
                <a:latin typeface="Arial" panose="020B0604020202020204"/>
                <a:ea typeface="+mn-lt"/>
                <a:cs typeface="+mn-lt"/>
              </a:rPr>
              <a:t>. </a:t>
            </a:r>
            <a:r>
              <a:rPr lang="pl-PL" sz="2400" dirty="0" err="1">
                <a:latin typeface="Arial" panose="020B0604020202020204"/>
                <a:ea typeface="+mn-lt"/>
                <a:cs typeface="+mn-lt"/>
              </a:rPr>
              <a:t>Masuria</a:t>
            </a:r>
            <a:r>
              <a:rPr lang="pl-PL" sz="2400" dirty="0">
                <a:latin typeface="Arial" panose="020B0604020202020204"/>
                <a:ea typeface="+mn-lt"/>
                <a:cs typeface="+mn-lt"/>
              </a:rPr>
              <a:t> </a:t>
            </a:r>
            <a:r>
              <a:rPr lang="pl-PL" sz="2400" dirty="0" err="1">
                <a:latin typeface="Arial" panose="020B0604020202020204"/>
                <a:ea typeface="+mn-lt"/>
                <a:cs typeface="+mn-lt"/>
              </a:rPr>
              <a:t>occupies</a:t>
            </a:r>
            <a:r>
              <a:rPr lang="pl-PL" sz="2400" dirty="0">
                <a:latin typeface="Arial" panose="020B0604020202020204"/>
                <a:ea typeface="+mn-lt"/>
                <a:cs typeface="+mn-lt"/>
              </a:rPr>
              <a:t> much of the </a:t>
            </a:r>
            <a:r>
              <a:rPr lang="pl-PL" sz="2400" dirty="0" err="1">
                <a:latin typeface="Arial" panose="020B0604020202020204"/>
                <a:ea typeface="+mn-lt"/>
                <a:cs typeface="+mn-lt"/>
              </a:rPr>
              <a:t>Masurian</a:t>
            </a:r>
            <a:r>
              <a:rPr lang="pl-PL" sz="2400" dirty="0">
                <a:latin typeface="Arial" panose="020B0604020202020204"/>
                <a:ea typeface="+mn-lt"/>
                <a:cs typeface="+mn-lt"/>
              </a:rPr>
              <a:t> Lake </a:t>
            </a:r>
            <a:r>
              <a:rPr lang="pl-PL" sz="2400" dirty="0" err="1">
                <a:latin typeface="Arial" panose="020B0604020202020204"/>
                <a:ea typeface="+mn-lt"/>
                <a:cs typeface="+mn-lt"/>
              </a:rPr>
              <a:t>District</a:t>
            </a:r>
            <a:r>
              <a:rPr lang="pl-PL" sz="2400" dirty="0">
                <a:latin typeface="Arial" panose="020B0604020202020204"/>
                <a:ea typeface="+mn-lt"/>
                <a:cs typeface="+mn-lt"/>
              </a:rPr>
              <a:t> (</a:t>
            </a:r>
            <a:r>
              <a:rPr lang="pl-PL" sz="2400" dirty="0" err="1">
                <a:latin typeface="Arial" panose="020B0604020202020204"/>
                <a:ea typeface="+mn-lt"/>
                <a:cs typeface="+mn-lt"/>
              </a:rPr>
              <a:t>Polish</a:t>
            </a:r>
            <a:r>
              <a:rPr lang="pl-PL" sz="2400" dirty="0">
                <a:latin typeface="Arial" panose="020B0604020202020204"/>
                <a:ea typeface="+mn-lt"/>
                <a:cs typeface="+mn-lt"/>
              </a:rPr>
              <a:t>: Pojezierze Mazurskie).</a:t>
            </a:r>
            <a:endParaRPr lang="pl-PL" sz="2400" dirty="0">
              <a:latin typeface="Arial" panose="020B0604020202020204"/>
              <a:cs typeface="Calibri" panose="020F0502020204030204"/>
            </a:endParaRPr>
          </a:p>
        </p:txBody>
      </p:sp>
      <p:sp>
        <p:nvSpPr>
          <p:cNvPr id="5" name="Pole tekstowe 4"/>
          <p:cNvSpPr txBox="1"/>
          <p:nvPr/>
        </p:nvSpPr>
        <p:spPr>
          <a:xfrm>
            <a:off x="971910" y="2955985"/>
            <a:ext cx="1106768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400" dirty="0">
                <a:latin typeface="Arial" panose="020B0604020202020204"/>
                <a:cs typeface="Arial" panose="020B0604020202020204"/>
              </a:rPr>
              <a:t>Masuria and the </a:t>
            </a:r>
            <a:r>
              <a:rPr lang="en-US" sz="2400" dirty="0" err="1">
                <a:latin typeface="Arial" panose="020B0604020202020204"/>
                <a:cs typeface="Arial" panose="020B0604020202020204"/>
              </a:rPr>
              <a:t>Masurian</a:t>
            </a:r>
            <a:r>
              <a:rPr lang="en-US" sz="2400" dirty="0">
                <a:latin typeface="Arial" panose="020B0604020202020204"/>
                <a:cs typeface="Arial" panose="020B0604020202020204"/>
              </a:rPr>
              <a:t> Lake District are known in Polish as </a:t>
            </a:r>
            <a:r>
              <a:rPr lang="en-US" sz="2400" i="1" dirty="0">
                <a:latin typeface="Arial" panose="020B0604020202020204"/>
                <a:cs typeface="Arial" panose="020B0604020202020204"/>
              </a:rPr>
              <a:t>Kraina </a:t>
            </a:r>
            <a:r>
              <a:rPr lang="en-US" sz="2400" i="1" dirty="0" err="1">
                <a:latin typeface="Arial" panose="020B0604020202020204"/>
                <a:cs typeface="Arial" panose="020B0604020202020204"/>
              </a:rPr>
              <a:t>Tysiąca</a:t>
            </a:r>
            <a:r>
              <a:rPr lang="en-US" sz="2400" i="1" dirty="0">
                <a:latin typeface="Arial" panose="020B0604020202020204"/>
                <a:cs typeface="Arial" panose="020B0604020202020204"/>
              </a:rPr>
              <a:t> Jezior</a:t>
            </a:r>
            <a:r>
              <a:rPr lang="en-US" sz="2400" dirty="0">
                <a:latin typeface="Arial" panose="020B0604020202020204"/>
                <a:cs typeface="Arial" panose="020B0604020202020204"/>
              </a:rPr>
              <a:t>  These lakes were ground out of the land by glaciers during the Pleistocene ice age around 14,000 - 15,000 years ago, when ice covered northeastern Europe. </a:t>
            </a:r>
            <a:endParaRPr lang="en-US" sz="2400">
              <a:solidFill>
                <a:srgbClr val="202122"/>
              </a:solidFill>
              <a:latin typeface="Arial" panose="020B0604020202020204"/>
              <a:cs typeface="Arial" panose="020B0604020202020204"/>
            </a:endParaRPr>
          </a:p>
        </p:txBody>
      </p:sp>
      <p:sp>
        <p:nvSpPr>
          <p:cNvPr id="6" name="Strzałka: w prawo 5"/>
          <p:cNvSpPr/>
          <p:nvPr/>
        </p:nvSpPr>
        <p:spPr>
          <a:xfrm>
            <a:off x="114645" y="2956646"/>
            <a:ext cx="848264" cy="474453"/>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p:cNvSpPr/>
          <p:nvPr/>
        </p:nvSpPr>
        <p:spPr>
          <a:xfrm>
            <a:off x="113746" y="4594767"/>
            <a:ext cx="848264" cy="474453"/>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highlight>
                <a:srgbClr val="FFFF00"/>
              </a:highlight>
            </a:endParaRPr>
          </a:p>
        </p:txBody>
      </p:sp>
      <p:sp>
        <p:nvSpPr>
          <p:cNvPr id="8" name="Pole tekstowe 7"/>
          <p:cNvSpPr txBox="1"/>
          <p:nvPr/>
        </p:nvSpPr>
        <p:spPr>
          <a:xfrm>
            <a:off x="970112" y="4593206"/>
            <a:ext cx="1060761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400" dirty="0" err="1">
                <a:latin typeface="Arial" panose="020B0604020202020204"/>
                <a:cs typeface="Calibri" panose="020F0502020204030204"/>
              </a:rPr>
              <a:t>Masuria</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has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more</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lakes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than</a:t>
            </a:r>
            <a:r>
              <a:rPr lang="pl-PL" sz="2400" dirty="0">
                <a:latin typeface="Arial" panose="020B0604020202020204"/>
                <a:cs typeface="Calibri" panose="020F0502020204030204"/>
              </a:rPr>
              <a:t> in </a:t>
            </a:r>
            <a:r>
              <a:rPr lang="pl-PL" sz="2400" dirty="0" err="1">
                <a:latin typeface="Arial" panose="020B0604020202020204"/>
                <a:cs typeface="Calibri" panose="020F0502020204030204"/>
              </a:rPr>
              <a:t>other</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parts</a:t>
            </a:r>
            <a:r>
              <a:rPr lang="pl-PL" sz="2400" dirty="0">
                <a:latin typeface="Arial" panose="020B0604020202020204"/>
                <a:cs typeface="Calibri" panose="020F0502020204030204"/>
              </a:rPr>
              <a:t> of </a:t>
            </a:r>
            <a:r>
              <a:rPr lang="pl-PL" sz="2400" dirty="0" err="1">
                <a:latin typeface="Arial" panose="020B0604020202020204"/>
                <a:cs typeface="Calibri" panose="020F0502020204030204"/>
              </a:rPr>
              <a:t>northen</a:t>
            </a:r>
            <a:r>
              <a:rPr lang="pl-PL" sz="2400" dirty="0">
                <a:latin typeface="Arial" panose="020B0604020202020204"/>
                <a:cs typeface="Calibri" panose="020F0502020204030204"/>
              </a:rPr>
              <a:t> Poland, </a:t>
            </a:r>
            <a:r>
              <a:rPr lang="pl-PL" sz="2400" dirty="0" err="1">
                <a:latin typeface="Arial" panose="020B0604020202020204"/>
                <a:cs typeface="Calibri" panose="020F0502020204030204"/>
              </a:rPr>
              <a:t>such</a:t>
            </a:r>
            <a:r>
              <a:rPr lang="pl-PL" sz="2400" dirty="0">
                <a:latin typeface="Arial" panose="020B0604020202020204"/>
                <a:cs typeface="Calibri" panose="020F0502020204030204"/>
              </a:rPr>
              <a:t> as from Pomerania, </a:t>
            </a:r>
            <a:r>
              <a:rPr lang="pl-PL" sz="2400" dirty="0" err="1">
                <a:latin typeface="Arial" panose="020B0604020202020204"/>
                <a:cs typeface="Calibri" panose="020F0502020204030204"/>
              </a:rPr>
              <a:t>this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continous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stretch</a:t>
            </a:r>
            <a:r>
              <a:rPr lang="pl-PL" sz="2400" dirty="0">
                <a:latin typeface="Arial" panose="020B0604020202020204"/>
                <a:cs typeface="Calibri" panose="020F0502020204030204"/>
              </a:rPr>
              <a:t> of </a:t>
            </a:r>
            <a:r>
              <a:rPr lang="pl-PL" sz="2400" dirty="0" err="1">
                <a:latin typeface="Arial" panose="020B0604020202020204"/>
                <a:cs typeface="Calibri" panose="020F0502020204030204"/>
              </a:rPr>
              <a:t>lakes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is</a:t>
            </a:r>
            <a:r>
              <a:rPr lang="pl-PL" sz="2400" dirty="0">
                <a:latin typeface="Arial" panose="020B0604020202020204"/>
                <a:cs typeface="Calibri" panose="020F0502020204030204"/>
              </a:rPr>
              <a:t> popular </a:t>
            </a:r>
            <a:r>
              <a:rPr lang="pl-PL" sz="2400" dirty="0" err="1">
                <a:latin typeface="Arial" panose="020B0604020202020204"/>
                <a:cs typeface="Calibri" panose="020F0502020204030204"/>
              </a:rPr>
              <a:t>among</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tourist</a:t>
            </a:r>
            <a:r>
              <a:rPr lang="pl-PL" sz="2400" dirty="0">
                <a:latin typeface="Arial" panose="020B0604020202020204"/>
                <a:cs typeface="Calibri" panose="020F0502020204030204"/>
              </a:rPr>
              <a:t>. The </a:t>
            </a:r>
            <a:r>
              <a:rPr lang="pl-PL" sz="2400" dirty="0" err="1">
                <a:latin typeface="Arial" panose="020B0604020202020204"/>
                <a:cs typeface="Calibri" panose="020F0502020204030204"/>
              </a:rPr>
              <a:t>terrain</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is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rather</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hilly</a:t>
            </a:r>
            <a:r>
              <a:rPr lang="pl-PL" sz="2400" dirty="0">
                <a:latin typeface="Arial" panose="020B0604020202020204"/>
                <a:cs typeface="Calibri" panose="020F0502020204030204"/>
              </a:rPr>
              <a:t>, with </a:t>
            </a:r>
            <a:r>
              <a:rPr lang="pl-PL" sz="2400" dirty="0" err="1">
                <a:latin typeface="Arial" panose="020B0604020202020204"/>
                <a:cs typeface="Calibri" panose="020F0502020204030204"/>
              </a:rPr>
              <a:t>connecting</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lakes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rivers</a:t>
            </a:r>
            <a:r>
              <a:rPr lang="pl-PL" sz="2400" dirty="0">
                <a:latin typeface="Arial" panose="020B0604020202020204"/>
                <a:cs typeface="Calibri" panose="020F0502020204030204"/>
              </a:rPr>
              <a:t> and </a:t>
            </a:r>
            <a:r>
              <a:rPr lang="pl-PL" sz="2400" dirty="0" err="1">
                <a:latin typeface="Arial" panose="020B0604020202020204"/>
                <a:cs typeface="Calibri" panose="020F0502020204030204"/>
              </a:rPr>
              <a:t>streams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Forest</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account</a:t>
            </a:r>
            <a:r>
              <a:rPr lang="pl-PL" sz="2400" dirty="0">
                <a:latin typeface="Arial" panose="020B0604020202020204"/>
                <a:cs typeface="Calibri" panose="020F0502020204030204"/>
              </a:rPr>
              <a:t> for </a:t>
            </a:r>
            <a:r>
              <a:rPr lang="pl-PL" sz="2400" dirty="0" err="1">
                <a:latin typeface="Arial" panose="020B0604020202020204"/>
                <a:cs typeface="Calibri" panose="020F0502020204030204"/>
              </a:rPr>
              <a:t>about</a:t>
            </a:r>
            <a:r>
              <a:rPr lang="pl-PL" sz="2400" dirty="0">
                <a:latin typeface="Arial" panose="020B0604020202020204"/>
                <a:cs typeface="Calibri" panose="020F0502020204030204"/>
              </a:rPr>
              <a:t> 30% of the </a:t>
            </a:r>
            <a:r>
              <a:rPr lang="pl-PL" sz="2400" dirty="0" err="1">
                <a:latin typeface="Arial" panose="020B0604020202020204"/>
                <a:cs typeface="Calibri" panose="020F0502020204030204"/>
              </a:rPr>
              <a:t>area</a:t>
            </a:r>
            <a:r>
              <a:rPr lang="pl-PL" sz="2400" dirty="0">
                <a:latin typeface="Arial" panose="020B0604020202020204"/>
                <a:cs typeface="Calibri" panose="020F0502020204030204"/>
              </a:rPr>
              <a:t>.</a:t>
            </a:r>
            <a:endParaRPr lang="pl-PL" dirty="0">
              <a:cs typeface="Calibri" panose="020F050202020403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411747" y="178219"/>
            <a:ext cx="5368506" cy="1339940"/>
          </a:xfrm>
        </p:spPr>
        <p:txBody>
          <a:bodyPr/>
          <a:lstStyle/>
          <a:p>
            <a:r>
              <a:rPr lang="pl-PL" sz="5400" b="1" i="1" dirty="0" err="1">
                <a:solidFill>
                  <a:schemeClr val="bg1"/>
                </a:solidFill>
                <a:latin typeface="Arial" panose="020B0604020202020204"/>
                <a:cs typeface="Calibri Light" panose="020F0302020204030204"/>
              </a:rPr>
              <a:t>Masuria</a:t>
            </a:r>
            <a:r>
              <a:rPr lang="pl-PL" sz="5400" b="1" i="1" dirty="0">
                <a:solidFill>
                  <a:schemeClr val="bg1"/>
                </a:solidFill>
                <a:latin typeface="Arial" panose="020B0604020202020204"/>
                <a:cs typeface="Calibri Light" panose="020F0302020204030204"/>
              </a:rPr>
              <a:t> </a:t>
            </a:r>
            <a:r>
              <a:rPr lang="pl-PL" sz="5400" b="1" i="1" dirty="0" err="1">
                <a:solidFill>
                  <a:schemeClr val="bg1"/>
                </a:solidFill>
                <a:latin typeface="Arial" panose="020B0604020202020204"/>
                <a:cs typeface="Calibri Light" panose="020F0302020204030204"/>
              </a:rPr>
              <a:t>views</a:t>
            </a:r>
            <a:endParaRPr lang="pl-PL" sz="5400" i="1" dirty="0" err="1">
              <a:solidFill>
                <a:schemeClr val="bg1"/>
              </a:solidFill>
              <a:latin typeface="Arial" panose="020B0604020202020204"/>
              <a:cs typeface="Calibri Light" panose="020F0302020204030204"/>
            </a:endParaRPr>
          </a:p>
        </p:txBody>
      </p:sp>
      <p:pic>
        <p:nvPicPr>
          <p:cNvPr id="3" name="Obraz 3" descr="Obraz zawierający woda, przyroda, zewnętrzne, łódź&#10;&#10;Opis wygenerowany automatycznie"/>
          <p:cNvPicPr>
            <a:picLocks noChangeAspect="1"/>
          </p:cNvPicPr>
          <p:nvPr/>
        </p:nvPicPr>
        <p:blipFill>
          <a:blip r:embed="rId1"/>
          <a:stretch>
            <a:fillRect/>
          </a:stretch>
        </p:blipFill>
        <p:spPr>
          <a:xfrm>
            <a:off x="707456" y="4158471"/>
            <a:ext cx="3487767" cy="2638604"/>
          </a:xfrm>
          <a:prstGeom prst="rect">
            <a:avLst/>
          </a:prstGeom>
        </p:spPr>
      </p:pic>
      <p:pic>
        <p:nvPicPr>
          <p:cNvPr id="4" name="Obraz 4" descr="Obraz zawierający przyroda, woda, rafa, ocean&#10;&#10;Opis wygenerowany automatycznie"/>
          <p:cNvPicPr>
            <a:picLocks noChangeAspect="1"/>
          </p:cNvPicPr>
          <p:nvPr/>
        </p:nvPicPr>
        <p:blipFill>
          <a:blip r:embed="rId2"/>
          <a:stretch>
            <a:fillRect/>
          </a:stretch>
        </p:blipFill>
        <p:spPr>
          <a:xfrm>
            <a:off x="6094203" y="1642433"/>
            <a:ext cx="3367896" cy="2509208"/>
          </a:xfrm>
          <a:prstGeom prst="rect">
            <a:avLst/>
          </a:prstGeom>
        </p:spPr>
      </p:pic>
      <p:pic>
        <p:nvPicPr>
          <p:cNvPr id="5" name="Obraz 5" descr="Obraz zawierający przyroda, rafa, woda, rzeka&#10;&#10;Opis wygenerowany automatycznie"/>
          <p:cNvPicPr>
            <a:picLocks noChangeAspect="1"/>
          </p:cNvPicPr>
          <p:nvPr/>
        </p:nvPicPr>
        <p:blipFill>
          <a:blip r:embed="rId3"/>
          <a:stretch>
            <a:fillRect/>
          </a:stretch>
        </p:blipFill>
        <p:spPr>
          <a:xfrm>
            <a:off x="7781116" y="4287867"/>
            <a:ext cx="3358371" cy="2509208"/>
          </a:xfrm>
          <a:prstGeom prst="rect">
            <a:avLst/>
          </a:prstGeom>
        </p:spPr>
      </p:pic>
      <p:pic>
        <p:nvPicPr>
          <p:cNvPr id="6" name="Obraz 6" descr="Obraz zawierający przyroda, woda, rafa, zielony&#10;&#10;Opis wygenerowany automatycznie"/>
          <p:cNvPicPr>
            <a:picLocks noChangeAspect="1"/>
          </p:cNvPicPr>
          <p:nvPr/>
        </p:nvPicPr>
        <p:blipFill>
          <a:blip r:embed="rId4"/>
          <a:stretch>
            <a:fillRect/>
          </a:stretch>
        </p:blipFill>
        <p:spPr>
          <a:xfrm>
            <a:off x="2600505" y="1599301"/>
            <a:ext cx="3195367" cy="239418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34351" y="264483"/>
            <a:ext cx="10515600" cy="1325563"/>
          </a:xfrm>
        </p:spPr>
        <p:txBody>
          <a:bodyPr>
            <a:normAutofit/>
          </a:bodyPr>
          <a:lstStyle/>
          <a:p>
            <a:r>
              <a:rPr lang="pl-PL" sz="5400" b="1" i="1" dirty="0">
                <a:latin typeface="Cambria" panose="02040503050406030204"/>
                <a:cs typeface="Calibri Light" panose="020F0302020204030204"/>
              </a:rPr>
              <a:t>Poznań</a:t>
            </a:r>
            <a:endParaRPr lang="pl-PL">
              <a:latin typeface="Cambria" panose="02040503050406030204"/>
              <a:cs typeface="Calibri Light" panose="020F0302020204030204"/>
            </a:endParaRPr>
          </a:p>
        </p:txBody>
      </p:sp>
      <p:sp>
        <p:nvSpPr>
          <p:cNvPr id="3" name="Pole tekstowe 2"/>
          <p:cNvSpPr txBox="1"/>
          <p:nvPr/>
        </p:nvSpPr>
        <p:spPr>
          <a:xfrm>
            <a:off x="727495" y="1431985"/>
            <a:ext cx="1124021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400" dirty="0" err="1">
                <a:latin typeface="Arial" panose="020B0604020202020204"/>
                <a:cs typeface="Arial" panose="020B0604020202020204"/>
              </a:rPr>
              <a:t>Poznańis</a:t>
            </a:r>
            <a:r>
              <a:rPr lang="en-US" sz="2400" dirty="0">
                <a:latin typeface="Arial" panose="020B0604020202020204"/>
                <a:cs typeface="Arial" panose="020B0604020202020204"/>
              </a:rPr>
              <a:t> a city on the Warta River in west-central Poland, in the Greater Poland region. </a:t>
            </a:r>
            <a:r>
              <a:rPr lang="en-US" sz="2400" dirty="0">
                <a:latin typeface="Arial" panose="020B0604020202020204"/>
                <a:ea typeface="+mn-lt"/>
                <a:cs typeface="+mn-lt"/>
              </a:rPr>
              <a:t>It is best known for its renaissance Old Town and Ostrów </a:t>
            </a:r>
            <a:r>
              <a:rPr lang="en-US" sz="2400" dirty="0" err="1">
                <a:latin typeface="Arial" panose="020B0604020202020204"/>
                <a:ea typeface="+mn-lt"/>
                <a:cs typeface="+mn-lt"/>
              </a:rPr>
              <a:t>Tumski</a:t>
            </a:r>
            <a:r>
              <a:rPr lang="en-US" sz="2400" dirty="0">
                <a:latin typeface="Arial" panose="020B0604020202020204"/>
                <a:ea typeface="+mn-lt"/>
                <a:cs typeface="+mn-lt"/>
              </a:rPr>
              <a:t> Cathedral. Today, </a:t>
            </a:r>
            <a:r>
              <a:rPr lang="en-US" sz="2400" dirty="0" err="1">
                <a:latin typeface="Arial" panose="020B0604020202020204"/>
                <a:ea typeface="+mn-lt"/>
                <a:cs typeface="+mn-lt"/>
              </a:rPr>
              <a:t>Poznań</a:t>
            </a:r>
            <a:r>
              <a:rPr lang="en-US" sz="2400" dirty="0">
                <a:latin typeface="Arial" panose="020B0604020202020204"/>
                <a:ea typeface="+mn-lt"/>
                <a:cs typeface="+mn-lt"/>
              </a:rPr>
              <a:t> is an important cultural and business </a:t>
            </a:r>
            <a:r>
              <a:rPr lang="en-US" sz="2400" dirty="0" err="1">
                <a:latin typeface="Arial" panose="020B0604020202020204"/>
                <a:ea typeface="+mn-lt"/>
                <a:cs typeface="+mn-lt"/>
              </a:rPr>
              <a:t>centre</a:t>
            </a:r>
            <a:r>
              <a:rPr lang="en-US" sz="2400" dirty="0">
                <a:latin typeface="Arial" panose="020B0604020202020204"/>
                <a:ea typeface="+mn-lt"/>
                <a:cs typeface="+mn-lt"/>
              </a:rPr>
              <a:t> and one of Poland's most populous regions with many regional customs such as Saint John's Fair (Polish: </a:t>
            </a:r>
            <a:r>
              <a:rPr lang="en-US" sz="2400" i="1" dirty="0">
                <a:latin typeface="Arial" panose="020B0604020202020204"/>
                <a:ea typeface="+mn-lt"/>
                <a:cs typeface="+mn-lt"/>
              </a:rPr>
              <a:t>Jarmark </a:t>
            </a:r>
            <a:r>
              <a:rPr lang="en-US" sz="2400" i="1" dirty="0" err="1">
                <a:latin typeface="Arial" panose="020B0604020202020204"/>
                <a:ea typeface="+mn-lt"/>
                <a:cs typeface="+mn-lt"/>
              </a:rPr>
              <a:t>Świętojański</a:t>
            </a:r>
            <a:r>
              <a:rPr lang="en-US" sz="2400" dirty="0">
                <a:latin typeface="Arial" panose="020B0604020202020204"/>
                <a:ea typeface="+mn-lt"/>
                <a:cs typeface="+mn-lt"/>
              </a:rPr>
              <a:t>), traditional Saint Martin's croissants and a local dialect.</a:t>
            </a:r>
            <a:endParaRPr lang="en-US" sz="2400" dirty="0">
              <a:latin typeface="Arial" panose="020B0604020202020204"/>
            </a:endParaRPr>
          </a:p>
        </p:txBody>
      </p:sp>
      <p:sp>
        <p:nvSpPr>
          <p:cNvPr id="4" name="Strzałka: w prawo 3"/>
          <p:cNvSpPr/>
          <p:nvPr/>
        </p:nvSpPr>
        <p:spPr>
          <a:xfrm>
            <a:off x="57136" y="1432646"/>
            <a:ext cx="675736" cy="44569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w prawo 4"/>
          <p:cNvSpPr/>
          <p:nvPr/>
        </p:nvSpPr>
        <p:spPr>
          <a:xfrm>
            <a:off x="56237" y="3732125"/>
            <a:ext cx="675736" cy="44569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785005" y="3732362"/>
            <a:ext cx="10780142"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400" dirty="0" err="1">
                <a:latin typeface="Arial" panose="020B0604020202020204"/>
                <a:cs typeface="Arial" panose="020B0604020202020204"/>
              </a:rPr>
              <a:t>Poznań</a:t>
            </a:r>
            <a:r>
              <a:rPr lang="en-US" sz="2400" dirty="0">
                <a:latin typeface="Arial" panose="020B0604020202020204"/>
                <a:cs typeface="Arial" panose="020B0604020202020204"/>
              </a:rPr>
              <a:t> is a center of trade, sports, education, technology and tourism. It is an important academic site, with about 130,000 students and Adam Mickiewicz University, the third largest Polish university. </a:t>
            </a:r>
            <a:r>
              <a:rPr lang="en-US" sz="2400" dirty="0" err="1">
                <a:latin typeface="Arial" panose="020B0604020202020204"/>
                <a:cs typeface="Arial" panose="020B0604020202020204"/>
              </a:rPr>
              <a:t>Poznań</a:t>
            </a:r>
            <a:r>
              <a:rPr lang="en-US" sz="2400" dirty="0">
                <a:latin typeface="Arial" panose="020B0604020202020204"/>
                <a:cs typeface="Arial" panose="020B0604020202020204"/>
              </a:rPr>
              <a:t> is also the seat of the oldest Polish diocese, now being one of the most populous archdioceses in the country. The city also hosts the </a:t>
            </a:r>
            <a:r>
              <a:rPr lang="en-US" sz="2400" dirty="0" err="1">
                <a:latin typeface="Arial" panose="020B0604020202020204"/>
                <a:cs typeface="Arial" panose="020B0604020202020204"/>
              </a:rPr>
              <a:t>Poznań</a:t>
            </a:r>
            <a:r>
              <a:rPr lang="en-US" sz="2400" dirty="0">
                <a:latin typeface="Arial" panose="020B0604020202020204"/>
                <a:cs typeface="Arial" panose="020B0604020202020204"/>
              </a:rPr>
              <a:t> International Fair – the biggest industrial fair in Poland and one of the largest fairs in Europe. The city's most renowned landmarks include </a:t>
            </a:r>
            <a:r>
              <a:rPr lang="en-US" sz="2400" dirty="0" err="1">
                <a:latin typeface="Arial" panose="020B0604020202020204"/>
                <a:cs typeface="Arial" panose="020B0604020202020204"/>
              </a:rPr>
              <a:t>Poznań</a:t>
            </a:r>
            <a:r>
              <a:rPr lang="en-US" sz="2400" dirty="0">
                <a:latin typeface="Arial" panose="020B0604020202020204"/>
                <a:cs typeface="Arial" panose="020B0604020202020204"/>
              </a:rPr>
              <a:t> Town Hall, the National Museum, Grand Theatre, Fara Church, </a:t>
            </a:r>
            <a:r>
              <a:rPr lang="en-US" sz="2400" err="1">
                <a:latin typeface="Arial" panose="020B0604020202020204"/>
                <a:cs typeface="Arial" panose="020B0604020202020204"/>
              </a:rPr>
              <a:t>Poznań</a:t>
            </a:r>
            <a:r>
              <a:rPr lang="en-US" sz="2400" dirty="0">
                <a:latin typeface="Arial" panose="020B0604020202020204"/>
                <a:cs typeface="Arial" panose="020B0604020202020204"/>
              </a:rPr>
              <a:t> Cathedral and the Imperial Castle.</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48087" y="163842"/>
            <a:ext cx="5799827" cy="1339940"/>
          </a:xfrm>
        </p:spPr>
        <p:txBody>
          <a:bodyPr/>
          <a:lstStyle/>
          <a:p>
            <a:r>
              <a:rPr lang="pl-PL" sz="3200" b="1" dirty="0">
                <a:solidFill>
                  <a:schemeClr val="bg1"/>
                </a:solidFill>
                <a:latin typeface="Arial" panose="020B0604020202020204"/>
                <a:cs typeface="Calibri Light" panose="020F0302020204030204"/>
              </a:rPr>
              <a:t>Adam Mickiewicz </a:t>
            </a:r>
            <a:r>
              <a:rPr lang="pl-PL" sz="3200" b="1" dirty="0" err="1">
                <a:solidFill>
                  <a:schemeClr val="bg1"/>
                </a:solidFill>
                <a:latin typeface="Arial" panose="020B0604020202020204"/>
                <a:cs typeface="Calibri Light" panose="020F0302020204030204"/>
              </a:rPr>
              <a:t>university</a:t>
            </a:r>
            <a:endParaRPr lang="pl-PL" sz="3200" b="1" dirty="0" err="1">
              <a:solidFill>
                <a:schemeClr val="bg1"/>
              </a:solidFill>
              <a:latin typeface="Arial" panose="020B0604020202020204"/>
            </a:endParaRPr>
          </a:p>
        </p:txBody>
      </p:sp>
      <p:pic>
        <p:nvPicPr>
          <p:cNvPr id="3" name="Obraz 3" descr="Obraz zawierający zewnętrzne, droga, budynek, ulica&#10;&#10;Opis wygenerowany automatycznie"/>
          <p:cNvPicPr>
            <a:picLocks noChangeAspect="1"/>
          </p:cNvPicPr>
          <p:nvPr/>
        </p:nvPicPr>
        <p:blipFill>
          <a:blip r:embed="rId1"/>
          <a:stretch>
            <a:fillRect/>
          </a:stretch>
        </p:blipFill>
        <p:spPr>
          <a:xfrm>
            <a:off x="770626" y="1382162"/>
            <a:ext cx="4569124" cy="2138354"/>
          </a:xfrm>
          <a:prstGeom prst="rect">
            <a:avLst/>
          </a:prstGeom>
        </p:spPr>
      </p:pic>
      <p:pic>
        <p:nvPicPr>
          <p:cNvPr id="8" name="Obraz 8" descr="Obraz zawierający budynek, zewnętrzne, duży, kamień&#10;&#10;Opis wygenerowany automatycznie"/>
          <p:cNvPicPr>
            <a:picLocks noChangeAspect="1"/>
          </p:cNvPicPr>
          <p:nvPr/>
        </p:nvPicPr>
        <p:blipFill>
          <a:blip r:embed="rId2"/>
          <a:stretch>
            <a:fillRect/>
          </a:stretch>
        </p:blipFill>
        <p:spPr>
          <a:xfrm>
            <a:off x="8444992" y="1386069"/>
            <a:ext cx="2490697" cy="3740808"/>
          </a:xfrm>
          <a:prstGeom prst="rect">
            <a:avLst/>
          </a:prstGeom>
        </p:spPr>
      </p:pic>
      <p:sp>
        <p:nvSpPr>
          <p:cNvPr id="10" name="Pole tekstowe 9"/>
          <p:cNvSpPr txBox="1"/>
          <p:nvPr/>
        </p:nvSpPr>
        <p:spPr>
          <a:xfrm>
            <a:off x="7628626" y="554966"/>
            <a:ext cx="39365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3200" b="1" dirty="0">
                <a:solidFill>
                  <a:schemeClr val="bg1"/>
                </a:solidFill>
                <a:latin typeface="Arial" panose="020B0604020202020204"/>
                <a:cs typeface="Calibri" panose="020F0502020204030204"/>
              </a:rPr>
              <a:t>Poznań Town hall</a:t>
            </a:r>
            <a:endParaRPr lang="pl-PL" dirty="0">
              <a:solidFill>
                <a:schemeClr val="bg1"/>
              </a:solidFill>
              <a:cs typeface="Calibri" panose="020F0502020204030204"/>
            </a:endParaRPr>
          </a:p>
        </p:txBody>
      </p:sp>
      <p:pic>
        <p:nvPicPr>
          <p:cNvPr id="12" name="Obraz 12" descr="Obraz zawierający budynek, zewnętrzne, droga, ulica&#10;&#10;Opis wygenerowany automatycznie"/>
          <p:cNvPicPr>
            <a:picLocks noChangeAspect="1"/>
          </p:cNvPicPr>
          <p:nvPr/>
        </p:nvPicPr>
        <p:blipFill>
          <a:blip r:embed="rId3"/>
          <a:stretch>
            <a:fillRect/>
          </a:stretch>
        </p:blipFill>
        <p:spPr>
          <a:xfrm>
            <a:off x="770626" y="3708640"/>
            <a:ext cx="3950898" cy="2977551"/>
          </a:xfrm>
          <a:prstGeom prst="rect">
            <a:avLst/>
          </a:prstGeom>
        </p:spPr>
      </p:pic>
      <p:sp>
        <p:nvSpPr>
          <p:cNvPr id="13" name="Pole tekstowe 12"/>
          <p:cNvSpPr txBox="1"/>
          <p:nvPr/>
        </p:nvSpPr>
        <p:spPr>
          <a:xfrm>
            <a:off x="4868174" y="4868173"/>
            <a:ext cx="34764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3600" b="1" dirty="0">
                <a:solidFill>
                  <a:schemeClr val="bg1"/>
                </a:solidFill>
                <a:latin typeface="Arial" panose="020B0604020202020204"/>
                <a:cs typeface="Arial" panose="020B0604020202020204"/>
              </a:rPr>
              <a:t>Grand </a:t>
            </a:r>
            <a:r>
              <a:rPr lang="pl-PL" sz="3600" b="1" dirty="0" err="1">
                <a:solidFill>
                  <a:schemeClr val="bg1"/>
                </a:solidFill>
                <a:latin typeface="Arial" panose="020B0604020202020204"/>
                <a:cs typeface="Arial" panose="020B0604020202020204"/>
              </a:rPr>
              <a:t>Theatre</a:t>
            </a:r>
            <a:endParaRPr lang="pl-PL" sz="3600" b="1" dirty="0">
              <a:solidFill>
                <a:schemeClr val="bg1"/>
              </a:solidFill>
              <a:latin typeface="Arial" panose="020B0604020202020204"/>
              <a:cs typeface="Arial" panose="020B0604020202020204"/>
            </a:endParaRPr>
          </a:p>
        </p:txBody>
      </p:sp>
      <p:sp>
        <p:nvSpPr>
          <p:cNvPr id="14" name="Pole tekstowe 13"/>
          <p:cNvSpPr txBox="1"/>
          <p:nvPr/>
        </p:nvSpPr>
        <p:spPr>
          <a:xfrm>
            <a:off x="8979200" y="640565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endParaRPr lang="pl-PL" dirty="0">
              <a:cs typeface="Calibri" panose="020F050202020403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cs typeface="Calibri Light" panose="020F0302020204030204"/>
              </a:rPr>
              <a:t>   </a:t>
            </a:r>
            <a:endParaRPr lang="pl-PL" dirty="0"/>
          </a:p>
        </p:txBody>
      </p:sp>
      <p:pic>
        <p:nvPicPr>
          <p:cNvPr id="3" name="Obraz 3"/>
          <p:cNvPicPr>
            <a:picLocks noChangeAspect="1"/>
          </p:cNvPicPr>
          <p:nvPr/>
        </p:nvPicPr>
        <p:blipFill>
          <a:blip r:embed="rId1"/>
          <a:stretch>
            <a:fillRect/>
          </a:stretch>
        </p:blipFill>
        <p:spPr>
          <a:xfrm>
            <a:off x="195533" y="358262"/>
            <a:ext cx="8350369" cy="5034420"/>
          </a:xfrm>
          <a:prstGeom prst="rect">
            <a:avLst/>
          </a:prstGeom>
        </p:spPr>
      </p:pic>
      <p:sp>
        <p:nvSpPr>
          <p:cNvPr id="4" name="Pole tekstowe 3"/>
          <p:cNvSpPr txBox="1"/>
          <p:nvPr/>
        </p:nvSpPr>
        <p:spPr>
          <a:xfrm>
            <a:off x="7111041" y="6320286"/>
            <a:ext cx="61650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400" b="1" dirty="0">
                <a:cs typeface="Calibri" panose="020F0502020204030204"/>
              </a:rPr>
              <a:t>Presentation  by Wiktoria Lademann</a:t>
            </a:r>
            <a:endParaRPr lang="pl-PL" sz="2400" b="1" dirty="0">
              <a:cs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313" y="5691"/>
            <a:ext cx="10515600" cy="1325563"/>
          </a:xfrm>
        </p:spPr>
        <p:txBody>
          <a:bodyPr/>
          <a:lstStyle/>
          <a:p>
            <a:r>
              <a:rPr lang="pl-PL" sz="5000" b="1" i="1" err="1">
                <a:cs typeface="Calibri Light" panose="020F0302020204030204"/>
              </a:rPr>
              <a:t>Warsaw</a:t>
            </a:r>
            <a:r>
              <a:rPr lang="pl-PL" sz="5000" b="1" i="1" dirty="0">
                <a:cs typeface="Calibri Light" panose="020F0302020204030204"/>
              </a:rPr>
              <a:t>  - The </a:t>
            </a:r>
            <a:r>
              <a:rPr lang="pl-PL" sz="5000" b="1" i="1" err="1">
                <a:cs typeface="Calibri Light" panose="020F0302020204030204"/>
              </a:rPr>
              <a:t>capital</a:t>
            </a:r>
            <a:r>
              <a:rPr lang="pl-PL" sz="5000" b="1" i="1" dirty="0">
                <a:cs typeface="Calibri Light" panose="020F0302020204030204"/>
              </a:rPr>
              <a:t> </a:t>
            </a:r>
            <a:r>
              <a:rPr lang="pl-PL" sz="5000" b="1" i="1" err="1">
                <a:cs typeface="Calibri Light" panose="020F0302020204030204"/>
              </a:rPr>
              <a:t>city</a:t>
            </a:r>
            <a:r>
              <a:rPr lang="pl-PL" sz="5000" b="1" i="1" dirty="0">
                <a:cs typeface="Calibri Light" panose="020F0302020204030204"/>
              </a:rPr>
              <a:t> of Poland</a:t>
            </a:r>
            <a:endParaRPr lang="pl-PL" i="1">
              <a:cs typeface="Calibri Light" panose="020F0302020204030204"/>
            </a:endParaRPr>
          </a:p>
        </p:txBody>
      </p:sp>
      <p:sp>
        <p:nvSpPr>
          <p:cNvPr id="3" name="Pole tekstowe 2"/>
          <p:cNvSpPr txBox="1"/>
          <p:nvPr/>
        </p:nvSpPr>
        <p:spPr>
          <a:xfrm>
            <a:off x="727494" y="1345721"/>
            <a:ext cx="924176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400" dirty="0" err="1">
                <a:latin typeface="Arial" panose="020B0604020202020204"/>
                <a:cs typeface="Calibri" panose="020F0502020204030204"/>
              </a:rPr>
              <a:t>Warsaw</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Polish</a:t>
            </a:r>
            <a:r>
              <a:rPr lang="pl-PL" sz="2400" dirty="0">
                <a:latin typeface="Arial" panose="020B0604020202020204"/>
                <a:cs typeface="Calibri" panose="020F0502020204030204"/>
              </a:rPr>
              <a:t>: Warszawa) </a:t>
            </a:r>
            <a:r>
              <a:rPr lang="pl-PL" sz="2400" dirty="0">
                <a:latin typeface="Arial" panose="020B0604020202020204"/>
                <a:ea typeface="+mn-lt"/>
                <a:cs typeface="+mn-lt"/>
              </a:rPr>
              <a:t>The </a:t>
            </a:r>
            <a:r>
              <a:rPr lang="pl-PL" sz="2400" dirty="0" err="1">
                <a:latin typeface="Arial" panose="020B0604020202020204"/>
                <a:ea typeface="+mn-lt"/>
                <a:cs typeface="+mn-lt"/>
              </a:rPr>
              <a:t>metropolis</a:t>
            </a:r>
            <a:r>
              <a:rPr lang="pl-PL" sz="2400" dirty="0">
                <a:latin typeface="Arial" panose="020B0604020202020204"/>
                <a:ea typeface="+mn-lt"/>
                <a:cs typeface="+mn-lt"/>
              </a:rPr>
              <a:t> </a:t>
            </a:r>
            <a:r>
              <a:rPr lang="pl-PL" sz="2400" dirty="0" err="1">
                <a:latin typeface="Arial" panose="020B0604020202020204"/>
                <a:ea typeface="+mn-lt"/>
                <a:cs typeface="+mn-lt"/>
              </a:rPr>
              <a:t>stands</a:t>
            </a:r>
            <a:r>
              <a:rPr lang="pl-PL" sz="2400" dirty="0">
                <a:latin typeface="Arial" panose="020B0604020202020204"/>
                <a:ea typeface="+mn-lt"/>
                <a:cs typeface="+mn-lt"/>
              </a:rPr>
              <a:t> on the Vistula River in east-central Poland and </a:t>
            </a:r>
            <a:r>
              <a:rPr lang="pl-PL" sz="2400" dirty="0" err="1">
                <a:latin typeface="Arial" panose="020B0604020202020204"/>
                <a:ea typeface="+mn-lt"/>
                <a:cs typeface="+mn-lt"/>
              </a:rPr>
              <a:t>its</a:t>
            </a:r>
            <a:r>
              <a:rPr lang="pl-PL" sz="2400" dirty="0">
                <a:latin typeface="Arial" panose="020B0604020202020204"/>
                <a:ea typeface="+mn-lt"/>
                <a:cs typeface="+mn-lt"/>
              </a:rPr>
              <a:t> </a:t>
            </a:r>
            <a:r>
              <a:rPr lang="pl-PL" sz="2400" dirty="0" err="1">
                <a:latin typeface="Arial" panose="020B0604020202020204"/>
                <a:ea typeface="+mn-lt"/>
                <a:cs typeface="+mn-lt"/>
              </a:rPr>
              <a:t>population</a:t>
            </a:r>
            <a:r>
              <a:rPr lang="pl-PL" sz="2400" dirty="0">
                <a:latin typeface="Arial" panose="020B0604020202020204"/>
                <a:ea typeface="+mn-lt"/>
                <a:cs typeface="+mn-lt"/>
              </a:rPr>
              <a:t> </a:t>
            </a:r>
            <a:r>
              <a:rPr lang="pl-PL" sz="2400" dirty="0" err="1">
                <a:latin typeface="Arial" panose="020B0604020202020204"/>
                <a:ea typeface="+mn-lt"/>
                <a:cs typeface="+mn-lt"/>
              </a:rPr>
              <a:t>is</a:t>
            </a:r>
            <a:r>
              <a:rPr lang="pl-PL" sz="2400" dirty="0">
                <a:latin typeface="Arial" panose="020B0604020202020204"/>
                <a:ea typeface="+mn-lt"/>
                <a:cs typeface="+mn-lt"/>
              </a:rPr>
              <a:t> </a:t>
            </a:r>
            <a:r>
              <a:rPr lang="pl-PL" sz="2400" dirty="0" err="1">
                <a:latin typeface="Arial" panose="020B0604020202020204"/>
                <a:ea typeface="+mn-lt"/>
                <a:cs typeface="+mn-lt"/>
              </a:rPr>
              <a:t>officially</a:t>
            </a:r>
            <a:r>
              <a:rPr lang="pl-PL" sz="2400" dirty="0">
                <a:latin typeface="Arial" panose="020B0604020202020204"/>
                <a:ea typeface="+mn-lt"/>
                <a:cs typeface="+mn-lt"/>
              </a:rPr>
              <a:t> </a:t>
            </a:r>
            <a:r>
              <a:rPr lang="pl-PL" sz="2400" dirty="0" err="1">
                <a:latin typeface="Arial" panose="020B0604020202020204"/>
                <a:ea typeface="+mn-lt"/>
                <a:cs typeface="+mn-lt"/>
              </a:rPr>
              <a:t>estimated</a:t>
            </a:r>
            <a:r>
              <a:rPr lang="pl-PL" sz="2400" dirty="0">
                <a:latin typeface="Arial" panose="020B0604020202020204"/>
                <a:ea typeface="+mn-lt"/>
                <a:cs typeface="+mn-lt"/>
              </a:rPr>
              <a:t> </a:t>
            </a:r>
            <a:r>
              <a:rPr lang="pl-PL" sz="2400" dirty="0" err="1">
                <a:latin typeface="Arial" panose="020B0604020202020204"/>
                <a:ea typeface="+mn-lt"/>
                <a:cs typeface="+mn-lt"/>
              </a:rPr>
              <a:t>at</a:t>
            </a:r>
            <a:r>
              <a:rPr lang="pl-PL" sz="2400" dirty="0">
                <a:latin typeface="Arial" panose="020B0604020202020204"/>
                <a:ea typeface="+mn-lt"/>
                <a:cs typeface="+mn-lt"/>
              </a:rPr>
              <a:t> 1.8 </a:t>
            </a:r>
            <a:r>
              <a:rPr lang="pl-PL" sz="2400" dirty="0" err="1">
                <a:latin typeface="Arial" panose="020B0604020202020204"/>
                <a:ea typeface="+mn-lt"/>
                <a:cs typeface="+mn-lt"/>
              </a:rPr>
              <a:t>million</a:t>
            </a:r>
            <a:r>
              <a:rPr lang="pl-PL" sz="2400" dirty="0">
                <a:latin typeface="Arial" panose="020B0604020202020204"/>
                <a:ea typeface="+mn-lt"/>
                <a:cs typeface="+mn-lt"/>
              </a:rPr>
              <a:t> </a:t>
            </a:r>
            <a:r>
              <a:rPr lang="pl-PL" sz="2400" dirty="0" err="1">
                <a:latin typeface="Arial" panose="020B0604020202020204"/>
                <a:ea typeface="+mn-lt"/>
                <a:cs typeface="+mn-lt"/>
              </a:rPr>
              <a:t>residents</a:t>
            </a:r>
            <a:r>
              <a:rPr lang="pl-PL" sz="2400" dirty="0">
                <a:latin typeface="Arial" panose="020B0604020202020204"/>
                <a:ea typeface="+mn-lt"/>
                <a:cs typeface="+mn-lt"/>
              </a:rPr>
              <a:t>. </a:t>
            </a:r>
            <a:r>
              <a:rPr lang="pl-PL" sz="2400" dirty="0" err="1">
                <a:latin typeface="Arial" panose="020B0604020202020204"/>
                <a:ea typeface="+mn-lt"/>
                <a:cs typeface="+mn-lt"/>
              </a:rPr>
              <a:t>Warsaw</a:t>
            </a:r>
            <a:r>
              <a:rPr lang="pl-PL" sz="2400" dirty="0">
                <a:latin typeface="Arial" panose="020B0604020202020204"/>
                <a:ea typeface="+mn-lt"/>
                <a:cs typeface="+mn-lt"/>
              </a:rPr>
              <a:t> </a:t>
            </a:r>
            <a:r>
              <a:rPr lang="pl-PL" sz="2400" dirty="0" err="1">
                <a:latin typeface="Arial" panose="020B0604020202020204"/>
                <a:ea typeface="+mn-lt"/>
                <a:cs typeface="+mn-lt"/>
              </a:rPr>
              <a:t>is</a:t>
            </a:r>
            <a:r>
              <a:rPr lang="pl-PL" sz="2400" dirty="0">
                <a:latin typeface="Arial" panose="020B0604020202020204"/>
                <a:ea typeface="+mn-lt"/>
                <a:cs typeface="+mn-lt"/>
              </a:rPr>
              <a:t> </a:t>
            </a:r>
            <a:r>
              <a:rPr lang="pl-PL" sz="2400" dirty="0" err="1">
                <a:latin typeface="Arial" panose="020B0604020202020204"/>
                <a:ea typeface="+mn-lt"/>
                <a:cs typeface="+mn-lt"/>
              </a:rPr>
              <a:t>mixture</a:t>
            </a:r>
            <a:r>
              <a:rPr lang="pl-PL" sz="2400" dirty="0">
                <a:latin typeface="Arial" panose="020B0604020202020204"/>
                <a:ea typeface="+mn-lt"/>
                <a:cs typeface="+mn-lt"/>
              </a:rPr>
              <a:t> of </a:t>
            </a:r>
            <a:r>
              <a:rPr lang="pl-PL" sz="2400" dirty="0" err="1">
                <a:latin typeface="Arial" panose="020B0604020202020204"/>
                <a:ea typeface="+mn-lt"/>
                <a:cs typeface="+mn-lt"/>
              </a:rPr>
              <a:t>architectural</a:t>
            </a:r>
            <a:r>
              <a:rPr lang="pl-PL" sz="2400" dirty="0">
                <a:latin typeface="Arial" panose="020B0604020202020204"/>
                <a:ea typeface="+mn-lt"/>
                <a:cs typeface="+mn-lt"/>
              </a:rPr>
              <a:t> </a:t>
            </a:r>
            <a:r>
              <a:rPr lang="pl-PL" sz="2400" dirty="0" err="1">
                <a:latin typeface="Arial" panose="020B0604020202020204"/>
                <a:ea typeface="+mn-lt"/>
                <a:cs typeface="+mn-lt"/>
              </a:rPr>
              <a:t>styles</a:t>
            </a:r>
            <a:r>
              <a:rPr lang="pl-PL" sz="2400" dirty="0">
                <a:latin typeface="Arial" panose="020B0604020202020204"/>
                <a:ea typeface="+mn-lt"/>
                <a:cs typeface="+mn-lt"/>
              </a:rPr>
              <a:t> the </a:t>
            </a:r>
            <a:r>
              <a:rPr lang="pl-PL" sz="2400" dirty="0" err="1">
                <a:latin typeface="Arial" panose="020B0604020202020204"/>
                <a:ea typeface="+mn-lt"/>
                <a:cs typeface="+mn-lt"/>
              </a:rPr>
              <a:t>turbulent</a:t>
            </a:r>
            <a:r>
              <a:rPr lang="pl-PL" sz="2400" dirty="0">
                <a:latin typeface="Arial" panose="020B0604020202020204"/>
                <a:ea typeface="+mn-lt"/>
                <a:cs typeface="+mn-lt"/>
              </a:rPr>
              <a:t> </a:t>
            </a:r>
            <a:r>
              <a:rPr lang="pl-PL" sz="2400" dirty="0" err="1">
                <a:latin typeface="Arial" panose="020B0604020202020204"/>
                <a:ea typeface="+mn-lt"/>
                <a:cs typeface="+mn-lt"/>
              </a:rPr>
              <a:t>history</a:t>
            </a:r>
            <a:r>
              <a:rPr lang="pl-PL" sz="2400" dirty="0">
                <a:latin typeface="Arial" panose="020B0604020202020204"/>
                <a:ea typeface="+mn-lt"/>
                <a:cs typeface="+mn-lt"/>
              </a:rPr>
              <a:t> of the </a:t>
            </a:r>
            <a:r>
              <a:rPr lang="pl-PL" sz="2400" dirty="0" err="1">
                <a:latin typeface="Arial" panose="020B0604020202020204"/>
                <a:ea typeface="+mn-lt"/>
                <a:cs typeface="+mn-lt"/>
              </a:rPr>
              <a:t>city</a:t>
            </a:r>
            <a:r>
              <a:rPr lang="pl-PL" sz="2400" dirty="0">
                <a:latin typeface="Arial" panose="020B0604020202020204"/>
                <a:ea typeface="+mn-lt"/>
                <a:cs typeface="+mn-lt"/>
              </a:rPr>
              <a:t> and country. </a:t>
            </a:r>
            <a:endParaRPr lang="pl-PL" sz="2400" dirty="0">
              <a:latin typeface="Arial" panose="020B0604020202020204"/>
              <a:cs typeface="Calibri" panose="020F0502020204030204"/>
            </a:endParaRPr>
          </a:p>
        </p:txBody>
      </p:sp>
      <p:sp>
        <p:nvSpPr>
          <p:cNvPr id="4" name="Pole tekstowe 3"/>
          <p:cNvSpPr txBox="1"/>
          <p:nvPr/>
        </p:nvSpPr>
        <p:spPr>
          <a:xfrm>
            <a:off x="726595" y="3070105"/>
            <a:ext cx="1145587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400" dirty="0" err="1">
                <a:latin typeface="Arial" panose="020B0604020202020204"/>
                <a:cs typeface="Calibri" panose="020F0502020204030204"/>
              </a:rPr>
              <a:t>Although</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today's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Warsaw</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is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very</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young</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city</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it</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has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many</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very</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interesting</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places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Warsaw's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Old</a:t>
            </a:r>
            <a:r>
              <a:rPr lang="pl-PL" sz="2400" dirty="0">
                <a:latin typeface="Arial" panose="020B0604020202020204"/>
                <a:cs typeface="Calibri" panose="020F0502020204030204"/>
              </a:rPr>
              <a:t> Town </a:t>
            </a:r>
            <a:r>
              <a:rPr lang="pl-PL" sz="2400" dirty="0" err="1">
                <a:latin typeface="Arial" panose="020B0604020202020204"/>
                <a:cs typeface="Calibri" panose="020F0502020204030204"/>
              </a:rPr>
              <a:t>is</a:t>
            </a:r>
            <a:r>
              <a:rPr lang="pl-PL" sz="2400" dirty="0">
                <a:latin typeface="Arial" panose="020B0604020202020204"/>
                <a:cs typeface="Calibri" panose="020F0502020204030204"/>
              </a:rPr>
              <a:t> 50 </a:t>
            </a:r>
            <a:r>
              <a:rPr lang="pl-PL" sz="2400" dirty="0" err="1">
                <a:latin typeface="Arial" panose="020B0604020202020204"/>
                <a:cs typeface="Calibri" panose="020F0502020204030204"/>
              </a:rPr>
              <a:t>years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old</a:t>
            </a:r>
            <a:r>
              <a:rPr lang="pl-PL" sz="2400" dirty="0">
                <a:latin typeface="Arial" panose="020B0604020202020204"/>
                <a:cs typeface="Calibri" panose="020F0502020204030204"/>
              </a:rPr>
              <a:t> and </a:t>
            </a:r>
            <a:r>
              <a:rPr lang="pl-PL" sz="2400" dirty="0" err="1">
                <a:latin typeface="Arial" panose="020B0604020202020204"/>
                <a:cs typeface="Calibri" panose="020F0502020204030204"/>
              </a:rPr>
              <a:t>after</a:t>
            </a:r>
            <a:r>
              <a:rPr lang="pl-PL" sz="2400" dirty="0">
                <a:latin typeface="Arial" panose="020B0604020202020204"/>
                <a:cs typeface="Calibri" panose="020F0502020204030204"/>
              </a:rPr>
              <a:t> World War II </a:t>
            </a:r>
            <a:r>
              <a:rPr lang="pl-PL" sz="2400" dirty="0" err="1">
                <a:latin typeface="Arial" panose="020B0604020202020204"/>
                <a:ea typeface="+mn-lt"/>
                <a:cs typeface="+mn-lt"/>
              </a:rPr>
              <a:t>it</a:t>
            </a:r>
            <a:r>
              <a:rPr lang="pl-PL" sz="2400" dirty="0">
                <a:latin typeface="Arial" panose="020B0604020202020204"/>
                <a:ea typeface="+mn-lt"/>
                <a:cs typeface="+mn-lt"/>
              </a:rPr>
              <a:t> was </a:t>
            </a:r>
            <a:r>
              <a:rPr lang="pl-PL" sz="2400" dirty="0" err="1">
                <a:latin typeface="Arial" panose="020B0604020202020204"/>
                <a:ea typeface="+mn-lt"/>
                <a:cs typeface="+mn-lt"/>
              </a:rPr>
              <a:t>proudly</a:t>
            </a:r>
            <a:r>
              <a:rPr lang="pl-PL" sz="2400" dirty="0">
                <a:latin typeface="Arial" panose="020B0604020202020204"/>
                <a:ea typeface="+mn-lt"/>
                <a:cs typeface="+mn-lt"/>
              </a:rPr>
              <a:t> </a:t>
            </a:r>
            <a:r>
              <a:rPr lang="pl-PL" sz="2400" dirty="0" err="1">
                <a:latin typeface="Arial" panose="020B0604020202020204"/>
                <a:ea typeface="+mn-lt"/>
                <a:cs typeface="+mn-lt"/>
              </a:rPr>
              <a:t>reconstructed</a:t>
            </a:r>
            <a:r>
              <a:rPr lang="pl-PL" sz="2400" dirty="0">
                <a:latin typeface="Arial" panose="020B0604020202020204"/>
                <a:ea typeface="+mn-lt"/>
                <a:cs typeface="+mn-lt"/>
              </a:rPr>
              <a:t> to </a:t>
            </a:r>
            <a:r>
              <a:rPr lang="pl-PL" sz="2400" dirty="0" err="1">
                <a:latin typeface="Arial" panose="020B0604020202020204"/>
                <a:ea typeface="+mn-lt"/>
                <a:cs typeface="+mn-lt"/>
              </a:rPr>
              <a:t>its</a:t>
            </a:r>
            <a:r>
              <a:rPr lang="pl-PL" sz="2400" dirty="0">
                <a:latin typeface="Arial" panose="020B0604020202020204"/>
                <a:ea typeface="+mn-lt"/>
                <a:cs typeface="+mn-lt"/>
              </a:rPr>
              <a:t> </a:t>
            </a:r>
            <a:r>
              <a:rPr lang="pl-PL" sz="2400" dirty="0" err="1">
                <a:latin typeface="Arial" panose="020B0604020202020204"/>
                <a:ea typeface="+mn-lt"/>
                <a:cs typeface="+mn-lt"/>
              </a:rPr>
              <a:t>present</a:t>
            </a:r>
            <a:r>
              <a:rPr lang="pl-PL" sz="2400" dirty="0">
                <a:latin typeface="Arial" panose="020B0604020202020204"/>
                <a:ea typeface="+mn-lt"/>
                <a:cs typeface="+mn-lt"/>
              </a:rPr>
              <a:t> form. </a:t>
            </a:r>
            <a:r>
              <a:rPr lang="pl-PL" sz="2400" dirty="0" err="1">
                <a:latin typeface="Arial" panose="020B0604020202020204"/>
                <a:ea typeface="+mn-lt"/>
                <a:cs typeface="+mn-lt"/>
              </a:rPr>
              <a:t>Among</a:t>
            </a:r>
            <a:r>
              <a:rPr lang="pl-PL" sz="2400" dirty="0">
                <a:latin typeface="Arial" panose="020B0604020202020204"/>
                <a:ea typeface="+mn-lt"/>
                <a:cs typeface="+mn-lt"/>
              </a:rPr>
              <a:t> the most notable </a:t>
            </a:r>
            <a:r>
              <a:rPr lang="pl-PL" sz="2400" dirty="0" err="1">
                <a:latin typeface="Arial" panose="020B0604020202020204"/>
                <a:ea typeface="+mn-lt"/>
                <a:cs typeface="+mn-lt"/>
              </a:rPr>
              <a:t>landmarks</a:t>
            </a:r>
            <a:r>
              <a:rPr lang="pl-PL" sz="2400" dirty="0">
                <a:latin typeface="Arial" panose="020B0604020202020204"/>
                <a:ea typeface="+mn-lt"/>
                <a:cs typeface="+mn-lt"/>
              </a:rPr>
              <a:t> of the </a:t>
            </a:r>
            <a:r>
              <a:rPr lang="pl-PL" sz="2400" dirty="0" err="1">
                <a:latin typeface="Arial" panose="020B0604020202020204"/>
                <a:ea typeface="+mn-lt"/>
                <a:cs typeface="+mn-lt"/>
              </a:rPr>
              <a:t>Old</a:t>
            </a:r>
            <a:r>
              <a:rPr lang="pl-PL" sz="2400" dirty="0">
                <a:latin typeface="Arial" panose="020B0604020202020204"/>
                <a:ea typeface="+mn-lt"/>
                <a:cs typeface="+mn-lt"/>
              </a:rPr>
              <a:t> Town </a:t>
            </a:r>
            <a:r>
              <a:rPr lang="pl-PL" sz="2400" dirty="0" err="1">
                <a:latin typeface="Arial" panose="020B0604020202020204"/>
                <a:ea typeface="+mn-lt"/>
                <a:cs typeface="+mn-lt"/>
              </a:rPr>
              <a:t>are</a:t>
            </a:r>
            <a:r>
              <a:rPr lang="pl-PL" sz="2400" dirty="0">
                <a:latin typeface="Arial" panose="020B0604020202020204"/>
                <a:ea typeface="+mn-lt"/>
                <a:cs typeface="+mn-lt"/>
              </a:rPr>
              <a:t> the </a:t>
            </a:r>
            <a:r>
              <a:rPr lang="pl-PL" sz="2400" dirty="0" err="1">
                <a:latin typeface="Arial" panose="020B0604020202020204"/>
                <a:ea typeface="+mn-lt"/>
                <a:cs typeface="+mn-lt"/>
              </a:rPr>
              <a:t>Royal</a:t>
            </a:r>
            <a:r>
              <a:rPr lang="pl-PL" sz="2400" dirty="0">
                <a:latin typeface="Arial" panose="020B0604020202020204"/>
                <a:ea typeface="+mn-lt"/>
                <a:cs typeface="+mn-lt"/>
              </a:rPr>
              <a:t> </a:t>
            </a:r>
            <a:r>
              <a:rPr lang="pl-PL" sz="2400" dirty="0" err="1">
                <a:latin typeface="Arial" panose="020B0604020202020204"/>
                <a:ea typeface="+mn-lt"/>
                <a:cs typeface="+mn-lt"/>
              </a:rPr>
              <a:t>Castle</a:t>
            </a:r>
            <a:r>
              <a:rPr lang="pl-PL" sz="2400" dirty="0">
                <a:latin typeface="Arial" panose="020B0604020202020204"/>
                <a:ea typeface="+mn-lt"/>
                <a:cs typeface="+mn-lt"/>
              </a:rPr>
              <a:t>, </a:t>
            </a:r>
            <a:r>
              <a:rPr lang="pl-PL" sz="2400" dirty="0" err="1">
                <a:latin typeface="Arial" panose="020B0604020202020204"/>
                <a:ea typeface="+mn-lt"/>
                <a:cs typeface="+mn-lt"/>
              </a:rPr>
              <a:t>Barbican</a:t>
            </a:r>
            <a:r>
              <a:rPr lang="pl-PL" sz="2400" dirty="0">
                <a:latin typeface="Arial" panose="020B0604020202020204"/>
                <a:ea typeface="+mn-lt"/>
                <a:cs typeface="+mn-lt"/>
              </a:rPr>
              <a:t>, Market </a:t>
            </a:r>
            <a:r>
              <a:rPr lang="pl-PL" sz="2400" dirty="0" err="1">
                <a:latin typeface="Arial" panose="020B0604020202020204"/>
                <a:ea typeface="+mn-lt"/>
                <a:cs typeface="+mn-lt"/>
              </a:rPr>
              <a:t>Square</a:t>
            </a:r>
            <a:r>
              <a:rPr lang="pl-PL" sz="2400" dirty="0">
                <a:latin typeface="Arial" panose="020B0604020202020204"/>
                <a:ea typeface="+mn-lt"/>
                <a:cs typeface="+mn-lt"/>
              </a:rPr>
              <a:t> and St. John's </a:t>
            </a:r>
            <a:r>
              <a:rPr lang="pl-PL" sz="2400" dirty="0" err="1">
                <a:latin typeface="Arial" panose="020B0604020202020204"/>
                <a:ea typeface="+mn-lt"/>
                <a:cs typeface="+mn-lt"/>
              </a:rPr>
              <a:t>Cathedral</a:t>
            </a:r>
            <a:r>
              <a:rPr lang="pl-PL" sz="2400" dirty="0">
                <a:latin typeface="Arial" panose="020B0604020202020204"/>
                <a:ea typeface="+mn-lt"/>
                <a:cs typeface="+mn-lt"/>
              </a:rPr>
              <a:t>.</a:t>
            </a:r>
            <a:endParaRPr lang="pl-PL" sz="2000" dirty="0">
              <a:latin typeface="Arial" panose="020B0604020202020204"/>
              <a:cs typeface="Calibri" panose="020F0502020204030204"/>
            </a:endParaRPr>
          </a:p>
        </p:txBody>
      </p:sp>
      <p:sp>
        <p:nvSpPr>
          <p:cNvPr id="5" name="Pole tekstowe 4"/>
          <p:cNvSpPr txBox="1"/>
          <p:nvPr/>
        </p:nvSpPr>
        <p:spPr>
          <a:xfrm>
            <a:off x="725697" y="4808866"/>
            <a:ext cx="105213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400" dirty="0" err="1">
                <a:latin typeface="Arial" panose="020B0604020202020204"/>
                <a:ea typeface="+mn-lt"/>
                <a:cs typeface="+mn-lt"/>
              </a:rPr>
              <a:t>Warsaw</a:t>
            </a:r>
            <a:r>
              <a:rPr lang="pl-PL" sz="2400" dirty="0">
                <a:latin typeface="Arial" panose="020B0604020202020204"/>
                <a:ea typeface="+mn-lt"/>
                <a:cs typeface="+mn-lt"/>
              </a:rPr>
              <a:t> </a:t>
            </a:r>
            <a:r>
              <a:rPr lang="pl-PL" sz="2400" dirty="0" err="1">
                <a:latin typeface="Arial" panose="020B0604020202020204"/>
                <a:ea typeface="+mn-lt"/>
                <a:cs typeface="+mn-lt"/>
              </a:rPr>
              <a:t>is</a:t>
            </a:r>
            <a:r>
              <a:rPr lang="pl-PL" sz="2400" dirty="0">
                <a:latin typeface="Arial" panose="020B0604020202020204"/>
                <a:ea typeface="+mn-lt"/>
                <a:cs typeface="+mn-lt"/>
              </a:rPr>
              <a:t> a </a:t>
            </a:r>
            <a:r>
              <a:rPr lang="pl-PL" sz="2400" dirty="0" err="1">
                <a:latin typeface="Arial" panose="020B0604020202020204"/>
                <a:ea typeface="+mn-lt"/>
                <a:cs typeface="+mn-lt"/>
              </a:rPr>
              <a:t>city</a:t>
            </a:r>
            <a:r>
              <a:rPr lang="pl-PL" sz="2400" dirty="0">
                <a:latin typeface="Arial" panose="020B0604020202020204"/>
                <a:ea typeface="+mn-lt"/>
                <a:cs typeface="+mn-lt"/>
              </a:rPr>
              <a:t> with the </a:t>
            </a:r>
            <a:r>
              <a:rPr lang="pl-PL" sz="2400" dirty="0" err="1">
                <a:latin typeface="Arial" panose="020B0604020202020204"/>
                <a:ea typeface="+mn-lt"/>
                <a:cs typeface="+mn-lt"/>
              </a:rPr>
              <a:t>tallest</a:t>
            </a:r>
            <a:r>
              <a:rPr lang="pl-PL" sz="2400" dirty="0">
                <a:latin typeface="Arial" panose="020B0604020202020204"/>
                <a:ea typeface="+mn-lt"/>
                <a:cs typeface="+mn-lt"/>
              </a:rPr>
              <a:t> </a:t>
            </a:r>
            <a:r>
              <a:rPr lang="pl-PL" sz="2400" dirty="0" err="1">
                <a:latin typeface="Arial" panose="020B0604020202020204"/>
                <a:ea typeface="+mn-lt"/>
                <a:cs typeface="+mn-lt"/>
              </a:rPr>
              <a:t>four-faced</a:t>
            </a:r>
            <a:r>
              <a:rPr lang="pl-PL" sz="2400" dirty="0">
                <a:latin typeface="Arial" panose="020B0604020202020204"/>
                <a:ea typeface="+mn-lt"/>
                <a:cs typeface="+mn-lt"/>
              </a:rPr>
              <a:t> </a:t>
            </a:r>
            <a:r>
              <a:rPr lang="pl-PL" sz="2400" dirty="0" err="1">
                <a:latin typeface="Arial" panose="020B0604020202020204"/>
                <a:ea typeface="+mn-lt"/>
                <a:cs typeface="+mn-lt"/>
              </a:rPr>
              <a:t>clock</a:t>
            </a:r>
            <a:r>
              <a:rPr lang="pl-PL" sz="2400" dirty="0">
                <a:latin typeface="Arial" panose="020B0604020202020204"/>
                <a:ea typeface="+mn-lt"/>
                <a:cs typeface="+mn-lt"/>
              </a:rPr>
              <a:t> </a:t>
            </a:r>
            <a:r>
              <a:rPr lang="pl-PL" sz="2400" dirty="0" err="1">
                <a:latin typeface="Arial" panose="020B0604020202020204"/>
                <a:ea typeface="+mn-lt"/>
                <a:cs typeface="+mn-lt"/>
              </a:rPr>
              <a:t>tower</a:t>
            </a:r>
            <a:r>
              <a:rPr lang="pl-PL" sz="2400" dirty="0">
                <a:latin typeface="Arial" panose="020B0604020202020204"/>
                <a:ea typeface="+mn-lt"/>
                <a:cs typeface="+mn-lt"/>
              </a:rPr>
              <a:t> in the </a:t>
            </a:r>
            <a:r>
              <a:rPr lang="pl-PL" sz="2400" dirty="0" err="1">
                <a:latin typeface="Arial" panose="020B0604020202020204"/>
                <a:ea typeface="+mn-lt"/>
                <a:cs typeface="+mn-lt"/>
              </a:rPr>
              <a:t>world</a:t>
            </a:r>
            <a:r>
              <a:rPr lang="pl-PL" sz="2400" dirty="0">
                <a:latin typeface="Arial" panose="020B0604020202020204"/>
                <a:ea typeface="+mn-lt"/>
                <a:cs typeface="+mn-lt"/>
              </a:rPr>
              <a:t>. </a:t>
            </a:r>
            <a:r>
              <a:rPr lang="pl-PL" sz="2400" dirty="0" err="1">
                <a:latin typeface="Arial" panose="020B0604020202020204"/>
                <a:ea typeface="+mn-lt"/>
                <a:cs typeface="+mn-lt"/>
              </a:rPr>
              <a:t>Its</a:t>
            </a:r>
            <a:r>
              <a:rPr lang="pl-PL" sz="2400" dirty="0">
                <a:latin typeface="Arial" panose="020B0604020202020204"/>
                <a:ea typeface="+mn-lt"/>
                <a:cs typeface="+mn-lt"/>
              </a:rPr>
              <a:t> </a:t>
            </a:r>
            <a:r>
              <a:rPr lang="pl-PL" sz="2400" dirty="0" err="1">
                <a:latin typeface="Arial" panose="020B0604020202020204"/>
                <a:ea typeface="+mn-lt"/>
                <a:cs typeface="+mn-lt"/>
              </a:rPr>
              <a:t>faces</a:t>
            </a:r>
            <a:r>
              <a:rPr lang="pl-PL" sz="2400" dirty="0">
                <a:latin typeface="Arial" panose="020B0604020202020204"/>
                <a:ea typeface="+mn-lt"/>
                <a:cs typeface="+mn-lt"/>
              </a:rPr>
              <a:t> </a:t>
            </a:r>
            <a:r>
              <a:rPr lang="pl-PL" sz="2400" dirty="0" err="1">
                <a:latin typeface="Arial" panose="020B0604020202020204"/>
                <a:ea typeface="+mn-lt"/>
                <a:cs typeface="+mn-lt"/>
              </a:rPr>
              <a:t>are</a:t>
            </a:r>
            <a:r>
              <a:rPr lang="pl-PL" sz="2400" dirty="0">
                <a:latin typeface="Arial" panose="020B0604020202020204"/>
                <a:ea typeface="+mn-lt"/>
                <a:cs typeface="+mn-lt"/>
              </a:rPr>
              <a:t> 6 m in </a:t>
            </a:r>
            <a:r>
              <a:rPr lang="pl-PL" sz="2400" dirty="0" err="1">
                <a:latin typeface="Arial" panose="020B0604020202020204"/>
                <a:ea typeface="+mn-lt"/>
                <a:cs typeface="+mn-lt"/>
              </a:rPr>
              <a:t>diameter</a:t>
            </a:r>
            <a:r>
              <a:rPr lang="pl-PL" sz="2400" dirty="0">
                <a:latin typeface="Arial" panose="020B0604020202020204"/>
                <a:ea typeface="+mn-lt"/>
                <a:cs typeface="+mn-lt"/>
              </a:rPr>
              <a:t>, </a:t>
            </a:r>
            <a:r>
              <a:rPr lang="pl-PL" sz="2400" dirty="0" err="1">
                <a:latin typeface="Arial" panose="020B0604020202020204"/>
                <a:ea typeface="+mn-lt"/>
                <a:cs typeface="+mn-lt"/>
              </a:rPr>
              <a:t>making</a:t>
            </a:r>
            <a:r>
              <a:rPr lang="pl-PL" sz="2400" dirty="0">
                <a:latin typeface="Arial" panose="020B0604020202020204"/>
                <a:ea typeface="+mn-lt"/>
                <a:cs typeface="+mn-lt"/>
              </a:rPr>
              <a:t> </a:t>
            </a:r>
            <a:r>
              <a:rPr lang="pl-PL" sz="2400" dirty="0" err="1">
                <a:latin typeface="Arial" panose="020B0604020202020204"/>
                <a:ea typeface="+mn-lt"/>
                <a:cs typeface="+mn-lt"/>
              </a:rPr>
              <a:t>it</a:t>
            </a:r>
            <a:r>
              <a:rPr lang="pl-PL" sz="2400" dirty="0">
                <a:latin typeface="Arial" panose="020B0604020202020204"/>
                <a:ea typeface="+mn-lt"/>
                <a:cs typeface="+mn-lt"/>
              </a:rPr>
              <a:t> the </a:t>
            </a:r>
            <a:r>
              <a:rPr lang="pl-PL" sz="2400" dirty="0" err="1">
                <a:latin typeface="Arial" panose="020B0604020202020204"/>
                <a:ea typeface="+mn-lt"/>
                <a:cs typeface="+mn-lt"/>
              </a:rPr>
              <a:t>largest</a:t>
            </a:r>
            <a:r>
              <a:rPr lang="pl-PL" sz="2400" dirty="0">
                <a:latin typeface="Arial" panose="020B0604020202020204"/>
                <a:ea typeface="+mn-lt"/>
                <a:cs typeface="+mn-lt"/>
              </a:rPr>
              <a:t> </a:t>
            </a:r>
            <a:r>
              <a:rPr lang="pl-PL" sz="2400" dirty="0" err="1">
                <a:latin typeface="Arial" panose="020B0604020202020204"/>
                <a:ea typeface="+mn-lt"/>
                <a:cs typeface="+mn-lt"/>
              </a:rPr>
              <a:t>clock</a:t>
            </a:r>
            <a:r>
              <a:rPr lang="pl-PL" sz="2400" dirty="0">
                <a:latin typeface="Arial" panose="020B0604020202020204"/>
                <a:ea typeface="+mn-lt"/>
                <a:cs typeface="+mn-lt"/>
              </a:rPr>
              <a:t> of </a:t>
            </a:r>
            <a:r>
              <a:rPr lang="pl-PL" sz="2400" dirty="0" err="1">
                <a:latin typeface="Arial" panose="020B0604020202020204"/>
                <a:ea typeface="+mn-lt"/>
                <a:cs typeface="+mn-lt"/>
              </a:rPr>
              <a:t>its</a:t>
            </a:r>
            <a:r>
              <a:rPr lang="pl-PL" sz="2400" dirty="0">
                <a:latin typeface="Arial" panose="020B0604020202020204"/>
                <a:ea typeface="+mn-lt"/>
                <a:cs typeface="+mn-lt"/>
              </a:rPr>
              <a:t> </a:t>
            </a:r>
            <a:r>
              <a:rPr lang="pl-PL" sz="2400" dirty="0" err="1">
                <a:latin typeface="Arial" panose="020B0604020202020204"/>
                <a:ea typeface="+mn-lt"/>
                <a:cs typeface="+mn-lt"/>
              </a:rPr>
              <a:t>kindin</a:t>
            </a:r>
            <a:r>
              <a:rPr lang="pl-PL" sz="2400" dirty="0">
                <a:latin typeface="Arial" panose="020B0604020202020204"/>
                <a:ea typeface="+mn-lt"/>
                <a:cs typeface="+mn-lt"/>
              </a:rPr>
              <a:t> Europe. The </a:t>
            </a:r>
            <a:r>
              <a:rPr lang="pl-PL" sz="2400" dirty="0" err="1">
                <a:latin typeface="Arial" panose="020B0604020202020204"/>
                <a:ea typeface="+mn-lt"/>
                <a:cs typeface="+mn-lt"/>
              </a:rPr>
              <a:t>tower</a:t>
            </a:r>
            <a:r>
              <a:rPr lang="pl-PL" sz="2400" dirty="0">
                <a:latin typeface="Arial" panose="020B0604020202020204"/>
                <a:ea typeface="+mn-lt"/>
                <a:cs typeface="+mn-lt"/>
              </a:rPr>
              <a:t> </a:t>
            </a:r>
            <a:r>
              <a:rPr lang="pl-PL" sz="2400" dirty="0" err="1">
                <a:latin typeface="Arial" panose="020B0604020202020204"/>
                <a:ea typeface="+mn-lt"/>
                <a:cs typeface="+mn-lt"/>
              </a:rPr>
              <a:t>sits</a:t>
            </a:r>
            <a:r>
              <a:rPr lang="pl-PL" sz="2400" dirty="0">
                <a:latin typeface="Arial" panose="020B0604020202020204"/>
                <a:ea typeface="+mn-lt"/>
                <a:cs typeface="+mn-lt"/>
              </a:rPr>
              <a:t> on the </a:t>
            </a:r>
            <a:r>
              <a:rPr lang="pl-PL" sz="2400" dirty="0" err="1">
                <a:latin typeface="Arial" panose="020B0604020202020204"/>
                <a:ea typeface="+mn-lt"/>
                <a:cs typeface="+mn-lt"/>
              </a:rPr>
              <a:t>Palace</a:t>
            </a:r>
            <a:r>
              <a:rPr lang="pl-PL" sz="2400" dirty="0">
                <a:latin typeface="Arial" panose="020B0604020202020204"/>
                <a:ea typeface="+mn-lt"/>
                <a:cs typeface="+mn-lt"/>
              </a:rPr>
              <a:t> of </a:t>
            </a:r>
            <a:r>
              <a:rPr lang="pl-PL" sz="2400" dirty="0" err="1">
                <a:latin typeface="Arial" panose="020B0604020202020204"/>
                <a:ea typeface="+mn-lt"/>
                <a:cs typeface="+mn-lt"/>
              </a:rPr>
              <a:t>Culture</a:t>
            </a:r>
            <a:r>
              <a:rPr lang="pl-PL" sz="2400" dirty="0">
                <a:latin typeface="Arial" panose="020B0604020202020204"/>
                <a:ea typeface="+mn-lt"/>
                <a:cs typeface="+mn-lt"/>
              </a:rPr>
              <a:t> and </a:t>
            </a:r>
            <a:r>
              <a:rPr lang="pl-PL" sz="2400" dirty="0" err="1">
                <a:latin typeface="Arial" panose="020B0604020202020204"/>
                <a:ea typeface="+mn-lt"/>
                <a:cs typeface="+mn-lt"/>
              </a:rPr>
              <a:t>Sciencewhich</a:t>
            </a:r>
            <a:r>
              <a:rPr lang="pl-PL" sz="2400" dirty="0">
                <a:latin typeface="Arial" panose="020B0604020202020204"/>
                <a:ea typeface="+mn-lt"/>
                <a:cs typeface="+mn-lt"/>
              </a:rPr>
              <a:t> was </a:t>
            </a:r>
            <a:r>
              <a:rPr lang="pl-PL" sz="2400" dirty="0" err="1">
                <a:latin typeface="Arial" panose="020B0604020202020204"/>
                <a:ea typeface="+mn-lt"/>
                <a:cs typeface="+mn-lt"/>
              </a:rPr>
              <a:t>built</a:t>
            </a:r>
            <a:r>
              <a:rPr lang="pl-PL" sz="2400" dirty="0">
                <a:latin typeface="Arial" panose="020B0604020202020204"/>
                <a:ea typeface="+mn-lt"/>
                <a:cs typeface="+mn-lt"/>
              </a:rPr>
              <a:t> in 1956.</a:t>
            </a:r>
            <a:endParaRPr lang="pl-PL" dirty="0">
              <a:latin typeface="Arial" panose="020B0604020202020204"/>
            </a:endParaRPr>
          </a:p>
        </p:txBody>
      </p:sp>
      <p:sp>
        <p:nvSpPr>
          <p:cNvPr id="6" name="Strzałka: w prawo 5"/>
          <p:cNvSpPr/>
          <p:nvPr/>
        </p:nvSpPr>
        <p:spPr>
          <a:xfrm>
            <a:off x="57136" y="1346382"/>
            <a:ext cx="675736" cy="402566"/>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cs typeface="Calibri" panose="020F0502020204030204"/>
            </a:endParaRPr>
          </a:p>
        </p:txBody>
      </p:sp>
      <p:sp>
        <p:nvSpPr>
          <p:cNvPr id="7" name="Strzałka: w prawo 6"/>
          <p:cNvSpPr/>
          <p:nvPr/>
        </p:nvSpPr>
        <p:spPr>
          <a:xfrm>
            <a:off x="56237" y="3070767"/>
            <a:ext cx="675736" cy="402566"/>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prawo 7"/>
          <p:cNvSpPr/>
          <p:nvPr/>
        </p:nvSpPr>
        <p:spPr>
          <a:xfrm>
            <a:off x="55338" y="4809528"/>
            <a:ext cx="675736" cy="34505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537654"/>
            <a:ext cx="10860655" cy="2145071"/>
          </a:xfrm>
        </p:spPr>
        <p:txBody>
          <a:bodyPr>
            <a:normAutofit/>
          </a:bodyPr>
          <a:lstStyle/>
          <a:p>
            <a:r>
              <a:rPr lang="pl-PL" sz="2400" dirty="0">
                <a:latin typeface="Arial" panose="020B0604020202020204"/>
                <a:cs typeface="Arial" panose="020B0604020202020204"/>
              </a:rPr>
              <a:t>Wilanów </a:t>
            </a:r>
            <a:r>
              <a:rPr lang="pl-PL" sz="2400" dirty="0" err="1">
                <a:latin typeface="Arial" panose="020B0604020202020204"/>
                <a:cs typeface="Arial" panose="020B0604020202020204"/>
              </a:rPr>
              <a:t>Palace</a:t>
            </a:r>
            <a:r>
              <a:rPr lang="pl-PL" sz="2400" dirty="0">
                <a:latin typeface="Arial" panose="020B0604020202020204"/>
                <a:cs typeface="Arial" panose="020B0604020202020204"/>
              </a:rPr>
              <a:t> </a:t>
            </a:r>
            <a:r>
              <a:rPr lang="pl-PL" sz="2400" dirty="0" err="1">
                <a:latin typeface="Arial" panose="020B0604020202020204"/>
                <a:ea typeface="+mj-lt"/>
                <a:cs typeface="Arial" panose="020B0604020202020204"/>
              </a:rPr>
              <a:t>is</a:t>
            </a:r>
            <a:r>
              <a:rPr lang="pl-PL" sz="2400" dirty="0">
                <a:latin typeface="Arial" panose="020B0604020202020204"/>
                <a:ea typeface="+mj-lt"/>
                <a:cs typeface="Arial" panose="020B0604020202020204"/>
              </a:rPr>
              <a:t> a </a:t>
            </a:r>
            <a:r>
              <a:rPr lang="pl-PL" sz="2400" dirty="0" err="1">
                <a:latin typeface="Arial" panose="020B0604020202020204"/>
                <a:ea typeface="+mj-lt"/>
                <a:cs typeface="Arial" panose="020B0604020202020204"/>
              </a:rPr>
              <a:t>royal</a:t>
            </a:r>
            <a:r>
              <a:rPr lang="pl-PL" sz="2400" dirty="0">
                <a:latin typeface="Arial" panose="020B0604020202020204"/>
                <a:ea typeface="+mj-lt"/>
                <a:cs typeface="+mj-lt"/>
              </a:rPr>
              <a:t> </a:t>
            </a:r>
            <a:r>
              <a:rPr lang="pl-PL" sz="2400" dirty="0" err="1">
                <a:latin typeface="Arial" panose="020B0604020202020204"/>
                <a:ea typeface="+mj-lt"/>
                <a:cs typeface="+mj-lt"/>
              </a:rPr>
              <a:t>Palace</a:t>
            </a:r>
            <a:r>
              <a:rPr lang="pl-PL" sz="2400" dirty="0">
                <a:latin typeface="Arial" panose="020B0604020202020204"/>
                <a:ea typeface="+mj-lt"/>
                <a:cs typeface="+mj-lt"/>
              </a:rPr>
              <a:t> </a:t>
            </a:r>
            <a:r>
              <a:rPr lang="pl-PL" sz="2400" dirty="0" err="1">
                <a:latin typeface="Arial" panose="020B0604020202020204"/>
                <a:ea typeface="+mj-lt"/>
                <a:cs typeface="+mj-lt"/>
              </a:rPr>
              <a:t>located</a:t>
            </a:r>
            <a:r>
              <a:rPr lang="pl-PL" sz="2400" dirty="0">
                <a:latin typeface="Arial" panose="020B0604020202020204"/>
                <a:ea typeface="+mj-lt"/>
                <a:cs typeface="+mj-lt"/>
              </a:rPr>
              <a:t> in the Wilanów </a:t>
            </a:r>
            <a:r>
              <a:rPr lang="pl-PL" sz="2400" dirty="0" err="1">
                <a:latin typeface="Arial" panose="020B0604020202020204"/>
                <a:ea typeface="+mj-lt"/>
                <a:cs typeface="+mj-lt"/>
              </a:rPr>
              <a:t>disctrict</a:t>
            </a:r>
            <a:r>
              <a:rPr lang="pl-PL" sz="2400" dirty="0">
                <a:latin typeface="Arial" panose="020B0604020202020204"/>
                <a:ea typeface="+mj-lt"/>
                <a:cs typeface="+mj-lt"/>
              </a:rPr>
              <a:t>. Wilanów </a:t>
            </a:r>
            <a:r>
              <a:rPr lang="pl-PL" sz="2400" dirty="0" err="1">
                <a:latin typeface="Arial" panose="020B0604020202020204"/>
                <a:ea typeface="+mj-lt"/>
                <a:cs typeface="+mj-lt"/>
              </a:rPr>
              <a:t>Palace</a:t>
            </a:r>
            <a:r>
              <a:rPr lang="pl-PL" sz="2400" dirty="0">
                <a:latin typeface="Arial" panose="020B0604020202020204"/>
                <a:ea typeface="+mj-lt"/>
                <a:cs typeface="+mj-lt"/>
              </a:rPr>
              <a:t> </a:t>
            </a:r>
            <a:r>
              <a:rPr lang="pl-PL" sz="2400" dirty="0" err="1">
                <a:latin typeface="Arial" panose="020B0604020202020204"/>
                <a:ea typeface="+mj-lt"/>
                <a:cs typeface="+mj-lt"/>
              </a:rPr>
              <a:t>survived</a:t>
            </a:r>
            <a:r>
              <a:rPr lang="pl-PL" sz="2400" dirty="0">
                <a:latin typeface="Arial" panose="020B0604020202020204"/>
                <a:ea typeface="+mj-lt"/>
                <a:cs typeface="+mj-lt"/>
              </a:rPr>
              <a:t> </a:t>
            </a:r>
            <a:r>
              <a:rPr lang="pl-PL" sz="2400" dirty="0" err="1">
                <a:latin typeface="Arial" panose="020B0604020202020204"/>
                <a:ea typeface="+mj-lt"/>
                <a:cs typeface="+mj-lt"/>
              </a:rPr>
              <a:t>Poland's</a:t>
            </a:r>
            <a:r>
              <a:rPr lang="pl-PL" sz="2400" dirty="0">
                <a:latin typeface="Arial" panose="020B0604020202020204"/>
                <a:ea typeface="+mj-lt"/>
                <a:cs typeface="+mj-lt"/>
              </a:rPr>
              <a:t> </a:t>
            </a:r>
            <a:r>
              <a:rPr lang="pl-PL" sz="2400" dirty="0" err="1">
                <a:latin typeface="Arial" panose="020B0604020202020204"/>
                <a:ea typeface="+mj-lt"/>
                <a:cs typeface="+mj-lt"/>
              </a:rPr>
              <a:t>partitions</a:t>
            </a:r>
            <a:r>
              <a:rPr lang="pl-PL" sz="2400" dirty="0">
                <a:latin typeface="Arial" panose="020B0604020202020204"/>
                <a:ea typeface="+mj-lt"/>
                <a:cs typeface="+mj-lt"/>
              </a:rPr>
              <a:t> and </a:t>
            </a:r>
            <a:r>
              <a:rPr lang="pl-PL" sz="2400" dirty="0" err="1">
                <a:latin typeface="Arial" panose="020B0604020202020204"/>
                <a:ea typeface="+mj-lt"/>
                <a:cs typeface="+mj-lt"/>
              </a:rPr>
              <a:t>both</a:t>
            </a:r>
            <a:r>
              <a:rPr lang="pl-PL" sz="2400" dirty="0">
                <a:latin typeface="Arial" panose="020B0604020202020204"/>
                <a:ea typeface="+mj-lt"/>
                <a:cs typeface="+mj-lt"/>
              </a:rPr>
              <a:t> World Wars. Wilanów </a:t>
            </a:r>
            <a:r>
              <a:rPr lang="pl-PL" sz="2400" dirty="0" err="1">
                <a:latin typeface="Arial" panose="020B0604020202020204"/>
                <a:ea typeface="+mj-lt"/>
                <a:cs typeface="+mj-lt"/>
              </a:rPr>
              <a:t>Palace</a:t>
            </a:r>
            <a:r>
              <a:rPr lang="pl-PL" sz="2400" dirty="0">
                <a:latin typeface="Arial" panose="020B0604020202020204"/>
                <a:ea typeface="+mj-lt"/>
                <a:cs typeface="+mj-lt"/>
              </a:rPr>
              <a:t> </a:t>
            </a:r>
            <a:r>
              <a:rPr lang="pl-PL" sz="2400" dirty="0" err="1">
                <a:latin typeface="Arial" panose="020B0604020202020204"/>
                <a:ea typeface="+mj-lt"/>
                <a:cs typeface="+mj-lt"/>
              </a:rPr>
              <a:t>is</a:t>
            </a:r>
            <a:r>
              <a:rPr lang="pl-PL" sz="2400" dirty="0">
                <a:latin typeface="Arial" panose="020B0604020202020204"/>
                <a:ea typeface="+mj-lt"/>
                <a:cs typeface="+mj-lt"/>
              </a:rPr>
              <a:t> </a:t>
            </a:r>
            <a:r>
              <a:rPr lang="pl-PL" sz="2400" dirty="0" err="1">
                <a:latin typeface="Arial" panose="020B0604020202020204"/>
                <a:ea typeface="+mj-lt"/>
                <a:cs typeface="+mj-lt"/>
              </a:rPr>
              <a:t>classical</a:t>
            </a:r>
            <a:r>
              <a:rPr lang="pl-PL" sz="2400" dirty="0">
                <a:latin typeface="Arial" panose="020B0604020202020204"/>
                <a:ea typeface="+mj-lt"/>
                <a:cs typeface="+mj-lt"/>
              </a:rPr>
              <a:t> </a:t>
            </a:r>
            <a:r>
              <a:rPr lang="pl-PL" sz="2400" dirty="0" err="1">
                <a:latin typeface="Arial" panose="020B0604020202020204"/>
                <a:ea typeface="+mj-lt"/>
                <a:cs typeface="+mj-lt"/>
              </a:rPr>
              <a:t>palace</a:t>
            </a:r>
            <a:r>
              <a:rPr lang="pl-PL" sz="2400" dirty="0">
                <a:latin typeface="Arial" panose="020B0604020202020204"/>
                <a:ea typeface="+mj-lt"/>
                <a:cs typeface="+mj-lt"/>
              </a:rPr>
              <a:t>, </a:t>
            </a:r>
            <a:r>
              <a:rPr lang="pl-PL" sz="2400" dirty="0" err="1">
                <a:latin typeface="Arial" panose="020B0604020202020204"/>
                <a:ea typeface="+mj-lt"/>
                <a:cs typeface="+mj-lt"/>
              </a:rPr>
              <a:t>another</a:t>
            </a:r>
            <a:r>
              <a:rPr lang="pl-PL" sz="2400" dirty="0">
                <a:latin typeface="Arial" panose="020B0604020202020204"/>
                <a:ea typeface="+mj-lt"/>
                <a:cs typeface="+mj-lt"/>
              </a:rPr>
              <a:t> place </a:t>
            </a:r>
            <a:r>
              <a:rPr lang="pl-PL" sz="2400" dirty="0" err="1">
                <a:latin typeface="Arial" panose="020B0604020202020204"/>
                <a:ea typeface="+mj-lt"/>
                <a:cs typeface="+mj-lt"/>
              </a:rPr>
              <a:t>like</a:t>
            </a:r>
            <a:r>
              <a:rPr lang="pl-PL" sz="2400" dirty="0">
                <a:latin typeface="Arial" panose="020B0604020202020204"/>
                <a:ea typeface="+mj-lt"/>
                <a:cs typeface="+mj-lt"/>
              </a:rPr>
              <a:t> </a:t>
            </a:r>
            <a:r>
              <a:rPr lang="pl-PL" sz="2400" dirty="0" err="1">
                <a:latin typeface="Arial" panose="020B0604020202020204"/>
                <a:ea typeface="+mj-lt"/>
                <a:cs typeface="+mj-lt"/>
              </a:rPr>
              <a:t>that</a:t>
            </a:r>
            <a:r>
              <a:rPr lang="pl-PL" sz="2400" dirty="0">
                <a:latin typeface="Arial" panose="020B0604020202020204"/>
                <a:ea typeface="+mj-lt"/>
                <a:cs typeface="+mj-lt"/>
              </a:rPr>
              <a:t> </a:t>
            </a:r>
            <a:r>
              <a:rPr lang="pl-PL" sz="2400" dirty="0" err="1">
                <a:latin typeface="Arial" panose="020B0604020202020204"/>
                <a:ea typeface="+mj-lt"/>
                <a:cs typeface="+mj-lt"/>
              </a:rPr>
              <a:t>is</a:t>
            </a:r>
            <a:r>
              <a:rPr lang="pl-PL" sz="2400" dirty="0">
                <a:latin typeface="Arial" panose="020B0604020202020204"/>
                <a:ea typeface="+mj-lt"/>
                <a:cs typeface="+mj-lt"/>
              </a:rPr>
              <a:t> the </a:t>
            </a:r>
            <a:r>
              <a:rPr lang="pl-PL" sz="2400" dirty="0" err="1">
                <a:latin typeface="Arial" panose="020B0604020202020204"/>
                <a:ea typeface="+mj-lt"/>
                <a:cs typeface="+mj-lt"/>
              </a:rPr>
              <a:t>Presidential</a:t>
            </a:r>
            <a:r>
              <a:rPr lang="pl-PL" sz="2400" dirty="0">
                <a:latin typeface="Arial" panose="020B0604020202020204"/>
                <a:ea typeface="+mj-lt"/>
                <a:cs typeface="+mj-lt"/>
              </a:rPr>
              <a:t> </a:t>
            </a:r>
            <a:r>
              <a:rPr lang="pl-PL" sz="2400" dirty="0" err="1">
                <a:latin typeface="Arial" panose="020B0604020202020204"/>
                <a:ea typeface="+mj-lt"/>
                <a:cs typeface="+mj-lt"/>
              </a:rPr>
              <a:t>Palace</a:t>
            </a:r>
            <a:r>
              <a:rPr lang="pl-PL" sz="2400" dirty="0">
                <a:latin typeface="Arial" panose="020B0604020202020204"/>
                <a:ea typeface="+mj-lt"/>
                <a:cs typeface="+mj-lt"/>
              </a:rPr>
              <a:t> </a:t>
            </a:r>
            <a:r>
              <a:rPr lang="pl-PL" sz="2400" dirty="0" err="1">
                <a:latin typeface="Arial" panose="020B0604020202020204"/>
                <a:ea typeface="+mj-lt"/>
                <a:cs typeface="+mj-lt"/>
              </a:rPr>
              <a:t>which</a:t>
            </a:r>
            <a:r>
              <a:rPr lang="pl-PL" sz="2400" dirty="0">
                <a:latin typeface="Arial" panose="020B0604020202020204"/>
                <a:ea typeface="+mj-lt"/>
                <a:cs typeface="+mj-lt"/>
              </a:rPr>
              <a:t> was </a:t>
            </a:r>
            <a:r>
              <a:rPr lang="pl-PL" sz="2400" dirty="0" err="1">
                <a:latin typeface="Arial" panose="020B0604020202020204"/>
                <a:ea typeface="+mj-lt"/>
                <a:cs typeface="+mj-lt"/>
              </a:rPr>
              <a:t>originally</a:t>
            </a:r>
            <a:r>
              <a:rPr lang="pl-PL" sz="2400" dirty="0">
                <a:latin typeface="Arial" panose="020B0604020202020204"/>
                <a:ea typeface="+mj-lt"/>
                <a:cs typeface="+mj-lt"/>
              </a:rPr>
              <a:t> </a:t>
            </a:r>
            <a:r>
              <a:rPr lang="pl-PL" sz="2400" dirty="0" err="1">
                <a:latin typeface="Arial" panose="020B0604020202020204"/>
                <a:ea typeface="+mj-lt"/>
                <a:cs typeface="+mj-lt"/>
              </a:rPr>
              <a:t>constructed</a:t>
            </a:r>
            <a:r>
              <a:rPr lang="pl-PL" sz="2400" dirty="0">
                <a:latin typeface="Arial" panose="020B0604020202020204"/>
                <a:ea typeface="+mj-lt"/>
                <a:cs typeface="+mj-lt"/>
              </a:rPr>
              <a:t> in 1643 and </a:t>
            </a:r>
            <a:r>
              <a:rPr lang="pl-PL" sz="2400" dirty="0" err="1">
                <a:latin typeface="Arial" panose="020B0604020202020204"/>
                <a:ea typeface="+mj-lt"/>
                <a:cs typeface="+mj-lt"/>
              </a:rPr>
              <a:t>it's</a:t>
            </a:r>
            <a:r>
              <a:rPr lang="pl-PL" sz="2400" dirty="0">
                <a:latin typeface="Arial" panose="020B0604020202020204"/>
                <a:ea typeface="+mj-lt"/>
                <a:cs typeface="+mj-lt"/>
              </a:rPr>
              <a:t>  the </a:t>
            </a:r>
            <a:r>
              <a:rPr lang="pl-PL" sz="2400" dirty="0" err="1">
                <a:latin typeface="Arial" panose="020B0604020202020204"/>
                <a:ea typeface="+mj-lt"/>
                <a:cs typeface="+mj-lt"/>
              </a:rPr>
              <a:t>official</a:t>
            </a:r>
            <a:r>
              <a:rPr lang="pl-PL" sz="2400" dirty="0">
                <a:latin typeface="Arial" panose="020B0604020202020204"/>
                <a:ea typeface="+mj-lt"/>
                <a:cs typeface="+mj-lt"/>
              </a:rPr>
              <a:t> </a:t>
            </a:r>
            <a:r>
              <a:rPr lang="pl-PL" sz="2400" dirty="0" err="1">
                <a:latin typeface="Arial" panose="020B0604020202020204"/>
                <a:ea typeface="+mj-lt"/>
                <a:cs typeface="+mj-lt"/>
              </a:rPr>
              <a:t>residence</a:t>
            </a:r>
            <a:r>
              <a:rPr lang="pl-PL" sz="2400" dirty="0">
                <a:latin typeface="Arial" panose="020B0604020202020204"/>
                <a:ea typeface="+mj-lt"/>
                <a:cs typeface="+mj-lt"/>
              </a:rPr>
              <a:t> of the </a:t>
            </a:r>
            <a:r>
              <a:rPr lang="pl-PL" sz="2400" dirty="0" err="1">
                <a:latin typeface="Arial" panose="020B0604020202020204"/>
                <a:ea typeface="+mj-lt"/>
                <a:cs typeface="+mj-lt"/>
              </a:rPr>
              <a:t>Polish</a:t>
            </a:r>
            <a:r>
              <a:rPr lang="pl-PL" sz="2400" dirty="0">
                <a:latin typeface="Arial" panose="020B0604020202020204"/>
                <a:ea typeface="+mj-lt"/>
                <a:cs typeface="+mj-lt"/>
              </a:rPr>
              <a:t> </a:t>
            </a:r>
            <a:r>
              <a:rPr lang="pl-PL" sz="2400" dirty="0" err="1">
                <a:latin typeface="Arial" panose="020B0604020202020204"/>
                <a:ea typeface="+mj-lt"/>
                <a:cs typeface="+mj-lt"/>
              </a:rPr>
              <a:t>head</a:t>
            </a:r>
            <a:r>
              <a:rPr lang="pl-PL" sz="2400" dirty="0">
                <a:latin typeface="Arial" panose="020B0604020202020204"/>
                <a:ea typeface="+mj-lt"/>
                <a:cs typeface="+mj-lt"/>
              </a:rPr>
              <a:t> of </a:t>
            </a:r>
            <a:r>
              <a:rPr lang="pl-PL" sz="2400" dirty="0" err="1">
                <a:latin typeface="Arial" panose="020B0604020202020204"/>
                <a:ea typeface="+mj-lt"/>
                <a:cs typeface="+mj-lt"/>
              </a:rPr>
              <a:t>state</a:t>
            </a:r>
            <a:r>
              <a:rPr lang="pl-PL" sz="2400" dirty="0">
                <a:latin typeface="Arial" panose="020B0604020202020204"/>
                <a:ea typeface="+mj-lt"/>
                <a:cs typeface="+mj-lt"/>
              </a:rPr>
              <a:t> and </a:t>
            </a:r>
            <a:r>
              <a:rPr lang="pl-PL" sz="2400" dirty="0" err="1">
                <a:latin typeface="Arial" panose="020B0604020202020204"/>
                <a:ea typeface="+mj-lt"/>
                <a:cs typeface="+mj-lt"/>
              </a:rPr>
              <a:t>president</a:t>
            </a:r>
            <a:r>
              <a:rPr lang="pl-PL" sz="2400" dirty="0">
                <a:latin typeface="Arial" panose="020B0604020202020204"/>
                <a:ea typeface="+mj-lt"/>
                <a:cs typeface="+mj-lt"/>
              </a:rPr>
              <a:t>.</a:t>
            </a:r>
            <a:endParaRPr lang="pl-PL" sz="2400">
              <a:latin typeface="Arial" panose="020B0604020202020204"/>
              <a:cs typeface="Calibri Light" panose="020F0302020204030204"/>
            </a:endParaRPr>
          </a:p>
        </p:txBody>
      </p:sp>
      <p:sp>
        <p:nvSpPr>
          <p:cNvPr id="3" name="Pole tekstowe 2"/>
          <p:cNvSpPr txBox="1"/>
          <p:nvPr/>
        </p:nvSpPr>
        <p:spPr>
          <a:xfrm>
            <a:off x="842513" y="3301041"/>
            <a:ext cx="1043508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400" dirty="0" err="1">
                <a:latin typeface="Arial" panose="020B0604020202020204"/>
                <a:cs typeface="Calibri" panose="020F0502020204030204"/>
              </a:rPr>
              <a:t>There</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are</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also</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many</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places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commemorating</a:t>
            </a:r>
            <a:r>
              <a:rPr lang="pl-PL" sz="2400" dirty="0">
                <a:latin typeface="Arial" panose="020B0604020202020204"/>
                <a:cs typeface="Calibri" panose="020F0502020204030204"/>
              </a:rPr>
              <a:t> the </a:t>
            </a:r>
            <a:r>
              <a:rPr lang="pl-PL" sz="2400" dirty="0" err="1">
                <a:latin typeface="Arial" panose="020B0604020202020204"/>
                <a:cs typeface="Calibri" panose="020F0502020204030204"/>
              </a:rPr>
              <a:t>heroic</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history</a:t>
            </a:r>
            <a:r>
              <a:rPr lang="pl-PL" sz="2400" dirty="0">
                <a:latin typeface="Arial" panose="020B0604020202020204"/>
                <a:cs typeface="Calibri" panose="020F0502020204030204"/>
              </a:rPr>
              <a:t> of </a:t>
            </a:r>
            <a:r>
              <a:rPr lang="pl-PL" sz="2400" dirty="0" err="1">
                <a:latin typeface="Arial" panose="020B0604020202020204"/>
                <a:cs typeface="Calibri" panose="020F0502020204030204"/>
              </a:rPr>
              <a:t>Warsaw</a:t>
            </a:r>
            <a:r>
              <a:rPr lang="pl-PL" sz="2400" dirty="0">
                <a:latin typeface="Arial" panose="020B0604020202020204"/>
                <a:cs typeface="Calibri" panose="020F0502020204030204"/>
              </a:rPr>
              <a:t>. Pawiak was a German Gestapo </a:t>
            </a:r>
            <a:r>
              <a:rPr lang="pl-PL" sz="2400" dirty="0" err="1">
                <a:latin typeface="Arial" panose="020B0604020202020204"/>
                <a:cs typeface="Calibri" panose="020F0502020204030204"/>
              </a:rPr>
              <a:t>prison</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now</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it's</a:t>
            </a:r>
            <a:r>
              <a:rPr lang="pl-PL" sz="2400" dirty="0">
                <a:latin typeface="Arial" panose="020B0604020202020204"/>
                <a:cs typeface="Calibri" panose="020F0502020204030204"/>
              </a:rPr>
              <a:t> a </a:t>
            </a:r>
            <a:r>
              <a:rPr lang="pl-PL" sz="2400" dirty="0" err="1">
                <a:latin typeface="Arial" panose="020B0604020202020204"/>
                <a:cs typeface="Calibri" panose="020F0502020204030204"/>
              </a:rPr>
              <a:t>Mausoleum</a:t>
            </a:r>
            <a:r>
              <a:rPr lang="pl-PL" sz="2400" dirty="0">
                <a:latin typeface="Arial" panose="020B0604020202020204"/>
                <a:cs typeface="Calibri" panose="020F0502020204030204"/>
              </a:rPr>
              <a:t> of Memory of </a:t>
            </a:r>
            <a:r>
              <a:rPr lang="pl-PL" sz="2400" dirty="0" err="1">
                <a:latin typeface="Arial" panose="020B0604020202020204"/>
                <a:cs typeface="Calibri" panose="020F0502020204030204"/>
              </a:rPr>
              <a:t>Struggle</a:t>
            </a:r>
            <a:r>
              <a:rPr lang="pl-PL" sz="2400" dirty="0">
                <a:latin typeface="Arial" panose="020B0604020202020204"/>
                <a:cs typeface="Calibri" panose="020F0502020204030204"/>
              </a:rPr>
              <a:t> and </a:t>
            </a:r>
            <a:r>
              <a:rPr lang="pl-PL" sz="2400" dirty="0" err="1">
                <a:latin typeface="Arial" panose="020B0604020202020204"/>
                <a:cs typeface="Calibri" panose="020F0502020204030204"/>
              </a:rPr>
              <a:t>Martyrdom</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Another</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important</a:t>
            </a:r>
            <a:r>
              <a:rPr lang="pl-PL" sz="2400" dirty="0">
                <a:latin typeface="Arial" panose="020B0604020202020204"/>
                <a:cs typeface="Calibri" panose="020F0502020204030204"/>
              </a:rPr>
              <a:t> monument, </a:t>
            </a:r>
            <a:r>
              <a:rPr lang="pl-PL" sz="2400" dirty="0">
                <a:latin typeface="Arial" panose="020B0604020202020204"/>
                <a:ea typeface="+mn-lt"/>
                <a:cs typeface="+mn-lt"/>
              </a:rPr>
              <a:t>The </a:t>
            </a:r>
            <a:r>
              <a:rPr lang="pl-PL" sz="2400" dirty="0" err="1">
                <a:latin typeface="Arial" panose="020B0604020202020204"/>
                <a:ea typeface="+mn-lt"/>
                <a:cs typeface="+mn-lt"/>
              </a:rPr>
              <a:t>Ghetto</a:t>
            </a:r>
            <a:r>
              <a:rPr lang="pl-PL" sz="2400" dirty="0">
                <a:latin typeface="Arial" panose="020B0604020202020204"/>
                <a:ea typeface="+mn-lt"/>
                <a:cs typeface="+mn-lt"/>
              </a:rPr>
              <a:t> </a:t>
            </a:r>
            <a:r>
              <a:rPr lang="pl-PL" sz="2400" dirty="0" err="1">
                <a:latin typeface="Arial" panose="020B0604020202020204"/>
                <a:ea typeface="+mn-lt"/>
                <a:cs typeface="+mn-lt"/>
              </a:rPr>
              <a:t>Heroes</a:t>
            </a:r>
            <a:r>
              <a:rPr lang="pl-PL" sz="2400" dirty="0">
                <a:latin typeface="Arial" panose="020B0604020202020204"/>
                <a:ea typeface="+mn-lt"/>
                <a:cs typeface="+mn-lt"/>
              </a:rPr>
              <a:t> Monument</a:t>
            </a:r>
            <a:r>
              <a:rPr lang="pl-PL" sz="2400" b="1" dirty="0">
                <a:latin typeface="Arial" panose="020B0604020202020204"/>
                <a:ea typeface="+mn-lt"/>
                <a:cs typeface="+mn-lt"/>
              </a:rPr>
              <a:t> </a:t>
            </a:r>
            <a:r>
              <a:rPr lang="pl-PL" sz="2400" dirty="0">
                <a:latin typeface="Arial" panose="020B0604020202020204"/>
                <a:ea typeface="+mn-lt"/>
                <a:cs typeface="+mn-lt"/>
              </a:rPr>
              <a:t>(</a:t>
            </a:r>
            <a:r>
              <a:rPr lang="pl-PL" sz="2400" dirty="0" err="1">
                <a:latin typeface="Arial" panose="020B0604020202020204"/>
                <a:ea typeface="+mn-lt"/>
                <a:cs typeface="+mn-lt"/>
              </a:rPr>
              <a:t>Polish</a:t>
            </a:r>
            <a:r>
              <a:rPr lang="pl-PL" sz="2400" dirty="0">
                <a:latin typeface="Arial" panose="020B0604020202020204"/>
                <a:ea typeface="+mn-lt"/>
                <a:cs typeface="+mn-lt"/>
              </a:rPr>
              <a:t>: pomnik Bohaterów Getta) </a:t>
            </a:r>
            <a:r>
              <a:rPr lang="pl-PL" sz="2400" dirty="0" err="1">
                <a:latin typeface="Arial" panose="020B0604020202020204"/>
                <a:ea typeface="+mn-lt"/>
                <a:cs typeface="+mn-lt"/>
              </a:rPr>
              <a:t>it</a:t>
            </a:r>
            <a:r>
              <a:rPr lang="pl-PL" sz="2400" dirty="0">
                <a:latin typeface="Arial" panose="020B0604020202020204"/>
                <a:ea typeface="+mn-lt"/>
                <a:cs typeface="+mn-lt"/>
              </a:rPr>
              <a:t> </a:t>
            </a:r>
            <a:r>
              <a:rPr lang="pl-PL" sz="2400" dirty="0" err="1">
                <a:latin typeface="Arial" panose="020B0604020202020204"/>
                <a:ea typeface="+mn-lt"/>
                <a:cs typeface="+mn-lt"/>
              </a:rPr>
              <a:t>is</a:t>
            </a:r>
            <a:r>
              <a:rPr lang="pl-PL" sz="2400" dirty="0">
                <a:latin typeface="Arial" panose="020B0604020202020204"/>
                <a:ea typeface="+mn-lt"/>
                <a:cs typeface="+mn-lt"/>
              </a:rPr>
              <a:t> </a:t>
            </a:r>
            <a:r>
              <a:rPr lang="pl-PL" sz="2400" dirty="0" err="1">
                <a:latin typeface="Arial" panose="020B0604020202020204"/>
                <a:ea typeface="+mn-lt"/>
                <a:cs typeface="+mn-lt"/>
              </a:rPr>
              <a:t>located</a:t>
            </a:r>
            <a:r>
              <a:rPr lang="pl-PL" sz="2400" dirty="0">
                <a:latin typeface="Arial" panose="020B0604020202020204"/>
                <a:ea typeface="+mn-lt"/>
                <a:cs typeface="+mn-lt"/>
              </a:rPr>
              <a:t> in the </a:t>
            </a:r>
            <a:r>
              <a:rPr lang="pl-PL" sz="2400" dirty="0" err="1">
                <a:latin typeface="Arial" panose="020B0604020202020204"/>
                <a:ea typeface="+mn-lt"/>
                <a:cs typeface="+mn-lt"/>
              </a:rPr>
              <a:t>area</a:t>
            </a:r>
            <a:r>
              <a:rPr lang="pl-PL" sz="2400" dirty="0">
                <a:latin typeface="Arial" panose="020B0604020202020204"/>
                <a:ea typeface="+mn-lt"/>
                <a:cs typeface="+mn-lt"/>
              </a:rPr>
              <a:t> </a:t>
            </a:r>
            <a:r>
              <a:rPr lang="pl-PL" sz="2400" dirty="0" err="1">
                <a:latin typeface="Arial" panose="020B0604020202020204"/>
                <a:ea typeface="+mn-lt"/>
                <a:cs typeface="+mn-lt"/>
              </a:rPr>
              <a:t>which</a:t>
            </a:r>
            <a:r>
              <a:rPr lang="pl-PL" sz="2400" dirty="0">
                <a:latin typeface="Arial" panose="020B0604020202020204"/>
                <a:ea typeface="+mn-lt"/>
                <a:cs typeface="+mn-lt"/>
              </a:rPr>
              <a:t> was </a:t>
            </a:r>
            <a:r>
              <a:rPr lang="pl-PL" sz="2400" dirty="0" err="1">
                <a:latin typeface="Arial" panose="020B0604020202020204"/>
                <a:ea typeface="+mn-lt"/>
                <a:cs typeface="+mn-lt"/>
              </a:rPr>
              <a:t>formerly</a:t>
            </a:r>
            <a:r>
              <a:rPr lang="pl-PL" sz="2400" dirty="0">
                <a:latin typeface="Arial" panose="020B0604020202020204"/>
                <a:ea typeface="+mn-lt"/>
                <a:cs typeface="+mn-lt"/>
              </a:rPr>
              <a:t> a part of the </a:t>
            </a:r>
            <a:r>
              <a:rPr lang="pl-PL" sz="2400" dirty="0" err="1">
                <a:latin typeface="Arial" panose="020B0604020202020204"/>
                <a:ea typeface="+mn-lt"/>
                <a:cs typeface="+mn-lt"/>
              </a:rPr>
              <a:t>Warsaw</a:t>
            </a:r>
            <a:r>
              <a:rPr lang="pl-PL" sz="2400" dirty="0">
                <a:latin typeface="Arial" panose="020B0604020202020204"/>
                <a:ea typeface="+mn-lt"/>
                <a:cs typeface="+mn-lt"/>
              </a:rPr>
              <a:t> </a:t>
            </a:r>
            <a:r>
              <a:rPr lang="pl-PL" sz="2400" dirty="0" err="1">
                <a:latin typeface="Arial" panose="020B0604020202020204"/>
                <a:ea typeface="+mn-lt"/>
                <a:cs typeface="+mn-lt"/>
              </a:rPr>
              <a:t>Ghetto</a:t>
            </a:r>
            <a:r>
              <a:rPr lang="pl-PL" sz="2400" dirty="0">
                <a:latin typeface="Arial" panose="020B0604020202020204"/>
                <a:ea typeface="+mn-lt"/>
                <a:cs typeface="+mn-lt"/>
              </a:rPr>
              <a:t>. </a:t>
            </a:r>
            <a:endParaRPr lang="pl-PL" sz="2400" dirty="0">
              <a:latin typeface="Arial" panose="020B0604020202020204"/>
              <a:cs typeface="Calibri" panose="020F0502020204030204"/>
            </a:endParaRPr>
          </a:p>
        </p:txBody>
      </p:sp>
      <p:sp>
        <p:nvSpPr>
          <p:cNvPr id="4" name="Strzałka: w prawo 3"/>
          <p:cNvSpPr/>
          <p:nvPr/>
        </p:nvSpPr>
        <p:spPr>
          <a:xfrm>
            <a:off x="113746" y="698502"/>
            <a:ext cx="733245" cy="41694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w prawo 4"/>
          <p:cNvSpPr/>
          <p:nvPr/>
        </p:nvSpPr>
        <p:spPr>
          <a:xfrm>
            <a:off x="112848" y="3371792"/>
            <a:ext cx="733246" cy="33068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solidFill>
        </p:spPr>
        <p:txBody>
          <a:bodyPr/>
          <a:lstStyle/>
          <a:p>
            <a:r>
              <a:rPr lang="pl-PL" dirty="0">
                <a:cs typeface="Calibri Light" panose="020F0302020204030204"/>
              </a:rPr>
              <a:t>   </a:t>
            </a:r>
            <a:endParaRPr lang="pl-PL" dirty="0"/>
          </a:p>
        </p:txBody>
      </p:sp>
      <p:pic>
        <p:nvPicPr>
          <p:cNvPr id="3" name="Obraz 3" descr="Obraz zawierający zewnętrzne, budynek, ławka, siedzi&#10;&#10;Opis wygenerowany automatycznie"/>
          <p:cNvPicPr>
            <a:picLocks noChangeAspect="1"/>
          </p:cNvPicPr>
          <p:nvPr/>
        </p:nvPicPr>
        <p:blipFill>
          <a:blip r:embed="rId1"/>
          <a:stretch>
            <a:fillRect/>
          </a:stretch>
        </p:blipFill>
        <p:spPr>
          <a:xfrm>
            <a:off x="7061080" y="548317"/>
            <a:ext cx="3806405" cy="2440197"/>
          </a:xfrm>
          <a:prstGeom prst="rect">
            <a:avLst/>
          </a:prstGeom>
        </p:spPr>
      </p:pic>
      <p:pic>
        <p:nvPicPr>
          <p:cNvPr id="4" name="Obraz 4" descr="Obraz zawierający trawa, zewnętrzne, budynek, pociąg&#10;&#10;Opis wygenerowany automatycznie"/>
          <p:cNvPicPr>
            <a:picLocks noChangeAspect="1"/>
          </p:cNvPicPr>
          <p:nvPr/>
        </p:nvPicPr>
        <p:blipFill>
          <a:blip r:embed="rId2"/>
          <a:stretch>
            <a:fillRect/>
          </a:stretch>
        </p:blipFill>
        <p:spPr>
          <a:xfrm>
            <a:off x="468702" y="551200"/>
            <a:ext cx="4123426" cy="2175637"/>
          </a:xfrm>
          <a:prstGeom prst="rect">
            <a:avLst/>
          </a:prstGeom>
        </p:spPr>
      </p:pic>
      <p:sp>
        <p:nvSpPr>
          <p:cNvPr id="5" name="Pole tekstowe 4"/>
          <p:cNvSpPr txBox="1"/>
          <p:nvPr/>
        </p:nvSpPr>
        <p:spPr>
          <a:xfrm>
            <a:off x="1101306" y="2855343"/>
            <a:ext cx="39077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3200" b="1" dirty="0">
                <a:solidFill>
                  <a:schemeClr val="bg1"/>
                </a:solidFill>
                <a:cs typeface="Calibri" panose="020F0502020204030204"/>
              </a:rPr>
              <a:t>Wilanów </a:t>
            </a:r>
            <a:r>
              <a:rPr lang="pl-PL" sz="3200" b="1" dirty="0" err="1">
                <a:solidFill>
                  <a:schemeClr val="bg1"/>
                </a:solidFill>
                <a:cs typeface="Calibri" panose="020F0502020204030204"/>
              </a:rPr>
              <a:t>Palace</a:t>
            </a:r>
            <a:endParaRPr lang="pl-PL" sz="3200" b="1" dirty="0">
              <a:solidFill>
                <a:schemeClr val="bg1"/>
              </a:solidFill>
              <a:cs typeface="Calibri" panose="020F0502020204030204"/>
            </a:endParaRPr>
          </a:p>
        </p:txBody>
      </p:sp>
      <p:sp>
        <p:nvSpPr>
          <p:cNvPr id="6" name="Pole tekstowe 5"/>
          <p:cNvSpPr txBox="1"/>
          <p:nvPr/>
        </p:nvSpPr>
        <p:spPr>
          <a:xfrm>
            <a:off x="6377796" y="2999117"/>
            <a:ext cx="53742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800" b="1" dirty="0">
                <a:solidFill>
                  <a:schemeClr val="bg1"/>
                </a:solidFill>
                <a:latin typeface="Arial" panose="020B0604020202020204"/>
              </a:rPr>
              <a:t>The </a:t>
            </a:r>
            <a:r>
              <a:rPr lang="pl-PL" sz="2800" b="1" dirty="0" err="1">
                <a:solidFill>
                  <a:schemeClr val="bg1"/>
                </a:solidFill>
                <a:latin typeface="Arial" panose="020B0604020202020204"/>
              </a:rPr>
              <a:t>Ghetto</a:t>
            </a:r>
            <a:r>
              <a:rPr lang="pl-PL" sz="2800" b="1" dirty="0">
                <a:solidFill>
                  <a:schemeClr val="bg1"/>
                </a:solidFill>
                <a:latin typeface="Arial" panose="020B0604020202020204"/>
              </a:rPr>
              <a:t> </a:t>
            </a:r>
            <a:r>
              <a:rPr lang="pl-PL" sz="2800" b="1" dirty="0" err="1">
                <a:solidFill>
                  <a:schemeClr val="bg1"/>
                </a:solidFill>
                <a:latin typeface="Arial" panose="020B0604020202020204"/>
              </a:rPr>
              <a:t>Heroes</a:t>
            </a:r>
            <a:r>
              <a:rPr lang="pl-PL" sz="2800" b="1" dirty="0">
                <a:solidFill>
                  <a:schemeClr val="bg1"/>
                </a:solidFill>
                <a:latin typeface="Arial" panose="020B0604020202020204"/>
              </a:rPr>
              <a:t> Monument</a:t>
            </a:r>
            <a:endParaRPr lang="pl-PL" sz="2800">
              <a:solidFill>
                <a:schemeClr val="bg1"/>
              </a:solidFill>
              <a:cs typeface="Calibri" panose="020F0502020204030204"/>
            </a:endParaRPr>
          </a:p>
        </p:txBody>
      </p:sp>
      <p:sp>
        <p:nvSpPr>
          <p:cNvPr id="8" name="Pole tekstowe 7"/>
          <p:cNvSpPr txBox="1"/>
          <p:nvPr/>
        </p:nvSpPr>
        <p:spPr>
          <a:xfrm>
            <a:off x="468702" y="6003985"/>
            <a:ext cx="53742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endParaRPr lang="pl-PL" sz="3200" b="1" dirty="0">
              <a:solidFill>
                <a:schemeClr val="bg1"/>
              </a:solidFill>
              <a:cs typeface="Calibri" panose="020F0502020204030204"/>
            </a:endParaRPr>
          </a:p>
        </p:txBody>
      </p:sp>
      <p:pic>
        <p:nvPicPr>
          <p:cNvPr id="12" name="Obraz 12" descr="Obraz zawierający budynek, zewnętrzne, droga, autobus&#10;&#10;Opis wygenerowany automatycznie"/>
          <p:cNvPicPr>
            <a:picLocks noChangeAspect="1"/>
          </p:cNvPicPr>
          <p:nvPr/>
        </p:nvPicPr>
        <p:blipFill>
          <a:blip r:embed="rId3"/>
          <a:stretch>
            <a:fillRect/>
          </a:stretch>
        </p:blipFill>
        <p:spPr>
          <a:xfrm>
            <a:off x="521089" y="3511131"/>
            <a:ext cx="4651255" cy="3056266"/>
          </a:xfrm>
          <a:prstGeom prst="rect">
            <a:avLst/>
          </a:prstGeom>
        </p:spPr>
      </p:pic>
      <p:sp>
        <p:nvSpPr>
          <p:cNvPr id="13" name="Pole tekstowe 12"/>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dirty="0">
                <a:cs typeface="Calibri" panose="020F0502020204030204"/>
              </a:rPr>
              <a:t>  </a:t>
            </a:r>
            <a:endParaRPr lang="pl-PL" dirty="0">
              <a:cs typeface="Calibri" panose="020F0502020204030204"/>
            </a:endParaRPr>
          </a:p>
        </p:txBody>
      </p:sp>
      <p:sp>
        <p:nvSpPr>
          <p:cNvPr id="14" name="Pole tekstowe 13"/>
          <p:cNvSpPr txBox="1"/>
          <p:nvPr/>
        </p:nvSpPr>
        <p:spPr>
          <a:xfrm>
            <a:off x="5988709" y="4709123"/>
            <a:ext cx="46697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3200" b="1" dirty="0" err="1">
                <a:solidFill>
                  <a:schemeClr val="bg1"/>
                </a:solidFill>
                <a:ea typeface="+mn-lt"/>
                <a:cs typeface="+mn-lt"/>
              </a:rPr>
              <a:t>Old</a:t>
            </a:r>
            <a:r>
              <a:rPr lang="pl-PL" sz="3200" b="1" dirty="0">
                <a:solidFill>
                  <a:schemeClr val="bg1"/>
                </a:solidFill>
                <a:ea typeface="+mn-lt"/>
                <a:cs typeface="+mn-lt"/>
              </a:rPr>
              <a:t> Town Market </a:t>
            </a:r>
            <a:endParaRPr lang="pl-PL" b="1">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cs typeface="Calibri Light" panose="020F0302020204030204"/>
              </a:rPr>
              <a:t>  </a:t>
            </a:r>
            <a:endParaRPr lang="pl-PL" dirty="0"/>
          </a:p>
        </p:txBody>
      </p:sp>
      <p:pic>
        <p:nvPicPr>
          <p:cNvPr id="3" name="Obraz 3" descr="Obraz zawierający zewnętrzne, budynek, duży, zegar&#10;&#10;Opis wygenerowany automatycznie"/>
          <p:cNvPicPr>
            <a:picLocks noChangeAspect="1"/>
          </p:cNvPicPr>
          <p:nvPr/>
        </p:nvPicPr>
        <p:blipFill>
          <a:blip r:embed="rId1"/>
          <a:stretch>
            <a:fillRect/>
          </a:stretch>
        </p:blipFill>
        <p:spPr>
          <a:xfrm>
            <a:off x="1288211" y="365185"/>
            <a:ext cx="2743200" cy="4114800"/>
          </a:xfrm>
          <a:prstGeom prst="rect">
            <a:avLst/>
          </a:prstGeom>
        </p:spPr>
      </p:pic>
      <p:sp>
        <p:nvSpPr>
          <p:cNvPr id="4" name="Pole tekstowe 3"/>
          <p:cNvSpPr txBox="1"/>
          <p:nvPr/>
        </p:nvSpPr>
        <p:spPr>
          <a:xfrm>
            <a:off x="339306" y="4494362"/>
            <a:ext cx="669697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800" b="1" dirty="0" err="1">
                <a:solidFill>
                  <a:srgbClr val="FFFFFF"/>
                </a:solidFill>
              </a:rPr>
              <a:t>Palace</a:t>
            </a:r>
            <a:r>
              <a:rPr lang="pl-PL" sz="2800" b="1" dirty="0">
                <a:solidFill>
                  <a:srgbClr val="FFFFFF"/>
                </a:solidFill>
              </a:rPr>
              <a:t> of </a:t>
            </a:r>
            <a:r>
              <a:rPr lang="pl-PL" sz="2800" b="1" dirty="0" err="1">
                <a:solidFill>
                  <a:srgbClr val="FFFFFF"/>
                </a:solidFill>
              </a:rPr>
              <a:t>Culture</a:t>
            </a:r>
            <a:r>
              <a:rPr lang="pl-PL" sz="2800" b="1" dirty="0">
                <a:solidFill>
                  <a:srgbClr val="FFFFFF"/>
                </a:solidFill>
              </a:rPr>
              <a:t> and Science </a:t>
            </a:r>
            <a:endParaRPr lang="pl-PL" sz="2800" dirty="0"/>
          </a:p>
        </p:txBody>
      </p:sp>
      <p:sp>
        <p:nvSpPr>
          <p:cNvPr id="5" name="Pole tekstowe 4"/>
          <p:cNvSpPr txBox="1"/>
          <p:nvPr/>
        </p:nvSpPr>
        <p:spPr>
          <a:xfrm>
            <a:off x="7815532" y="4350589"/>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3200" b="1" dirty="0">
                <a:solidFill>
                  <a:schemeClr val="bg1"/>
                </a:solidFill>
                <a:cs typeface="Calibri" panose="020F0502020204030204"/>
              </a:rPr>
              <a:t>The </a:t>
            </a:r>
            <a:r>
              <a:rPr lang="pl-PL" sz="3200" b="1" dirty="0" err="1">
                <a:solidFill>
                  <a:schemeClr val="bg1"/>
                </a:solidFill>
                <a:cs typeface="Calibri" panose="020F0502020204030204"/>
              </a:rPr>
              <a:t>barbican</a:t>
            </a:r>
            <a:endParaRPr lang="pl-PL" sz="3200" b="1" dirty="0" err="1">
              <a:solidFill>
                <a:schemeClr val="bg1"/>
              </a:solidFill>
              <a:cs typeface="Calibri" panose="020F0502020204030204"/>
            </a:endParaRPr>
          </a:p>
        </p:txBody>
      </p:sp>
      <p:pic>
        <p:nvPicPr>
          <p:cNvPr id="6" name="Obraz 6" descr="Obraz zawierający budynek, zewnętrzne, trawa, stare&#10;&#10;Opis wygenerowany automatycznie"/>
          <p:cNvPicPr>
            <a:picLocks noChangeAspect="1"/>
          </p:cNvPicPr>
          <p:nvPr/>
        </p:nvPicPr>
        <p:blipFill>
          <a:blip r:embed="rId2"/>
          <a:stretch>
            <a:fillRect/>
          </a:stretch>
        </p:blipFill>
        <p:spPr>
          <a:xfrm>
            <a:off x="6640992" y="1033462"/>
            <a:ext cx="4646582" cy="30945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78125" y="163842"/>
            <a:ext cx="10515600" cy="1325563"/>
          </a:xfrm>
        </p:spPr>
        <p:txBody>
          <a:bodyPr>
            <a:normAutofit/>
          </a:bodyPr>
          <a:lstStyle/>
          <a:p>
            <a:r>
              <a:rPr lang="pl-PL" sz="5400" b="1" i="1" dirty="0" err="1">
                <a:latin typeface="Cambria" panose="02040503050406030204"/>
                <a:cs typeface="Calibri Light" panose="020F0302020204030204"/>
              </a:rPr>
              <a:t>Cracow</a:t>
            </a:r>
            <a:r>
              <a:rPr lang="pl-PL" sz="5400" b="1" i="1" dirty="0">
                <a:latin typeface="Cambria" panose="02040503050406030204"/>
                <a:cs typeface="Calibri Light" panose="020F0302020204030204"/>
              </a:rPr>
              <a:t> </a:t>
            </a:r>
            <a:endParaRPr lang="pl-PL" sz="5400" b="1" i="1" dirty="0" err="1">
              <a:latin typeface="Cambria" panose="02040503050406030204"/>
            </a:endParaRPr>
          </a:p>
        </p:txBody>
      </p:sp>
      <p:sp>
        <p:nvSpPr>
          <p:cNvPr id="3" name="Pole tekstowe 2"/>
          <p:cNvSpPr txBox="1"/>
          <p:nvPr/>
        </p:nvSpPr>
        <p:spPr>
          <a:xfrm>
            <a:off x="943156" y="1503872"/>
            <a:ext cx="870980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400" err="1">
                <a:latin typeface="Arial" panose="020B0604020202020204"/>
                <a:cs typeface="Calibri" panose="020F0502020204030204"/>
              </a:rPr>
              <a:t>Cracow</a:t>
            </a:r>
            <a:r>
              <a:rPr lang="pl-PL" sz="2400" dirty="0">
                <a:latin typeface="Arial" panose="020B0604020202020204"/>
                <a:cs typeface="Calibri" panose="020F0502020204030204"/>
              </a:rPr>
              <a:t> </a:t>
            </a:r>
            <a:r>
              <a:rPr lang="pl-PL" sz="2400" err="1">
                <a:latin typeface="Arial" panose="020B0604020202020204"/>
                <a:cs typeface="Calibri" panose="020F0502020204030204"/>
              </a:rPr>
              <a:t>or</a:t>
            </a:r>
            <a:r>
              <a:rPr lang="pl-PL" sz="2400" dirty="0">
                <a:latin typeface="Arial" panose="020B0604020202020204"/>
                <a:cs typeface="Calibri" panose="020F0502020204030204"/>
              </a:rPr>
              <a:t> </a:t>
            </a:r>
            <a:r>
              <a:rPr lang="pl-PL" sz="2400" err="1">
                <a:latin typeface="Arial" panose="020B0604020202020204"/>
                <a:cs typeface="Calibri" panose="020F0502020204030204"/>
              </a:rPr>
              <a:t>Krakow</a:t>
            </a:r>
            <a:r>
              <a:rPr lang="pl-PL" sz="2400" dirty="0">
                <a:latin typeface="Arial" panose="020B0604020202020204"/>
                <a:cs typeface="Calibri" panose="020F0502020204030204"/>
              </a:rPr>
              <a:t> (</a:t>
            </a:r>
            <a:r>
              <a:rPr lang="pl-PL" sz="2400" err="1">
                <a:latin typeface="Arial" panose="020B0604020202020204"/>
                <a:cs typeface="Calibri" panose="020F0502020204030204"/>
              </a:rPr>
              <a:t>Polish</a:t>
            </a:r>
            <a:r>
              <a:rPr lang="pl-PL" sz="2400" dirty="0">
                <a:latin typeface="Arial" panose="020B0604020202020204"/>
                <a:cs typeface="Calibri" panose="020F0502020204030204"/>
              </a:rPr>
              <a:t>: Kraków) </a:t>
            </a:r>
            <a:r>
              <a:rPr lang="pl-PL" sz="2400" err="1">
                <a:latin typeface="Arial" panose="020B0604020202020204"/>
                <a:cs typeface="Calibri" panose="020F0502020204030204"/>
              </a:rPr>
              <a:t>Is</a:t>
            </a:r>
            <a:r>
              <a:rPr lang="pl-PL" sz="2400" dirty="0">
                <a:latin typeface="Arial" panose="020B0604020202020204"/>
                <a:cs typeface="Calibri" panose="020F0502020204030204"/>
              </a:rPr>
              <a:t> the </a:t>
            </a:r>
            <a:r>
              <a:rPr lang="pl-PL" sz="2400" err="1">
                <a:latin typeface="Arial" panose="020B0604020202020204"/>
                <a:cs typeface="Calibri" panose="020F0502020204030204"/>
              </a:rPr>
              <a:t>second</a:t>
            </a:r>
            <a:r>
              <a:rPr lang="pl-PL" sz="2400" dirty="0">
                <a:latin typeface="Arial" panose="020B0604020202020204"/>
                <a:cs typeface="Calibri" panose="020F0502020204030204"/>
              </a:rPr>
              <a:t> </a:t>
            </a:r>
            <a:r>
              <a:rPr lang="pl-PL" sz="2400" err="1">
                <a:latin typeface="Arial" panose="020B0604020202020204"/>
                <a:cs typeface="Calibri" panose="020F0502020204030204"/>
              </a:rPr>
              <a:t>largest</a:t>
            </a:r>
            <a:r>
              <a:rPr lang="pl-PL" sz="2400" dirty="0">
                <a:latin typeface="Arial" panose="020B0604020202020204"/>
                <a:cs typeface="Calibri" panose="020F0502020204030204"/>
              </a:rPr>
              <a:t> and one of the </a:t>
            </a:r>
            <a:r>
              <a:rPr lang="pl-PL" sz="2400" err="1">
                <a:latin typeface="Arial" panose="020B0604020202020204"/>
                <a:cs typeface="Calibri" panose="020F0502020204030204"/>
              </a:rPr>
              <a:t>oldest</a:t>
            </a:r>
            <a:r>
              <a:rPr lang="pl-PL" sz="2400" dirty="0">
                <a:latin typeface="Arial" panose="020B0604020202020204"/>
                <a:cs typeface="Calibri" panose="020F0502020204030204"/>
              </a:rPr>
              <a:t> </a:t>
            </a:r>
            <a:r>
              <a:rPr lang="pl-PL" sz="2400" err="1">
                <a:latin typeface="Arial" panose="020B0604020202020204"/>
                <a:cs typeface="Calibri" panose="020F0502020204030204"/>
              </a:rPr>
              <a:t>cities</a:t>
            </a:r>
            <a:r>
              <a:rPr lang="pl-PL" sz="2400" dirty="0">
                <a:latin typeface="Arial" panose="020B0604020202020204"/>
                <a:cs typeface="Calibri" panose="020F0502020204030204"/>
              </a:rPr>
              <a:t> in Poland. </a:t>
            </a:r>
            <a:r>
              <a:rPr lang="pl-PL" sz="2400" err="1">
                <a:latin typeface="Arial" panose="020B0604020202020204"/>
                <a:cs typeface="Calibri" panose="020F0502020204030204"/>
              </a:rPr>
              <a:t>Cracow</a:t>
            </a:r>
            <a:r>
              <a:rPr lang="pl-PL" sz="2400" dirty="0">
                <a:latin typeface="Arial" panose="020B0604020202020204"/>
                <a:cs typeface="Calibri" panose="020F0502020204030204"/>
              </a:rPr>
              <a:t> </a:t>
            </a:r>
            <a:r>
              <a:rPr lang="pl-PL" sz="2400" err="1">
                <a:latin typeface="Arial" panose="020B0604020202020204"/>
                <a:cs typeface="Calibri" panose="020F0502020204030204"/>
              </a:rPr>
              <a:t>has</a:t>
            </a:r>
            <a:r>
              <a:rPr lang="pl-PL" sz="2400" dirty="0">
                <a:latin typeface="Arial" panose="020B0604020202020204"/>
                <a:cs typeface="Calibri" panose="020F0502020204030204"/>
              </a:rPr>
              <a:t> </a:t>
            </a:r>
            <a:r>
              <a:rPr lang="pl-PL" sz="2400" err="1">
                <a:latin typeface="Arial" panose="020B0604020202020204"/>
                <a:cs typeface="Calibri" panose="020F0502020204030204"/>
              </a:rPr>
              <a:t>traditionally</a:t>
            </a:r>
            <a:r>
              <a:rPr lang="pl-PL" sz="2400" dirty="0">
                <a:latin typeface="Arial" panose="020B0604020202020204"/>
                <a:cs typeface="Calibri" panose="020F0502020204030204"/>
              </a:rPr>
              <a:t> </a:t>
            </a:r>
            <a:r>
              <a:rPr lang="pl-PL" sz="2400" err="1">
                <a:latin typeface="Arial" panose="020B0604020202020204"/>
                <a:cs typeface="Calibri" panose="020F0502020204030204"/>
              </a:rPr>
              <a:t>been</a:t>
            </a:r>
            <a:r>
              <a:rPr lang="pl-PL" sz="2400" dirty="0">
                <a:latin typeface="Arial" panose="020B0604020202020204"/>
                <a:cs typeface="Calibri" panose="020F0502020204030204"/>
              </a:rPr>
              <a:t> on of the </a:t>
            </a:r>
            <a:r>
              <a:rPr lang="pl-PL" sz="2400" err="1">
                <a:latin typeface="Arial" panose="020B0604020202020204"/>
                <a:cs typeface="Calibri" panose="020F0502020204030204"/>
              </a:rPr>
              <a:t>leading</a:t>
            </a:r>
            <a:r>
              <a:rPr lang="pl-PL" sz="2400" dirty="0">
                <a:latin typeface="Arial" panose="020B0604020202020204"/>
                <a:cs typeface="Calibri" panose="020F0502020204030204"/>
              </a:rPr>
              <a:t> </a:t>
            </a:r>
            <a:r>
              <a:rPr lang="pl-PL" sz="2400" err="1">
                <a:latin typeface="Arial" panose="020B0604020202020204"/>
                <a:cs typeface="Calibri" panose="020F0502020204030204"/>
              </a:rPr>
              <a:t>centres</a:t>
            </a:r>
            <a:r>
              <a:rPr lang="pl-PL" sz="2400" dirty="0">
                <a:latin typeface="Arial" panose="020B0604020202020204"/>
                <a:cs typeface="Calibri" panose="020F0502020204030204"/>
              </a:rPr>
              <a:t> of </a:t>
            </a:r>
            <a:r>
              <a:rPr lang="pl-PL" sz="2400" err="1">
                <a:latin typeface="Arial" panose="020B0604020202020204"/>
                <a:cs typeface="Calibri" panose="020F0502020204030204"/>
              </a:rPr>
              <a:t>Polish</a:t>
            </a:r>
            <a:r>
              <a:rPr lang="pl-PL" sz="2400" dirty="0">
                <a:latin typeface="Arial" panose="020B0604020202020204"/>
                <a:cs typeface="Calibri" panose="020F0502020204030204"/>
              </a:rPr>
              <a:t> </a:t>
            </a:r>
            <a:r>
              <a:rPr lang="pl-PL" sz="2400" err="1">
                <a:latin typeface="Arial" panose="020B0604020202020204"/>
                <a:cs typeface="Calibri" panose="020F0502020204030204"/>
              </a:rPr>
              <a:t>academic</a:t>
            </a:r>
            <a:r>
              <a:rPr lang="pl-PL" sz="2400" dirty="0">
                <a:latin typeface="Arial" panose="020B0604020202020204"/>
                <a:cs typeface="Calibri" panose="020F0502020204030204"/>
              </a:rPr>
              <a:t>, </a:t>
            </a:r>
            <a:r>
              <a:rPr lang="pl-PL" sz="2400" err="1">
                <a:latin typeface="Arial" panose="020B0604020202020204"/>
                <a:cs typeface="Calibri" panose="020F0502020204030204"/>
              </a:rPr>
              <a:t>cultural</a:t>
            </a:r>
            <a:r>
              <a:rPr lang="pl-PL" sz="2400" dirty="0">
                <a:latin typeface="Arial" panose="020B0604020202020204"/>
                <a:cs typeface="Calibri" panose="020F0502020204030204"/>
              </a:rPr>
              <a:t> and </a:t>
            </a:r>
            <a:r>
              <a:rPr lang="pl-PL" sz="2400" err="1">
                <a:latin typeface="Arial" panose="020B0604020202020204"/>
                <a:cs typeface="Calibri" panose="020F0502020204030204"/>
              </a:rPr>
              <a:t>artistic</a:t>
            </a:r>
            <a:r>
              <a:rPr lang="pl-PL" sz="2400" dirty="0">
                <a:latin typeface="Arial" panose="020B0604020202020204"/>
                <a:cs typeface="Calibri" panose="020F0502020204030204"/>
              </a:rPr>
              <a:t> life. </a:t>
            </a:r>
            <a:r>
              <a:rPr lang="pl-PL" sz="2400" dirty="0">
                <a:ea typeface="+mn-lt"/>
                <a:cs typeface="+mn-lt"/>
              </a:rPr>
              <a:t> </a:t>
            </a:r>
            <a:r>
              <a:rPr lang="pl-PL" sz="2400" err="1">
                <a:latin typeface="Arial" panose="020B0604020202020204"/>
                <a:ea typeface="+mn-lt"/>
                <a:cs typeface="+mn-lt"/>
              </a:rPr>
              <a:t>Cited</a:t>
            </a:r>
            <a:r>
              <a:rPr lang="pl-PL" sz="2400" dirty="0">
                <a:latin typeface="Arial" panose="020B0604020202020204"/>
                <a:ea typeface="+mn-lt"/>
                <a:cs typeface="+mn-lt"/>
              </a:rPr>
              <a:t> as one of </a:t>
            </a:r>
            <a:r>
              <a:rPr lang="pl-PL" sz="2400" err="1">
                <a:latin typeface="Arial" panose="020B0604020202020204"/>
                <a:ea typeface="+mn-lt"/>
                <a:cs typeface="+mn-lt"/>
              </a:rPr>
              <a:t>Europe's</a:t>
            </a:r>
            <a:r>
              <a:rPr lang="pl-PL" sz="2400" dirty="0">
                <a:latin typeface="Arial" panose="020B0604020202020204"/>
                <a:ea typeface="+mn-lt"/>
                <a:cs typeface="+mn-lt"/>
              </a:rPr>
              <a:t> most </a:t>
            </a:r>
            <a:r>
              <a:rPr lang="pl-PL" sz="2400" err="1">
                <a:latin typeface="Arial" panose="020B0604020202020204"/>
                <a:ea typeface="+mn-lt"/>
                <a:cs typeface="+mn-lt"/>
              </a:rPr>
              <a:t>beautiful</a:t>
            </a:r>
            <a:r>
              <a:rPr lang="pl-PL" sz="2400" dirty="0">
                <a:latin typeface="Arial" panose="020B0604020202020204"/>
                <a:ea typeface="+mn-lt"/>
                <a:cs typeface="+mn-lt"/>
              </a:rPr>
              <a:t> </a:t>
            </a:r>
            <a:r>
              <a:rPr lang="pl-PL" sz="2400" err="1">
                <a:latin typeface="Arial" panose="020B0604020202020204"/>
                <a:ea typeface="+mn-lt"/>
                <a:cs typeface="+mn-lt"/>
              </a:rPr>
              <a:t>cities</a:t>
            </a:r>
            <a:endParaRPr lang="pl-PL" sz="2400" err="1">
              <a:latin typeface="Arial" panose="020B0604020202020204"/>
              <a:cs typeface="Calibri" panose="020F0502020204030204"/>
            </a:endParaRPr>
          </a:p>
        </p:txBody>
      </p:sp>
      <p:sp>
        <p:nvSpPr>
          <p:cNvPr id="4" name="Pole tekstowe 3"/>
          <p:cNvSpPr txBox="1"/>
          <p:nvPr/>
        </p:nvSpPr>
        <p:spPr>
          <a:xfrm>
            <a:off x="943155" y="5011947"/>
            <a:ext cx="951493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400" dirty="0">
                <a:latin typeface="Arial" panose="020B0604020202020204"/>
                <a:ea typeface="+mn-lt"/>
                <a:cs typeface="+mn-lt"/>
              </a:rPr>
              <a:t>In 1978, Karol Wojtyła, archbishop of Kraków, was </a:t>
            </a:r>
            <a:r>
              <a:rPr lang="pl-PL" sz="2400" dirty="0" err="1">
                <a:latin typeface="Arial" panose="020B0604020202020204"/>
                <a:ea typeface="+mn-lt"/>
                <a:cs typeface="+mn-lt"/>
              </a:rPr>
              <a:t>elevated</a:t>
            </a:r>
            <a:r>
              <a:rPr lang="pl-PL" sz="2400" dirty="0">
                <a:latin typeface="Arial" panose="020B0604020202020204"/>
                <a:ea typeface="+mn-lt"/>
                <a:cs typeface="+mn-lt"/>
              </a:rPr>
              <a:t> to the </a:t>
            </a:r>
            <a:r>
              <a:rPr lang="pl-PL" sz="2400" dirty="0" err="1">
                <a:latin typeface="Arial" panose="020B0604020202020204"/>
                <a:ea typeface="+mn-lt"/>
                <a:cs typeface="+mn-lt"/>
              </a:rPr>
              <a:t>papacy</a:t>
            </a:r>
            <a:r>
              <a:rPr lang="pl-PL" sz="2400" dirty="0">
                <a:latin typeface="Arial" panose="020B0604020202020204"/>
                <a:ea typeface="+mn-lt"/>
                <a:cs typeface="+mn-lt"/>
              </a:rPr>
              <a:t> as </a:t>
            </a:r>
            <a:r>
              <a:rPr lang="pl-PL" sz="2400" dirty="0" err="1">
                <a:latin typeface="Arial" panose="020B0604020202020204"/>
                <a:ea typeface="+mn-lt"/>
                <a:cs typeface="+mn-lt"/>
              </a:rPr>
              <a:t>Pope</a:t>
            </a:r>
            <a:r>
              <a:rPr lang="pl-PL" sz="2400" dirty="0">
                <a:latin typeface="Arial" panose="020B0604020202020204"/>
                <a:ea typeface="+mn-lt"/>
                <a:cs typeface="+mn-lt"/>
              </a:rPr>
              <a:t> John Paul II—the </a:t>
            </a:r>
            <a:r>
              <a:rPr lang="pl-PL" sz="2400" dirty="0" err="1">
                <a:latin typeface="Arial" panose="020B0604020202020204"/>
                <a:ea typeface="+mn-lt"/>
                <a:cs typeface="+mn-lt"/>
              </a:rPr>
              <a:t>first</a:t>
            </a:r>
            <a:r>
              <a:rPr lang="pl-PL" sz="2400" dirty="0">
                <a:latin typeface="Arial" panose="020B0604020202020204"/>
                <a:ea typeface="+mn-lt"/>
                <a:cs typeface="+mn-lt"/>
              </a:rPr>
              <a:t> non-</a:t>
            </a:r>
            <a:r>
              <a:rPr lang="pl-PL" sz="2400" dirty="0" err="1">
                <a:latin typeface="Arial" panose="020B0604020202020204"/>
                <a:ea typeface="+mn-lt"/>
                <a:cs typeface="+mn-lt"/>
              </a:rPr>
              <a:t>Italian</a:t>
            </a:r>
            <a:r>
              <a:rPr lang="pl-PL" sz="2400" dirty="0">
                <a:latin typeface="Arial" panose="020B0604020202020204"/>
                <a:ea typeface="+mn-lt"/>
                <a:cs typeface="+mn-lt"/>
              </a:rPr>
              <a:t> </a:t>
            </a:r>
            <a:r>
              <a:rPr lang="pl-PL" sz="2400" dirty="0" err="1">
                <a:latin typeface="Arial" panose="020B0604020202020204"/>
                <a:ea typeface="+mn-lt"/>
                <a:cs typeface="+mn-lt"/>
              </a:rPr>
              <a:t>pope</a:t>
            </a:r>
            <a:r>
              <a:rPr lang="pl-PL" sz="2400" dirty="0">
                <a:latin typeface="Arial" panose="020B0604020202020204"/>
                <a:ea typeface="+mn-lt"/>
                <a:cs typeface="+mn-lt"/>
              </a:rPr>
              <a:t> in 455 </a:t>
            </a:r>
            <a:r>
              <a:rPr lang="pl-PL" sz="2400" dirty="0" err="1">
                <a:latin typeface="Arial" panose="020B0604020202020204"/>
                <a:ea typeface="+mn-lt"/>
                <a:cs typeface="+mn-lt"/>
              </a:rPr>
              <a:t>years</a:t>
            </a:r>
            <a:r>
              <a:rPr lang="pl-PL" sz="2400" dirty="0">
                <a:latin typeface="Arial" panose="020B0604020202020204"/>
                <a:ea typeface="+mn-lt"/>
                <a:cs typeface="+mn-lt"/>
              </a:rPr>
              <a:t>. </a:t>
            </a:r>
            <a:r>
              <a:rPr lang="pl-PL" sz="2400" dirty="0" err="1">
                <a:latin typeface="Arial" panose="020B0604020202020204"/>
                <a:ea typeface="+mn-lt"/>
                <a:cs typeface="+mn-lt"/>
              </a:rPr>
              <a:t>Also</a:t>
            </a:r>
            <a:r>
              <a:rPr lang="pl-PL" sz="2400" dirty="0">
                <a:latin typeface="Arial" panose="020B0604020202020204"/>
                <a:ea typeface="+mn-lt"/>
                <a:cs typeface="+mn-lt"/>
              </a:rPr>
              <a:t> </a:t>
            </a:r>
            <a:r>
              <a:rPr lang="pl-PL" sz="2400" dirty="0" err="1">
                <a:latin typeface="Arial" panose="020B0604020202020204"/>
                <a:ea typeface="+mn-lt"/>
                <a:cs typeface="+mn-lt"/>
              </a:rPr>
              <a:t>that</a:t>
            </a:r>
            <a:r>
              <a:rPr lang="pl-PL" sz="2400" dirty="0">
                <a:latin typeface="Arial" panose="020B0604020202020204"/>
                <a:ea typeface="+mn-lt"/>
                <a:cs typeface="+mn-lt"/>
              </a:rPr>
              <a:t> </a:t>
            </a:r>
            <a:r>
              <a:rPr lang="pl-PL" sz="2400" dirty="0" err="1">
                <a:latin typeface="Arial" panose="020B0604020202020204"/>
                <a:ea typeface="+mn-lt"/>
                <a:cs typeface="+mn-lt"/>
              </a:rPr>
              <a:t>year</a:t>
            </a:r>
            <a:r>
              <a:rPr lang="pl-PL" sz="2400" dirty="0">
                <a:latin typeface="Arial" panose="020B0604020202020204"/>
                <a:ea typeface="+mn-lt"/>
                <a:cs typeface="+mn-lt"/>
              </a:rPr>
              <a:t>, UNESCO </a:t>
            </a:r>
            <a:r>
              <a:rPr lang="pl-PL" sz="2400" dirty="0" err="1">
                <a:latin typeface="Arial" panose="020B0604020202020204"/>
                <a:ea typeface="+mn-lt"/>
                <a:cs typeface="+mn-lt"/>
              </a:rPr>
              <a:t>approved</a:t>
            </a:r>
            <a:r>
              <a:rPr lang="pl-PL" sz="2400" dirty="0">
                <a:latin typeface="Arial" panose="020B0604020202020204"/>
                <a:ea typeface="+mn-lt"/>
                <a:cs typeface="+mn-lt"/>
              </a:rPr>
              <a:t> </a:t>
            </a:r>
            <a:r>
              <a:rPr lang="pl-PL" sz="2400" dirty="0" err="1">
                <a:latin typeface="Arial" panose="020B0604020202020204"/>
                <a:ea typeface="+mn-lt"/>
                <a:cs typeface="+mn-lt"/>
              </a:rPr>
              <a:t>Kraków's</a:t>
            </a:r>
            <a:r>
              <a:rPr lang="pl-PL" sz="2400" dirty="0">
                <a:latin typeface="Arial" panose="020B0604020202020204"/>
                <a:ea typeface="+mn-lt"/>
                <a:cs typeface="+mn-lt"/>
              </a:rPr>
              <a:t> </a:t>
            </a:r>
            <a:r>
              <a:rPr lang="pl-PL" sz="2400" dirty="0" err="1">
                <a:latin typeface="Arial" panose="020B0604020202020204"/>
                <a:ea typeface="+mn-lt"/>
                <a:cs typeface="+mn-lt"/>
              </a:rPr>
              <a:t>entire</a:t>
            </a:r>
            <a:r>
              <a:rPr lang="pl-PL" sz="2400" dirty="0">
                <a:latin typeface="Arial" panose="020B0604020202020204"/>
                <a:ea typeface="+mn-lt"/>
                <a:cs typeface="+mn-lt"/>
              </a:rPr>
              <a:t> </a:t>
            </a:r>
            <a:r>
              <a:rPr lang="pl-PL" sz="2400" dirty="0" err="1">
                <a:latin typeface="Arial" panose="020B0604020202020204"/>
                <a:ea typeface="+mn-lt"/>
                <a:cs typeface="+mn-lt"/>
              </a:rPr>
              <a:t>Old</a:t>
            </a:r>
            <a:r>
              <a:rPr lang="pl-PL" sz="2400" dirty="0">
                <a:latin typeface="Arial" panose="020B0604020202020204"/>
                <a:ea typeface="+mn-lt"/>
                <a:cs typeface="+mn-lt"/>
              </a:rPr>
              <a:t> Town and </a:t>
            </a:r>
            <a:r>
              <a:rPr lang="pl-PL" sz="2400" dirty="0" err="1">
                <a:latin typeface="Arial" panose="020B0604020202020204"/>
                <a:ea typeface="+mn-lt"/>
                <a:cs typeface="+mn-lt"/>
              </a:rPr>
              <a:t>historic</a:t>
            </a:r>
            <a:r>
              <a:rPr lang="pl-PL" sz="2400" dirty="0">
                <a:latin typeface="Arial" panose="020B0604020202020204"/>
                <a:ea typeface="+mn-lt"/>
                <a:cs typeface="+mn-lt"/>
              </a:rPr>
              <a:t> </a:t>
            </a:r>
            <a:r>
              <a:rPr lang="pl-PL" sz="2400" dirty="0" err="1">
                <a:latin typeface="Arial" panose="020B0604020202020204"/>
                <a:ea typeface="+mn-lt"/>
                <a:cs typeface="+mn-lt"/>
              </a:rPr>
              <a:t>centre</a:t>
            </a:r>
            <a:r>
              <a:rPr lang="pl-PL" sz="2400" dirty="0">
                <a:latin typeface="Arial" panose="020B0604020202020204"/>
                <a:ea typeface="+mn-lt"/>
                <a:cs typeface="+mn-lt"/>
              </a:rPr>
              <a:t> as </a:t>
            </a:r>
            <a:r>
              <a:rPr lang="pl-PL" sz="2400" dirty="0" err="1">
                <a:latin typeface="Arial" panose="020B0604020202020204"/>
                <a:ea typeface="+mn-lt"/>
                <a:cs typeface="+mn-lt"/>
              </a:rPr>
              <a:t>its</a:t>
            </a:r>
            <a:r>
              <a:rPr lang="pl-PL" sz="2400" dirty="0">
                <a:latin typeface="Arial" panose="020B0604020202020204"/>
                <a:ea typeface="+mn-lt"/>
                <a:cs typeface="+mn-lt"/>
              </a:rPr>
              <a:t> </a:t>
            </a:r>
            <a:r>
              <a:rPr lang="pl-PL" sz="2400" dirty="0" err="1">
                <a:latin typeface="Arial" panose="020B0604020202020204"/>
                <a:ea typeface="+mn-lt"/>
                <a:cs typeface="+mn-lt"/>
              </a:rPr>
              <a:t>first</a:t>
            </a:r>
            <a:r>
              <a:rPr lang="pl-PL" sz="2400" dirty="0">
                <a:latin typeface="Arial" panose="020B0604020202020204"/>
                <a:ea typeface="+mn-lt"/>
                <a:cs typeface="+mn-lt"/>
              </a:rPr>
              <a:t> World </a:t>
            </a:r>
            <a:r>
              <a:rPr lang="pl-PL" sz="2400" dirty="0" err="1">
                <a:latin typeface="Arial" panose="020B0604020202020204"/>
                <a:ea typeface="+mn-lt"/>
                <a:cs typeface="+mn-lt"/>
              </a:rPr>
              <a:t>Heritage</a:t>
            </a:r>
            <a:r>
              <a:rPr lang="pl-PL" sz="2400" dirty="0">
                <a:latin typeface="Arial" panose="020B0604020202020204"/>
                <a:ea typeface="+mn-lt"/>
                <a:cs typeface="+mn-lt"/>
              </a:rPr>
              <a:t> List </a:t>
            </a:r>
            <a:r>
              <a:rPr lang="pl-PL" sz="2400" dirty="0" err="1">
                <a:latin typeface="Arial" panose="020B0604020202020204"/>
                <a:ea typeface="+mn-lt"/>
                <a:cs typeface="+mn-lt"/>
              </a:rPr>
              <a:t>alongside</a:t>
            </a:r>
            <a:r>
              <a:rPr lang="pl-PL" sz="2400" dirty="0">
                <a:latin typeface="Arial" panose="020B0604020202020204"/>
                <a:ea typeface="+mn-lt"/>
                <a:cs typeface="+mn-lt"/>
              </a:rPr>
              <a:t> Quito.</a:t>
            </a:r>
            <a:endParaRPr lang="pl-PL" sz="2400" dirty="0">
              <a:latin typeface="Calibri" panose="020F0502020204030204"/>
              <a:cs typeface="Calibri" panose="020F0502020204030204"/>
            </a:endParaRPr>
          </a:p>
        </p:txBody>
      </p:sp>
      <p:sp>
        <p:nvSpPr>
          <p:cNvPr id="5" name="Pole tekstowe 4"/>
          <p:cNvSpPr txBox="1"/>
          <p:nvPr/>
        </p:nvSpPr>
        <p:spPr>
          <a:xfrm>
            <a:off x="942257" y="3242633"/>
            <a:ext cx="1119708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400" dirty="0">
                <a:latin typeface="Arial" panose="020B0604020202020204"/>
                <a:cs typeface="Calibri" panose="020F0502020204030204"/>
              </a:rPr>
              <a:t>The Wawel </a:t>
            </a:r>
            <a:r>
              <a:rPr lang="pl-PL" sz="2400" dirty="0" err="1">
                <a:latin typeface="Arial" panose="020B0604020202020204"/>
                <a:cs typeface="Calibri" panose="020F0502020204030204"/>
              </a:rPr>
              <a:t>Royale</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Castle</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is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located</a:t>
            </a:r>
            <a:r>
              <a:rPr lang="pl-PL" sz="2400" dirty="0">
                <a:latin typeface="Arial" panose="020B0604020202020204"/>
                <a:cs typeface="Calibri" panose="020F0502020204030204"/>
              </a:rPr>
              <a:t> in central Kraków. </a:t>
            </a:r>
            <a:r>
              <a:rPr lang="pl-PL" sz="2400" dirty="0">
                <a:latin typeface="Arial" panose="020B0604020202020204"/>
                <a:ea typeface="+mn-lt"/>
                <a:cs typeface="+mn-lt"/>
              </a:rPr>
              <a:t>The </a:t>
            </a:r>
            <a:r>
              <a:rPr lang="pl-PL" sz="2400" dirty="0" err="1">
                <a:latin typeface="Arial" panose="020B0604020202020204"/>
                <a:ea typeface="+mn-lt"/>
                <a:cs typeface="+mn-lt"/>
              </a:rPr>
              <a:t>castle</a:t>
            </a:r>
            <a:r>
              <a:rPr lang="pl-PL" sz="2400" dirty="0">
                <a:latin typeface="Arial" panose="020B0604020202020204"/>
                <a:ea typeface="+mn-lt"/>
                <a:cs typeface="+mn-lt"/>
              </a:rPr>
              <a:t>, </a:t>
            </a:r>
            <a:r>
              <a:rPr lang="pl-PL" sz="2400" dirty="0" err="1">
                <a:latin typeface="Arial" panose="020B0604020202020204"/>
                <a:ea typeface="+mn-lt"/>
                <a:cs typeface="+mn-lt"/>
              </a:rPr>
              <a:t>being</a:t>
            </a:r>
            <a:r>
              <a:rPr lang="pl-PL" sz="2400" dirty="0">
                <a:latin typeface="Arial" panose="020B0604020202020204"/>
                <a:ea typeface="+mn-lt"/>
                <a:cs typeface="+mn-lt"/>
              </a:rPr>
              <a:t> one of the </a:t>
            </a:r>
            <a:r>
              <a:rPr lang="pl-PL" sz="2400" dirty="0" err="1">
                <a:latin typeface="Arial" panose="020B0604020202020204"/>
                <a:ea typeface="+mn-lt"/>
                <a:cs typeface="+mn-lt"/>
              </a:rPr>
              <a:t>largest</a:t>
            </a:r>
            <a:r>
              <a:rPr lang="pl-PL" sz="2400" dirty="0">
                <a:latin typeface="Arial" panose="020B0604020202020204"/>
                <a:ea typeface="+mn-lt"/>
                <a:cs typeface="+mn-lt"/>
              </a:rPr>
              <a:t> in Poland, </a:t>
            </a:r>
            <a:r>
              <a:rPr lang="pl-PL" sz="2400" dirty="0" err="1">
                <a:latin typeface="Arial" panose="020B0604020202020204"/>
                <a:ea typeface="+mn-lt"/>
                <a:cs typeface="+mn-lt"/>
              </a:rPr>
              <a:t>represents</a:t>
            </a:r>
            <a:r>
              <a:rPr lang="pl-PL" sz="2400" dirty="0">
                <a:latin typeface="Arial" panose="020B0604020202020204"/>
                <a:ea typeface="+mn-lt"/>
                <a:cs typeface="+mn-lt"/>
              </a:rPr>
              <a:t> </a:t>
            </a:r>
            <a:r>
              <a:rPr lang="pl-PL" sz="2400" dirty="0" err="1">
                <a:latin typeface="Arial" panose="020B0604020202020204"/>
                <a:ea typeface="+mn-lt"/>
                <a:cs typeface="+mn-lt"/>
              </a:rPr>
              <a:t>nearly</a:t>
            </a:r>
            <a:r>
              <a:rPr lang="pl-PL" sz="2400" dirty="0">
                <a:latin typeface="Arial" panose="020B0604020202020204"/>
                <a:ea typeface="+mn-lt"/>
                <a:cs typeface="+mn-lt"/>
              </a:rPr>
              <a:t> </a:t>
            </a:r>
            <a:r>
              <a:rPr lang="pl-PL" sz="2400" dirty="0" err="1">
                <a:latin typeface="Arial" panose="020B0604020202020204"/>
                <a:ea typeface="+mn-lt"/>
                <a:cs typeface="+mn-lt"/>
              </a:rPr>
              <a:t>all</a:t>
            </a:r>
            <a:r>
              <a:rPr lang="pl-PL" sz="2400" dirty="0">
                <a:latin typeface="Arial" panose="020B0604020202020204"/>
                <a:ea typeface="+mn-lt"/>
                <a:cs typeface="+mn-lt"/>
              </a:rPr>
              <a:t> </a:t>
            </a:r>
            <a:r>
              <a:rPr lang="pl-PL" sz="2400" dirty="0" err="1">
                <a:latin typeface="Arial" panose="020B0604020202020204"/>
                <a:ea typeface="+mn-lt"/>
                <a:cs typeface="+mn-lt"/>
              </a:rPr>
              <a:t>European</a:t>
            </a:r>
            <a:r>
              <a:rPr lang="pl-PL" sz="2400" dirty="0">
                <a:latin typeface="Arial" panose="020B0604020202020204"/>
                <a:ea typeface="+mn-lt"/>
                <a:cs typeface="+mn-lt"/>
              </a:rPr>
              <a:t> </a:t>
            </a:r>
            <a:r>
              <a:rPr lang="pl-PL" sz="2400" dirty="0" err="1">
                <a:latin typeface="Arial" panose="020B0604020202020204"/>
                <a:ea typeface="+mn-lt"/>
                <a:cs typeface="+mn-lt"/>
              </a:rPr>
              <a:t>architectural</a:t>
            </a:r>
            <a:r>
              <a:rPr lang="pl-PL" sz="2400" dirty="0">
                <a:latin typeface="Arial" panose="020B0604020202020204"/>
                <a:ea typeface="+mn-lt"/>
                <a:cs typeface="+mn-lt"/>
              </a:rPr>
              <a:t> </a:t>
            </a:r>
            <a:r>
              <a:rPr lang="pl-PL" sz="2400" dirty="0" err="1">
                <a:latin typeface="Arial" panose="020B0604020202020204"/>
                <a:ea typeface="+mn-lt"/>
                <a:cs typeface="+mn-lt"/>
              </a:rPr>
              <a:t>styles</a:t>
            </a:r>
            <a:r>
              <a:rPr lang="pl-PL" sz="2400" dirty="0">
                <a:latin typeface="Arial" panose="020B0604020202020204"/>
                <a:ea typeface="+mn-lt"/>
                <a:cs typeface="+mn-lt"/>
              </a:rPr>
              <a:t> of </a:t>
            </a:r>
            <a:r>
              <a:rPr lang="pl-PL" sz="2400" dirty="0" err="1">
                <a:latin typeface="Arial" panose="020B0604020202020204"/>
                <a:ea typeface="+mn-lt"/>
                <a:cs typeface="+mn-lt"/>
              </a:rPr>
              <a:t>medieval</a:t>
            </a:r>
            <a:r>
              <a:rPr lang="pl-PL" sz="2400" dirty="0">
                <a:latin typeface="Arial" panose="020B0604020202020204"/>
                <a:ea typeface="+mn-lt"/>
                <a:cs typeface="+mn-lt"/>
              </a:rPr>
              <a:t>, </a:t>
            </a:r>
            <a:r>
              <a:rPr lang="pl-PL" sz="2400" dirty="0" err="1">
                <a:latin typeface="Arial" panose="020B0604020202020204"/>
                <a:ea typeface="+mn-lt"/>
                <a:cs typeface="+mn-lt"/>
              </a:rPr>
              <a:t>renaissance</a:t>
            </a:r>
            <a:r>
              <a:rPr lang="pl-PL" sz="2400" dirty="0">
                <a:latin typeface="Arial" panose="020B0604020202020204"/>
                <a:ea typeface="+mn-lt"/>
                <a:cs typeface="+mn-lt"/>
              </a:rPr>
              <a:t> and </a:t>
            </a:r>
            <a:r>
              <a:rPr lang="pl-PL" sz="2400" dirty="0" err="1">
                <a:latin typeface="Arial" panose="020B0604020202020204"/>
                <a:ea typeface="+mn-lt"/>
                <a:cs typeface="+mn-lt"/>
              </a:rPr>
              <a:t>baroque</a:t>
            </a:r>
            <a:r>
              <a:rPr lang="pl-PL" sz="2400" dirty="0">
                <a:latin typeface="Arial" panose="020B0604020202020204"/>
                <a:ea typeface="+mn-lt"/>
                <a:cs typeface="+mn-lt"/>
              </a:rPr>
              <a:t> </a:t>
            </a:r>
            <a:r>
              <a:rPr lang="pl-PL" sz="2400" dirty="0" err="1">
                <a:latin typeface="Arial" panose="020B0604020202020204"/>
                <a:ea typeface="+mn-lt"/>
                <a:cs typeface="+mn-lt"/>
              </a:rPr>
              <a:t>periods</a:t>
            </a:r>
            <a:r>
              <a:rPr lang="pl-PL" sz="2400" dirty="0">
                <a:latin typeface="Arial" panose="020B0604020202020204"/>
                <a:ea typeface="+mn-lt"/>
                <a:cs typeface="+mn-lt"/>
              </a:rPr>
              <a:t>. Wawel </a:t>
            </a:r>
            <a:r>
              <a:rPr lang="pl-PL" sz="2400" dirty="0" err="1">
                <a:latin typeface="Arial" panose="020B0604020202020204"/>
                <a:ea typeface="+mn-lt"/>
                <a:cs typeface="+mn-lt"/>
              </a:rPr>
              <a:t>Castle</a:t>
            </a:r>
            <a:r>
              <a:rPr lang="pl-PL" sz="2400" dirty="0">
                <a:latin typeface="Arial" panose="020B0604020202020204"/>
                <a:ea typeface="+mn-lt"/>
                <a:cs typeface="+mn-lt"/>
              </a:rPr>
              <a:t> </a:t>
            </a:r>
            <a:r>
              <a:rPr lang="pl-PL" sz="2400" dirty="0" err="1">
                <a:latin typeface="Arial" panose="020B0604020202020204"/>
                <a:ea typeface="+mn-lt"/>
                <a:cs typeface="+mn-lt"/>
              </a:rPr>
              <a:t>is</a:t>
            </a:r>
            <a:r>
              <a:rPr lang="pl-PL" sz="2400" dirty="0">
                <a:latin typeface="Arial" panose="020B0604020202020204"/>
                <a:ea typeface="+mn-lt"/>
                <a:cs typeface="+mn-lt"/>
              </a:rPr>
              <a:t> </a:t>
            </a:r>
            <a:r>
              <a:rPr lang="pl-PL" sz="2400" dirty="0" err="1">
                <a:latin typeface="Arial" panose="020B0604020202020204"/>
                <a:ea typeface="+mn-lt"/>
                <a:cs typeface="+mn-lt"/>
              </a:rPr>
              <a:t>now</a:t>
            </a:r>
            <a:r>
              <a:rPr lang="pl-PL" sz="2400" dirty="0">
                <a:latin typeface="Arial" panose="020B0604020202020204"/>
                <a:ea typeface="+mn-lt"/>
                <a:cs typeface="+mn-lt"/>
              </a:rPr>
              <a:t> one of the </a:t>
            </a:r>
            <a:r>
              <a:rPr lang="pl-PL" sz="2400" dirty="0" err="1">
                <a:latin typeface="Arial" panose="020B0604020202020204"/>
                <a:ea typeface="+mn-lt"/>
                <a:cs typeface="+mn-lt"/>
              </a:rPr>
              <a:t>country's</a:t>
            </a:r>
            <a:r>
              <a:rPr lang="pl-PL" sz="2400" dirty="0">
                <a:latin typeface="Arial" panose="020B0604020202020204"/>
                <a:ea typeface="+mn-lt"/>
                <a:cs typeface="+mn-lt"/>
              </a:rPr>
              <a:t> premier art </a:t>
            </a:r>
            <a:r>
              <a:rPr lang="pl-PL" sz="2400" dirty="0" err="1">
                <a:latin typeface="Arial" panose="020B0604020202020204"/>
                <a:ea typeface="+mn-lt"/>
                <a:cs typeface="+mn-lt"/>
              </a:rPr>
              <a:t>museums</a:t>
            </a:r>
            <a:r>
              <a:rPr lang="pl-PL" sz="2400" dirty="0">
                <a:latin typeface="Arial" panose="020B0604020202020204"/>
                <a:ea typeface="+mn-lt"/>
                <a:cs typeface="+mn-lt"/>
              </a:rPr>
              <a:t>.</a:t>
            </a:r>
            <a:endParaRPr lang="pl-PL" sz="2400" dirty="0">
              <a:latin typeface="Arial" panose="020B0604020202020204"/>
              <a:cs typeface="Calibri" panose="020F0502020204030204"/>
            </a:endParaRPr>
          </a:p>
        </p:txBody>
      </p:sp>
      <p:sp>
        <p:nvSpPr>
          <p:cNvPr id="6" name="Strzałka: w prawo 5"/>
          <p:cNvSpPr/>
          <p:nvPr/>
        </p:nvSpPr>
        <p:spPr>
          <a:xfrm>
            <a:off x="155980" y="1502736"/>
            <a:ext cx="790755" cy="474453"/>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p:cNvSpPr/>
          <p:nvPr/>
        </p:nvSpPr>
        <p:spPr>
          <a:xfrm>
            <a:off x="155081" y="3241498"/>
            <a:ext cx="790755" cy="474453"/>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prawo 7"/>
          <p:cNvSpPr/>
          <p:nvPr/>
        </p:nvSpPr>
        <p:spPr>
          <a:xfrm>
            <a:off x="154183" y="5066524"/>
            <a:ext cx="790755" cy="474453"/>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996351" y="4778974"/>
            <a:ext cx="10515600" cy="1325563"/>
          </a:xfrm>
        </p:spPr>
        <p:txBody>
          <a:bodyPr/>
          <a:lstStyle/>
          <a:p>
            <a:r>
              <a:rPr lang="pl-PL" sz="2400" dirty="0" err="1">
                <a:latin typeface="Arial" panose="020B0604020202020204"/>
                <a:cs typeface="Arial" panose="020B0604020202020204"/>
              </a:rPr>
              <a:t>Cracow</a:t>
            </a:r>
            <a:r>
              <a:rPr lang="pl-PL" sz="2400" dirty="0">
                <a:latin typeface="Arial" panose="020B0604020202020204"/>
                <a:cs typeface="Arial" panose="020B0604020202020204"/>
              </a:rPr>
              <a:t> </a:t>
            </a:r>
            <a:r>
              <a:rPr lang="pl-PL" sz="2400" dirty="0" err="1">
                <a:latin typeface="Arial" panose="020B0604020202020204"/>
                <a:cs typeface="Arial" panose="020B0604020202020204"/>
              </a:rPr>
              <a:t>is</a:t>
            </a:r>
            <a:r>
              <a:rPr lang="pl-PL" sz="2400" dirty="0">
                <a:latin typeface="Arial" panose="020B0604020202020204"/>
                <a:cs typeface="Arial" panose="020B0604020202020204"/>
              </a:rPr>
              <a:t> </a:t>
            </a:r>
            <a:r>
              <a:rPr lang="pl-PL" sz="2400" dirty="0" err="1">
                <a:latin typeface="Arial" panose="020B0604020202020204"/>
                <a:cs typeface="Arial" panose="020B0604020202020204"/>
              </a:rPr>
              <a:t>known</a:t>
            </a:r>
            <a:r>
              <a:rPr lang="pl-PL" sz="2400" dirty="0">
                <a:latin typeface="Arial" panose="020B0604020202020204"/>
                <a:cs typeface="Arial" panose="020B0604020202020204"/>
              </a:rPr>
              <a:t> as the </a:t>
            </a:r>
            <a:r>
              <a:rPr lang="pl-PL" sz="2400" dirty="0" err="1">
                <a:latin typeface="Arial" panose="020B0604020202020204"/>
                <a:cs typeface="Arial" panose="020B0604020202020204"/>
              </a:rPr>
              <a:t>city</a:t>
            </a:r>
            <a:r>
              <a:rPr lang="pl-PL" sz="2400" dirty="0">
                <a:latin typeface="Arial" panose="020B0604020202020204"/>
                <a:cs typeface="Arial" panose="020B0604020202020204"/>
              </a:rPr>
              <a:t> of </a:t>
            </a:r>
            <a:r>
              <a:rPr lang="pl-PL" sz="2400" dirty="0" err="1">
                <a:latin typeface="Arial" panose="020B0604020202020204"/>
                <a:cs typeface="Arial" panose="020B0604020202020204"/>
              </a:rPr>
              <a:t>churches</a:t>
            </a:r>
            <a:r>
              <a:rPr lang="pl-PL" sz="2400" dirty="0">
                <a:latin typeface="Arial" panose="020B0604020202020204"/>
                <a:cs typeface="Arial" panose="020B0604020202020204"/>
              </a:rPr>
              <a:t>. The </a:t>
            </a:r>
            <a:r>
              <a:rPr lang="pl-PL" sz="2400" dirty="0" err="1">
                <a:latin typeface="Arial" panose="020B0604020202020204"/>
                <a:cs typeface="Arial" panose="020B0604020202020204"/>
              </a:rPr>
              <a:t>churches</a:t>
            </a:r>
            <a:r>
              <a:rPr lang="pl-PL" sz="2400" dirty="0">
                <a:latin typeface="Arial" panose="020B0604020202020204"/>
                <a:cs typeface="Arial" panose="020B0604020202020204"/>
              </a:rPr>
              <a:t> of Kraków </a:t>
            </a:r>
            <a:r>
              <a:rPr lang="pl-PL" sz="2400" dirty="0" err="1">
                <a:latin typeface="Arial" panose="020B0604020202020204"/>
                <a:cs typeface="Arial" panose="020B0604020202020204"/>
              </a:rPr>
              <a:t>comprise</a:t>
            </a:r>
            <a:r>
              <a:rPr lang="pl-PL" sz="2400" dirty="0">
                <a:latin typeface="Arial" panose="020B0604020202020204"/>
                <a:cs typeface="Arial" panose="020B0604020202020204"/>
              </a:rPr>
              <a:t> </a:t>
            </a:r>
            <a:r>
              <a:rPr lang="pl-PL" sz="2400" dirty="0" err="1">
                <a:latin typeface="Arial" panose="020B0604020202020204"/>
                <a:cs typeface="Arial" panose="020B0604020202020204"/>
              </a:rPr>
              <a:t>over</a:t>
            </a:r>
            <a:r>
              <a:rPr lang="pl-PL" sz="2400" dirty="0">
                <a:latin typeface="Arial" panose="020B0604020202020204"/>
                <a:cs typeface="Arial" panose="020B0604020202020204"/>
              </a:rPr>
              <a:t> 120 </a:t>
            </a:r>
            <a:r>
              <a:rPr lang="pl-PL" sz="2400" dirty="0" err="1">
                <a:latin typeface="Arial" panose="020B0604020202020204"/>
                <a:cs typeface="Arial" panose="020B0604020202020204"/>
              </a:rPr>
              <a:t>places</a:t>
            </a:r>
            <a:r>
              <a:rPr lang="pl-PL" sz="2400" dirty="0">
                <a:latin typeface="Arial" panose="020B0604020202020204"/>
                <a:cs typeface="Arial" panose="020B0604020202020204"/>
              </a:rPr>
              <a:t> of </a:t>
            </a:r>
            <a:r>
              <a:rPr lang="pl-PL" sz="2400" dirty="0" err="1">
                <a:latin typeface="Arial" panose="020B0604020202020204"/>
                <a:cs typeface="Arial" panose="020B0604020202020204"/>
              </a:rPr>
              <a:t>workship</a:t>
            </a:r>
            <a:r>
              <a:rPr lang="pl-PL" sz="2400" dirty="0">
                <a:latin typeface="Arial" panose="020B0604020202020204"/>
                <a:cs typeface="Arial" panose="020B0604020202020204"/>
              </a:rPr>
              <a:t> of </a:t>
            </a:r>
            <a:r>
              <a:rPr lang="pl-PL" sz="2400" dirty="0" err="1">
                <a:latin typeface="Arial" panose="020B0604020202020204"/>
                <a:cs typeface="Arial" panose="020B0604020202020204"/>
              </a:rPr>
              <a:t>which</a:t>
            </a:r>
            <a:r>
              <a:rPr lang="pl-PL" sz="2400" dirty="0">
                <a:latin typeface="Arial" panose="020B0604020202020204"/>
                <a:cs typeface="Arial" panose="020B0604020202020204"/>
              </a:rPr>
              <a:t> </a:t>
            </a:r>
            <a:r>
              <a:rPr lang="pl-PL" sz="2400" dirty="0" err="1">
                <a:latin typeface="Arial" panose="020B0604020202020204"/>
                <a:cs typeface="Arial" panose="020B0604020202020204"/>
              </a:rPr>
              <a:t>over</a:t>
            </a:r>
            <a:r>
              <a:rPr lang="pl-PL" sz="2400" dirty="0">
                <a:latin typeface="Arial" panose="020B0604020202020204"/>
                <a:cs typeface="Arial" panose="020B0604020202020204"/>
              </a:rPr>
              <a:t> 65 </a:t>
            </a:r>
            <a:r>
              <a:rPr lang="pl-PL" sz="2400" dirty="0" err="1">
                <a:latin typeface="Arial" panose="020B0604020202020204"/>
                <a:cs typeface="Arial" panose="020B0604020202020204"/>
              </a:rPr>
              <a:t>were</a:t>
            </a:r>
            <a:r>
              <a:rPr lang="pl-PL" sz="2400" dirty="0">
                <a:latin typeface="Arial" panose="020B0604020202020204"/>
                <a:cs typeface="Arial" panose="020B0604020202020204"/>
              </a:rPr>
              <a:t> </a:t>
            </a:r>
            <a:r>
              <a:rPr lang="pl-PL" sz="2400" dirty="0" err="1">
                <a:latin typeface="Arial" panose="020B0604020202020204"/>
                <a:cs typeface="Arial" panose="020B0604020202020204"/>
              </a:rPr>
              <a:t>built</a:t>
            </a:r>
            <a:r>
              <a:rPr lang="pl-PL" sz="2400" dirty="0">
                <a:latin typeface="Arial" panose="020B0604020202020204"/>
                <a:cs typeface="Arial" panose="020B0604020202020204"/>
              </a:rPr>
              <a:t> in the 20th </a:t>
            </a:r>
            <a:r>
              <a:rPr lang="pl-PL" sz="2400" dirty="0" err="1">
                <a:latin typeface="Arial" panose="020B0604020202020204"/>
                <a:cs typeface="Arial" panose="020B0604020202020204"/>
              </a:rPr>
              <a:t>century</a:t>
            </a:r>
            <a:r>
              <a:rPr lang="pl-PL" sz="2400" dirty="0">
                <a:latin typeface="Arial" panose="020B0604020202020204"/>
                <a:cs typeface="Arial" panose="020B0604020202020204"/>
              </a:rPr>
              <a:t>. </a:t>
            </a:r>
            <a:endParaRPr lang="pl-PL" dirty="0"/>
          </a:p>
        </p:txBody>
      </p:sp>
      <p:sp>
        <p:nvSpPr>
          <p:cNvPr id="3" name="Pole tekstowe 2"/>
          <p:cNvSpPr txBox="1"/>
          <p:nvPr/>
        </p:nvSpPr>
        <p:spPr>
          <a:xfrm>
            <a:off x="1000664" y="612475"/>
            <a:ext cx="1006127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2400" dirty="0" err="1">
                <a:latin typeface="Arial" panose="020B0604020202020204"/>
                <a:cs typeface="Calibri" panose="020F0502020204030204"/>
              </a:rPr>
              <a:t>Main</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Square</a:t>
            </a:r>
            <a:r>
              <a:rPr lang="pl-PL" sz="2400" dirty="0">
                <a:latin typeface="Arial" panose="020B0604020202020204"/>
                <a:cs typeface="Calibri" panose="020F0502020204030204"/>
              </a:rPr>
              <a:t> of the </a:t>
            </a:r>
            <a:r>
              <a:rPr lang="pl-PL" sz="2400" dirty="0" err="1">
                <a:latin typeface="Arial" panose="020B0604020202020204"/>
                <a:cs typeface="Calibri" panose="020F0502020204030204"/>
              </a:rPr>
              <a:t>Old</a:t>
            </a:r>
            <a:r>
              <a:rPr lang="pl-PL" sz="2400" dirty="0">
                <a:latin typeface="Arial" panose="020B0604020202020204"/>
                <a:cs typeface="Calibri" panose="020F0502020204030204"/>
              </a:rPr>
              <a:t> Town of </a:t>
            </a:r>
            <a:r>
              <a:rPr lang="pl-PL" sz="2400" dirty="0" err="1">
                <a:latin typeface="Arial" panose="020B0604020202020204"/>
                <a:cs typeface="Calibri" panose="020F0502020204030204"/>
              </a:rPr>
              <a:t>Cracow</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is</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located</a:t>
            </a:r>
            <a:r>
              <a:rPr lang="pl-PL" sz="2400" dirty="0">
                <a:latin typeface="Arial" panose="020B0604020202020204"/>
                <a:cs typeface="Calibri" panose="020F0502020204030204"/>
              </a:rPr>
              <a:t> </a:t>
            </a:r>
            <a:r>
              <a:rPr lang="pl-PL" sz="2400" dirty="0" err="1">
                <a:latin typeface="Arial" panose="020B0604020202020204"/>
                <a:cs typeface="Calibri" panose="020F0502020204030204"/>
              </a:rPr>
              <a:t>at</a:t>
            </a:r>
            <a:r>
              <a:rPr lang="pl-PL" sz="2400" dirty="0">
                <a:latin typeface="Arial" panose="020B0604020202020204"/>
                <a:cs typeface="Calibri" panose="020F0502020204030204"/>
              </a:rPr>
              <a:t> the </a:t>
            </a:r>
            <a:r>
              <a:rPr lang="pl-PL" sz="2400" dirty="0" err="1">
                <a:latin typeface="Arial" panose="020B0604020202020204"/>
                <a:cs typeface="Calibri" panose="020F0502020204030204"/>
              </a:rPr>
              <a:t>centre</a:t>
            </a:r>
            <a:r>
              <a:rPr lang="pl-PL" sz="2400" dirty="0">
                <a:latin typeface="Arial" panose="020B0604020202020204"/>
                <a:cs typeface="Calibri" panose="020F0502020204030204"/>
              </a:rPr>
              <a:t> of the </a:t>
            </a:r>
            <a:r>
              <a:rPr lang="pl-PL" sz="2400" dirty="0" err="1">
                <a:latin typeface="Arial" panose="020B0604020202020204"/>
                <a:cs typeface="Calibri" panose="020F0502020204030204"/>
              </a:rPr>
              <a:t>city</a:t>
            </a:r>
            <a:r>
              <a:rPr lang="pl-PL" sz="2400" dirty="0">
                <a:latin typeface="Arial" panose="020B0604020202020204"/>
                <a:cs typeface="Calibri" panose="020F0502020204030204"/>
              </a:rPr>
              <a:t>,</a:t>
            </a:r>
            <a:r>
              <a:rPr lang="pl-PL" sz="2400" dirty="0">
                <a:latin typeface="Arial" panose="020B0604020202020204"/>
                <a:ea typeface="+mn-lt"/>
                <a:cs typeface="+mn-lt"/>
              </a:rPr>
              <a:t> i t </a:t>
            </a:r>
            <a:r>
              <a:rPr lang="pl-PL" sz="2400" dirty="0" err="1">
                <a:latin typeface="Arial" panose="020B0604020202020204"/>
                <a:ea typeface="+mn-lt"/>
                <a:cs typeface="+mn-lt"/>
              </a:rPr>
              <a:t>dates</a:t>
            </a:r>
            <a:r>
              <a:rPr lang="pl-PL" sz="2400" dirty="0">
                <a:latin typeface="Arial" panose="020B0604020202020204"/>
                <a:ea typeface="+mn-lt"/>
                <a:cs typeface="+mn-lt"/>
              </a:rPr>
              <a:t> </a:t>
            </a:r>
            <a:r>
              <a:rPr lang="pl-PL" sz="2400" dirty="0" err="1">
                <a:latin typeface="Arial" panose="020B0604020202020204"/>
                <a:ea typeface="+mn-lt"/>
                <a:cs typeface="+mn-lt"/>
              </a:rPr>
              <a:t>back</a:t>
            </a:r>
            <a:r>
              <a:rPr lang="pl-PL" sz="2400" dirty="0">
                <a:latin typeface="Arial" panose="020B0604020202020204"/>
                <a:ea typeface="+mn-lt"/>
                <a:cs typeface="+mn-lt"/>
              </a:rPr>
              <a:t> to the 13th </a:t>
            </a:r>
            <a:r>
              <a:rPr lang="pl-PL" sz="2400" dirty="0" err="1">
                <a:latin typeface="Arial" panose="020B0604020202020204"/>
                <a:ea typeface="+mn-lt"/>
                <a:cs typeface="+mn-lt"/>
              </a:rPr>
              <a:t>century</a:t>
            </a:r>
            <a:r>
              <a:rPr lang="pl-PL" sz="2400" dirty="0">
                <a:latin typeface="Arial" panose="020B0604020202020204"/>
                <a:ea typeface="+mn-lt"/>
                <a:cs typeface="+mn-lt"/>
              </a:rPr>
              <a:t>, and </a:t>
            </a:r>
            <a:r>
              <a:rPr lang="pl-PL" sz="2400" dirty="0" err="1">
                <a:latin typeface="Arial" panose="020B0604020202020204"/>
                <a:ea typeface="+mn-lt"/>
                <a:cs typeface="+mn-lt"/>
              </a:rPr>
              <a:t>it</a:t>
            </a:r>
            <a:r>
              <a:rPr lang="pl-PL" sz="2400" dirty="0">
                <a:latin typeface="Arial" panose="020B0604020202020204"/>
                <a:ea typeface="+mn-lt"/>
                <a:cs typeface="+mn-lt"/>
              </a:rPr>
              <a:t> </a:t>
            </a:r>
            <a:r>
              <a:rPr lang="pl-PL" sz="2400" dirty="0" err="1">
                <a:latin typeface="Arial" panose="020B0604020202020204"/>
                <a:ea typeface="+mn-lt"/>
                <a:cs typeface="+mn-lt"/>
              </a:rPr>
              <a:t>is</a:t>
            </a:r>
            <a:r>
              <a:rPr lang="pl-PL" sz="2400" dirty="0">
                <a:latin typeface="Arial" panose="020B0604020202020204"/>
                <a:ea typeface="+mn-lt"/>
                <a:cs typeface="+mn-lt"/>
              </a:rPr>
              <a:t> the </a:t>
            </a:r>
            <a:r>
              <a:rPr lang="pl-PL" sz="2400" dirty="0" err="1">
                <a:latin typeface="Arial" panose="020B0604020202020204"/>
                <a:ea typeface="+mn-lt"/>
                <a:cs typeface="+mn-lt"/>
              </a:rPr>
              <a:t>largest</a:t>
            </a:r>
            <a:r>
              <a:rPr lang="pl-PL" sz="2400" dirty="0">
                <a:latin typeface="Arial" panose="020B0604020202020204"/>
                <a:ea typeface="+mn-lt"/>
                <a:cs typeface="+mn-lt"/>
              </a:rPr>
              <a:t> </a:t>
            </a:r>
            <a:r>
              <a:rPr lang="pl-PL" sz="2400" dirty="0" err="1">
                <a:latin typeface="Arial" panose="020B0604020202020204"/>
                <a:ea typeface="+mn-lt"/>
                <a:cs typeface="+mn-lt"/>
              </a:rPr>
              <a:t>medieval</a:t>
            </a:r>
            <a:r>
              <a:rPr lang="pl-PL" sz="2400" dirty="0">
                <a:latin typeface="Arial" panose="020B0604020202020204"/>
                <a:ea typeface="+mn-lt"/>
                <a:cs typeface="+mn-lt"/>
              </a:rPr>
              <a:t> </a:t>
            </a:r>
            <a:r>
              <a:rPr lang="pl-PL" sz="2400" dirty="0" err="1">
                <a:latin typeface="Arial" panose="020B0604020202020204"/>
                <a:ea typeface="+mn-lt"/>
                <a:cs typeface="+mn-lt"/>
              </a:rPr>
              <a:t>town</a:t>
            </a:r>
            <a:r>
              <a:rPr lang="pl-PL" sz="2400" dirty="0">
                <a:latin typeface="Arial" panose="020B0604020202020204"/>
                <a:ea typeface="+mn-lt"/>
                <a:cs typeface="+mn-lt"/>
              </a:rPr>
              <a:t> </a:t>
            </a:r>
            <a:r>
              <a:rPr lang="pl-PL" sz="2400" dirty="0" err="1">
                <a:latin typeface="Arial" panose="020B0604020202020204"/>
                <a:ea typeface="+mn-lt"/>
                <a:cs typeface="+mn-lt"/>
              </a:rPr>
              <a:t>square</a:t>
            </a:r>
            <a:r>
              <a:rPr lang="pl-PL" sz="2400" dirty="0">
                <a:latin typeface="Arial" panose="020B0604020202020204"/>
                <a:ea typeface="+mn-lt"/>
                <a:cs typeface="+mn-lt"/>
              </a:rPr>
              <a:t> in Europe. The </a:t>
            </a:r>
            <a:r>
              <a:rPr lang="pl-PL" sz="2400" dirty="0" err="1">
                <a:latin typeface="Arial" panose="020B0604020202020204"/>
                <a:ea typeface="+mn-lt"/>
                <a:cs typeface="+mn-lt"/>
              </a:rPr>
              <a:t>main</a:t>
            </a:r>
            <a:r>
              <a:rPr lang="pl-PL" sz="2400" dirty="0">
                <a:latin typeface="Arial" panose="020B0604020202020204"/>
                <a:ea typeface="+mn-lt"/>
                <a:cs typeface="+mn-lt"/>
              </a:rPr>
              <a:t> </a:t>
            </a:r>
            <a:r>
              <a:rPr lang="pl-PL" sz="2400" dirty="0" err="1">
                <a:latin typeface="Arial" panose="020B0604020202020204"/>
                <a:ea typeface="+mn-lt"/>
                <a:cs typeface="+mn-lt"/>
              </a:rPr>
              <a:t>square</a:t>
            </a:r>
            <a:r>
              <a:rPr lang="pl-PL" sz="2400" dirty="0">
                <a:latin typeface="Arial" panose="020B0604020202020204"/>
                <a:ea typeface="+mn-lt"/>
                <a:cs typeface="+mn-lt"/>
              </a:rPr>
              <a:t> </a:t>
            </a:r>
            <a:r>
              <a:rPr lang="pl-PL" sz="2400" dirty="0" err="1">
                <a:latin typeface="Arial" panose="020B0604020202020204"/>
                <a:ea typeface="+mn-lt"/>
                <a:cs typeface="+mn-lt"/>
              </a:rPr>
              <a:t>is</a:t>
            </a:r>
            <a:r>
              <a:rPr lang="pl-PL" sz="2400" dirty="0">
                <a:latin typeface="Arial" panose="020B0604020202020204"/>
                <a:ea typeface="+mn-lt"/>
                <a:cs typeface="+mn-lt"/>
              </a:rPr>
              <a:t> a </a:t>
            </a:r>
            <a:r>
              <a:rPr lang="pl-PL" sz="2400" dirty="0" err="1">
                <a:latin typeface="Arial" panose="020B0604020202020204"/>
                <a:ea typeface="+mn-lt"/>
                <a:cs typeface="+mn-lt"/>
              </a:rPr>
              <a:t>square</a:t>
            </a:r>
            <a:r>
              <a:rPr lang="pl-PL" sz="2400" dirty="0">
                <a:latin typeface="Arial" panose="020B0604020202020204"/>
                <a:ea typeface="+mn-lt"/>
                <a:cs typeface="+mn-lt"/>
              </a:rPr>
              <a:t> </a:t>
            </a:r>
            <a:r>
              <a:rPr lang="pl-PL" sz="2400" dirty="0" err="1">
                <a:latin typeface="Arial" panose="020B0604020202020204"/>
                <a:ea typeface="+mn-lt"/>
                <a:cs typeface="+mn-lt"/>
              </a:rPr>
              <a:t>space</a:t>
            </a:r>
            <a:r>
              <a:rPr lang="pl-PL" sz="2400" dirty="0">
                <a:latin typeface="Arial" panose="020B0604020202020204"/>
                <a:ea typeface="+mn-lt"/>
                <a:cs typeface="+mn-lt"/>
              </a:rPr>
              <a:t> </a:t>
            </a:r>
            <a:r>
              <a:rPr lang="pl-PL" sz="2400" dirty="0" err="1">
                <a:latin typeface="Arial" panose="020B0604020202020204"/>
                <a:ea typeface="+mn-lt"/>
                <a:cs typeface="+mn-lt"/>
              </a:rPr>
              <a:t>surrounded</a:t>
            </a:r>
            <a:r>
              <a:rPr lang="pl-PL" sz="2400" dirty="0">
                <a:latin typeface="Arial" panose="020B0604020202020204"/>
                <a:ea typeface="+mn-lt"/>
                <a:cs typeface="+mn-lt"/>
              </a:rPr>
              <a:t> by </a:t>
            </a:r>
            <a:r>
              <a:rPr lang="pl-PL" sz="2400" dirty="0" err="1">
                <a:latin typeface="Arial" panose="020B0604020202020204"/>
                <a:ea typeface="+mn-lt"/>
                <a:cs typeface="+mn-lt"/>
              </a:rPr>
              <a:t>historic</a:t>
            </a:r>
            <a:r>
              <a:rPr lang="pl-PL" sz="2400" dirty="0">
                <a:latin typeface="Arial" panose="020B0604020202020204"/>
                <a:ea typeface="+mn-lt"/>
                <a:cs typeface="+mn-lt"/>
              </a:rPr>
              <a:t> </a:t>
            </a:r>
            <a:r>
              <a:rPr lang="pl-PL" sz="2400" dirty="0" err="1">
                <a:latin typeface="Arial" panose="020B0604020202020204"/>
                <a:ea typeface="+mn-lt"/>
                <a:cs typeface="+mn-lt"/>
              </a:rPr>
              <a:t>townhouses</a:t>
            </a:r>
            <a:r>
              <a:rPr lang="pl-PL" sz="2400" dirty="0">
                <a:latin typeface="Arial" panose="020B0604020202020204"/>
                <a:ea typeface="+mn-lt"/>
                <a:cs typeface="+mn-lt"/>
              </a:rPr>
              <a:t> (</a:t>
            </a:r>
            <a:r>
              <a:rPr lang="pl-PL" sz="2400" i="1" dirty="0">
                <a:latin typeface="Arial" panose="020B0604020202020204"/>
                <a:ea typeface="+mn-lt"/>
                <a:cs typeface="+mn-lt"/>
              </a:rPr>
              <a:t>kamienice</a:t>
            </a:r>
            <a:r>
              <a:rPr lang="pl-PL" sz="2400" dirty="0">
                <a:latin typeface="Arial" panose="020B0604020202020204"/>
                <a:ea typeface="+mn-lt"/>
                <a:cs typeface="+mn-lt"/>
              </a:rPr>
              <a:t>) and </a:t>
            </a:r>
            <a:r>
              <a:rPr lang="pl-PL" sz="2400" dirty="0" err="1">
                <a:latin typeface="Arial" panose="020B0604020202020204"/>
                <a:ea typeface="+mn-lt"/>
                <a:cs typeface="+mn-lt"/>
              </a:rPr>
              <a:t>churches</a:t>
            </a:r>
            <a:r>
              <a:rPr lang="pl-PL" sz="2400" dirty="0">
                <a:latin typeface="Arial" panose="020B0604020202020204"/>
                <a:ea typeface="+mn-lt"/>
                <a:cs typeface="+mn-lt"/>
              </a:rPr>
              <a:t>. The </a:t>
            </a:r>
            <a:r>
              <a:rPr lang="pl-PL" sz="2400" dirty="0" err="1">
                <a:latin typeface="Arial" panose="020B0604020202020204"/>
                <a:ea typeface="+mn-lt"/>
                <a:cs typeface="+mn-lt"/>
              </a:rPr>
              <a:t>center</a:t>
            </a:r>
            <a:r>
              <a:rPr lang="pl-PL" sz="2400" dirty="0">
                <a:latin typeface="Arial" panose="020B0604020202020204"/>
                <a:ea typeface="+mn-lt"/>
                <a:cs typeface="+mn-lt"/>
              </a:rPr>
              <a:t> of the </a:t>
            </a:r>
            <a:r>
              <a:rPr lang="pl-PL" sz="2400" dirty="0" err="1">
                <a:latin typeface="Arial" panose="020B0604020202020204"/>
                <a:ea typeface="+mn-lt"/>
                <a:cs typeface="+mn-lt"/>
              </a:rPr>
              <a:t>square</a:t>
            </a:r>
            <a:r>
              <a:rPr lang="pl-PL" sz="2400" dirty="0">
                <a:latin typeface="Arial" panose="020B0604020202020204"/>
                <a:ea typeface="+mn-lt"/>
                <a:cs typeface="+mn-lt"/>
              </a:rPr>
              <a:t> </a:t>
            </a:r>
            <a:r>
              <a:rPr lang="pl-PL" sz="2400" dirty="0" err="1">
                <a:latin typeface="Arial" panose="020B0604020202020204"/>
                <a:ea typeface="+mn-lt"/>
                <a:cs typeface="+mn-lt"/>
              </a:rPr>
              <a:t>is</a:t>
            </a:r>
            <a:r>
              <a:rPr lang="pl-PL" sz="2400" dirty="0">
                <a:latin typeface="Arial" panose="020B0604020202020204"/>
                <a:ea typeface="+mn-lt"/>
                <a:cs typeface="+mn-lt"/>
              </a:rPr>
              <a:t> </a:t>
            </a:r>
            <a:r>
              <a:rPr lang="pl-PL" sz="2400" dirty="0" err="1">
                <a:latin typeface="Arial" panose="020B0604020202020204"/>
                <a:ea typeface="+mn-lt"/>
                <a:cs typeface="+mn-lt"/>
              </a:rPr>
              <a:t>dominated</a:t>
            </a:r>
            <a:r>
              <a:rPr lang="pl-PL" sz="2400" dirty="0">
                <a:latin typeface="Arial" panose="020B0604020202020204"/>
                <a:ea typeface="+mn-lt"/>
                <a:cs typeface="+mn-lt"/>
              </a:rPr>
              <a:t> by the </a:t>
            </a:r>
            <a:r>
              <a:rPr lang="pl-PL" sz="2400" dirty="0" err="1">
                <a:latin typeface="Arial" panose="020B0604020202020204"/>
                <a:ea typeface="+mn-lt"/>
                <a:cs typeface="+mn-lt"/>
              </a:rPr>
              <a:t>Cloth</a:t>
            </a:r>
            <a:r>
              <a:rPr lang="pl-PL" sz="2400" dirty="0">
                <a:latin typeface="Arial" panose="020B0604020202020204"/>
                <a:ea typeface="+mn-lt"/>
                <a:cs typeface="+mn-lt"/>
              </a:rPr>
              <a:t> Hall (</a:t>
            </a:r>
            <a:r>
              <a:rPr lang="pl-PL" sz="2400" i="1" dirty="0">
                <a:latin typeface="Arial" panose="020B0604020202020204"/>
                <a:ea typeface="+mn-lt"/>
                <a:cs typeface="+mn-lt"/>
              </a:rPr>
              <a:t>Sukiennice</a:t>
            </a:r>
            <a:r>
              <a:rPr lang="pl-PL" sz="2400" dirty="0">
                <a:latin typeface="Arial" panose="020B0604020202020204"/>
                <a:ea typeface="+mn-lt"/>
                <a:cs typeface="+mn-lt"/>
              </a:rPr>
              <a:t>), </a:t>
            </a:r>
            <a:r>
              <a:rPr lang="pl-PL" sz="2400" dirty="0" err="1">
                <a:latin typeface="Arial" panose="020B0604020202020204"/>
                <a:ea typeface="+mn-lt"/>
                <a:cs typeface="+mn-lt"/>
              </a:rPr>
              <a:t>topped</a:t>
            </a:r>
            <a:r>
              <a:rPr lang="pl-PL" sz="2400" dirty="0">
                <a:latin typeface="Arial" panose="020B0604020202020204"/>
                <a:ea typeface="+mn-lt"/>
                <a:cs typeface="+mn-lt"/>
              </a:rPr>
              <a:t> by a </a:t>
            </a:r>
            <a:r>
              <a:rPr lang="pl-PL" sz="2400" dirty="0" err="1">
                <a:latin typeface="Arial" panose="020B0604020202020204"/>
                <a:ea typeface="+mn-lt"/>
                <a:cs typeface="+mn-lt"/>
              </a:rPr>
              <a:t>beautiful</a:t>
            </a:r>
            <a:r>
              <a:rPr lang="pl-PL" sz="2400" dirty="0">
                <a:latin typeface="Arial" panose="020B0604020202020204"/>
                <a:ea typeface="+mn-lt"/>
                <a:cs typeface="+mn-lt"/>
              </a:rPr>
              <a:t> </a:t>
            </a:r>
            <a:r>
              <a:rPr lang="pl-PL" sz="2400" dirty="0" err="1">
                <a:latin typeface="Arial" panose="020B0604020202020204"/>
                <a:ea typeface="+mn-lt"/>
                <a:cs typeface="+mn-lt"/>
              </a:rPr>
              <a:t>attic</a:t>
            </a:r>
            <a:r>
              <a:rPr lang="pl-PL" sz="2400" dirty="0">
                <a:latin typeface="Arial" panose="020B0604020202020204"/>
                <a:ea typeface="+mn-lt"/>
                <a:cs typeface="+mn-lt"/>
              </a:rPr>
              <a:t> </a:t>
            </a:r>
            <a:r>
              <a:rPr lang="pl-PL" sz="2400" dirty="0" err="1">
                <a:latin typeface="Arial" panose="020B0604020202020204"/>
                <a:ea typeface="+mn-lt"/>
                <a:cs typeface="+mn-lt"/>
              </a:rPr>
              <a:t>or</a:t>
            </a:r>
            <a:r>
              <a:rPr lang="pl-PL" sz="2400" dirty="0">
                <a:latin typeface="Arial" panose="020B0604020202020204"/>
                <a:ea typeface="+mn-lt"/>
                <a:cs typeface="+mn-lt"/>
              </a:rPr>
              <a:t> </a:t>
            </a:r>
            <a:r>
              <a:rPr lang="pl-PL" sz="2400" i="1" dirty="0" err="1">
                <a:latin typeface="Arial" panose="020B0604020202020204"/>
                <a:ea typeface="+mn-lt"/>
                <a:cs typeface="+mn-lt"/>
              </a:rPr>
              <a:t>Polish</a:t>
            </a:r>
            <a:r>
              <a:rPr lang="pl-PL" sz="2400" i="1" dirty="0">
                <a:latin typeface="Arial" panose="020B0604020202020204"/>
                <a:ea typeface="+mn-lt"/>
                <a:cs typeface="+mn-lt"/>
              </a:rPr>
              <a:t> parapet</a:t>
            </a:r>
            <a:r>
              <a:rPr lang="pl-PL" sz="2400" dirty="0">
                <a:latin typeface="Arial" panose="020B0604020202020204"/>
                <a:ea typeface="+mn-lt"/>
                <a:cs typeface="+mn-lt"/>
              </a:rPr>
              <a:t> </a:t>
            </a:r>
            <a:r>
              <a:rPr lang="pl-PL" sz="2400" dirty="0" err="1">
                <a:latin typeface="Arial" panose="020B0604020202020204"/>
                <a:ea typeface="+mn-lt"/>
                <a:cs typeface="+mn-lt"/>
              </a:rPr>
              <a:t>decorated</a:t>
            </a:r>
            <a:r>
              <a:rPr lang="pl-PL" sz="2400" dirty="0">
                <a:latin typeface="Arial" panose="020B0604020202020204"/>
                <a:ea typeface="+mn-lt"/>
                <a:cs typeface="+mn-lt"/>
              </a:rPr>
              <a:t> with </a:t>
            </a:r>
            <a:r>
              <a:rPr lang="pl-PL" sz="2400" dirty="0" err="1">
                <a:latin typeface="Arial" panose="020B0604020202020204"/>
                <a:ea typeface="+mn-lt"/>
                <a:cs typeface="+mn-lt"/>
              </a:rPr>
              <a:t>carved</a:t>
            </a:r>
            <a:r>
              <a:rPr lang="pl-PL" sz="2400" dirty="0">
                <a:latin typeface="Arial" panose="020B0604020202020204"/>
                <a:ea typeface="+mn-lt"/>
                <a:cs typeface="+mn-lt"/>
              </a:rPr>
              <a:t> </a:t>
            </a:r>
            <a:r>
              <a:rPr lang="pl-PL" sz="2400" dirty="0" err="1">
                <a:latin typeface="Arial" panose="020B0604020202020204"/>
                <a:ea typeface="+mn-lt"/>
                <a:cs typeface="+mn-lt"/>
              </a:rPr>
              <a:t>masks</a:t>
            </a:r>
            <a:r>
              <a:rPr lang="pl-PL" sz="2400" dirty="0">
                <a:latin typeface="Arial" panose="020B0604020202020204"/>
                <a:ea typeface="+mn-lt"/>
                <a:cs typeface="+mn-lt"/>
              </a:rPr>
              <a:t>. On one </a:t>
            </a:r>
            <a:r>
              <a:rPr lang="pl-PL" sz="2400" dirty="0" err="1">
                <a:latin typeface="Arial" panose="020B0604020202020204"/>
                <a:ea typeface="+mn-lt"/>
                <a:cs typeface="+mn-lt"/>
              </a:rPr>
              <a:t>side</a:t>
            </a:r>
            <a:r>
              <a:rPr lang="pl-PL" sz="2400" dirty="0">
                <a:latin typeface="Arial" panose="020B0604020202020204"/>
                <a:ea typeface="+mn-lt"/>
                <a:cs typeface="+mn-lt"/>
              </a:rPr>
              <a:t> of the </a:t>
            </a:r>
            <a:r>
              <a:rPr lang="pl-PL" sz="2400" dirty="0" err="1">
                <a:latin typeface="Arial" panose="020B0604020202020204"/>
                <a:ea typeface="+mn-lt"/>
                <a:cs typeface="+mn-lt"/>
              </a:rPr>
              <a:t>cloth</a:t>
            </a:r>
            <a:r>
              <a:rPr lang="pl-PL" sz="2400" dirty="0">
                <a:latin typeface="Arial" panose="020B0604020202020204"/>
                <a:ea typeface="+mn-lt"/>
                <a:cs typeface="+mn-lt"/>
              </a:rPr>
              <a:t> hall </a:t>
            </a:r>
            <a:r>
              <a:rPr lang="pl-PL" sz="2400" dirty="0" err="1">
                <a:latin typeface="Arial" panose="020B0604020202020204"/>
                <a:ea typeface="+mn-lt"/>
                <a:cs typeface="+mn-lt"/>
              </a:rPr>
              <a:t>is</a:t>
            </a:r>
            <a:r>
              <a:rPr lang="pl-PL" sz="2400" dirty="0">
                <a:latin typeface="Arial" panose="020B0604020202020204"/>
                <a:ea typeface="+mn-lt"/>
                <a:cs typeface="+mn-lt"/>
              </a:rPr>
              <a:t> the Town Hall Tower (</a:t>
            </a:r>
            <a:r>
              <a:rPr lang="pl-PL" sz="2400" i="1" dirty="0">
                <a:latin typeface="Arial" panose="020B0604020202020204"/>
                <a:ea typeface="+mn-lt"/>
                <a:cs typeface="+mn-lt"/>
              </a:rPr>
              <a:t>Wieża ratuszowa</a:t>
            </a:r>
            <a:r>
              <a:rPr lang="pl-PL" sz="2400" dirty="0">
                <a:latin typeface="Arial" panose="020B0604020202020204"/>
                <a:ea typeface="+mn-lt"/>
                <a:cs typeface="+mn-lt"/>
              </a:rPr>
              <a:t>), on the </a:t>
            </a:r>
            <a:r>
              <a:rPr lang="pl-PL" sz="2400" dirty="0" err="1">
                <a:latin typeface="Arial" panose="020B0604020202020204"/>
                <a:ea typeface="+mn-lt"/>
                <a:cs typeface="+mn-lt"/>
              </a:rPr>
              <a:t>other</a:t>
            </a:r>
            <a:r>
              <a:rPr lang="pl-PL" sz="2400" dirty="0">
                <a:latin typeface="Arial" panose="020B0604020202020204"/>
                <a:ea typeface="+mn-lt"/>
                <a:cs typeface="+mn-lt"/>
              </a:rPr>
              <a:t> the 11th </a:t>
            </a:r>
            <a:r>
              <a:rPr lang="pl-PL" sz="2400" dirty="0" err="1">
                <a:latin typeface="Arial" panose="020B0604020202020204"/>
                <a:ea typeface="+mn-lt"/>
                <a:cs typeface="+mn-lt"/>
              </a:rPr>
              <a:t>century</a:t>
            </a:r>
            <a:r>
              <a:rPr lang="pl-PL" sz="2400" dirty="0">
                <a:latin typeface="Arial" panose="020B0604020202020204"/>
                <a:ea typeface="+mn-lt"/>
                <a:cs typeface="+mn-lt"/>
              </a:rPr>
              <a:t> Church of St. Adalbert and 1898 Adam Mickiewicz Monument. </a:t>
            </a:r>
            <a:r>
              <a:rPr lang="pl-PL" sz="2400" dirty="0" err="1">
                <a:latin typeface="Arial" panose="020B0604020202020204"/>
                <a:ea typeface="+mn-lt"/>
                <a:cs typeface="+mn-lt"/>
              </a:rPr>
              <a:t>Rising</a:t>
            </a:r>
            <a:r>
              <a:rPr lang="pl-PL" sz="2400" dirty="0">
                <a:latin typeface="Arial" panose="020B0604020202020204"/>
                <a:ea typeface="+mn-lt"/>
                <a:cs typeface="+mn-lt"/>
              </a:rPr>
              <a:t> </a:t>
            </a:r>
            <a:r>
              <a:rPr lang="pl-PL" sz="2400" dirty="0" err="1">
                <a:latin typeface="Arial" panose="020B0604020202020204"/>
                <a:ea typeface="+mn-lt"/>
                <a:cs typeface="+mn-lt"/>
              </a:rPr>
              <a:t>above</a:t>
            </a:r>
            <a:r>
              <a:rPr lang="pl-PL" sz="2400" dirty="0">
                <a:latin typeface="Arial" panose="020B0604020202020204"/>
                <a:ea typeface="+mn-lt"/>
                <a:cs typeface="+mn-lt"/>
              </a:rPr>
              <a:t> the </a:t>
            </a:r>
            <a:r>
              <a:rPr lang="pl-PL" sz="2400" dirty="0" err="1">
                <a:latin typeface="Arial" panose="020B0604020202020204"/>
                <a:ea typeface="+mn-lt"/>
                <a:cs typeface="+mn-lt"/>
              </a:rPr>
              <a:t>square</a:t>
            </a:r>
            <a:r>
              <a:rPr lang="pl-PL" sz="2400" dirty="0">
                <a:latin typeface="Arial" panose="020B0604020202020204"/>
                <a:ea typeface="+mn-lt"/>
                <a:cs typeface="+mn-lt"/>
              </a:rPr>
              <a:t> </a:t>
            </a:r>
            <a:r>
              <a:rPr lang="pl-PL" sz="2400" dirty="0" err="1">
                <a:latin typeface="Arial" panose="020B0604020202020204"/>
                <a:ea typeface="+mn-lt"/>
                <a:cs typeface="+mn-lt"/>
              </a:rPr>
              <a:t>are</a:t>
            </a:r>
            <a:r>
              <a:rPr lang="pl-PL" sz="2400" dirty="0">
                <a:latin typeface="Arial" panose="020B0604020202020204"/>
                <a:ea typeface="+mn-lt"/>
                <a:cs typeface="+mn-lt"/>
              </a:rPr>
              <a:t> the </a:t>
            </a:r>
            <a:r>
              <a:rPr lang="pl-PL" sz="2400" dirty="0" err="1">
                <a:latin typeface="Arial" panose="020B0604020202020204"/>
                <a:ea typeface="+mn-lt"/>
                <a:cs typeface="+mn-lt"/>
              </a:rPr>
              <a:t>Gothic</a:t>
            </a:r>
            <a:r>
              <a:rPr lang="pl-PL" sz="2400" dirty="0">
                <a:latin typeface="Arial" panose="020B0604020202020204"/>
                <a:ea typeface="+mn-lt"/>
                <a:cs typeface="+mn-lt"/>
              </a:rPr>
              <a:t> </a:t>
            </a:r>
            <a:r>
              <a:rPr lang="pl-PL" sz="2400" dirty="0" err="1">
                <a:latin typeface="Arial" panose="020B0604020202020204"/>
                <a:ea typeface="+mn-lt"/>
                <a:cs typeface="+mn-lt"/>
              </a:rPr>
              <a:t>towers</a:t>
            </a:r>
            <a:r>
              <a:rPr lang="pl-PL" sz="2400" dirty="0">
                <a:latin typeface="Arial" panose="020B0604020202020204"/>
                <a:ea typeface="+mn-lt"/>
                <a:cs typeface="+mn-lt"/>
              </a:rPr>
              <a:t> of St. </a:t>
            </a:r>
            <a:r>
              <a:rPr lang="pl-PL" sz="2400" dirty="0" err="1">
                <a:latin typeface="Arial" panose="020B0604020202020204"/>
                <a:ea typeface="+mn-lt"/>
                <a:cs typeface="+mn-lt"/>
              </a:rPr>
              <a:t>Mary's</a:t>
            </a:r>
            <a:r>
              <a:rPr lang="pl-PL" sz="2400" dirty="0">
                <a:latin typeface="Arial" panose="020B0604020202020204"/>
                <a:ea typeface="+mn-lt"/>
                <a:cs typeface="+mn-lt"/>
              </a:rPr>
              <a:t> </a:t>
            </a:r>
            <a:r>
              <a:rPr lang="pl-PL" sz="2400" dirty="0" err="1">
                <a:latin typeface="Arial" panose="020B0604020202020204"/>
                <a:ea typeface="+mn-lt"/>
                <a:cs typeface="+mn-lt"/>
              </a:rPr>
              <a:t>Basilica</a:t>
            </a:r>
            <a:r>
              <a:rPr lang="pl-PL" sz="2400" dirty="0">
                <a:latin typeface="Arial" panose="020B0604020202020204"/>
                <a:ea typeface="+mn-lt"/>
                <a:cs typeface="+mn-lt"/>
              </a:rPr>
              <a:t> (</a:t>
            </a:r>
            <a:r>
              <a:rPr lang="pl-PL" sz="2400" i="1" dirty="0">
                <a:latin typeface="Arial" panose="020B0604020202020204"/>
                <a:ea typeface="+mn-lt"/>
                <a:cs typeface="+mn-lt"/>
              </a:rPr>
              <a:t>Kościół Mariacki</a:t>
            </a:r>
            <a:r>
              <a:rPr lang="pl-PL" sz="2400" dirty="0">
                <a:latin typeface="Arial" panose="020B0604020202020204"/>
                <a:ea typeface="+mn-lt"/>
                <a:cs typeface="+mn-lt"/>
              </a:rPr>
              <a:t>).</a:t>
            </a:r>
            <a:endParaRPr lang="pl-PL" sz="2400" dirty="0">
              <a:latin typeface="Arial" panose="020B0604020202020204"/>
              <a:cs typeface="Calibri" panose="020F0502020204030204"/>
            </a:endParaRPr>
          </a:p>
        </p:txBody>
      </p:sp>
      <p:sp>
        <p:nvSpPr>
          <p:cNvPr id="4" name="Strzałka: w prawo 3"/>
          <p:cNvSpPr/>
          <p:nvPr/>
        </p:nvSpPr>
        <p:spPr>
          <a:xfrm>
            <a:off x="257520" y="684125"/>
            <a:ext cx="747623" cy="34505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w prawo 4"/>
          <p:cNvSpPr/>
          <p:nvPr/>
        </p:nvSpPr>
        <p:spPr>
          <a:xfrm>
            <a:off x="256621" y="5082698"/>
            <a:ext cx="747623" cy="34505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cs typeface="Calibri Light" panose="020F0302020204030204"/>
              </a:rPr>
              <a:t>   </a:t>
            </a:r>
            <a:endParaRPr lang="pl-PL" dirty="0"/>
          </a:p>
        </p:txBody>
      </p:sp>
      <p:pic>
        <p:nvPicPr>
          <p:cNvPr id="7" name="Obraz 7" descr="Obraz zawierający budynek, duży, przód, miasto&#10;&#10;Opis wygenerowany automatycznie"/>
          <p:cNvPicPr>
            <a:picLocks noChangeAspect="1"/>
          </p:cNvPicPr>
          <p:nvPr/>
        </p:nvPicPr>
        <p:blipFill>
          <a:blip r:embed="rId1"/>
          <a:stretch>
            <a:fillRect/>
          </a:stretch>
        </p:blipFill>
        <p:spPr>
          <a:xfrm>
            <a:off x="733784" y="2023703"/>
            <a:ext cx="2500582" cy="3975159"/>
          </a:xfrm>
          <a:prstGeom prst="rect">
            <a:avLst/>
          </a:prstGeom>
        </p:spPr>
      </p:pic>
      <p:sp>
        <p:nvSpPr>
          <p:cNvPr id="8" name="Pole tekstowe 7"/>
          <p:cNvSpPr txBox="1"/>
          <p:nvPr/>
        </p:nvSpPr>
        <p:spPr>
          <a:xfrm>
            <a:off x="339306" y="6104627"/>
            <a:ext cx="363459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3200" b="1" dirty="0">
                <a:solidFill>
                  <a:schemeClr val="bg1"/>
                </a:solidFill>
              </a:rPr>
              <a:t>Saint Mary's Basilica</a:t>
            </a:r>
            <a:endParaRPr lang="en-US" sz="3200" b="1" dirty="0">
              <a:solidFill>
                <a:schemeClr val="bg1"/>
              </a:solidFill>
            </a:endParaRPr>
          </a:p>
        </p:txBody>
      </p:sp>
      <p:pic>
        <p:nvPicPr>
          <p:cNvPr id="9" name="Obraz 9" descr="Obraz zawierający budynek, zewnętrzne, kościół, dom&#10;&#10;Opis wygenerowany automatycznie"/>
          <p:cNvPicPr>
            <a:picLocks noChangeAspect="1"/>
          </p:cNvPicPr>
          <p:nvPr/>
        </p:nvPicPr>
        <p:blipFill>
          <a:blip r:embed="rId2"/>
          <a:stretch>
            <a:fillRect/>
          </a:stretch>
        </p:blipFill>
        <p:spPr>
          <a:xfrm>
            <a:off x="7612362" y="2199286"/>
            <a:ext cx="3609615" cy="3623992"/>
          </a:xfrm>
          <a:prstGeom prst="rect">
            <a:avLst/>
          </a:prstGeom>
        </p:spPr>
      </p:pic>
      <p:sp>
        <p:nvSpPr>
          <p:cNvPr id="10" name="Pole tekstowe 9"/>
          <p:cNvSpPr txBox="1"/>
          <p:nvPr/>
        </p:nvSpPr>
        <p:spPr>
          <a:xfrm>
            <a:off x="7786777" y="5989608"/>
            <a:ext cx="459787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3200" b="1" err="1">
                <a:solidFill>
                  <a:schemeClr val="bg1"/>
                </a:solidFill>
              </a:rPr>
              <a:t>Wawel</a:t>
            </a:r>
            <a:r>
              <a:rPr lang="en-US" sz="3200" b="1" dirty="0">
                <a:solidFill>
                  <a:schemeClr val="bg1"/>
                </a:solidFill>
              </a:rPr>
              <a:t> Cathedral</a:t>
            </a:r>
            <a:endParaRPr lang="en-US" sz="3200" b="1" dirty="0">
              <a:solidFill>
                <a:schemeClr val="bg1"/>
              </a:solidFill>
            </a:endParaRPr>
          </a:p>
        </p:txBody>
      </p:sp>
      <p:pic>
        <p:nvPicPr>
          <p:cNvPr id="12" name="Obraz 12" descr="Obraz zawierający budynek, zewnętrzne, trawa, pociąg&#10;&#10;Opis wygenerowany automatycznie"/>
          <p:cNvPicPr>
            <a:picLocks noChangeAspect="1"/>
          </p:cNvPicPr>
          <p:nvPr/>
        </p:nvPicPr>
        <p:blipFill>
          <a:blip r:embed="rId3"/>
          <a:stretch>
            <a:fillRect/>
          </a:stretch>
        </p:blipFill>
        <p:spPr>
          <a:xfrm>
            <a:off x="3640438" y="362849"/>
            <a:ext cx="3574031" cy="2638605"/>
          </a:xfrm>
          <a:prstGeom prst="rect">
            <a:avLst/>
          </a:prstGeom>
        </p:spPr>
      </p:pic>
      <p:sp>
        <p:nvSpPr>
          <p:cNvPr id="13" name="Pole tekstowe 12"/>
          <p:cNvSpPr txBox="1"/>
          <p:nvPr/>
        </p:nvSpPr>
        <p:spPr>
          <a:xfrm>
            <a:off x="3329796" y="3142891"/>
            <a:ext cx="441097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pl-PL" sz="3200" b="1" err="1">
                <a:solidFill>
                  <a:schemeClr val="bg1"/>
                </a:solidFill>
                <a:cs typeface="Calibri" panose="020F0502020204030204"/>
              </a:rPr>
              <a:t>Cracow's</a:t>
            </a:r>
            <a:r>
              <a:rPr lang="pl-PL" sz="3200" b="1" dirty="0">
                <a:solidFill>
                  <a:schemeClr val="bg1"/>
                </a:solidFill>
                <a:cs typeface="Calibri" panose="020F0502020204030204"/>
              </a:rPr>
              <a:t> </a:t>
            </a:r>
            <a:r>
              <a:rPr lang="pl-PL" sz="3200" b="1" err="1">
                <a:solidFill>
                  <a:schemeClr val="bg1"/>
                </a:solidFill>
                <a:cs typeface="Calibri" panose="020F0502020204030204"/>
              </a:rPr>
              <a:t>Historic</a:t>
            </a:r>
            <a:r>
              <a:rPr lang="pl-PL" sz="3200" b="1" dirty="0">
                <a:solidFill>
                  <a:schemeClr val="bg1"/>
                </a:solidFill>
                <a:cs typeface="Calibri" panose="020F0502020204030204"/>
              </a:rPr>
              <a:t> Centre</a:t>
            </a:r>
            <a:endParaRPr lang="pl-PL" sz="3200" b="1" dirty="0">
              <a:solidFill>
                <a:schemeClr val="bg1"/>
              </a:solidFill>
              <a:cs typeface="Calibri" panose="020F0502020204030204"/>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8910</Words>
  <Application>WPS Presentation</Application>
  <PresentationFormat>Panoramiczny</PresentationFormat>
  <Paragraphs>137</Paragraphs>
  <Slides>24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SimSun</vt:lpstr>
      <vt:lpstr>Wingdings</vt:lpstr>
      <vt:lpstr>Calibri Light</vt:lpstr>
      <vt:lpstr>Arial</vt:lpstr>
      <vt:lpstr>Calibri</vt:lpstr>
      <vt:lpstr>Cambria</vt:lpstr>
      <vt:lpstr>Microsoft YaHei</vt:lpstr>
      <vt:lpstr/>
      <vt:lpstr>Arial Unicode MS</vt:lpstr>
      <vt:lpstr>Office Theme</vt:lpstr>
      <vt:lpstr>A tourist guide about Poland</vt:lpstr>
      <vt:lpstr>Main and the most interesting places in Poland</vt:lpstr>
      <vt:lpstr>Warsaw  - The capital city of Poland</vt:lpstr>
      <vt:lpstr>Wilanów Palace is a royal Palace located in the Wilanów disctrict. Wilanów Palace survived Poland's partitions and both World Wars. Wilanów Palace is classical palace, another place like that is the Presidential Palace which was originally constructed in 1643 and it's  the official residence of the Polish head of state and president.</vt:lpstr>
      <vt:lpstr>   </vt:lpstr>
      <vt:lpstr>  </vt:lpstr>
      <vt:lpstr>Cracow </vt:lpstr>
      <vt:lpstr>Cracow is known as the city of churches. The churches of Kraków comprise over 120 places of workship of which over 65 were built in the 20th century. </vt:lpstr>
      <vt:lpstr>   </vt:lpstr>
      <vt:lpstr>Wieliczka Salt Mine</vt:lpstr>
      <vt:lpstr>  </vt:lpstr>
      <vt:lpstr>Tatra Mountains </vt:lpstr>
      <vt:lpstr>Tatra views</vt:lpstr>
      <vt:lpstr>Wrocław</vt:lpstr>
      <vt:lpstr>Wrocław Old Town</vt:lpstr>
      <vt:lpstr>Gdańsk</vt:lpstr>
      <vt:lpstr>Gdańsk is home to the University of Gdańsk, Gdańsk University of Technology, the National Museum, the Gdańsk Shakespeare Theatre, the Museum of the Second World War, the Polish Baltic Philharmonic and the European Solidarity Centre. Gdańsk has also topped rankings for the quality of life, safety and living standards worldwide.</vt:lpstr>
      <vt:lpstr>The main streets in Gdańsk</vt:lpstr>
      <vt:lpstr>Łeba</vt:lpstr>
      <vt:lpstr>Masuria</vt:lpstr>
      <vt:lpstr>Masuria views</vt:lpstr>
      <vt:lpstr>Poznań</vt:lpstr>
      <vt:lpstr>Adam Mickiewicz university</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izka</cp:lastModifiedBy>
  <cp:revision>1578</cp:revision>
  <dcterms:created xsi:type="dcterms:W3CDTF">2020-09-27T10:30:00Z</dcterms:created>
  <dcterms:modified xsi:type="dcterms:W3CDTF">2020-10-14T11:06:19Z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1045-11.2.0.9684</vt:lpwstr>
  </property>
</Properties>
</file>