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005" autoAdjust="0"/>
  </p:normalViewPr>
  <p:slideViewPr>
    <p:cSldViewPr snapToGrid="0">
      <p:cViewPr varScale="1">
        <p:scale>
          <a:sx n="111" d="100"/>
          <a:sy n="111"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lt-LT" smtClean="0"/>
              <a:t>Spustelėję redag. ruoš. pavad. stilių</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754B1E4-7EAA-45B8-93B4-8A49985BDC82}" type="datetimeFigureOut">
              <a:rPr lang="en-US" smtClean="0"/>
              <a:t>12/10/2019</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3789805D-7E58-4A15-B3D2-3AA846AFD16A}" type="slidenum">
              <a:rPr lang="en-US" smtClean="0"/>
              <a:t>‹#›</a:t>
            </a:fld>
            <a:endParaRPr lang="en-US"/>
          </a:p>
        </p:txBody>
      </p:sp>
    </p:spTree>
    <p:extLst>
      <p:ext uri="{BB962C8B-B14F-4D97-AF65-F5344CB8AC3E}">
        <p14:creationId xmlns:p14="http://schemas.microsoft.com/office/powerpoint/2010/main" val="2064258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0754B1E4-7EAA-45B8-93B4-8A49985BDC82}"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37699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0754B1E4-7EAA-45B8-93B4-8A49985BDC82}"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34712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0754B1E4-7EAA-45B8-93B4-8A49985BDC82}"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85672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lt-LT" smtClean="0"/>
              <a:t>Spustelėję redag. ruoš. pavad. stilių</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0754B1E4-7EAA-45B8-93B4-8A49985BDC82}" type="datetimeFigureOut">
              <a:rPr lang="en-US" smtClean="0"/>
              <a:t>12/10/2019</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3789805D-7E58-4A15-B3D2-3AA846AFD16A}" type="slidenum">
              <a:rPr lang="en-US" smtClean="0"/>
              <a:t>‹#›</a:t>
            </a:fld>
            <a:endParaRPr lang="en-US"/>
          </a:p>
        </p:txBody>
      </p:sp>
    </p:spTree>
    <p:extLst>
      <p:ext uri="{BB962C8B-B14F-4D97-AF65-F5344CB8AC3E}">
        <p14:creationId xmlns:p14="http://schemas.microsoft.com/office/powerpoint/2010/main" val="327906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Date Placeholder 4"/>
          <p:cNvSpPr>
            <a:spLocks noGrp="1"/>
          </p:cNvSpPr>
          <p:nvPr>
            <p:ph type="dt" sz="half" idx="10"/>
          </p:nvPr>
        </p:nvSpPr>
        <p:spPr/>
        <p:txBody>
          <a:bodyPr/>
          <a:lstStyle/>
          <a:p>
            <a:fld id="{0754B1E4-7EAA-45B8-93B4-8A49985BDC82}"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151054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7" name="Date Placeholder 6"/>
          <p:cNvSpPr>
            <a:spLocks noGrp="1"/>
          </p:cNvSpPr>
          <p:nvPr>
            <p:ph type="dt" sz="half" idx="10"/>
          </p:nvPr>
        </p:nvSpPr>
        <p:spPr/>
        <p:txBody>
          <a:bodyPr/>
          <a:lstStyle/>
          <a:p>
            <a:fld id="{0754B1E4-7EAA-45B8-93B4-8A49985BDC82}"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196487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0754B1E4-7EAA-45B8-93B4-8A49985BDC82}" type="datetimeFigureOut">
              <a:rPr lang="en-US" smtClean="0"/>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421847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4B1E4-7EAA-45B8-93B4-8A49985BDC82}" type="datetimeFigureOut">
              <a:rPr lang="en-US" smtClean="0"/>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9805D-7E58-4A15-B3D2-3AA846AFD16A}" type="slidenum">
              <a:rPr lang="en-US" smtClean="0"/>
              <a:t>‹#›</a:t>
            </a:fld>
            <a:endParaRPr lang="en-US"/>
          </a:p>
        </p:txBody>
      </p:sp>
    </p:spTree>
    <p:extLst>
      <p:ext uri="{BB962C8B-B14F-4D97-AF65-F5344CB8AC3E}">
        <p14:creationId xmlns:p14="http://schemas.microsoft.com/office/powerpoint/2010/main" val="100413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lt-LT" smtClean="0"/>
              <a:t>Spustelėję redag. ruoš. pavad. stilių</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Redaguoti šablono teksto stilius</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0754B1E4-7EAA-45B8-93B4-8A49985BDC82}"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789805D-7E58-4A15-B3D2-3AA846AFD16A}" type="slidenum">
              <a:rPr lang="en-US" smtClean="0"/>
              <a:t>‹#›</a:t>
            </a:fld>
            <a:endParaRPr lang="en-US"/>
          </a:p>
        </p:txBody>
      </p:sp>
    </p:spTree>
    <p:extLst>
      <p:ext uri="{BB962C8B-B14F-4D97-AF65-F5344CB8AC3E}">
        <p14:creationId xmlns:p14="http://schemas.microsoft.com/office/powerpoint/2010/main" val="236350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Redaguoti šablono teksto stilius</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0754B1E4-7EAA-45B8-93B4-8A49985BDC82}" type="datetimeFigureOut">
              <a:rPr lang="en-US" smtClean="0"/>
              <a:t>12/10/2019</a:t>
            </a:fld>
            <a:endParaRPr lang="en-US"/>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3789805D-7E58-4A15-B3D2-3AA846AFD16A}" type="slidenum">
              <a:rPr lang="en-US" smtClean="0"/>
              <a:t>‹#›</a:t>
            </a:fld>
            <a:endParaRPr lang="en-US"/>
          </a:p>
        </p:txBody>
      </p:sp>
    </p:spTree>
    <p:extLst>
      <p:ext uri="{BB962C8B-B14F-4D97-AF65-F5344CB8AC3E}">
        <p14:creationId xmlns:p14="http://schemas.microsoft.com/office/powerpoint/2010/main" val="39817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754B1E4-7EAA-45B8-93B4-8A49985BDC82}" type="datetimeFigureOut">
              <a:rPr lang="en-US" smtClean="0"/>
              <a:t>12/10/2019</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789805D-7E58-4A15-B3D2-3AA846AFD16A}"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1474392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562100" y="2224613"/>
            <a:ext cx="9068586" cy="2590800"/>
          </a:xfrm>
        </p:spPr>
        <p:txBody>
          <a:bodyPr/>
          <a:lstStyle/>
          <a:p>
            <a:r>
              <a:rPr lang="lt-LT" dirty="0" smtClean="0">
                <a:latin typeface="Comic Sans MS" panose="030F0702030302020204" pitchFamily="66" charset="0"/>
              </a:rPr>
              <a:t>Kretinga</a:t>
            </a:r>
            <a:endParaRPr lang="en-US" dirty="0">
              <a:latin typeface="Comic Sans MS" panose="030F0702030302020204" pitchFamily="66" charset="0"/>
            </a:endParaRPr>
          </a:p>
        </p:txBody>
      </p:sp>
      <p:sp>
        <p:nvSpPr>
          <p:cNvPr id="3" name="Antrinis pavadinimas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123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17945" y="642594"/>
            <a:ext cx="10058400" cy="1371600"/>
          </a:xfrm>
        </p:spPr>
        <p:txBody>
          <a:bodyPr>
            <a:normAutofit fontScale="90000"/>
          </a:bodyPr>
          <a:lstStyle/>
          <a:p>
            <a:r>
              <a:rPr lang="lt-LT" dirty="0" smtClean="0">
                <a:solidFill>
                  <a:schemeClr val="accent1">
                    <a:lumMod val="75000"/>
                  </a:schemeClr>
                </a:solidFill>
                <a:latin typeface="Comic Sans MS" panose="030F0702030302020204" pitchFamily="66" charset="0"/>
              </a:rPr>
              <a:t>6. </a:t>
            </a:r>
            <a:r>
              <a:rPr lang="lt-LT" dirty="0" err="1" smtClean="0">
                <a:solidFill>
                  <a:schemeClr val="accent1">
                    <a:lumMod val="75000"/>
                  </a:schemeClr>
                </a:solidFill>
                <a:latin typeface="Comic Sans MS" panose="030F0702030302020204" pitchFamily="66" charset="0"/>
              </a:rPr>
              <a:t>Rest</a:t>
            </a:r>
            <a:r>
              <a:rPr lang="lt-LT" dirty="0" smtClean="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and</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health</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promotion</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Complex</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Holiday</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Park</a:t>
            </a:r>
            <a:r>
              <a:rPr lang="lt-LT" dirty="0">
                <a:solidFill>
                  <a:schemeClr val="accent1">
                    <a:lumMod val="75000"/>
                  </a:schemeClr>
                </a:solidFill>
                <a:latin typeface="Comic Sans MS" panose="030F0702030302020204" pitchFamily="66" charset="0"/>
              </a:rPr>
              <a:t>"</a:t>
            </a:r>
            <a:endParaRPr lang="en-US" dirty="0">
              <a:solidFill>
                <a:schemeClr val="accent1">
                  <a:lumMod val="75000"/>
                </a:schemeClr>
              </a:solidFill>
              <a:latin typeface="Comic Sans MS" panose="030F0702030302020204" pitchFamily="66" charset="0"/>
            </a:endParaRPr>
          </a:p>
        </p:txBody>
      </p:sp>
      <p:sp>
        <p:nvSpPr>
          <p:cNvPr id="3" name="Turinio vietos rezervavimo ženklas 2"/>
          <p:cNvSpPr>
            <a:spLocks noGrp="1"/>
          </p:cNvSpPr>
          <p:nvPr>
            <p:ph idx="1"/>
          </p:nvPr>
        </p:nvSpPr>
        <p:spPr>
          <a:xfrm>
            <a:off x="684028" y="2014194"/>
            <a:ext cx="6641805" cy="4099914"/>
          </a:xfrm>
        </p:spPr>
        <p:txBody>
          <a:bodyPr>
            <a:normAutofit lnSpcReduction="10000"/>
          </a:bodyPr>
          <a:lstStyle/>
          <a:p>
            <a:pPr>
              <a:buClr>
                <a:schemeClr val="bg1"/>
              </a:buClr>
              <a:buFont typeface="Wingdings" panose="05000000000000000000" pitchFamily="2" charset="2"/>
              <a:buChar char="Ø"/>
            </a:pPr>
            <a:r>
              <a:rPr lang="en-US" sz="3100" dirty="0">
                <a:latin typeface="Comic Sans MS" panose="030F0702030302020204" pitchFamily="66" charset="0"/>
              </a:rPr>
              <a:t>Here you can enjoy several different saunas: steam bath “Salt bath”, traditional Lithuanian bath “</a:t>
            </a:r>
            <a:r>
              <a:rPr lang="en-US" sz="3100" dirty="0" err="1">
                <a:latin typeface="Comic Sans MS" panose="030F0702030302020204" pitchFamily="66" charset="0"/>
              </a:rPr>
              <a:t>Perenė</a:t>
            </a:r>
            <a:r>
              <a:rPr lang="en-US" sz="3100" dirty="0">
                <a:latin typeface="Comic Sans MS" panose="030F0702030302020204" pitchFamily="66" charset="0"/>
              </a:rPr>
              <a:t>”, bathhouse “</a:t>
            </a:r>
            <a:r>
              <a:rPr lang="en-US" sz="3100" dirty="0" err="1">
                <a:latin typeface="Comic Sans MS" panose="030F0702030302020204" pitchFamily="66" charset="0"/>
              </a:rPr>
              <a:t>Riauška</a:t>
            </a:r>
            <a:r>
              <a:rPr lang="en-US" sz="3100" dirty="0">
                <a:latin typeface="Comic Sans MS" panose="030F0702030302020204" pitchFamily="66" charset="0"/>
              </a:rPr>
              <a:t>”, outdoor baths “</a:t>
            </a:r>
            <a:r>
              <a:rPr lang="en-US" sz="3100" dirty="0" err="1">
                <a:latin typeface="Comic Sans MS" panose="030F0702030302020204" pitchFamily="66" charset="0"/>
              </a:rPr>
              <a:t>Širšių</a:t>
            </a:r>
            <a:r>
              <a:rPr lang="en-US" sz="3100" dirty="0">
                <a:latin typeface="Comic Sans MS" panose="030F0702030302020204" pitchFamily="66" charset="0"/>
              </a:rPr>
              <a:t> </a:t>
            </a:r>
            <a:r>
              <a:rPr lang="en-US" sz="3100" dirty="0" err="1">
                <a:latin typeface="Comic Sans MS" panose="030F0702030302020204" pitchFamily="66" charset="0"/>
              </a:rPr>
              <a:t>lizdas</a:t>
            </a:r>
            <a:r>
              <a:rPr lang="en-US" sz="3100" dirty="0">
                <a:latin typeface="Comic Sans MS" panose="030F0702030302020204" pitchFamily="66" charset="0"/>
              </a:rPr>
              <a:t>” and “Baths of the Baths”, and many swimming pools: sports, massage, training or just outdoor swimming pools.</a:t>
            </a:r>
          </a:p>
          <a:p>
            <a:endParaRPr lang="en-US" dirty="0"/>
          </a:p>
        </p:txBody>
      </p:sp>
      <p:pic>
        <p:nvPicPr>
          <p:cNvPr id="4" name="Picture 2" descr="http://www.kretingosturizmas.info/media/k2/items/cache/e88c403143ae0a81dde94b0909e552aa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242" y="2106120"/>
            <a:ext cx="4546120" cy="30322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4300" dirty="0" smtClean="0">
                <a:solidFill>
                  <a:schemeClr val="accent1">
                    <a:lumMod val="75000"/>
                  </a:schemeClr>
                </a:solidFill>
                <a:latin typeface="Comic Sans MS" panose="030F0702030302020204" pitchFamily="66" charset="0"/>
              </a:rPr>
              <a:t>7. </a:t>
            </a:r>
            <a:r>
              <a:rPr lang="en-US" sz="4300" dirty="0">
                <a:solidFill>
                  <a:schemeClr val="accent1">
                    <a:lumMod val="75000"/>
                  </a:schemeClr>
                </a:solidFill>
                <a:latin typeface="Comic Sans MS" panose="030F0702030302020204" pitchFamily="66" charset="0"/>
              </a:rPr>
              <a:t>Japanese Garden</a:t>
            </a:r>
          </a:p>
        </p:txBody>
      </p:sp>
      <p:sp>
        <p:nvSpPr>
          <p:cNvPr id="3" name="Turinio vietos rezervavimo ženklas 2"/>
          <p:cNvSpPr>
            <a:spLocks noGrp="1"/>
          </p:cNvSpPr>
          <p:nvPr>
            <p:ph idx="1"/>
          </p:nvPr>
        </p:nvSpPr>
        <p:spPr>
          <a:xfrm>
            <a:off x="917944" y="2222204"/>
            <a:ext cx="6152707" cy="3812835"/>
          </a:xfrm>
        </p:spPr>
        <p:txBody>
          <a:bodyPr>
            <a:normAutofit fontScale="92500"/>
          </a:bodyPr>
          <a:lstStyle/>
          <a:p>
            <a:pPr>
              <a:buClrTx/>
              <a:buFont typeface="Wingdings" panose="05000000000000000000" pitchFamily="2" charset="2"/>
              <a:buChar char="Ø"/>
            </a:pPr>
            <a:r>
              <a:rPr lang="en-US" sz="3100" dirty="0">
                <a:latin typeface="Comic Sans MS" panose="030F0702030302020204" pitchFamily="66" charset="0"/>
              </a:rPr>
              <a:t>Japanese Garden is an integral part of Japanese culture. For centuries, he has combined religion, art, and respect for nature. Because our roots are pagan, Japanese love and respect for all elements of nature will not be difficult to understand.</a:t>
            </a:r>
          </a:p>
          <a:p>
            <a:endParaRPr lang="en-US" dirty="0"/>
          </a:p>
        </p:txBody>
      </p:sp>
      <p:pic>
        <p:nvPicPr>
          <p:cNvPr id="4" name="Turinio vietos rezervavimo ženklas 4"/>
          <p:cNvPicPr>
            <a:picLocks noChangeAspect="1"/>
          </p:cNvPicPr>
          <p:nvPr/>
        </p:nvPicPr>
        <p:blipFill>
          <a:blip r:embed="rId2"/>
          <a:stretch>
            <a:fillRect/>
          </a:stretch>
        </p:blipFill>
        <p:spPr>
          <a:xfrm>
            <a:off x="7070651" y="2222204"/>
            <a:ext cx="4516088" cy="27534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653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16688" y="561742"/>
            <a:ext cx="10058400" cy="1371600"/>
          </a:xfrm>
        </p:spPr>
        <p:txBody>
          <a:bodyPr>
            <a:normAutofit/>
          </a:bodyPr>
          <a:lstStyle/>
          <a:p>
            <a:r>
              <a:rPr lang="lt-LT" sz="4300" dirty="0" smtClean="0">
                <a:solidFill>
                  <a:schemeClr val="accent1">
                    <a:lumMod val="75000"/>
                  </a:schemeClr>
                </a:solidFill>
                <a:latin typeface="Comic Sans MS" panose="030F0702030302020204" pitchFamily="66" charset="0"/>
              </a:rPr>
              <a:t>8. </a:t>
            </a:r>
            <a:r>
              <a:rPr lang="en-US" sz="4300" dirty="0" err="1">
                <a:solidFill>
                  <a:schemeClr val="accent1">
                    <a:lumMod val="75000"/>
                  </a:schemeClr>
                </a:solidFill>
                <a:latin typeface="Comic Sans MS" panose="030F0702030302020204" pitchFamily="66" charset="0"/>
              </a:rPr>
              <a:t>Orvidi</a:t>
            </a:r>
            <a:r>
              <a:rPr lang="en-US" sz="4300" dirty="0">
                <a:solidFill>
                  <a:schemeClr val="accent1">
                    <a:lumMod val="75000"/>
                  </a:schemeClr>
                </a:solidFill>
                <a:latin typeface="Comic Sans MS" panose="030F0702030302020204" pitchFamily="66" charset="0"/>
              </a:rPr>
              <a:t> homestead-museum</a:t>
            </a:r>
          </a:p>
        </p:txBody>
      </p:sp>
      <p:sp>
        <p:nvSpPr>
          <p:cNvPr id="3" name="Turinio vietos rezervavimo ženklas 2"/>
          <p:cNvSpPr>
            <a:spLocks noGrp="1"/>
          </p:cNvSpPr>
          <p:nvPr>
            <p:ph idx="1"/>
          </p:nvPr>
        </p:nvSpPr>
        <p:spPr>
          <a:xfrm>
            <a:off x="616688" y="1881963"/>
            <a:ext cx="7060018" cy="4110547"/>
          </a:xfrm>
        </p:spPr>
        <p:txBody>
          <a:bodyPr>
            <a:normAutofit lnSpcReduction="10000"/>
          </a:bodyPr>
          <a:lstStyle/>
          <a:p>
            <a:pPr>
              <a:buClrTx/>
              <a:buFont typeface="Wingdings" panose="05000000000000000000" pitchFamily="2" charset="2"/>
              <a:buChar char="Ø"/>
            </a:pPr>
            <a:r>
              <a:rPr lang="en-US" sz="3100" dirty="0" err="1">
                <a:latin typeface="Comic Sans MS" panose="030F0702030302020204" pitchFamily="66" charset="0"/>
              </a:rPr>
              <a:t>Orvidai</a:t>
            </a:r>
            <a:r>
              <a:rPr lang="en-US" sz="3100" dirty="0">
                <a:latin typeface="Comic Sans MS" panose="030F0702030302020204" pitchFamily="66" charset="0"/>
              </a:rPr>
              <a:t> homestead in </a:t>
            </a:r>
            <a:r>
              <a:rPr lang="en-US" sz="3100" dirty="0" err="1">
                <a:latin typeface="Comic Sans MS" panose="030F0702030302020204" pitchFamily="66" charset="0"/>
              </a:rPr>
              <a:t>Gargždele</a:t>
            </a:r>
            <a:r>
              <a:rPr lang="en-US" sz="3100" dirty="0">
                <a:latin typeface="Comic Sans MS" panose="030F0702030302020204" pitchFamily="66" charset="0"/>
              </a:rPr>
              <a:t> village, famous for its stone sculpture museum. It was founded by </a:t>
            </a:r>
            <a:r>
              <a:rPr lang="en-US" sz="3100" dirty="0" err="1">
                <a:latin typeface="Comic Sans MS" panose="030F0702030302020204" pitchFamily="66" charset="0"/>
              </a:rPr>
              <a:t>Vilius</a:t>
            </a:r>
            <a:r>
              <a:rPr lang="en-US" sz="3100" dirty="0">
                <a:latin typeface="Comic Sans MS" panose="030F0702030302020204" pitchFamily="66" charset="0"/>
              </a:rPr>
              <a:t> </a:t>
            </a:r>
            <a:r>
              <a:rPr lang="en-US" sz="3100" dirty="0" err="1">
                <a:latin typeface="Comic Sans MS" panose="030F0702030302020204" pitchFamily="66" charset="0"/>
              </a:rPr>
              <a:t>Kazimieras</a:t>
            </a:r>
            <a:r>
              <a:rPr lang="en-US" sz="3100" dirty="0">
                <a:latin typeface="Comic Sans MS" panose="030F0702030302020204" pitchFamily="66" charset="0"/>
              </a:rPr>
              <a:t> </a:t>
            </a:r>
            <a:r>
              <a:rPr lang="en-US" sz="3100" dirty="0" err="1">
                <a:latin typeface="Comic Sans MS" panose="030F0702030302020204" pitchFamily="66" charset="0"/>
              </a:rPr>
              <a:t>Orvidas</a:t>
            </a:r>
            <a:r>
              <a:rPr lang="en-US" sz="3100" dirty="0">
                <a:latin typeface="Comic Sans MS" panose="030F0702030302020204" pitchFamily="66" charset="0"/>
              </a:rPr>
              <a:t> (Franciscan brother Gabriel), with his father Kazimierz </a:t>
            </a:r>
            <a:r>
              <a:rPr lang="en-US" sz="3100" dirty="0" err="1">
                <a:latin typeface="Comic Sans MS" panose="030F0702030302020204" pitchFamily="66" charset="0"/>
              </a:rPr>
              <a:t>Orvid</a:t>
            </a:r>
            <a:r>
              <a:rPr lang="en-US" sz="3100" dirty="0">
                <a:latin typeface="Comic Sans MS" panose="030F0702030302020204" pitchFamily="66" charset="0"/>
              </a:rPr>
              <a:t>. </a:t>
            </a:r>
            <a:r>
              <a:rPr lang="en-US" sz="3100" dirty="0" err="1">
                <a:latin typeface="Comic Sans MS" panose="030F0702030302020204" pitchFamily="66" charset="0"/>
              </a:rPr>
              <a:t>Orvidi</a:t>
            </a:r>
            <a:r>
              <a:rPr lang="en-US" sz="3100" dirty="0">
                <a:latin typeface="Comic Sans MS" panose="030F0702030302020204" pitchFamily="66" charset="0"/>
              </a:rPr>
              <a:t> homestead consists of many parts - stones, trees, tank, old things and much more.</a:t>
            </a:r>
          </a:p>
          <a:p>
            <a:endParaRPr lang="en-US" dirty="0"/>
          </a:p>
        </p:txBody>
      </p:sp>
      <p:pic>
        <p:nvPicPr>
          <p:cNvPr id="4" name="Turinio vietos rezervavimo ženklas 4"/>
          <p:cNvPicPr>
            <a:picLocks noChangeAspect="1"/>
          </p:cNvPicPr>
          <p:nvPr/>
        </p:nvPicPr>
        <p:blipFill>
          <a:blip r:embed="rId2"/>
          <a:stretch>
            <a:fillRect/>
          </a:stretch>
        </p:blipFill>
        <p:spPr>
          <a:xfrm>
            <a:off x="7357730" y="1649633"/>
            <a:ext cx="4333469" cy="28987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116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4300" dirty="0" smtClean="0">
                <a:solidFill>
                  <a:schemeClr val="accent1">
                    <a:lumMod val="75000"/>
                  </a:schemeClr>
                </a:solidFill>
                <a:latin typeface="Comic Sans MS" panose="030F0702030302020204" pitchFamily="66" charset="0"/>
              </a:rPr>
              <a:t>9. </a:t>
            </a:r>
            <a:r>
              <a:rPr lang="en-US" sz="4300" dirty="0">
                <a:solidFill>
                  <a:schemeClr val="accent1">
                    <a:lumMod val="75000"/>
                  </a:schemeClr>
                </a:solidFill>
                <a:latin typeface="Comic Sans MS" panose="030F0702030302020204" pitchFamily="66" charset="0"/>
              </a:rPr>
              <a:t>Baltic Mythological Park</a:t>
            </a:r>
          </a:p>
        </p:txBody>
      </p:sp>
      <p:sp>
        <p:nvSpPr>
          <p:cNvPr id="3" name="Turinio vietos rezervavimo ženklas 2"/>
          <p:cNvSpPr>
            <a:spLocks noGrp="1"/>
          </p:cNvSpPr>
          <p:nvPr>
            <p:ph idx="1"/>
          </p:nvPr>
        </p:nvSpPr>
        <p:spPr>
          <a:xfrm>
            <a:off x="1066800" y="2014194"/>
            <a:ext cx="5769935" cy="4020846"/>
          </a:xfrm>
        </p:spPr>
        <p:txBody>
          <a:bodyPr>
            <a:normAutofit fontScale="92500" lnSpcReduction="10000"/>
          </a:bodyPr>
          <a:lstStyle/>
          <a:p>
            <a:pPr>
              <a:buClrTx/>
              <a:buFont typeface="Wingdings" panose="05000000000000000000" pitchFamily="2" charset="2"/>
              <a:buChar char="Ø"/>
            </a:pPr>
            <a:r>
              <a:rPr lang="en-US" sz="3100" dirty="0">
                <a:latin typeface="Comic Sans MS" panose="030F0702030302020204" pitchFamily="66" charset="0"/>
              </a:rPr>
              <a:t>Baltic mythological park cherishes old Baltic cultural values, educates civic Lithuanian people, promotes patriotism, contributes to state cultural activity, promotes cultural communication between Baltic nations and tribes (regions</a:t>
            </a:r>
            <a:r>
              <a:rPr lang="en-US" sz="3100" dirty="0" smtClean="0">
                <a:latin typeface="Comic Sans MS" panose="030F0702030302020204" pitchFamily="66" charset="0"/>
              </a:rPr>
              <a:t>)</a:t>
            </a:r>
            <a:r>
              <a:rPr lang="lt-LT" sz="3100" dirty="0" smtClean="0">
                <a:latin typeface="Comic Sans MS" panose="030F0702030302020204" pitchFamily="66" charset="0"/>
              </a:rPr>
              <a:t>.</a:t>
            </a:r>
            <a:endParaRPr lang="en-US" sz="3100" dirty="0">
              <a:latin typeface="Comic Sans MS" panose="030F0702030302020204" pitchFamily="66" charset="0"/>
            </a:endParaRPr>
          </a:p>
          <a:p>
            <a:endParaRPr lang="en-US" dirty="0"/>
          </a:p>
        </p:txBody>
      </p:sp>
      <p:pic>
        <p:nvPicPr>
          <p:cNvPr id="1026" name="Picture 2" descr="http://www.kretingosturizmas.info/media/k2/items/cache/e083ac4df288f0b9f03ec1adbe79e026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482" y="2122098"/>
            <a:ext cx="4694972" cy="31132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61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75415" y="642594"/>
            <a:ext cx="10058400" cy="1371600"/>
          </a:xfrm>
        </p:spPr>
        <p:txBody>
          <a:bodyPr>
            <a:normAutofit/>
          </a:bodyPr>
          <a:lstStyle/>
          <a:p>
            <a:r>
              <a:rPr lang="lt-LT" sz="4300" dirty="0" smtClean="0">
                <a:solidFill>
                  <a:schemeClr val="accent1">
                    <a:lumMod val="75000"/>
                  </a:schemeClr>
                </a:solidFill>
                <a:latin typeface="Comic Sans MS" panose="030F0702030302020204" pitchFamily="66" charset="0"/>
              </a:rPr>
              <a:t>10. </a:t>
            </a:r>
            <a:r>
              <a:rPr lang="lt-LT" sz="4300" dirty="0" err="1">
                <a:solidFill>
                  <a:schemeClr val="accent1">
                    <a:lumMod val="75000"/>
                  </a:schemeClr>
                </a:solidFill>
                <a:latin typeface="Comic Sans MS" panose="030F0702030302020204" pitchFamily="66" charset="0"/>
              </a:rPr>
              <a:t>Imbar</a:t>
            </a:r>
            <a:r>
              <a:rPr lang="en-US" sz="4300" dirty="0">
                <a:solidFill>
                  <a:schemeClr val="accent1">
                    <a:lumMod val="75000"/>
                  </a:schemeClr>
                </a:solidFill>
                <a:latin typeface="Comic Sans MS" panose="030F0702030302020204" pitchFamily="66" charset="0"/>
              </a:rPr>
              <a:t>e</a:t>
            </a:r>
            <a:r>
              <a:rPr lang="lt-LT" sz="4300" dirty="0">
                <a:solidFill>
                  <a:schemeClr val="accent1">
                    <a:lumMod val="75000"/>
                  </a:schemeClr>
                </a:solidFill>
                <a:latin typeface="Comic Sans MS" panose="030F0702030302020204" pitchFamily="66" charset="0"/>
              </a:rPr>
              <a:t> </a:t>
            </a:r>
            <a:r>
              <a:rPr lang="lt-LT" sz="4300" dirty="0" err="1">
                <a:solidFill>
                  <a:schemeClr val="accent1">
                    <a:lumMod val="75000"/>
                  </a:schemeClr>
                </a:solidFill>
                <a:latin typeface="Comic Sans MS" panose="030F0702030302020204" pitchFamily="66" charset="0"/>
              </a:rPr>
              <a:t>mound</a:t>
            </a:r>
            <a:endParaRPr lang="en-US" sz="4300" dirty="0">
              <a:solidFill>
                <a:schemeClr val="accent1">
                  <a:lumMod val="75000"/>
                </a:schemeClr>
              </a:solidFill>
              <a:latin typeface="Comic Sans MS" panose="030F0702030302020204" pitchFamily="66" charset="0"/>
            </a:endParaRPr>
          </a:p>
        </p:txBody>
      </p:sp>
      <p:sp>
        <p:nvSpPr>
          <p:cNvPr id="3" name="Turinio vietos rezervavimo ženklas 2"/>
          <p:cNvSpPr>
            <a:spLocks noGrp="1"/>
          </p:cNvSpPr>
          <p:nvPr>
            <p:ph idx="1"/>
          </p:nvPr>
        </p:nvSpPr>
        <p:spPr>
          <a:xfrm>
            <a:off x="875415" y="2014194"/>
            <a:ext cx="6931312" cy="4020846"/>
          </a:xfrm>
        </p:spPr>
        <p:txBody>
          <a:bodyPr>
            <a:normAutofit fontScale="92500" lnSpcReduction="10000"/>
          </a:bodyPr>
          <a:lstStyle/>
          <a:p>
            <a:pPr>
              <a:buClrTx/>
              <a:buFont typeface="Wingdings" panose="05000000000000000000" pitchFamily="2" charset="2"/>
              <a:buChar char="Ø"/>
            </a:pPr>
            <a:r>
              <a:rPr lang="en-US" sz="3100" dirty="0">
                <a:latin typeface="Comic Sans MS" panose="030F0702030302020204" pitchFamily="66" charset="0"/>
              </a:rPr>
              <a:t>The mound has found flint and metal working tools, arms, </a:t>
            </a:r>
            <a:r>
              <a:rPr lang="en-US" sz="3100" dirty="0" err="1">
                <a:latin typeface="Comic Sans MS" panose="030F0702030302020204" pitchFamily="66" charset="0"/>
              </a:rPr>
              <a:t>jewelery</a:t>
            </a:r>
            <a:r>
              <a:rPr lang="en-US" sz="3100" dirty="0">
                <a:latin typeface="Comic Sans MS" panose="030F0702030302020204" pitchFamily="66" charset="0"/>
              </a:rPr>
              <a:t>, glued on a slightly dashed, smooth and rough surface, and gilded ceramics, burnt grain. </a:t>
            </a:r>
            <a:r>
              <a:rPr lang="en-US" sz="3100" dirty="0" err="1">
                <a:latin typeface="Comic Sans MS" panose="030F0702030302020204" pitchFamily="66" charset="0"/>
              </a:rPr>
              <a:t>Imbarė</a:t>
            </a:r>
            <a:r>
              <a:rPr lang="en-US" sz="3100" dirty="0">
                <a:latin typeface="Comic Sans MS" panose="030F0702030302020204" pitchFamily="66" charset="0"/>
              </a:rPr>
              <a:t> castle mound with prefecture and settlement is equipped with 1 thousand. Before Crist. In the second half and lived until the 13th century</a:t>
            </a:r>
            <a:r>
              <a:rPr lang="lt-LT" sz="3100" dirty="0">
                <a:latin typeface="Comic Sans MS" panose="030F0702030302020204" pitchFamily="66" charset="0"/>
              </a:rPr>
              <a:t>.</a:t>
            </a:r>
            <a:endParaRPr lang="en-US" sz="3100" dirty="0">
              <a:latin typeface="Comic Sans MS" panose="030F0702030302020204" pitchFamily="66" charset="0"/>
            </a:endParaRPr>
          </a:p>
          <a:p>
            <a:endParaRPr lang="en-US" dirty="0"/>
          </a:p>
        </p:txBody>
      </p:sp>
      <p:pic>
        <p:nvPicPr>
          <p:cNvPr id="4" name="Turinio vietos rezervavimo ženklas 4"/>
          <p:cNvPicPr>
            <a:picLocks noChangeAspect="1"/>
          </p:cNvPicPr>
          <p:nvPr/>
        </p:nvPicPr>
        <p:blipFill>
          <a:blip r:embed="rId2"/>
          <a:stretch>
            <a:fillRect/>
          </a:stretch>
        </p:blipFill>
        <p:spPr>
          <a:xfrm>
            <a:off x="7345893" y="2670132"/>
            <a:ext cx="4301571" cy="29295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70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Thank you for your </a:t>
            </a:r>
            <a:r>
              <a:rPr lang="en-US" dirty="0" smtClean="0">
                <a:latin typeface="Comic Sans MS" panose="030F0702030302020204" pitchFamily="66" charset="0"/>
              </a:rPr>
              <a:t>attention!</a:t>
            </a:r>
            <a:r>
              <a:rPr lang="en-US" dirty="0">
                <a:latin typeface="Comic Sans MS" panose="030F0702030302020204" pitchFamily="66" charset="0"/>
              </a:rPr>
              <a:t/>
            </a:r>
            <a:br>
              <a:rPr lang="en-US" dirty="0">
                <a:latin typeface="Comic Sans MS" panose="030F0702030302020204" pitchFamily="66" charset="0"/>
              </a:rPr>
            </a:br>
            <a:endParaRPr lang="en-US" dirty="0">
              <a:latin typeface="Comic Sans MS" panose="030F0702030302020204" pitchFamily="66" charset="0"/>
            </a:endParaRPr>
          </a:p>
        </p:txBody>
      </p:sp>
      <p:sp>
        <p:nvSpPr>
          <p:cNvPr id="3" name="Antrinis pavadinimas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952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title"/>
          </p:nvPr>
        </p:nvSpPr>
        <p:spPr>
          <a:xfrm>
            <a:off x="1066800" y="507554"/>
            <a:ext cx="10058400" cy="1371600"/>
          </a:xfrm>
        </p:spPr>
        <p:txBody>
          <a:bodyPr>
            <a:noAutofit/>
          </a:bodyPr>
          <a:lstStyle/>
          <a:p>
            <a:pPr algn="ctr"/>
            <a:r>
              <a:rPr lang="lt-LT" sz="8800" dirty="0" smtClean="0">
                <a:solidFill>
                  <a:schemeClr val="accent1">
                    <a:lumMod val="75000"/>
                  </a:schemeClr>
                </a:solidFill>
                <a:latin typeface="Comic Sans MS" panose="030F0702030302020204" pitchFamily="66" charset="0"/>
              </a:rPr>
              <a:t>Kretinga</a:t>
            </a:r>
            <a:endParaRPr lang="en-US" sz="8800" dirty="0">
              <a:solidFill>
                <a:schemeClr val="accent1">
                  <a:lumMod val="75000"/>
                </a:schemeClr>
              </a:solidFill>
            </a:endParaRPr>
          </a:p>
        </p:txBody>
      </p:sp>
      <p:sp>
        <p:nvSpPr>
          <p:cNvPr id="5" name="Turinio vietos rezervavimo ženklas 4"/>
          <p:cNvSpPr>
            <a:spLocks noGrp="1"/>
          </p:cNvSpPr>
          <p:nvPr>
            <p:ph sz="half" idx="1"/>
          </p:nvPr>
        </p:nvSpPr>
        <p:spPr/>
        <p:txBody>
          <a:bodyPr>
            <a:normAutofit/>
          </a:bodyPr>
          <a:lstStyle/>
          <a:p>
            <a:pPr>
              <a:buClrTx/>
              <a:buFont typeface="Wingdings" panose="05000000000000000000" pitchFamily="2" charset="2"/>
              <a:buChar char="Ø"/>
            </a:pPr>
            <a:r>
              <a:rPr lang="en-US" sz="3100" dirty="0" err="1">
                <a:latin typeface="Comic Sans MS" panose="030F0702030302020204" pitchFamily="66" charset="0"/>
              </a:rPr>
              <a:t>Kretinga</a:t>
            </a:r>
            <a:r>
              <a:rPr lang="en-US" sz="3100" dirty="0">
                <a:latin typeface="Comic Sans MS" panose="030F0702030302020204" pitchFamily="66" charset="0"/>
              </a:rPr>
              <a:t> is a </a:t>
            </a:r>
            <a:r>
              <a:rPr lang="lt-LT" sz="3100" dirty="0" err="1" smtClean="0">
                <a:latin typeface="Comic Sans MS" panose="030F0702030302020204" pitchFamily="66" charset="0"/>
              </a:rPr>
              <a:t>town</a:t>
            </a:r>
            <a:r>
              <a:rPr lang="en-US" sz="3100" dirty="0" smtClean="0">
                <a:latin typeface="Comic Sans MS" panose="030F0702030302020204" pitchFamily="66" charset="0"/>
              </a:rPr>
              <a:t> </a:t>
            </a:r>
            <a:r>
              <a:rPr lang="en-US" sz="3100" dirty="0">
                <a:latin typeface="Comic Sans MS" panose="030F0702030302020204" pitchFamily="66" charset="0"/>
              </a:rPr>
              <a:t>in western Lithuania, </a:t>
            </a:r>
            <a:r>
              <a:rPr lang="en-US" sz="3100" dirty="0" err="1" smtClean="0">
                <a:latin typeface="Comic Sans MS" panose="030F0702030302020204" pitchFamily="66" charset="0"/>
              </a:rPr>
              <a:t>Samogitia</a:t>
            </a:r>
            <a:r>
              <a:rPr lang="lt-LT" sz="3100" dirty="0" smtClean="0">
                <a:latin typeface="Comic Sans MS" panose="030F0702030302020204" pitchFamily="66" charset="0"/>
              </a:rPr>
              <a:t>. ( </a:t>
            </a:r>
            <a:r>
              <a:rPr lang="lt-LT" sz="3100" dirty="0" err="1" smtClean="0">
                <a:latin typeface="Comic Sans MS" panose="030F0702030302020204" pitchFamily="66" charset="0"/>
              </a:rPr>
              <a:t>It‘s</a:t>
            </a:r>
            <a:r>
              <a:rPr lang="lt-LT" sz="3100" dirty="0" smtClean="0">
                <a:latin typeface="Comic Sans MS" panose="030F0702030302020204" pitchFamily="66" charset="0"/>
              </a:rPr>
              <a:t> a </a:t>
            </a:r>
            <a:r>
              <a:rPr lang="lt-LT" sz="3100" dirty="0" err="1" smtClean="0">
                <a:latin typeface="Comic Sans MS" panose="030F0702030302020204" pitchFamily="66" charset="0"/>
              </a:rPr>
              <a:t>region</a:t>
            </a:r>
            <a:r>
              <a:rPr lang="lt-LT" sz="3100" dirty="0" smtClean="0">
                <a:latin typeface="Comic Sans MS" panose="030F0702030302020204" pitchFamily="66" charset="0"/>
              </a:rPr>
              <a:t> ) </a:t>
            </a:r>
          </a:p>
          <a:p>
            <a:pPr>
              <a:buClrTx/>
              <a:buFont typeface="Wingdings" panose="05000000000000000000" pitchFamily="2" charset="2"/>
              <a:buChar char="Ø"/>
            </a:pPr>
            <a:r>
              <a:rPr lang="en-US" sz="3100" dirty="0">
                <a:solidFill>
                  <a:schemeClr val="bg1"/>
                </a:solidFill>
                <a:latin typeface="Comic Sans MS" panose="030F0702030302020204" pitchFamily="66" charset="0"/>
              </a:rPr>
              <a:t>It is one of the oldest </a:t>
            </a:r>
            <a:r>
              <a:rPr lang="lt-LT" sz="3100" dirty="0" err="1" smtClean="0">
                <a:solidFill>
                  <a:schemeClr val="bg1"/>
                </a:solidFill>
                <a:latin typeface="Comic Sans MS" panose="030F0702030302020204" pitchFamily="66" charset="0"/>
              </a:rPr>
              <a:t>towns</a:t>
            </a:r>
            <a:r>
              <a:rPr lang="en-US" sz="3100" dirty="0" smtClean="0">
                <a:solidFill>
                  <a:schemeClr val="bg1"/>
                </a:solidFill>
                <a:latin typeface="Comic Sans MS" panose="030F0702030302020204" pitchFamily="66" charset="0"/>
              </a:rPr>
              <a:t> </a:t>
            </a:r>
            <a:r>
              <a:rPr lang="en-US" sz="3100" dirty="0">
                <a:solidFill>
                  <a:schemeClr val="bg1"/>
                </a:solidFill>
                <a:latin typeface="Comic Sans MS" panose="030F0702030302020204" pitchFamily="66" charset="0"/>
              </a:rPr>
              <a:t>in western </a:t>
            </a:r>
            <a:r>
              <a:rPr lang="en-US" sz="3100" dirty="0" smtClean="0">
                <a:solidFill>
                  <a:schemeClr val="bg1"/>
                </a:solidFill>
                <a:latin typeface="Comic Sans MS" panose="030F0702030302020204" pitchFamily="66" charset="0"/>
              </a:rPr>
              <a:t>Lithuania</a:t>
            </a:r>
            <a:r>
              <a:rPr lang="lt-LT" sz="3100" dirty="0" smtClean="0">
                <a:solidFill>
                  <a:schemeClr val="bg1"/>
                </a:solidFill>
                <a:latin typeface="Comic Sans MS" panose="030F0702030302020204" pitchFamily="66" charset="0"/>
              </a:rPr>
              <a:t>.</a:t>
            </a:r>
          </a:p>
          <a:p>
            <a:pPr>
              <a:buClrTx/>
              <a:buFont typeface="Wingdings" panose="05000000000000000000" pitchFamily="2" charset="2"/>
              <a:buChar char="Ø"/>
            </a:pPr>
            <a:endParaRPr lang="en-US" sz="3200" dirty="0">
              <a:solidFill>
                <a:schemeClr val="bg1"/>
              </a:solidFill>
              <a:latin typeface="Comic Sans MS" panose="030F0702030302020204" pitchFamily="66" charset="0"/>
            </a:endParaRPr>
          </a:p>
        </p:txBody>
      </p:sp>
      <p:sp>
        <p:nvSpPr>
          <p:cNvPr id="7" name="Turinio vietos rezervavimo ženklas 6"/>
          <p:cNvSpPr>
            <a:spLocks noGrp="1"/>
          </p:cNvSpPr>
          <p:nvPr>
            <p:ph sz="half" idx="2"/>
          </p:nvPr>
        </p:nvSpPr>
        <p:spPr/>
        <p:txBody>
          <a:bodyPr/>
          <a:lstStyle/>
          <a:p>
            <a:endParaRPr lang="en-US"/>
          </a:p>
        </p:txBody>
      </p:sp>
      <p:pic>
        <p:nvPicPr>
          <p:cNvPr id="6" name="Paveikslėlis 5"/>
          <p:cNvPicPr>
            <a:picLocks noChangeAspect="1"/>
          </p:cNvPicPr>
          <p:nvPr/>
        </p:nvPicPr>
        <p:blipFill>
          <a:blip r:embed="rId2"/>
          <a:stretch>
            <a:fillRect/>
          </a:stretch>
        </p:blipFill>
        <p:spPr>
          <a:xfrm>
            <a:off x="7737088" y="1991840"/>
            <a:ext cx="3936752" cy="4340596"/>
          </a:xfrm>
          <a:prstGeom prst="rect">
            <a:avLst/>
          </a:prstGeom>
          <a:ln>
            <a:noFill/>
          </a:ln>
          <a:effectLst>
            <a:outerShdw blurRad="190500" algn="tl" rotWithShape="0">
              <a:srgbClr val="000000">
                <a:alpha val="70000"/>
              </a:srgbClr>
            </a:outerShdw>
          </a:effectLst>
        </p:spPr>
      </p:pic>
      <p:pic>
        <p:nvPicPr>
          <p:cNvPr id="1026" name="Picture 2" descr="Susijęs vaiz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4" y="394868"/>
            <a:ext cx="2114171" cy="170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p:txBody>
          <a:bodyPr>
            <a:normAutofit/>
          </a:bodyPr>
          <a:lstStyle/>
          <a:p>
            <a:pPr algn="ctr"/>
            <a:r>
              <a:rPr lang="lt-LT" sz="8800" dirty="0">
                <a:solidFill>
                  <a:schemeClr val="accent1">
                    <a:lumMod val="75000"/>
                  </a:schemeClr>
                </a:solidFill>
                <a:latin typeface="Comic Sans MS" panose="030F0702030302020204" pitchFamily="66" charset="0"/>
              </a:rPr>
              <a:t>Kretinga</a:t>
            </a:r>
            <a:endParaRPr lang="en-US" sz="8800" dirty="0"/>
          </a:p>
        </p:txBody>
      </p:sp>
      <p:sp>
        <p:nvSpPr>
          <p:cNvPr id="7" name="Turinio vietos rezervavimo ženklas 6"/>
          <p:cNvSpPr>
            <a:spLocks noGrp="1"/>
          </p:cNvSpPr>
          <p:nvPr>
            <p:ph idx="1"/>
          </p:nvPr>
        </p:nvSpPr>
        <p:spPr>
          <a:xfrm>
            <a:off x="1066800" y="2103120"/>
            <a:ext cx="4272951" cy="3931920"/>
          </a:xfrm>
        </p:spPr>
        <p:txBody>
          <a:bodyPr/>
          <a:lstStyle/>
          <a:p>
            <a:pPr>
              <a:buClr>
                <a:schemeClr val="bg1"/>
              </a:buClr>
              <a:buFont typeface="Wingdings" panose="05000000000000000000" pitchFamily="2" charset="2"/>
              <a:buChar char="Ø"/>
            </a:pPr>
            <a:r>
              <a:rPr lang="lt-LT" sz="3100" dirty="0" smtClean="0">
                <a:solidFill>
                  <a:schemeClr val="bg1"/>
                </a:solidFill>
                <a:latin typeface="Comic Sans MS" panose="030F0702030302020204" pitchFamily="66" charset="0"/>
              </a:rPr>
              <a:t>It </a:t>
            </a:r>
            <a:r>
              <a:rPr lang="lt-LT" sz="3100" dirty="0" err="1" smtClean="0">
                <a:solidFill>
                  <a:schemeClr val="bg1"/>
                </a:solidFill>
                <a:latin typeface="Comic Sans MS" panose="030F0702030302020204" pitchFamily="66" charset="0"/>
              </a:rPr>
              <a:t>is</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founded</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in</a:t>
            </a:r>
            <a:r>
              <a:rPr lang="lt-LT" sz="3100" dirty="0" smtClean="0">
                <a:solidFill>
                  <a:schemeClr val="bg1"/>
                </a:solidFill>
                <a:latin typeface="Comic Sans MS" panose="030F0702030302020204" pitchFamily="66" charset="0"/>
              </a:rPr>
              <a:t> 1252</a:t>
            </a:r>
          </a:p>
          <a:p>
            <a:pPr>
              <a:buClr>
                <a:schemeClr val="bg1"/>
              </a:buClr>
              <a:buFont typeface="Wingdings" panose="05000000000000000000" pitchFamily="2" charset="2"/>
              <a:buChar char="Ø"/>
            </a:pPr>
            <a:r>
              <a:rPr lang="lt-LT" sz="3100" dirty="0" err="1" smtClean="0">
                <a:solidFill>
                  <a:schemeClr val="bg1"/>
                </a:solidFill>
                <a:latin typeface="Comic Sans MS" panose="030F0702030302020204" pitchFamily="66" charset="0"/>
              </a:rPr>
              <a:t>There</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lives</a:t>
            </a:r>
            <a:r>
              <a:rPr lang="lt-LT" sz="3100" dirty="0" smtClean="0">
                <a:solidFill>
                  <a:schemeClr val="bg1"/>
                </a:solidFill>
                <a:latin typeface="Comic Sans MS" panose="030F0702030302020204" pitchFamily="66" charset="0"/>
              </a:rPr>
              <a:t> </a:t>
            </a:r>
            <a:r>
              <a:rPr lang="en-US" sz="3100" dirty="0">
                <a:solidFill>
                  <a:schemeClr val="bg1"/>
                </a:solidFill>
                <a:latin typeface="Comic Sans MS" panose="030F0702030302020204" pitchFamily="66" charset="0"/>
              </a:rPr>
              <a:t>16 </a:t>
            </a:r>
            <a:r>
              <a:rPr lang="en-US" sz="3100" dirty="0" smtClean="0">
                <a:solidFill>
                  <a:schemeClr val="bg1"/>
                </a:solidFill>
                <a:latin typeface="Comic Sans MS" panose="030F0702030302020204" pitchFamily="66" charset="0"/>
              </a:rPr>
              <a:t>840</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people</a:t>
            </a:r>
            <a:endParaRPr lang="lt-LT" sz="3100" dirty="0" smtClean="0">
              <a:solidFill>
                <a:schemeClr val="bg1"/>
              </a:solidFill>
              <a:latin typeface="Comic Sans MS" panose="030F0702030302020204" pitchFamily="66" charset="0"/>
            </a:endParaRPr>
          </a:p>
          <a:p>
            <a:pPr>
              <a:buClr>
                <a:schemeClr val="bg1"/>
              </a:buClr>
              <a:buFont typeface="Wingdings" panose="05000000000000000000" pitchFamily="2" charset="2"/>
              <a:buChar char="Ø"/>
            </a:pPr>
            <a:r>
              <a:rPr lang="en-US" sz="3100" dirty="0" smtClean="0">
                <a:solidFill>
                  <a:schemeClr val="bg1"/>
                </a:solidFill>
                <a:latin typeface="Comic Sans MS" panose="030F0702030302020204" pitchFamily="66" charset="0"/>
              </a:rPr>
              <a:t>The</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symbol</a:t>
            </a:r>
            <a:r>
              <a:rPr lang="lt-LT" sz="3100" dirty="0" smtClean="0">
                <a:solidFill>
                  <a:schemeClr val="bg1"/>
                </a:solidFill>
                <a:latin typeface="Comic Sans MS" panose="030F0702030302020204" pitchFamily="66" charset="0"/>
              </a:rPr>
              <a:t> </a:t>
            </a:r>
            <a:r>
              <a:rPr lang="lt-LT" sz="3100" dirty="0" err="1" smtClean="0">
                <a:solidFill>
                  <a:schemeClr val="bg1"/>
                </a:solidFill>
                <a:latin typeface="Comic Sans MS" panose="030F0702030302020204" pitchFamily="66" charset="0"/>
              </a:rPr>
              <a:t>of</a:t>
            </a:r>
            <a:r>
              <a:rPr lang="lt-LT" sz="3100" dirty="0" smtClean="0">
                <a:solidFill>
                  <a:schemeClr val="bg1"/>
                </a:solidFill>
                <a:latin typeface="Comic Sans MS" panose="030F0702030302020204" pitchFamily="66" charset="0"/>
              </a:rPr>
              <a:t> Kretinga  </a:t>
            </a:r>
            <a:r>
              <a:rPr lang="lt-LT" sz="3200" dirty="0" smtClean="0">
                <a:solidFill>
                  <a:schemeClr val="bg1"/>
                </a:solidFill>
                <a:latin typeface="Comic Sans MS" panose="030F0702030302020204" pitchFamily="66" charset="0"/>
                <a:sym typeface="Wingdings" panose="05000000000000000000" pitchFamily="2" charset="2"/>
              </a:rPr>
              <a:t></a:t>
            </a:r>
            <a:endParaRPr lang="lt-LT" sz="3200" dirty="0" smtClean="0">
              <a:solidFill>
                <a:schemeClr val="bg1"/>
              </a:solidFill>
              <a:latin typeface="Comic Sans MS" panose="030F0702030302020204" pitchFamily="66" charset="0"/>
            </a:endParaRPr>
          </a:p>
        </p:txBody>
      </p:sp>
      <p:pic>
        <p:nvPicPr>
          <p:cNvPr id="1034" name="Picture 10" descr="Vaizdo rezultatas pagal užklausą „kretingos herb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1737" y="2103120"/>
            <a:ext cx="3433252" cy="4128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66800" y="1160179"/>
            <a:ext cx="10058400" cy="1371600"/>
          </a:xfrm>
        </p:spPr>
        <p:txBody>
          <a:bodyPr>
            <a:noAutofit/>
          </a:bodyPr>
          <a:lstStyle/>
          <a:p>
            <a:pPr algn="ctr"/>
            <a:r>
              <a:rPr lang="lt-LT" sz="6000" dirty="0" err="1" smtClean="0">
                <a:latin typeface="Comic Sans MS" panose="030F0702030302020204" pitchFamily="66" charset="0"/>
              </a:rPr>
              <a:t>The</a:t>
            </a:r>
            <a:r>
              <a:rPr lang="lt-LT" sz="6000" dirty="0" smtClean="0">
                <a:latin typeface="Comic Sans MS" panose="030F0702030302020204" pitchFamily="66" charset="0"/>
              </a:rPr>
              <a:t> </a:t>
            </a:r>
            <a:r>
              <a:rPr lang="lt-LT" sz="6000" dirty="0" err="1" smtClean="0">
                <a:latin typeface="Comic Sans MS" panose="030F0702030302020204" pitchFamily="66" charset="0"/>
              </a:rPr>
              <a:t>most</a:t>
            </a:r>
            <a:r>
              <a:rPr lang="lt-LT" sz="6000" dirty="0" smtClean="0">
                <a:latin typeface="Comic Sans MS" panose="030F0702030302020204" pitchFamily="66" charset="0"/>
              </a:rPr>
              <a:t> </a:t>
            </a:r>
            <a:r>
              <a:rPr lang="lt-LT" sz="6000" dirty="0" err="1" smtClean="0">
                <a:latin typeface="Comic Sans MS" panose="030F0702030302020204" pitchFamily="66" charset="0"/>
              </a:rPr>
              <a:t>visited</a:t>
            </a:r>
            <a:r>
              <a:rPr lang="lt-LT" sz="6000" dirty="0" smtClean="0">
                <a:latin typeface="Comic Sans MS" panose="030F0702030302020204" pitchFamily="66" charset="0"/>
              </a:rPr>
              <a:t> </a:t>
            </a:r>
            <a:r>
              <a:rPr lang="lt-LT" sz="6000" dirty="0" err="1" smtClean="0">
                <a:latin typeface="Comic Sans MS" panose="030F0702030302020204" pitchFamily="66" charset="0"/>
              </a:rPr>
              <a:t>places</a:t>
            </a:r>
            <a:r>
              <a:rPr lang="lt-LT" sz="6000" dirty="0" smtClean="0">
                <a:latin typeface="Comic Sans MS" panose="030F0702030302020204" pitchFamily="66" charset="0"/>
              </a:rPr>
              <a:t> </a:t>
            </a:r>
            <a:r>
              <a:rPr lang="lt-LT" sz="6000" dirty="0" err="1" smtClean="0">
                <a:latin typeface="Comic Sans MS" panose="030F0702030302020204" pitchFamily="66" charset="0"/>
              </a:rPr>
              <a:t>in</a:t>
            </a:r>
            <a:r>
              <a:rPr lang="lt-LT" sz="6000" dirty="0" smtClean="0">
                <a:latin typeface="Comic Sans MS" panose="030F0702030302020204" pitchFamily="66" charset="0"/>
              </a:rPr>
              <a:t> </a:t>
            </a:r>
            <a:r>
              <a:rPr lang="lt-LT" sz="6000" dirty="0">
                <a:solidFill>
                  <a:schemeClr val="accent1">
                    <a:lumMod val="75000"/>
                  </a:schemeClr>
                </a:solidFill>
                <a:latin typeface="Comic Sans MS" panose="030F0702030302020204" pitchFamily="66" charset="0"/>
              </a:rPr>
              <a:t>Kretinga</a:t>
            </a:r>
            <a:r>
              <a:rPr lang="lt-LT" sz="6000" dirty="0" smtClean="0">
                <a:latin typeface="Comic Sans MS" panose="030F0702030302020204" pitchFamily="66" charset="0"/>
              </a:rPr>
              <a:t> </a:t>
            </a:r>
            <a:endParaRPr lang="en-US" sz="6000" dirty="0">
              <a:latin typeface="Comic Sans MS" panose="030F0702030302020204" pitchFamily="66" charset="0"/>
            </a:endParaRPr>
          </a:p>
        </p:txBody>
      </p:sp>
      <p:sp>
        <p:nvSpPr>
          <p:cNvPr id="4" name="Turinio vietos rezervavimo ženklas 3"/>
          <p:cNvSpPr>
            <a:spLocks noGrp="1"/>
          </p:cNvSpPr>
          <p:nvPr>
            <p:ph idx="1"/>
          </p:nvPr>
        </p:nvSpPr>
        <p:spPr>
          <a:xfrm>
            <a:off x="1066800" y="2531778"/>
            <a:ext cx="10058400" cy="3503261"/>
          </a:xfrm>
        </p:spPr>
        <p:txBody>
          <a:bodyPr/>
          <a:lstStyle/>
          <a:p>
            <a:endParaRPr lang="en-US" dirty="0"/>
          </a:p>
        </p:txBody>
      </p:sp>
      <p:pic>
        <p:nvPicPr>
          <p:cNvPr id="2052" name="Picture 4" descr="Susijęs vaiz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11" y="2885460"/>
            <a:ext cx="5151017" cy="3422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Vaizdo rezultatas pagal užklausą „kreti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837" y="2885460"/>
            <a:ext cx="6079152" cy="3422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4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66800" y="642594"/>
            <a:ext cx="10121660" cy="1772802"/>
          </a:xfrm>
        </p:spPr>
        <p:txBody>
          <a:bodyPr>
            <a:normAutofit/>
          </a:bodyPr>
          <a:lstStyle/>
          <a:p>
            <a:r>
              <a:rPr lang="lt-LT" dirty="0" smtClean="0">
                <a:solidFill>
                  <a:schemeClr val="accent1">
                    <a:lumMod val="75000"/>
                  </a:schemeClr>
                </a:solidFill>
                <a:latin typeface="Comic Sans MS" panose="030F0702030302020204" pitchFamily="66" charset="0"/>
              </a:rPr>
              <a:t>1. A </a:t>
            </a:r>
            <a:r>
              <a:rPr lang="lt-LT" dirty="0" err="1" smtClean="0">
                <a:solidFill>
                  <a:schemeClr val="accent1">
                    <a:lumMod val="75000"/>
                  </a:schemeClr>
                </a:solidFill>
                <a:latin typeface="Comic Sans MS" panose="030F0702030302020204" pitchFamily="66" charset="0"/>
              </a:rPr>
              <a:t>complex</a:t>
            </a:r>
            <a:r>
              <a:rPr lang="lt-LT" dirty="0" smtClean="0">
                <a:solidFill>
                  <a:schemeClr val="accent1">
                    <a:lumMod val="75000"/>
                  </a:schemeClr>
                </a:solidFill>
                <a:latin typeface="Comic Sans MS" panose="030F0702030302020204" pitchFamily="66" charset="0"/>
              </a:rPr>
              <a:t> </a:t>
            </a:r>
            <a:r>
              <a:rPr lang="lt-LT" dirty="0" err="1" smtClean="0">
                <a:solidFill>
                  <a:schemeClr val="accent1">
                    <a:lumMod val="75000"/>
                  </a:schemeClr>
                </a:solidFill>
                <a:latin typeface="Comic Sans MS" panose="030F0702030302020204" pitchFamily="66" charset="0"/>
              </a:rPr>
              <a:t>of</a:t>
            </a:r>
            <a:r>
              <a:rPr lang="lt-LT" dirty="0" smtClean="0">
                <a:solidFill>
                  <a:schemeClr val="accent1">
                    <a:lumMod val="75000"/>
                  </a:schemeClr>
                </a:solidFill>
                <a:latin typeface="Comic Sans MS" panose="030F0702030302020204" pitchFamily="66" charset="0"/>
              </a:rPr>
              <a:t> </a:t>
            </a:r>
            <a:r>
              <a:rPr lang="lt-LT" dirty="0" err="1" smtClean="0">
                <a:solidFill>
                  <a:schemeClr val="accent1">
                    <a:lumMod val="75000"/>
                  </a:schemeClr>
                </a:solidFill>
                <a:latin typeface="Comic Sans MS" panose="030F0702030302020204" pitchFamily="66" charset="0"/>
              </a:rPr>
              <a:t>church</a:t>
            </a:r>
            <a:r>
              <a:rPr lang="lt-LT" dirty="0" smtClean="0">
                <a:solidFill>
                  <a:schemeClr val="accent1">
                    <a:lumMod val="75000"/>
                  </a:schemeClr>
                </a:solidFill>
                <a:latin typeface="Comic Sans MS" panose="030F0702030302020204" pitchFamily="66" charset="0"/>
              </a:rPr>
              <a:t> </a:t>
            </a:r>
            <a:r>
              <a:rPr lang="lt-LT" dirty="0" err="1" smtClean="0">
                <a:solidFill>
                  <a:schemeClr val="accent1">
                    <a:lumMod val="75000"/>
                  </a:schemeClr>
                </a:solidFill>
                <a:latin typeface="Comic Sans MS" panose="030F0702030302020204" pitchFamily="66" charset="0"/>
              </a:rPr>
              <a:t>and</a:t>
            </a:r>
            <a:r>
              <a:rPr lang="lt-LT" dirty="0" smtClean="0">
                <a:solidFill>
                  <a:schemeClr val="accent1">
                    <a:lumMod val="75000"/>
                  </a:schemeClr>
                </a:solidFill>
                <a:latin typeface="Comic Sans MS" panose="030F0702030302020204" pitchFamily="66" charset="0"/>
              </a:rPr>
              <a:t> </a:t>
            </a:r>
            <a:r>
              <a:rPr lang="lt-LT" dirty="0" err="1" smtClean="0">
                <a:solidFill>
                  <a:schemeClr val="accent1">
                    <a:lumMod val="75000"/>
                  </a:schemeClr>
                </a:solidFill>
                <a:latin typeface="Comic Sans MS" panose="030F0702030302020204" pitchFamily="66" charset="0"/>
              </a:rPr>
              <a:t>monastery</a:t>
            </a:r>
            <a:r>
              <a:rPr lang="lt-LT" dirty="0" smtClean="0">
                <a:solidFill>
                  <a:schemeClr val="accent1">
                    <a:lumMod val="75000"/>
                  </a:schemeClr>
                </a:solidFill>
                <a:latin typeface="Comic Sans MS" panose="030F0702030302020204" pitchFamily="66" charset="0"/>
              </a:rPr>
              <a:t>. </a:t>
            </a:r>
            <a:endParaRPr lang="en-US" dirty="0">
              <a:solidFill>
                <a:schemeClr val="accent1">
                  <a:lumMod val="75000"/>
                </a:schemeClr>
              </a:solidFill>
            </a:endParaRPr>
          </a:p>
        </p:txBody>
      </p:sp>
      <p:sp>
        <p:nvSpPr>
          <p:cNvPr id="3" name="Turinio vietos rezervavimo ženklas 2"/>
          <p:cNvSpPr>
            <a:spLocks noGrp="1"/>
          </p:cNvSpPr>
          <p:nvPr>
            <p:ph idx="1"/>
          </p:nvPr>
        </p:nvSpPr>
        <p:spPr>
          <a:xfrm>
            <a:off x="526211" y="2536166"/>
            <a:ext cx="5322498" cy="3881886"/>
          </a:xfrm>
        </p:spPr>
        <p:txBody>
          <a:bodyPr>
            <a:noAutofit/>
          </a:bodyPr>
          <a:lstStyle/>
          <a:p>
            <a:pPr>
              <a:buClr>
                <a:schemeClr val="bg1"/>
              </a:buClr>
              <a:buFont typeface="Wingdings" panose="05000000000000000000" pitchFamily="2" charset="2"/>
              <a:buChar char="Ø"/>
            </a:pPr>
            <a:r>
              <a:rPr lang="en-US" sz="3100" dirty="0">
                <a:solidFill>
                  <a:schemeClr val="bg1"/>
                </a:solidFill>
                <a:latin typeface="Comic Sans MS" panose="030F0702030302020204" pitchFamily="66" charset="0"/>
              </a:rPr>
              <a:t>The church was built in 1610-1617. It is one of the oldest surviving Gothic and Renaissance churches in </a:t>
            </a:r>
            <a:r>
              <a:rPr lang="en-US" sz="3100" dirty="0" err="1">
                <a:solidFill>
                  <a:schemeClr val="bg1"/>
                </a:solidFill>
                <a:latin typeface="Comic Sans MS" panose="030F0702030302020204" pitchFamily="66" charset="0"/>
              </a:rPr>
              <a:t>Samogitia</a:t>
            </a:r>
            <a:r>
              <a:rPr lang="en-US" sz="3100" dirty="0">
                <a:solidFill>
                  <a:schemeClr val="bg1"/>
                </a:solidFill>
                <a:latin typeface="Comic Sans MS" panose="030F0702030302020204" pitchFamily="66" charset="0"/>
              </a:rPr>
              <a:t>. It has seven altars going back to the 17th centur</a:t>
            </a:r>
            <a:r>
              <a:rPr lang="en-US" sz="3200" dirty="0">
                <a:solidFill>
                  <a:schemeClr val="bg1"/>
                </a:solidFill>
                <a:latin typeface="Comic Sans MS" panose="030F0702030302020204" pitchFamily="66" charset="0"/>
              </a:rPr>
              <a:t>y.</a:t>
            </a:r>
          </a:p>
        </p:txBody>
      </p:sp>
      <p:pic>
        <p:nvPicPr>
          <p:cNvPr id="1026" name="Picture 2" descr="http://www.kretingosturizmas.info/media/k2/items/cache/3cee03f16e025a4c4456f628550bf95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532" y="2327407"/>
            <a:ext cx="5194107" cy="38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2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en-US" dirty="0">
                <a:solidFill>
                  <a:schemeClr val="accent1">
                    <a:lumMod val="75000"/>
                  </a:schemeClr>
                </a:solidFill>
                <a:latin typeface="Comic Sans MS" panose="030F0702030302020204" pitchFamily="66" charset="0"/>
              </a:rPr>
              <a:t>2</a:t>
            </a:r>
            <a:r>
              <a:rPr lang="en-US" dirty="0" smtClean="0">
                <a:solidFill>
                  <a:schemeClr val="accent1">
                    <a:lumMod val="75000"/>
                  </a:schemeClr>
                </a:solidFill>
                <a:latin typeface="Comic Sans MS" panose="030F0702030302020204" pitchFamily="66" charset="0"/>
              </a:rPr>
              <a:t>.</a:t>
            </a:r>
            <a:r>
              <a:rPr lang="lt-LT" dirty="0">
                <a:solidFill>
                  <a:schemeClr val="accent1">
                    <a:lumMod val="75000"/>
                  </a:schemeClr>
                </a:solidFill>
                <a:latin typeface="Comic Sans MS" panose="030F0702030302020204" pitchFamily="66" charset="0"/>
              </a:rPr>
              <a:t> Kretinga Tiškevičiai </a:t>
            </a:r>
            <a:r>
              <a:rPr lang="lt-LT" dirty="0" err="1">
                <a:solidFill>
                  <a:schemeClr val="accent1">
                    <a:lumMod val="75000"/>
                  </a:schemeClr>
                </a:solidFill>
                <a:latin typeface="Comic Sans MS" panose="030F0702030302020204" pitchFamily="66" charset="0"/>
              </a:rPr>
              <a:t>manor</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with</a:t>
            </a:r>
            <a:r>
              <a:rPr lang="lt-LT" dirty="0">
                <a:solidFill>
                  <a:schemeClr val="accent1">
                    <a:lumMod val="75000"/>
                  </a:schemeClr>
                </a:solidFill>
                <a:latin typeface="Comic Sans MS" panose="030F0702030302020204" pitchFamily="66" charset="0"/>
              </a:rPr>
              <a:t> a </a:t>
            </a:r>
            <a:r>
              <a:rPr lang="lt-LT" dirty="0" err="1">
                <a:solidFill>
                  <a:schemeClr val="accent1">
                    <a:lumMod val="75000"/>
                  </a:schemeClr>
                </a:solidFill>
                <a:latin typeface="Comic Sans MS" panose="030F0702030302020204" pitchFamily="66" charset="0"/>
              </a:rPr>
              <a:t>winter</a:t>
            </a:r>
            <a:r>
              <a:rPr lang="lt-LT" dirty="0">
                <a:solidFill>
                  <a:schemeClr val="accent1">
                    <a:lumMod val="75000"/>
                  </a:schemeClr>
                </a:solidFill>
                <a:latin typeface="Comic Sans MS" panose="030F0702030302020204" pitchFamily="66" charset="0"/>
              </a:rPr>
              <a:t> </a:t>
            </a:r>
            <a:r>
              <a:rPr lang="lt-LT" dirty="0" err="1">
                <a:solidFill>
                  <a:schemeClr val="accent1">
                    <a:lumMod val="75000"/>
                  </a:schemeClr>
                </a:solidFill>
                <a:latin typeface="Comic Sans MS" panose="030F0702030302020204" pitchFamily="66" charset="0"/>
              </a:rPr>
              <a:t>garden</a:t>
            </a:r>
            <a:endParaRPr lang="en-US" dirty="0">
              <a:solidFill>
                <a:schemeClr val="accent1">
                  <a:lumMod val="75000"/>
                </a:schemeClr>
              </a:solidFill>
              <a:latin typeface="Comic Sans MS" panose="030F0702030302020204" pitchFamily="66" charset="0"/>
            </a:endParaRPr>
          </a:p>
        </p:txBody>
      </p:sp>
      <p:sp>
        <p:nvSpPr>
          <p:cNvPr id="4" name="Turinio vietos rezervavimo ženklas 3"/>
          <p:cNvSpPr>
            <a:spLocks noGrp="1"/>
          </p:cNvSpPr>
          <p:nvPr>
            <p:ph idx="1"/>
          </p:nvPr>
        </p:nvSpPr>
        <p:spPr>
          <a:xfrm>
            <a:off x="1066800" y="2173856"/>
            <a:ext cx="4497238" cy="3861183"/>
          </a:xfrm>
        </p:spPr>
        <p:txBody>
          <a:bodyPr>
            <a:noAutofit/>
          </a:bodyPr>
          <a:lstStyle/>
          <a:p>
            <a:pPr>
              <a:buClr>
                <a:schemeClr val="bg1"/>
              </a:buClr>
              <a:buFont typeface="Wingdings" panose="05000000000000000000" pitchFamily="2" charset="2"/>
              <a:buChar char="Ø"/>
            </a:pPr>
            <a:r>
              <a:rPr lang="en-US" sz="3100" dirty="0">
                <a:latin typeface="Comic Sans MS" panose="030F0702030302020204" pitchFamily="66" charset="0"/>
              </a:rPr>
              <a:t>The palace was built in the 19th century</a:t>
            </a:r>
            <a:r>
              <a:rPr lang="en-US" sz="3100" dirty="0" smtClean="0">
                <a:latin typeface="Comic Sans MS" panose="030F0702030302020204" pitchFamily="66" charset="0"/>
              </a:rPr>
              <a:t>.</a:t>
            </a:r>
            <a:r>
              <a:rPr lang="lt-LT" sz="3100" dirty="0" smtClean="0">
                <a:latin typeface="Comic Sans MS" panose="030F0702030302020204" pitchFamily="66" charset="0"/>
              </a:rPr>
              <a:t> </a:t>
            </a:r>
            <a:r>
              <a:rPr lang="lt-LT" sz="3100" dirty="0" err="1" smtClean="0">
                <a:latin typeface="Comic Sans MS" panose="030F0702030302020204" pitchFamily="66" charset="0"/>
              </a:rPr>
              <a:t>There</a:t>
            </a:r>
            <a:r>
              <a:rPr lang="lt-LT" sz="3100" dirty="0" smtClean="0">
                <a:latin typeface="Comic Sans MS" panose="030F0702030302020204" pitchFamily="66" charset="0"/>
              </a:rPr>
              <a:t> </a:t>
            </a:r>
            <a:r>
              <a:rPr lang="lt-LT" sz="3100" dirty="0" err="1" smtClean="0">
                <a:latin typeface="Comic Sans MS" panose="030F0702030302020204" pitchFamily="66" charset="0"/>
              </a:rPr>
              <a:t>is</a:t>
            </a:r>
            <a:r>
              <a:rPr lang="lt-LT" sz="3100" dirty="0" smtClean="0">
                <a:latin typeface="Comic Sans MS" panose="030F0702030302020204" pitchFamily="66" charset="0"/>
              </a:rPr>
              <a:t> a </a:t>
            </a:r>
            <a:r>
              <a:rPr lang="lt-LT" sz="3100" dirty="0" err="1" smtClean="0">
                <a:latin typeface="Comic Sans MS" panose="030F0702030302020204" pitchFamily="66" charset="0"/>
              </a:rPr>
              <a:t>museum</a:t>
            </a:r>
            <a:r>
              <a:rPr lang="lt-LT" sz="3100" dirty="0" smtClean="0">
                <a:latin typeface="Comic Sans MS" panose="030F0702030302020204" pitchFamily="66" charset="0"/>
              </a:rPr>
              <a:t> </a:t>
            </a:r>
            <a:r>
              <a:rPr lang="lt-LT" sz="3100" dirty="0" err="1" smtClean="0">
                <a:latin typeface="Comic Sans MS" panose="030F0702030302020204" pitchFamily="66" charset="0"/>
              </a:rPr>
              <a:t>in</a:t>
            </a:r>
            <a:r>
              <a:rPr lang="lt-LT" sz="3100" dirty="0" smtClean="0">
                <a:latin typeface="Comic Sans MS" panose="030F0702030302020204" pitchFamily="66" charset="0"/>
              </a:rPr>
              <a:t> </a:t>
            </a:r>
            <a:r>
              <a:rPr lang="lt-LT" sz="3100" dirty="0" err="1" smtClean="0">
                <a:latin typeface="Comic Sans MS" panose="030F0702030302020204" pitchFamily="66" charset="0"/>
              </a:rPr>
              <a:t>manor</a:t>
            </a:r>
            <a:r>
              <a:rPr lang="en-US" sz="3100" dirty="0" smtClean="0">
                <a:latin typeface="Comic Sans MS" panose="030F0702030302020204" pitchFamily="66" charset="0"/>
              </a:rPr>
              <a:t> </a:t>
            </a:r>
            <a:r>
              <a:rPr lang="lt-LT" sz="3100" dirty="0" smtClean="0">
                <a:latin typeface="Comic Sans MS" panose="030F0702030302020204" pitchFamily="66" charset="0"/>
              </a:rPr>
              <a:t>. </a:t>
            </a:r>
            <a:r>
              <a:rPr lang="en-US" sz="3100" dirty="0" smtClean="0">
                <a:latin typeface="Comic Sans MS" panose="030F0702030302020204" pitchFamily="66" charset="0"/>
              </a:rPr>
              <a:t>Visitors </a:t>
            </a:r>
            <a:r>
              <a:rPr lang="en-US" sz="3100" dirty="0">
                <a:latin typeface="Comic Sans MS" panose="030F0702030302020204" pitchFamily="66" charset="0"/>
              </a:rPr>
              <a:t>can get acquainted with the history of the </a:t>
            </a:r>
            <a:r>
              <a:rPr lang="en-US" sz="3100" dirty="0" smtClean="0">
                <a:latin typeface="Comic Sans MS" panose="030F0702030302020204" pitchFamily="66" charset="0"/>
              </a:rPr>
              <a:t>manor, </a:t>
            </a:r>
            <a:r>
              <a:rPr lang="en-US" sz="3100" dirty="0">
                <a:latin typeface="Comic Sans MS" panose="030F0702030302020204" pitchFamily="66" charset="0"/>
              </a:rPr>
              <a:t>archeological </a:t>
            </a:r>
            <a:r>
              <a:rPr lang="en-US" sz="3100" dirty="0" smtClean="0">
                <a:latin typeface="Comic Sans MS" panose="030F0702030302020204" pitchFamily="66" charset="0"/>
              </a:rPr>
              <a:t>values</a:t>
            </a:r>
            <a:r>
              <a:rPr lang="lt-LT" sz="3100" dirty="0" smtClean="0">
                <a:latin typeface="Comic Sans MS" panose="030F0702030302020204" pitchFamily="66" charset="0"/>
              </a:rPr>
              <a:t>.</a:t>
            </a:r>
            <a:endParaRPr lang="en-US" sz="3100" dirty="0">
              <a:latin typeface="Comic Sans MS" panose="030F0702030302020204" pitchFamily="66" charset="0"/>
            </a:endParaRPr>
          </a:p>
        </p:txBody>
      </p:sp>
      <p:pic>
        <p:nvPicPr>
          <p:cNvPr id="2052" name="Picture 4" descr="http://www.kretingosturizmas.info/media/k2/items/cache/c7a3fcdf1f8fdd8c2e3654d9a5cbc6a0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710" y="1939036"/>
            <a:ext cx="5471961" cy="40960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64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dirty="0" smtClean="0">
                <a:solidFill>
                  <a:schemeClr val="accent1">
                    <a:lumMod val="75000"/>
                  </a:schemeClr>
                </a:solidFill>
                <a:latin typeface="Comic Sans MS" panose="030F0702030302020204" pitchFamily="66" charset="0"/>
              </a:rPr>
              <a:t>3. </a:t>
            </a:r>
            <a:r>
              <a:rPr lang="en-US" dirty="0">
                <a:solidFill>
                  <a:schemeClr val="accent1">
                    <a:lumMod val="75000"/>
                  </a:schemeClr>
                </a:solidFill>
                <a:latin typeface="Comic Sans MS" panose="030F0702030302020204" pitchFamily="66" charset="0"/>
              </a:rPr>
              <a:t>Manor park, Astronomical calendar with </a:t>
            </a:r>
            <a:r>
              <a:rPr lang="en-US" dirty="0" smtClean="0">
                <a:solidFill>
                  <a:schemeClr val="accent1">
                    <a:lumMod val="75000"/>
                  </a:schemeClr>
                </a:solidFill>
                <a:latin typeface="Comic Sans MS" panose="030F0702030302020204" pitchFamily="66" charset="0"/>
              </a:rPr>
              <a:t>sun</a:t>
            </a:r>
            <a:r>
              <a:rPr lang="lt-LT" dirty="0" smtClean="0">
                <a:solidFill>
                  <a:schemeClr val="accent1">
                    <a:lumMod val="75000"/>
                  </a:schemeClr>
                </a:solidFill>
                <a:latin typeface="Comic Sans MS" panose="030F0702030302020204" pitchFamily="66" charset="0"/>
              </a:rPr>
              <a:t> </a:t>
            </a:r>
            <a:r>
              <a:rPr lang="lt-LT" dirty="0" err="1" smtClean="0">
                <a:solidFill>
                  <a:schemeClr val="accent1">
                    <a:lumMod val="75000"/>
                  </a:schemeClr>
                </a:solidFill>
                <a:latin typeface="Comic Sans MS" panose="030F0702030302020204" pitchFamily="66" charset="0"/>
              </a:rPr>
              <a:t>clock</a:t>
            </a:r>
            <a:r>
              <a:rPr lang="lt-LT" dirty="0" smtClean="0">
                <a:solidFill>
                  <a:schemeClr val="accent1">
                    <a:lumMod val="75000"/>
                  </a:schemeClr>
                </a:solidFill>
                <a:latin typeface="Comic Sans MS" panose="030F0702030302020204" pitchFamily="66" charset="0"/>
              </a:rPr>
              <a:t>.</a:t>
            </a:r>
            <a:endParaRPr lang="en-US" dirty="0">
              <a:solidFill>
                <a:schemeClr val="accent1">
                  <a:lumMod val="75000"/>
                </a:schemeClr>
              </a:solidFill>
              <a:latin typeface="Comic Sans MS" panose="030F0702030302020204" pitchFamily="66" charset="0"/>
            </a:endParaRPr>
          </a:p>
        </p:txBody>
      </p:sp>
      <p:sp>
        <p:nvSpPr>
          <p:cNvPr id="3" name="Turinio vietos rezervavimo ženklas 2"/>
          <p:cNvSpPr>
            <a:spLocks noGrp="1"/>
          </p:cNvSpPr>
          <p:nvPr>
            <p:ph idx="1"/>
          </p:nvPr>
        </p:nvSpPr>
        <p:spPr>
          <a:xfrm>
            <a:off x="1181821" y="2014194"/>
            <a:ext cx="4701395" cy="4442603"/>
          </a:xfrm>
        </p:spPr>
        <p:txBody>
          <a:bodyPr>
            <a:noAutofit/>
          </a:bodyPr>
          <a:lstStyle/>
          <a:p>
            <a:pPr>
              <a:buClr>
                <a:schemeClr val="bg1"/>
              </a:buClr>
              <a:buFont typeface="Wingdings" panose="05000000000000000000" pitchFamily="2" charset="2"/>
              <a:buChar char="Ø"/>
            </a:pPr>
            <a:r>
              <a:rPr lang="en-US" sz="3100" dirty="0">
                <a:latin typeface="Comic Sans MS" panose="030F0702030302020204" pitchFamily="66" charset="0"/>
              </a:rPr>
              <a:t>In the park </a:t>
            </a:r>
            <a:r>
              <a:rPr lang="lt-LT" sz="3100" dirty="0" err="1" smtClean="0">
                <a:latin typeface="Comic Sans MS" panose="030F0702030302020204" pitchFamily="66" charset="0"/>
              </a:rPr>
              <a:t>visitors</a:t>
            </a:r>
            <a:r>
              <a:rPr lang="lt-LT" sz="3100" dirty="0" smtClean="0">
                <a:latin typeface="Comic Sans MS" panose="030F0702030302020204" pitchFamily="66" charset="0"/>
              </a:rPr>
              <a:t> </a:t>
            </a:r>
            <a:r>
              <a:rPr lang="en-US" sz="3100" dirty="0" smtClean="0">
                <a:latin typeface="Comic Sans MS" panose="030F0702030302020204" pitchFamily="66" charset="0"/>
              </a:rPr>
              <a:t>can </a:t>
            </a:r>
            <a:r>
              <a:rPr lang="en-US" sz="3100" dirty="0">
                <a:latin typeface="Comic Sans MS" panose="030F0702030302020204" pitchFamily="66" charset="0"/>
              </a:rPr>
              <a:t>walk among the </a:t>
            </a:r>
            <a:r>
              <a:rPr lang="en-US" sz="3100" dirty="0" smtClean="0">
                <a:latin typeface="Comic Sans MS" panose="030F0702030302020204" pitchFamily="66" charset="0"/>
              </a:rPr>
              <a:t>oaks alleyways. </a:t>
            </a:r>
            <a:r>
              <a:rPr lang="en-US" sz="3100" dirty="0">
                <a:latin typeface="Comic Sans MS" panose="030F0702030302020204" pitchFamily="66" charset="0"/>
              </a:rPr>
              <a:t>There are </a:t>
            </a:r>
            <a:r>
              <a:rPr lang="lt-LT" sz="3100" dirty="0" smtClean="0">
                <a:latin typeface="Comic Sans MS" panose="030F0702030302020204" pitchFamily="66" charset="0"/>
              </a:rPr>
              <a:t>13 </a:t>
            </a:r>
            <a:r>
              <a:rPr lang="en-US" sz="3100" dirty="0" smtClean="0">
                <a:latin typeface="Comic Sans MS" panose="030F0702030302020204" pitchFamily="66" charset="0"/>
              </a:rPr>
              <a:t>sculptures </a:t>
            </a:r>
            <a:r>
              <a:rPr lang="en-US" sz="3100" dirty="0">
                <a:latin typeface="Comic Sans MS" panose="030F0702030302020204" pitchFamily="66" charset="0"/>
              </a:rPr>
              <a:t>representing ancient Baltic cultural traditions and Lithuanian festivals.</a:t>
            </a:r>
          </a:p>
        </p:txBody>
      </p:sp>
      <p:pic>
        <p:nvPicPr>
          <p:cNvPr id="3074" name="Picture 2" descr="http://www.kretingosturizmas.info/media/k2/items/cache/3de37b3f2de6564a2ea064ec2afe25d4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511" y="2344618"/>
            <a:ext cx="4977765" cy="37260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1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en-US" dirty="0">
                <a:solidFill>
                  <a:schemeClr val="accent1">
                    <a:lumMod val="75000"/>
                  </a:schemeClr>
                </a:solidFill>
                <a:latin typeface="Comic Sans MS" panose="030F0702030302020204" pitchFamily="66" charset="0"/>
              </a:rPr>
              <a:t>4. Historical-archaeological complex of </a:t>
            </a:r>
            <a:r>
              <a:rPr lang="en-US" dirty="0" err="1">
                <a:solidFill>
                  <a:schemeClr val="accent1">
                    <a:lumMod val="75000"/>
                  </a:schemeClr>
                </a:solidFill>
                <a:latin typeface="Comic Sans MS" panose="030F0702030302020204" pitchFamily="66" charset="0"/>
              </a:rPr>
              <a:t>Kartena</a:t>
            </a:r>
            <a:r>
              <a:rPr lang="en-US" dirty="0">
                <a:solidFill>
                  <a:schemeClr val="accent1">
                    <a:lumMod val="75000"/>
                  </a:schemeClr>
                </a:solidFill>
                <a:latin typeface="Comic Sans MS" panose="030F0702030302020204" pitchFamily="66" charset="0"/>
              </a:rPr>
              <a:t> Mound</a:t>
            </a:r>
          </a:p>
        </p:txBody>
      </p:sp>
      <p:sp>
        <p:nvSpPr>
          <p:cNvPr id="3" name="Turinio vietos rezervavimo ženklas 2"/>
          <p:cNvSpPr>
            <a:spLocks noGrp="1"/>
          </p:cNvSpPr>
          <p:nvPr>
            <p:ph idx="1"/>
          </p:nvPr>
        </p:nvSpPr>
        <p:spPr>
          <a:xfrm>
            <a:off x="1066800" y="2014194"/>
            <a:ext cx="5365898" cy="4020846"/>
          </a:xfrm>
        </p:spPr>
        <p:txBody>
          <a:bodyPr>
            <a:normAutofit/>
          </a:bodyPr>
          <a:lstStyle/>
          <a:p>
            <a:pPr>
              <a:buClrTx/>
              <a:buFont typeface="Wingdings" panose="05000000000000000000" pitchFamily="2" charset="2"/>
              <a:buChar char="Ø"/>
            </a:pPr>
            <a:r>
              <a:rPr lang="en-US" sz="3100" dirty="0">
                <a:latin typeface="Comic Sans MS" panose="030F0702030302020204" pitchFamily="66" charset="0"/>
              </a:rPr>
              <a:t>Impressive view from the mound: </a:t>
            </a:r>
            <a:r>
              <a:rPr lang="en-US" sz="3100" dirty="0" err="1">
                <a:latin typeface="Comic Sans MS" panose="030F0702030302020204" pitchFamily="66" charset="0"/>
              </a:rPr>
              <a:t>Kartena</a:t>
            </a:r>
            <a:r>
              <a:rPr lang="en-US" sz="3100" dirty="0">
                <a:latin typeface="Comic Sans MS" panose="030F0702030302020204" pitchFamily="66" charset="0"/>
              </a:rPr>
              <a:t> town, </a:t>
            </a:r>
            <a:r>
              <a:rPr lang="en-US" sz="3100" dirty="0" err="1">
                <a:latin typeface="Comic Sans MS" panose="030F0702030302020204" pitchFamily="66" charset="0"/>
              </a:rPr>
              <a:t>Minija's</a:t>
            </a:r>
            <a:r>
              <a:rPr lang="en-US" sz="3100" dirty="0">
                <a:latin typeface="Comic Sans MS" panose="030F0702030302020204" pitchFamily="66" charset="0"/>
              </a:rPr>
              <a:t> bend and valleys. The wooden castle on it was an important defense and administrative center of </a:t>
            </a:r>
            <a:r>
              <a:rPr lang="en-US" sz="3100" dirty="0" err="1">
                <a:latin typeface="Comic Sans MS" panose="030F0702030302020204" pitchFamily="66" charset="0"/>
              </a:rPr>
              <a:t>Cecis</a:t>
            </a:r>
            <a:r>
              <a:rPr lang="en-US" sz="3100" dirty="0">
                <a:latin typeface="Comic Sans MS" panose="030F0702030302020204" pitchFamily="66" charset="0"/>
              </a:rPr>
              <a:t> land in </a:t>
            </a:r>
            <a:r>
              <a:rPr lang="en-US" sz="3100" dirty="0" err="1">
                <a:latin typeface="Comic Sans MS" panose="030F0702030302020204" pitchFamily="66" charset="0"/>
              </a:rPr>
              <a:t>Curon</a:t>
            </a:r>
            <a:r>
              <a:rPr lang="en-US" sz="3100" dirty="0">
                <a:latin typeface="Comic Sans MS" panose="030F0702030302020204" pitchFamily="66" charset="0"/>
              </a:rPr>
              <a:t>.</a:t>
            </a:r>
          </a:p>
          <a:p>
            <a:endParaRPr lang="en-US" sz="3100" dirty="0">
              <a:latin typeface="Comic Sans MS" panose="030F0702030302020204" pitchFamily="66" charset="0"/>
            </a:endParaRPr>
          </a:p>
        </p:txBody>
      </p:sp>
      <p:pic>
        <p:nvPicPr>
          <p:cNvPr id="2050" name="Picture 2" descr="http://www.kretingosturizmas.info/media/k2/items/cache/46276ded2fdd3245a9a8536c50ae55d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698" y="1936908"/>
            <a:ext cx="4545821" cy="34027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3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4300" dirty="0" smtClean="0">
                <a:solidFill>
                  <a:schemeClr val="accent1">
                    <a:lumMod val="75000"/>
                  </a:schemeClr>
                </a:solidFill>
                <a:latin typeface="Comic Sans MS" panose="030F0702030302020204" pitchFamily="66" charset="0"/>
              </a:rPr>
              <a:t>5. </a:t>
            </a:r>
            <a:r>
              <a:rPr lang="en-US" sz="4300" dirty="0" smtClean="0">
                <a:solidFill>
                  <a:schemeClr val="accent1">
                    <a:lumMod val="75000"/>
                  </a:schemeClr>
                </a:solidFill>
                <a:latin typeface="Comic Sans MS" panose="030F0702030302020204" pitchFamily="66" charset="0"/>
              </a:rPr>
              <a:t>"</a:t>
            </a:r>
            <a:r>
              <a:rPr lang="en-US" sz="4300" dirty="0">
                <a:solidFill>
                  <a:schemeClr val="accent1">
                    <a:lumMod val="75000"/>
                  </a:schemeClr>
                </a:solidFill>
                <a:latin typeface="Comic Sans MS" panose="030F0702030302020204" pitchFamily="66" charset="0"/>
              </a:rPr>
              <a:t>BOOM </a:t>
            </a:r>
            <a:r>
              <a:rPr lang="lt-LT" sz="4300" dirty="0" err="1" smtClean="0">
                <a:solidFill>
                  <a:schemeClr val="accent1">
                    <a:lumMod val="75000"/>
                  </a:schemeClr>
                </a:solidFill>
                <a:latin typeface="Comic Sans MS" panose="030F0702030302020204" pitchFamily="66" charset="0"/>
              </a:rPr>
              <a:t>park</a:t>
            </a:r>
            <a:r>
              <a:rPr lang="en-US" sz="4300" dirty="0" smtClean="0">
                <a:solidFill>
                  <a:schemeClr val="accent1">
                    <a:lumMod val="75000"/>
                  </a:schemeClr>
                </a:solidFill>
                <a:latin typeface="Comic Sans MS" panose="030F0702030302020204" pitchFamily="66" charset="0"/>
              </a:rPr>
              <a:t>"</a:t>
            </a:r>
            <a:endParaRPr lang="en-US" sz="4300" dirty="0">
              <a:solidFill>
                <a:schemeClr val="accent1">
                  <a:lumMod val="75000"/>
                </a:schemeClr>
              </a:solidFill>
              <a:latin typeface="Comic Sans MS" panose="030F0702030302020204" pitchFamily="66" charset="0"/>
            </a:endParaRPr>
          </a:p>
        </p:txBody>
      </p:sp>
      <p:sp>
        <p:nvSpPr>
          <p:cNvPr id="3" name="Turinio vietos rezervavimo ženklas 2"/>
          <p:cNvSpPr>
            <a:spLocks noGrp="1"/>
          </p:cNvSpPr>
          <p:nvPr>
            <p:ph idx="1"/>
          </p:nvPr>
        </p:nvSpPr>
        <p:spPr>
          <a:xfrm>
            <a:off x="758455" y="2014194"/>
            <a:ext cx="6418521" cy="4020846"/>
          </a:xfrm>
        </p:spPr>
        <p:txBody>
          <a:bodyPr>
            <a:normAutofit lnSpcReduction="10000"/>
          </a:bodyPr>
          <a:lstStyle/>
          <a:p>
            <a:pPr>
              <a:buClrTx/>
              <a:buFont typeface="Wingdings" panose="05000000000000000000" pitchFamily="2" charset="2"/>
              <a:buChar char="Ø"/>
            </a:pPr>
            <a:r>
              <a:rPr lang="en-US" sz="3100" dirty="0">
                <a:latin typeface="Comic Sans MS" panose="030F0702030302020204" pitchFamily="66" charset="0"/>
              </a:rPr>
              <a:t>Here you can relax in the sauna, take a ride in the boats, go down the tires from the mountain, exercise with the simulators, jump on the "airbag", entertain the obstacle course, take a dip in the pool, find your success in the maze, see the sea from the 12 m tower.</a:t>
            </a:r>
          </a:p>
          <a:p>
            <a:endParaRPr lang="en-US" sz="3100" dirty="0">
              <a:latin typeface="Comic Sans MS" panose="030F0702030302020204" pitchFamily="66" charset="0"/>
            </a:endParaRPr>
          </a:p>
        </p:txBody>
      </p:sp>
      <p:pic>
        <p:nvPicPr>
          <p:cNvPr id="4" name="Turinio vietos rezervavimo ženklas 4"/>
          <p:cNvPicPr>
            <a:picLocks noChangeAspect="1"/>
          </p:cNvPicPr>
          <p:nvPr/>
        </p:nvPicPr>
        <p:blipFill>
          <a:blip r:embed="rId2"/>
          <a:stretch>
            <a:fillRect/>
          </a:stretch>
        </p:blipFill>
        <p:spPr>
          <a:xfrm>
            <a:off x="7176976" y="2180591"/>
            <a:ext cx="4418530" cy="29471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96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Pasirinktinis 2">
      <a:dk1>
        <a:srgbClr val="000000"/>
      </a:dk1>
      <a:lt1>
        <a:srgbClr val="000000"/>
      </a:lt1>
      <a:dk2>
        <a:srgbClr val="FFFFFF"/>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TM03457510[[fn=„Savon“]]</Template>
  <TotalTime>210</TotalTime>
  <Words>545</Words>
  <Application>Microsoft Office PowerPoint</Application>
  <PresentationFormat>Plačiaekranė</PresentationFormat>
  <Paragraphs>30</Paragraphs>
  <Slides>15</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15</vt:i4>
      </vt:variant>
    </vt:vector>
  </HeadingPairs>
  <TitlesOfParts>
    <vt:vector size="20" baseType="lpstr">
      <vt:lpstr>Arial</vt:lpstr>
      <vt:lpstr>Century Gothic</vt:lpstr>
      <vt:lpstr>Comic Sans MS</vt:lpstr>
      <vt:lpstr>Wingdings</vt:lpstr>
      <vt:lpstr>„Savon“</vt:lpstr>
      <vt:lpstr>Kretinga</vt:lpstr>
      <vt:lpstr>Kretinga</vt:lpstr>
      <vt:lpstr>Kretinga</vt:lpstr>
      <vt:lpstr>The most visited places in Kretinga </vt:lpstr>
      <vt:lpstr>1. A complex of church and monastery. </vt:lpstr>
      <vt:lpstr>2. Kretinga Tiškevičiai manor with a winter garden</vt:lpstr>
      <vt:lpstr>3. Manor park, Astronomical calendar with sun clock.</vt:lpstr>
      <vt:lpstr>4. Historical-archaeological complex of Kartena Mound</vt:lpstr>
      <vt:lpstr>5. "BOOM park"</vt:lpstr>
      <vt:lpstr>6. Rest and health promotion Complex "Holiday Park"</vt:lpstr>
      <vt:lpstr>7. Japanese Garden</vt:lpstr>
      <vt:lpstr>8. Orvidi homestead-museum</vt:lpstr>
      <vt:lpstr>9. Baltic Mythological Park</vt:lpstr>
      <vt:lpstr>10. Imbare mound</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Kretingos s. daukanto progymnasium</dc:title>
  <dc:creator>Mokinys</dc:creator>
  <cp:lastModifiedBy>Mokinys</cp:lastModifiedBy>
  <cp:revision>27</cp:revision>
  <dcterms:created xsi:type="dcterms:W3CDTF">2019-10-15T06:08:52Z</dcterms:created>
  <dcterms:modified xsi:type="dcterms:W3CDTF">2019-12-10T07:17:44Z</dcterms:modified>
</cp:coreProperties>
</file>