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61" r:id="rId4"/>
    <p:sldId id="257" r:id="rId5"/>
    <p:sldId id="293" r:id="rId6"/>
    <p:sldId id="258" r:id="rId7"/>
    <p:sldId id="294" r:id="rId8"/>
    <p:sldId id="295" r:id="rId9"/>
    <p:sldId id="271" r:id="rId10"/>
    <p:sldId id="263" r:id="rId11"/>
    <p:sldId id="260" r:id="rId12"/>
    <p:sldId id="262" r:id="rId13"/>
    <p:sldId id="264" r:id="rId14"/>
    <p:sldId id="265" r:id="rId15"/>
    <p:sldId id="266" r:id="rId16"/>
    <p:sldId id="267" r:id="rId17"/>
    <p:sldId id="268" r:id="rId18"/>
    <p:sldId id="269" r:id="rId19"/>
    <p:sldId id="272" r:id="rId20"/>
    <p:sldId id="270" r:id="rId21"/>
    <p:sldId id="273" r:id="rId22"/>
    <p:sldId id="274" r:id="rId23"/>
    <p:sldId id="287" r:id="rId24"/>
    <p:sldId id="275" r:id="rId25"/>
    <p:sldId id="291" r:id="rId26"/>
    <p:sldId id="276" r:id="rId27"/>
    <p:sldId id="277" r:id="rId28"/>
    <p:sldId id="278" r:id="rId29"/>
    <p:sldId id="279" r:id="rId30"/>
    <p:sldId id="281" r:id="rId31"/>
    <p:sldId id="282" r:id="rId32"/>
    <p:sldId id="280" r:id="rId33"/>
    <p:sldId id="286" r:id="rId34"/>
    <p:sldId id="284" r:id="rId35"/>
    <p:sldId id="289" r:id="rId36"/>
    <p:sldId id="283" r:id="rId37"/>
    <p:sldId id="296" r:id="rId38"/>
    <p:sldId id="285" r:id="rId39"/>
    <p:sldId id="288" r:id="rId40"/>
    <p:sldId id="290" r:id="rId41"/>
    <p:sldId id="292" r:id="rId42"/>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67" autoAdjust="0"/>
    <p:restoredTop sz="94660"/>
  </p:normalViewPr>
  <p:slideViewPr>
    <p:cSldViewPr snapToGrid="0">
      <p:cViewPr varScale="1">
        <p:scale>
          <a:sx n="105" d="100"/>
          <a:sy n="105" d="100"/>
        </p:scale>
        <p:origin x="13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1524000" y="1122363"/>
            <a:ext cx="9144000" cy="2387600"/>
          </a:xfrm>
        </p:spPr>
        <p:txBody>
          <a:bodyPr anchor="b"/>
          <a:lstStyle>
            <a:lvl1pPr algn="ctr">
              <a:defRPr sz="6000"/>
            </a:lvl1pPr>
          </a:lstStyle>
          <a:p>
            <a:r>
              <a:rPr lang="el-GR"/>
              <a:t>Στυλ κύριου τίτλου</a:t>
            </a:r>
          </a:p>
        </p:txBody>
      </p:sp>
      <p:sp>
        <p:nvSpPr>
          <p:cNvPr id="3" name="Υπότιτλο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p:cNvSpPr>
            <a:spLocks noGrp="1"/>
          </p:cNvSpPr>
          <p:nvPr>
            <p:ph type="dt" sz="half" idx="10"/>
          </p:nvPr>
        </p:nvSpPr>
        <p:spPr/>
        <p:txBody>
          <a:bodyPr/>
          <a:lstStyle/>
          <a:p>
            <a:fld id="{AEA449B1-5DFD-40CC-B4CA-C22293547BE3}" type="datetimeFigureOut">
              <a:rPr lang="el-GR" smtClean="0"/>
              <a:t>15/9/2019</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D645882E-AC84-45E3-8B39-3696F01CF955}" type="slidenum">
              <a:rPr lang="el-GR" smtClean="0"/>
              <a:t>‹#›</a:t>
            </a:fld>
            <a:endParaRPr lang="el-GR"/>
          </a:p>
        </p:txBody>
      </p:sp>
    </p:spTree>
    <p:extLst>
      <p:ext uri="{BB962C8B-B14F-4D97-AF65-F5344CB8AC3E}">
        <p14:creationId xmlns:p14="http://schemas.microsoft.com/office/powerpoint/2010/main" val="1842108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AEA449B1-5DFD-40CC-B4CA-C22293547BE3}" type="datetimeFigureOut">
              <a:rPr lang="el-GR" smtClean="0"/>
              <a:t>15/9/2019</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D645882E-AC84-45E3-8B39-3696F01CF955}" type="slidenum">
              <a:rPr lang="el-GR" smtClean="0"/>
              <a:t>‹#›</a:t>
            </a:fld>
            <a:endParaRPr lang="el-GR"/>
          </a:p>
        </p:txBody>
      </p:sp>
    </p:spTree>
    <p:extLst>
      <p:ext uri="{BB962C8B-B14F-4D97-AF65-F5344CB8AC3E}">
        <p14:creationId xmlns:p14="http://schemas.microsoft.com/office/powerpoint/2010/main" val="5566445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8724900" y="365125"/>
            <a:ext cx="2628900" cy="5811838"/>
          </a:xfrm>
        </p:spPr>
        <p:txBody>
          <a:bodyPr vert="eaVert"/>
          <a:lstStyle/>
          <a:p>
            <a:r>
              <a:rPr lang="el-GR"/>
              <a:t>Στυλ κύριου τίτλου</a:t>
            </a:r>
          </a:p>
        </p:txBody>
      </p:sp>
      <p:sp>
        <p:nvSpPr>
          <p:cNvPr id="3" name="Θέση κατακόρυφου κειμένου 2"/>
          <p:cNvSpPr>
            <a:spLocks noGrp="1"/>
          </p:cNvSpPr>
          <p:nvPr>
            <p:ph type="body" orient="vert" idx="1"/>
          </p:nvPr>
        </p:nvSpPr>
        <p:spPr>
          <a:xfrm>
            <a:off x="838200" y="365125"/>
            <a:ext cx="7734300" cy="5811838"/>
          </a:xfrm>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AEA449B1-5DFD-40CC-B4CA-C22293547BE3}" type="datetimeFigureOut">
              <a:rPr lang="el-GR" smtClean="0"/>
              <a:t>15/9/2019</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D645882E-AC84-45E3-8B39-3696F01CF955}" type="slidenum">
              <a:rPr lang="el-GR" smtClean="0"/>
              <a:t>‹#›</a:t>
            </a:fld>
            <a:endParaRPr lang="el-GR"/>
          </a:p>
        </p:txBody>
      </p:sp>
    </p:spTree>
    <p:extLst>
      <p:ext uri="{BB962C8B-B14F-4D97-AF65-F5344CB8AC3E}">
        <p14:creationId xmlns:p14="http://schemas.microsoft.com/office/powerpoint/2010/main" val="20008870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idx="1"/>
          </p:nvPr>
        </p:nvSpPr>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AEA449B1-5DFD-40CC-B4CA-C22293547BE3}" type="datetimeFigureOut">
              <a:rPr lang="el-GR" smtClean="0"/>
              <a:t>15/9/2019</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D645882E-AC84-45E3-8B39-3696F01CF955}" type="slidenum">
              <a:rPr lang="el-GR" smtClean="0"/>
              <a:t>‹#›</a:t>
            </a:fld>
            <a:endParaRPr lang="el-GR"/>
          </a:p>
        </p:txBody>
      </p:sp>
    </p:spTree>
    <p:extLst>
      <p:ext uri="{BB962C8B-B14F-4D97-AF65-F5344CB8AC3E}">
        <p14:creationId xmlns:p14="http://schemas.microsoft.com/office/powerpoint/2010/main" val="4125804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831850" y="1709738"/>
            <a:ext cx="10515600" cy="2852737"/>
          </a:xfrm>
        </p:spPr>
        <p:txBody>
          <a:bodyPr anchor="b"/>
          <a:lstStyle>
            <a:lvl1pPr>
              <a:defRPr sz="6000"/>
            </a:lvl1pPr>
          </a:lstStyle>
          <a:p>
            <a:r>
              <a:rPr lang="el-GR"/>
              <a:t>Στυλ κύριου τίτλου</a:t>
            </a:r>
          </a:p>
        </p:txBody>
      </p:sp>
      <p:sp>
        <p:nvSpPr>
          <p:cNvPr id="3" name="Θέση κειμένου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Επεξεργασία στυλ υποδείγματος κειμένου</a:t>
            </a:r>
          </a:p>
        </p:txBody>
      </p:sp>
      <p:sp>
        <p:nvSpPr>
          <p:cNvPr id="4" name="Θέση ημερομηνίας 3"/>
          <p:cNvSpPr>
            <a:spLocks noGrp="1"/>
          </p:cNvSpPr>
          <p:nvPr>
            <p:ph type="dt" sz="half" idx="10"/>
          </p:nvPr>
        </p:nvSpPr>
        <p:spPr/>
        <p:txBody>
          <a:bodyPr/>
          <a:lstStyle/>
          <a:p>
            <a:fld id="{AEA449B1-5DFD-40CC-B4CA-C22293547BE3}" type="datetimeFigureOut">
              <a:rPr lang="el-GR" smtClean="0"/>
              <a:t>15/9/2019</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D645882E-AC84-45E3-8B39-3696F01CF955}" type="slidenum">
              <a:rPr lang="el-GR" smtClean="0"/>
              <a:t>‹#›</a:t>
            </a:fld>
            <a:endParaRPr lang="el-GR"/>
          </a:p>
        </p:txBody>
      </p:sp>
    </p:spTree>
    <p:extLst>
      <p:ext uri="{BB962C8B-B14F-4D97-AF65-F5344CB8AC3E}">
        <p14:creationId xmlns:p14="http://schemas.microsoft.com/office/powerpoint/2010/main" val="12859165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sz="half" idx="1"/>
          </p:nvPr>
        </p:nvSpPr>
        <p:spPr>
          <a:xfrm>
            <a:off x="838200" y="1825625"/>
            <a:ext cx="5181600" cy="435133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6172200" y="1825625"/>
            <a:ext cx="5181600" cy="435133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ημερομηνίας 4"/>
          <p:cNvSpPr>
            <a:spLocks noGrp="1"/>
          </p:cNvSpPr>
          <p:nvPr>
            <p:ph type="dt" sz="half" idx="10"/>
          </p:nvPr>
        </p:nvSpPr>
        <p:spPr/>
        <p:txBody>
          <a:bodyPr/>
          <a:lstStyle/>
          <a:p>
            <a:fld id="{AEA449B1-5DFD-40CC-B4CA-C22293547BE3}" type="datetimeFigureOut">
              <a:rPr lang="el-GR" smtClean="0"/>
              <a:t>15/9/2019</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D645882E-AC84-45E3-8B39-3696F01CF955}" type="slidenum">
              <a:rPr lang="el-GR" smtClean="0"/>
              <a:t>‹#›</a:t>
            </a:fld>
            <a:endParaRPr lang="el-GR"/>
          </a:p>
        </p:txBody>
      </p:sp>
    </p:spTree>
    <p:extLst>
      <p:ext uri="{BB962C8B-B14F-4D97-AF65-F5344CB8AC3E}">
        <p14:creationId xmlns:p14="http://schemas.microsoft.com/office/powerpoint/2010/main" val="18407950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365125"/>
            <a:ext cx="10515600" cy="1325563"/>
          </a:xfrm>
        </p:spPr>
        <p:txBody>
          <a:bodyPr/>
          <a:lstStyle/>
          <a:p>
            <a:r>
              <a:rPr lang="el-GR"/>
              <a:t>Στυλ κύριου τίτλου</a:t>
            </a:r>
          </a:p>
        </p:txBody>
      </p:sp>
      <p:sp>
        <p:nvSpPr>
          <p:cNvPr id="3" name="Θέση κειμένου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4" name="Θέση περιεχομένου 3"/>
          <p:cNvSpPr>
            <a:spLocks noGrp="1"/>
          </p:cNvSpPr>
          <p:nvPr>
            <p:ph sz="half" idx="2"/>
          </p:nvPr>
        </p:nvSpPr>
        <p:spPr>
          <a:xfrm>
            <a:off x="839788" y="2505075"/>
            <a:ext cx="5157787"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6" name="Θέση περιεχομένου 5"/>
          <p:cNvSpPr>
            <a:spLocks noGrp="1"/>
          </p:cNvSpPr>
          <p:nvPr>
            <p:ph sz="quarter" idx="4"/>
          </p:nvPr>
        </p:nvSpPr>
        <p:spPr>
          <a:xfrm>
            <a:off x="6172200" y="2505075"/>
            <a:ext cx="5183188"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Θέση ημερομηνίας 6"/>
          <p:cNvSpPr>
            <a:spLocks noGrp="1"/>
          </p:cNvSpPr>
          <p:nvPr>
            <p:ph type="dt" sz="half" idx="10"/>
          </p:nvPr>
        </p:nvSpPr>
        <p:spPr/>
        <p:txBody>
          <a:bodyPr/>
          <a:lstStyle/>
          <a:p>
            <a:fld id="{AEA449B1-5DFD-40CC-B4CA-C22293547BE3}" type="datetimeFigureOut">
              <a:rPr lang="el-GR" smtClean="0"/>
              <a:t>15/9/2019</a:t>
            </a:fld>
            <a:endParaRPr lang="el-GR"/>
          </a:p>
        </p:txBody>
      </p:sp>
      <p:sp>
        <p:nvSpPr>
          <p:cNvPr id="8" name="Θέση υποσέλιδου 7"/>
          <p:cNvSpPr>
            <a:spLocks noGrp="1"/>
          </p:cNvSpPr>
          <p:nvPr>
            <p:ph type="ftr" sz="quarter" idx="11"/>
          </p:nvPr>
        </p:nvSpPr>
        <p:spPr/>
        <p:txBody>
          <a:bodyPr/>
          <a:lstStyle/>
          <a:p>
            <a:endParaRPr lang="el-GR"/>
          </a:p>
        </p:txBody>
      </p:sp>
      <p:sp>
        <p:nvSpPr>
          <p:cNvPr id="9" name="Θέση αριθμού διαφάνειας 8"/>
          <p:cNvSpPr>
            <a:spLocks noGrp="1"/>
          </p:cNvSpPr>
          <p:nvPr>
            <p:ph type="sldNum" sz="quarter" idx="12"/>
          </p:nvPr>
        </p:nvSpPr>
        <p:spPr/>
        <p:txBody>
          <a:bodyPr/>
          <a:lstStyle/>
          <a:p>
            <a:fld id="{D645882E-AC84-45E3-8B39-3696F01CF955}" type="slidenum">
              <a:rPr lang="el-GR" smtClean="0"/>
              <a:t>‹#›</a:t>
            </a:fld>
            <a:endParaRPr lang="el-GR"/>
          </a:p>
        </p:txBody>
      </p:sp>
    </p:spTree>
    <p:extLst>
      <p:ext uri="{BB962C8B-B14F-4D97-AF65-F5344CB8AC3E}">
        <p14:creationId xmlns:p14="http://schemas.microsoft.com/office/powerpoint/2010/main" val="17572194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ημερομηνίας 2"/>
          <p:cNvSpPr>
            <a:spLocks noGrp="1"/>
          </p:cNvSpPr>
          <p:nvPr>
            <p:ph type="dt" sz="half" idx="10"/>
          </p:nvPr>
        </p:nvSpPr>
        <p:spPr/>
        <p:txBody>
          <a:bodyPr/>
          <a:lstStyle/>
          <a:p>
            <a:fld id="{AEA449B1-5DFD-40CC-B4CA-C22293547BE3}" type="datetimeFigureOut">
              <a:rPr lang="el-GR" smtClean="0"/>
              <a:t>15/9/2019</a:t>
            </a:fld>
            <a:endParaRPr lang="el-GR"/>
          </a:p>
        </p:txBody>
      </p:sp>
      <p:sp>
        <p:nvSpPr>
          <p:cNvPr id="4" name="Θέση υποσέλιδου 3"/>
          <p:cNvSpPr>
            <a:spLocks noGrp="1"/>
          </p:cNvSpPr>
          <p:nvPr>
            <p:ph type="ftr" sz="quarter" idx="11"/>
          </p:nvPr>
        </p:nvSpPr>
        <p:spPr/>
        <p:txBody>
          <a:bodyPr/>
          <a:lstStyle/>
          <a:p>
            <a:endParaRPr lang="el-GR"/>
          </a:p>
        </p:txBody>
      </p:sp>
      <p:sp>
        <p:nvSpPr>
          <p:cNvPr id="5" name="Θέση αριθμού διαφάνειας 4"/>
          <p:cNvSpPr>
            <a:spLocks noGrp="1"/>
          </p:cNvSpPr>
          <p:nvPr>
            <p:ph type="sldNum" sz="quarter" idx="12"/>
          </p:nvPr>
        </p:nvSpPr>
        <p:spPr/>
        <p:txBody>
          <a:bodyPr/>
          <a:lstStyle/>
          <a:p>
            <a:fld id="{D645882E-AC84-45E3-8B39-3696F01CF955}" type="slidenum">
              <a:rPr lang="el-GR" smtClean="0"/>
              <a:t>‹#›</a:t>
            </a:fld>
            <a:endParaRPr lang="el-GR"/>
          </a:p>
        </p:txBody>
      </p:sp>
    </p:spTree>
    <p:extLst>
      <p:ext uri="{BB962C8B-B14F-4D97-AF65-F5344CB8AC3E}">
        <p14:creationId xmlns:p14="http://schemas.microsoft.com/office/powerpoint/2010/main" val="2672223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AEA449B1-5DFD-40CC-B4CA-C22293547BE3}" type="datetimeFigureOut">
              <a:rPr lang="el-GR" smtClean="0"/>
              <a:t>15/9/2019</a:t>
            </a:fld>
            <a:endParaRPr lang="el-GR"/>
          </a:p>
        </p:txBody>
      </p:sp>
      <p:sp>
        <p:nvSpPr>
          <p:cNvPr id="3" name="Θέση υποσέλιδου 2"/>
          <p:cNvSpPr>
            <a:spLocks noGrp="1"/>
          </p:cNvSpPr>
          <p:nvPr>
            <p:ph type="ftr" sz="quarter" idx="11"/>
          </p:nvPr>
        </p:nvSpPr>
        <p:spPr/>
        <p:txBody>
          <a:bodyPr/>
          <a:lstStyle/>
          <a:p>
            <a:endParaRPr lang="el-GR"/>
          </a:p>
        </p:txBody>
      </p:sp>
      <p:sp>
        <p:nvSpPr>
          <p:cNvPr id="4" name="Θέση αριθμού διαφάνειας 3"/>
          <p:cNvSpPr>
            <a:spLocks noGrp="1"/>
          </p:cNvSpPr>
          <p:nvPr>
            <p:ph type="sldNum" sz="quarter" idx="12"/>
          </p:nvPr>
        </p:nvSpPr>
        <p:spPr/>
        <p:txBody>
          <a:bodyPr/>
          <a:lstStyle/>
          <a:p>
            <a:fld id="{D645882E-AC84-45E3-8B39-3696F01CF955}" type="slidenum">
              <a:rPr lang="el-GR" smtClean="0"/>
              <a:t>‹#›</a:t>
            </a:fld>
            <a:endParaRPr lang="el-GR"/>
          </a:p>
        </p:txBody>
      </p:sp>
    </p:spTree>
    <p:extLst>
      <p:ext uri="{BB962C8B-B14F-4D97-AF65-F5344CB8AC3E}">
        <p14:creationId xmlns:p14="http://schemas.microsoft.com/office/powerpoint/2010/main" val="28084573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a:t>Στυλ κύριου τίτλου</a:t>
            </a:r>
          </a:p>
        </p:txBody>
      </p:sp>
      <p:sp>
        <p:nvSpPr>
          <p:cNvPr id="3" name="Θέση περιεχομένου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Θέση ημερομηνίας 4"/>
          <p:cNvSpPr>
            <a:spLocks noGrp="1"/>
          </p:cNvSpPr>
          <p:nvPr>
            <p:ph type="dt" sz="half" idx="10"/>
          </p:nvPr>
        </p:nvSpPr>
        <p:spPr/>
        <p:txBody>
          <a:bodyPr/>
          <a:lstStyle/>
          <a:p>
            <a:fld id="{AEA449B1-5DFD-40CC-B4CA-C22293547BE3}" type="datetimeFigureOut">
              <a:rPr lang="el-GR" smtClean="0"/>
              <a:t>15/9/2019</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D645882E-AC84-45E3-8B39-3696F01CF955}" type="slidenum">
              <a:rPr lang="el-GR" smtClean="0"/>
              <a:t>‹#›</a:t>
            </a:fld>
            <a:endParaRPr lang="el-GR"/>
          </a:p>
        </p:txBody>
      </p:sp>
    </p:spTree>
    <p:extLst>
      <p:ext uri="{BB962C8B-B14F-4D97-AF65-F5344CB8AC3E}">
        <p14:creationId xmlns:p14="http://schemas.microsoft.com/office/powerpoint/2010/main" val="8589591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a:t>Στυλ κύριου τίτλου</a:t>
            </a:r>
          </a:p>
        </p:txBody>
      </p:sp>
      <p:sp>
        <p:nvSpPr>
          <p:cNvPr id="3" name="Θέση εικόνας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Θέση ημερομηνίας 4"/>
          <p:cNvSpPr>
            <a:spLocks noGrp="1"/>
          </p:cNvSpPr>
          <p:nvPr>
            <p:ph type="dt" sz="half" idx="10"/>
          </p:nvPr>
        </p:nvSpPr>
        <p:spPr/>
        <p:txBody>
          <a:bodyPr/>
          <a:lstStyle/>
          <a:p>
            <a:fld id="{AEA449B1-5DFD-40CC-B4CA-C22293547BE3}" type="datetimeFigureOut">
              <a:rPr lang="el-GR" smtClean="0"/>
              <a:t>15/9/2019</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D645882E-AC84-45E3-8B39-3696F01CF955}" type="slidenum">
              <a:rPr lang="el-GR" smtClean="0"/>
              <a:t>‹#›</a:t>
            </a:fld>
            <a:endParaRPr lang="el-GR"/>
          </a:p>
        </p:txBody>
      </p:sp>
    </p:spTree>
    <p:extLst>
      <p:ext uri="{BB962C8B-B14F-4D97-AF65-F5344CB8AC3E}">
        <p14:creationId xmlns:p14="http://schemas.microsoft.com/office/powerpoint/2010/main" val="10687893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Στυλ κύριου τίτλου</a:t>
            </a:r>
          </a:p>
        </p:txBody>
      </p:sp>
      <p:sp>
        <p:nvSpPr>
          <p:cNvPr id="3" name="Θέση κειμένου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A449B1-5DFD-40CC-B4CA-C22293547BE3}" type="datetimeFigureOut">
              <a:rPr lang="el-GR" smtClean="0"/>
              <a:t>15/9/2019</a:t>
            </a:fld>
            <a:endParaRPr lang="el-GR"/>
          </a:p>
        </p:txBody>
      </p:sp>
      <p:sp>
        <p:nvSpPr>
          <p:cNvPr id="5" name="Θέση υποσέλιδου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45882E-AC84-45E3-8B39-3696F01CF955}" type="slidenum">
              <a:rPr lang="el-GR" smtClean="0"/>
              <a:t>‹#›</a:t>
            </a:fld>
            <a:endParaRPr lang="el-GR"/>
          </a:p>
        </p:txBody>
      </p:sp>
    </p:spTree>
    <p:extLst>
      <p:ext uri="{BB962C8B-B14F-4D97-AF65-F5344CB8AC3E}">
        <p14:creationId xmlns:p14="http://schemas.microsoft.com/office/powerpoint/2010/main" val="1302700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1034796" y="2688336"/>
            <a:ext cx="10122408" cy="1609344"/>
          </a:xfrm>
          <a:ln w="38100">
            <a:solidFill>
              <a:srgbClr val="C00000"/>
            </a:solidFill>
          </a:ln>
        </p:spPr>
        <p:txBody>
          <a:bodyPr>
            <a:normAutofit/>
          </a:bodyPr>
          <a:lstStyle/>
          <a:p>
            <a:r>
              <a:rPr lang="en-US" sz="7200" dirty="0">
                <a:solidFill>
                  <a:srgbClr val="002060"/>
                </a:solidFill>
                <a:latin typeface="Comic Sans MS" panose="030F0702030302020204" pitchFamily="66" charset="0"/>
              </a:rPr>
              <a:t>Prefecture of </a:t>
            </a:r>
            <a:r>
              <a:rPr lang="en-US" sz="7200" dirty="0" err="1">
                <a:solidFill>
                  <a:srgbClr val="002060"/>
                </a:solidFill>
                <a:latin typeface="Comic Sans MS" panose="030F0702030302020204" pitchFamily="66" charset="0"/>
              </a:rPr>
              <a:t>Imathia</a:t>
            </a:r>
            <a:endParaRPr lang="el-GR" sz="7200" dirty="0">
              <a:solidFill>
                <a:srgbClr val="002060"/>
              </a:solidFill>
              <a:latin typeface="Comic Sans MS" panose="030F0702030302020204" pitchFamily="66" charset="0"/>
            </a:endParaRPr>
          </a:p>
        </p:txBody>
      </p:sp>
    </p:spTree>
    <p:extLst>
      <p:ext uri="{BB962C8B-B14F-4D97-AF65-F5344CB8AC3E}">
        <p14:creationId xmlns:p14="http://schemas.microsoft.com/office/powerpoint/2010/main" val="10199094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737360" y="2422525"/>
            <a:ext cx="8717280" cy="2588388"/>
          </a:xfrm>
          <a:ln w="76200">
            <a:solidFill>
              <a:srgbClr val="0070C0"/>
            </a:solidFill>
          </a:ln>
        </p:spPr>
        <p:txBody>
          <a:bodyPr/>
          <a:lstStyle/>
          <a:p>
            <a:r>
              <a:rPr lang="el-GR" dirty="0"/>
              <a:t>   </a:t>
            </a:r>
            <a:r>
              <a:rPr lang="en-US" dirty="0"/>
              <a:t>               </a:t>
            </a:r>
            <a:r>
              <a:rPr lang="en-US" sz="6600" dirty="0">
                <a:solidFill>
                  <a:srgbClr val="C00000"/>
                </a:solidFill>
                <a:latin typeface="Comic Sans MS" panose="030F0702030302020204" pitchFamily="66" charset="0"/>
              </a:rPr>
              <a:t>Museums-       Archaeological Sites</a:t>
            </a:r>
            <a:endParaRPr lang="el-GR" sz="6600" dirty="0">
              <a:solidFill>
                <a:srgbClr val="C00000"/>
              </a:solidFill>
              <a:latin typeface="Comic Sans MS" panose="030F0702030302020204" pitchFamily="66" charset="0"/>
            </a:endParaRPr>
          </a:p>
        </p:txBody>
      </p:sp>
    </p:spTree>
    <p:extLst>
      <p:ext uri="{BB962C8B-B14F-4D97-AF65-F5344CB8AC3E}">
        <p14:creationId xmlns:p14="http://schemas.microsoft.com/office/powerpoint/2010/main" val="33052438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κειμένου 3"/>
          <p:cNvSpPr>
            <a:spLocks noGrp="1"/>
          </p:cNvSpPr>
          <p:nvPr>
            <p:ph type="body" idx="1"/>
          </p:nvPr>
        </p:nvSpPr>
        <p:spPr>
          <a:xfrm>
            <a:off x="839788" y="470780"/>
            <a:ext cx="4601345" cy="1249379"/>
          </a:xfrm>
        </p:spPr>
        <p:txBody>
          <a:bodyPr>
            <a:noAutofit/>
          </a:bodyPr>
          <a:lstStyle/>
          <a:p>
            <a:r>
              <a:rPr lang="en-US" sz="2000" b="0" u="sng" dirty="0" err="1">
                <a:solidFill>
                  <a:srgbClr val="C00000"/>
                </a:solidFill>
                <a:latin typeface="Comic Sans MS" panose="030F0702030302020204" pitchFamily="66" charset="0"/>
              </a:rPr>
              <a:t>Veroia’s</a:t>
            </a:r>
            <a:r>
              <a:rPr lang="en-US" sz="2000" b="0" u="sng" dirty="0">
                <a:solidFill>
                  <a:srgbClr val="C00000"/>
                </a:solidFill>
                <a:latin typeface="Comic Sans MS" panose="030F0702030302020204" pitchFamily="66" charset="0"/>
              </a:rPr>
              <a:t> Archaeological museum</a:t>
            </a:r>
            <a:r>
              <a:rPr lang="el-GR" sz="2000" b="0" u="sng" dirty="0">
                <a:solidFill>
                  <a:srgbClr val="C00000"/>
                </a:solidFill>
                <a:latin typeface="Comic Sans MS" panose="030F0702030302020204" pitchFamily="66" charset="0"/>
              </a:rPr>
              <a:t> </a:t>
            </a:r>
          </a:p>
          <a:p>
            <a:pPr>
              <a:lnSpc>
                <a:spcPct val="100000"/>
              </a:lnSpc>
            </a:pPr>
            <a:r>
              <a:rPr lang="en-US" sz="1600" b="0" dirty="0">
                <a:latin typeface="Comic Sans MS" panose="030F0702030302020204" pitchFamily="66" charset="0"/>
              </a:rPr>
              <a:t>The visitor can see important exhibits from the Neolithic to the Hellenistic and Roman age</a:t>
            </a:r>
            <a:r>
              <a:rPr lang="el-GR" sz="1600" b="0" dirty="0">
                <a:latin typeface="Comic Sans MS" panose="030F0702030302020204" pitchFamily="66" charset="0"/>
              </a:rPr>
              <a:t>.</a:t>
            </a:r>
          </a:p>
        </p:txBody>
      </p:sp>
      <p:pic>
        <p:nvPicPr>
          <p:cNvPr id="10" name="Θέση περιεχομένου 9"/>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97530" y="1946495"/>
            <a:ext cx="5400046" cy="4227968"/>
          </a:xfrm>
        </p:spPr>
      </p:pic>
      <p:sp>
        <p:nvSpPr>
          <p:cNvPr id="6" name="Θέση κειμένου 5"/>
          <p:cNvSpPr>
            <a:spLocks noGrp="1"/>
          </p:cNvSpPr>
          <p:nvPr>
            <p:ph type="body" sz="quarter" idx="3"/>
          </p:nvPr>
        </p:nvSpPr>
        <p:spPr>
          <a:xfrm>
            <a:off x="6172200" y="624689"/>
            <a:ext cx="5183188" cy="1457608"/>
          </a:xfrm>
        </p:spPr>
        <p:txBody>
          <a:bodyPr>
            <a:noAutofit/>
          </a:bodyPr>
          <a:lstStyle/>
          <a:p>
            <a:r>
              <a:rPr lang="en-US" sz="2000" b="0" u="sng" dirty="0" err="1">
                <a:solidFill>
                  <a:srgbClr val="C00000"/>
                </a:solidFill>
                <a:latin typeface="Comic Sans MS" panose="030F0702030302020204" pitchFamily="66" charset="0"/>
              </a:rPr>
              <a:t>Veroia’s</a:t>
            </a:r>
            <a:r>
              <a:rPr lang="en-US" sz="2000" b="0" u="sng" dirty="0">
                <a:solidFill>
                  <a:srgbClr val="C00000"/>
                </a:solidFill>
                <a:latin typeface="Comic Sans MS" panose="030F0702030302020204" pitchFamily="66" charset="0"/>
              </a:rPr>
              <a:t> Byzantine Museum</a:t>
            </a:r>
            <a:endParaRPr lang="el-GR" sz="2000" b="0" u="sng" dirty="0">
              <a:solidFill>
                <a:srgbClr val="C00000"/>
              </a:solidFill>
              <a:latin typeface="Comic Sans MS" panose="030F0702030302020204" pitchFamily="66" charset="0"/>
            </a:endParaRPr>
          </a:p>
          <a:p>
            <a:pPr>
              <a:lnSpc>
                <a:spcPct val="100000"/>
              </a:lnSpc>
            </a:pPr>
            <a:r>
              <a:rPr lang="en-US" sz="1600" b="0" dirty="0">
                <a:latin typeface="Comic Sans MS" panose="030F0702030302020204" pitchFamily="66" charset="0"/>
              </a:rPr>
              <a:t>It is located in a recently renovated industrial building from the beginning of the century, the mill of Mark, which is at the </a:t>
            </a:r>
            <a:r>
              <a:rPr lang="en-US" sz="1600" b="0" dirty="0" err="1">
                <a:latin typeface="Comic Sans MS" panose="030F0702030302020204" pitchFamily="66" charset="0"/>
              </a:rPr>
              <a:t>preservable</a:t>
            </a:r>
            <a:r>
              <a:rPr lang="en-US" sz="1600" b="0" dirty="0">
                <a:latin typeface="Comic Sans MS" panose="030F0702030302020204" pitchFamily="66" charset="0"/>
              </a:rPr>
              <a:t> district of </a:t>
            </a:r>
            <a:r>
              <a:rPr lang="en-US" sz="1600" b="0" dirty="0" err="1">
                <a:latin typeface="Comic Sans MS" panose="030F0702030302020204" pitchFamily="66" charset="0"/>
              </a:rPr>
              <a:t>Kiriotissa</a:t>
            </a:r>
            <a:r>
              <a:rPr lang="en-US" sz="1600" b="0" dirty="0">
                <a:latin typeface="Comic Sans MS" panose="030F0702030302020204" pitchFamily="66" charset="0"/>
              </a:rPr>
              <a:t>.</a:t>
            </a:r>
            <a:br>
              <a:rPr lang="el-GR" sz="1600" b="0" dirty="0">
                <a:latin typeface="Comic Sans MS" panose="030F0702030302020204" pitchFamily="66" charset="0"/>
              </a:rPr>
            </a:br>
            <a:endParaRPr lang="el-GR" sz="1600" b="0" dirty="0">
              <a:latin typeface="Comic Sans MS" panose="030F0702030302020204" pitchFamily="66" charset="0"/>
            </a:endParaRPr>
          </a:p>
        </p:txBody>
      </p:sp>
      <p:pic>
        <p:nvPicPr>
          <p:cNvPr id="12" name="Θέση περιεχομένου 11"/>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172200" y="1946495"/>
            <a:ext cx="5357812" cy="4227968"/>
          </a:xfrm>
        </p:spPr>
      </p:pic>
    </p:spTree>
    <p:extLst>
      <p:ext uri="{BB962C8B-B14F-4D97-AF65-F5344CB8AC3E}">
        <p14:creationId xmlns:p14="http://schemas.microsoft.com/office/powerpoint/2010/main" val="27693993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787651"/>
            <a:ext cx="10515600" cy="362139"/>
          </a:xfrm>
        </p:spPr>
        <p:txBody>
          <a:bodyPr>
            <a:normAutofit fontScale="90000"/>
          </a:bodyPr>
          <a:lstStyle/>
          <a:p>
            <a:r>
              <a:rPr lang="el-GR" sz="2200" dirty="0">
                <a:solidFill>
                  <a:srgbClr val="C00000"/>
                </a:solidFill>
                <a:latin typeface="Comic Sans MS" panose="030F0702030302020204" pitchFamily="66" charset="0"/>
              </a:rPr>
              <a:t>                                        </a:t>
            </a:r>
            <a:r>
              <a:rPr lang="en-US" sz="2200" u="sng" dirty="0">
                <a:solidFill>
                  <a:srgbClr val="C00000"/>
                </a:solidFill>
                <a:latin typeface="Comic Sans MS" panose="030F0702030302020204" pitchFamily="66" charset="0"/>
              </a:rPr>
              <a:t>National Museum of Education</a:t>
            </a:r>
            <a:br>
              <a:rPr lang="el-GR" sz="2200" u="sng" dirty="0">
                <a:solidFill>
                  <a:srgbClr val="C00000"/>
                </a:solidFill>
                <a:latin typeface="Comic Sans MS" panose="030F0702030302020204" pitchFamily="66" charset="0"/>
              </a:rPr>
            </a:br>
            <a:br>
              <a:rPr lang="el-GR" b="1" dirty="0">
                <a:latin typeface="Comic Sans MS" panose="030F0702030302020204" pitchFamily="66" charset="0"/>
              </a:rPr>
            </a:br>
            <a:endParaRPr lang="el-GR" dirty="0">
              <a:latin typeface="Comic Sans MS" panose="030F0702030302020204" pitchFamily="66" charset="0"/>
            </a:endParaRPr>
          </a:p>
        </p:txBody>
      </p:sp>
      <p:sp>
        <p:nvSpPr>
          <p:cNvPr id="3" name="Θέση κειμένου 2"/>
          <p:cNvSpPr>
            <a:spLocks noGrp="1"/>
          </p:cNvSpPr>
          <p:nvPr>
            <p:ph type="body" idx="1"/>
          </p:nvPr>
        </p:nvSpPr>
        <p:spPr>
          <a:xfrm>
            <a:off x="932688" y="649223"/>
            <a:ext cx="10634472" cy="1252729"/>
          </a:xfrm>
        </p:spPr>
        <p:txBody>
          <a:bodyPr>
            <a:noAutofit/>
          </a:bodyPr>
          <a:lstStyle/>
          <a:p>
            <a:pPr>
              <a:lnSpc>
                <a:spcPct val="100000"/>
              </a:lnSpc>
            </a:pPr>
            <a:r>
              <a:rPr lang="en-US" sz="1600" b="0" dirty="0">
                <a:latin typeface="Comic Sans MS" panose="030F0702030302020204" pitchFamily="66" charset="0"/>
              </a:rPr>
              <a:t>The purpose of this building was for the visitor to be informed about learning, education, schools, students and books that come from the older years, when the students where obliged to wear blue uniforms!</a:t>
            </a:r>
            <a:br>
              <a:rPr lang="el-GR" sz="1600" b="0" dirty="0">
                <a:latin typeface="Comic Sans MS" panose="030F0702030302020204" pitchFamily="66" charset="0"/>
              </a:rPr>
            </a:br>
            <a:br>
              <a:rPr lang="el-GR" sz="1600" b="0" dirty="0">
                <a:latin typeface="Comic Sans MS" panose="030F0702030302020204" pitchFamily="66" charset="0"/>
              </a:rPr>
            </a:br>
            <a:r>
              <a:rPr lang="el-GR" sz="1600" b="0" dirty="0">
                <a:latin typeface="Comic Sans MS" panose="030F0702030302020204" pitchFamily="66" charset="0"/>
              </a:rPr>
              <a:t>       </a:t>
            </a:r>
          </a:p>
        </p:txBody>
      </p:sp>
      <p:pic>
        <p:nvPicPr>
          <p:cNvPr id="8" name="Θέση περιεχομένου 7"/>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71193" y="2254312"/>
            <a:ext cx="5283984" cy="4164595"/>
          </a:xfrm>
        </p:spPr>
      </p:pic>
      <p:sp>
        <p:nvSpPr>
          <p:cNvPr id="5" name="Θέση κειμένου 4"/>
          <p:cNvSpPr>
            <a:spLocks noGrp="1"/>
          </p:cNvSpPr>
          <p:nvPr>
            <p:ph type="body" sz="quarter" idx="3"/>
          </p:nvPr>
        </p:nvSpPr>
        <p:spPr>
          <a:xfrm>
            <a:off x="6172200" y="2064190"/>
            <a:ext cx="5183188" cy="362139"/>
          </a:xfrm>
        </p:spPr>
        <p:txBody>
          <a:bodyPr>
            <a:normAutofit fontScale="92500" lnSpcReduction="20000"/>
          </a:bodyPr>
          <a:lstStyle/>
          <a:p>
            <a:r>
              <a:rPr lang="el-GR" dirty="0"/>
              <a:t>                           </a:t>
            </a:r>
            <a:r>
              <a:rPr lang="en-US" sz="1700" dirty="0">
                <a:latin typeface="Comic Sans MS" panose="030F0702030302020204" pitchFamily="66" charset="0"/>
              </a:rPr>
              <a:t>Christos </a:t>
            </a:r>
            <a:r>
              <a:rPr lang="en-US" sz="1700" dirty="0" err="1">
                <a:latin typeface="Comic Sans MS" panose="030F0702030302020204" pitchFamily="66" charset="0"/>
              </a:rPr>
              <a:t>Tsolakis</a:t>
            </a:r>
            <a:endParaRPr lang="el-GR" sz="1700" dirty="0">
              <a:latin typeface="Comic Sans MS" panose="030F0702030302020204" pitchFamily="66" charset="0"/>
            </a:endParaRPr>
          </a:p>
        </p:txBody>
      </p:sp>
      <p:pic>
        <p:nvPicPr>
          <p:cNvPr id="10" name="Θέση περιεχομένου 9"/>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5966235" y="2426329"/>
            <a:ext cx="5730842" cy="3992578"/>
          </a:xfrm>
        </p:spPr>
      </p:pic>
    </p:spTree>
    <p:extLst>
      <p:ext uri="{BB962C8B-B14F-4D97-AF65-F5344CB8AC3E}">
        <p14:creationId xmlns:p14="http://schemas.microsoft.com/office/powerpoint/2010/main" val="6918456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2673"/>
            <a:ext cx="10515600" cy="316873"/>
          </a:xfrm>
        </p:spPr>
        <p:txBody>
          <a:bodyPr>
            <a:normAutofit fontScale="90000"/>
          </a:bodyPr>
          <a:lstStyle/>
          <a:p>
            <a:r>
              <a:rPr lang="el-GR" sz="3200" dirty="0">
                <a:solidFill>
                  <a:srgbClr val="002060"/>
                </a:solidFill>
                <a:latin typeface="Comic Sans MS" panose="030F0702030302020204" pitchFamily="66" charset="0"/>
              </a:rPr>
              <a:t>                          </a:t>
            </a:r>
            <a:br>
              <a:rPr lang="en-US" sz="3200" dirty="0">
                <a:solidFill>
                  <a:srgbClr val="002060"/>
                </a:solidFill>
                <a:latin typeface="Comic Sans MS" panose="030F0702030302020204" pitchFamily="66" charset="0"/>
              </a:rPr>
            </a:br>
            <a:r>
              <a:rPr lang="en-US" sz="3200" dirty="0">
                <a:solidFill>
                  <a:srgbClr val="002060"/>
                </a:solidFill>
                <a:latin typeface="Comic Sans MS" panose="030F0702030302020204" pitchFamily="66" charset="0"/>
              </a:rPr>
              <a:t>                              </a:t>
            </a:r>
            <a:br>
              <a:rPr lang="en-US" sz="3200" dirty="0">
                <a:solidFill>
                  <a:srgbClr val="002060"/>
                </a:solidFill>
                <a:latin typeface="Comic Sans MS" panose="030F0702030302020204" pitchFamily="66" charset="0"/>
              </a:rPr>
            </a:br>
            <a:r>
              <a:rPr lang="en-US" sz="3200" dirty="0">
                <a:solidFill>
                  <a:srgbClr val="002060"/>
                </a:solidFill>
                <a:latin typeface="Comic Sans MS" panose="030F0702030302020204" pitchFamily="66" charset="0"/>
              </a:rPr>
              <a:t>                             </a:t>
            </a:r>
            <a:r>
              <a:rPr lang="en-US" sz="2200" u="sng" dirty="0">
                <a:solidFill>
                  <a:srgbClr val="C00000"/>
                </a:solidFill>
                <a:latin typeface="Comic Sans MS" panose="030F0702030302020204" pitchFamily="66" charset="0"/>
              </a:rPr>
              <a:t>School of Aristoteles</a:t>
            </a:r>
            <a:r>
              <a:rPr lang="el-GR" sz="2200" u="sng" dirty="0">
                <a:solidFill>
                  <a:srgbClr val="C00000"/>
                </a:solidFill>
                <a:latin typeface="Comic Sans MS" panose="030F0702030302020204" pitchFamily="66" charset="0"/>
              </a:rPr>
              <a:t> -</a:t>
            </a:r>
            <a:r>
              <a:rPr lang="en-US" sz="2200" u="sng" dirty="0" err="1">
                <a:solidFill>
                  <a:srgbClr val="C00000"/>
                </a:solidFill>
                <a:latin typeface="Comic Sans MS" panose="030F0702030302020204" pitchFamily="66" charset="0"/>
              </a:rPr>
              <a:t>Mieza</a:t>
            </a:r>
            <a:br>
              <a:rPr lang="el-GR" b="1" dirty="0"/>
            </a:br>
            <a:endParaRPr lang="el-GR" dirty="0"/>
          </a:p>
        </p:txBody>
      </p:sp>
      <p:sp>
        <p:nvSpPr>
          <p:cNvPr id="3" name="Θέση κειμένου 2"/>
          <p:cNvSpPr>
            <a:spLocks noGrp="1"/>
          </p:cNvSpPr>
          <p:nvPr>
            <p:ph type="body" idx="1"/>
          </p:nvPr>
        </p:nvSpPr>
        <p:spPr>
          <a:xfrm>
            <a:off x="522785" y="943824"/>
            <a:ext cx="11219688" cy="1120366"/>
          </a:xfrm>
        </p:spPr>
        <p:txBody>
          <a:bodyPr>
            <a:noAutofit/>
          </a:bodyPr>
          <a:lstStyle/>
          <a:p>
            <a:pPr>
              <a:lnSpc>
                <a:spcPct val="100000"/>
              </a:lnSpc>
            </a:pPr>
            <a:r>
              <a:rPr lang="en-US" sz="1600" b="0" dirty="0">
                <a:latin typeface="Comic Sans MS" panose="030F0702030302020204" pitchFamily="66" charset="0"/>
              </a:rPr>
              <a:t>Close to </a:t>
            </a:r>
            <a:r>
              <a:rPr lang="en-US" sz="1600" b="0" dirty="0" err="1">
                <a:latin typeface="Comic Sans MS" panose="030F0702030302020204" pitchFamily="66" charset="0"/>
              </a:rPr>
              <a:t>Naousa</a:t>
            </a:r>
            <a:r>
              <a:rPr lang="en-US" sz="1600" b="0" dirty="0">
                <a:latin typeface="Comic Sans MS" panose="030F0702030302020204" pitchFamily="66" charset="0"/>
              </a:rPr>
              <a:t>, in a place called </a:t>
            </a:r>
            <a:r>
              <a:rPr lang="en-US" sz="1600" b="0" dirty="0" err="1">
                <a:latin typeface="Comic Sans MS" panose="030F0702030302020204" pitchFamily="66" charset="0"/>
              </a:rPr>
              <a:t>Esvoria</a:t>
            </a:r>
            <a:r>
              <a:rPr lang="en-US" sz="1600" b="0" dirty="0">
                <a:latin typeface="Comic Sans MS" panose="030F0702030302020204" pitchFamily="66" charset="0"/>
              </a:rPr>
              <a:t>, in the ancient Macedonian city </a:t>
            </a:r>
            <a:r>
              <a:rPr lang="en-US" sz="1600" b="0" dirty="0" err="1">
                <a:latin typeface="Comic Sans MS" panose="030F0702030302020204" pitchFamily="66" charset="0"/>
              </a:rPr>
              <a:t>Mieza</a:t>
            </a:r>
            <a:r>
              <a:rPr lang="en-US" sz="1600" b="0" dirty="0">
                <a:latin typeface="Comic Sans MS" panose="030F0702030302020204" pitchFamily="66" charset="0"/>
              </a:rPr>
              <a:t>, is located </a:t>
            </a:r>
            <a:r>
              <a:rPr lang="en-US" sz="1600" b="0" dirty="0" err="1">
                <a:latin typeface="Comic Sans MS" panose="030F0702030302020204" pitchFamily="66" charset="0"/>
              </a:rPr>
              <a:t>Nymfaio</a:t>
            </a:r>
            <a:r>
              <a:rPr lang="en-US" sz="1600" b="0" dirty="0">
                <a:latin typeface="Comic Sans MS" panose="030F0702030302020204" pitchFamily="66" charset="0"/>
              </a:rPr>
              <a:t> where the philosopher Aristotle taught young Alexander the Great approximately in the middle of the 4</a:t>
            </a:r>
            <a:r>
              <a:rPr lang="en-US" sz="1600" b="0" baseline="30000" dirty="0">
                <a:latin typeface="Comic Sans MS" panose="030F0702030302020204" pitchFamily="66" charset="0"/>
              </a:rPr>
              <a:t>th</a:t>
            </a:r>
            <a:r>
              <a:rPr lang="en-US" sz="1600" b="0" dirty="0">
                <a:latin typeface="Comic Sans MS" panose="030F0702030302020204" pitchFamily="66" charset="0"/>
              </a:rPr>
              <a:t> century </a:t>
            </a:r>
            <a:r>
              <a:rPr lang="en-US" sz="1600" b="0" dirty="0" err="1">
                <a:latin typeface="Comic Sans MS" panose="030F0702030302020204" pitchFamily="66" charset="0"/>
              </a:rPr>
              <a:t>bC</a:t>
            </a:r>
            <a:r>
              <a:rPr lang="en-US" sz="1600" b="0" dirty="0">
                <a:latin typeface="Comic Sans MS" panose="030F0702030302020204" pitchFamily="66" charset="0"/>
              </a:rPr>
              <a:t>.  </a:t>
            </a:r>
            <a:br>
              <a:rPr lang="el-GR" sz="1600" b="0" dirty="0">
                <a:latin typeface="Comic Sans MS" panose="030F0702030302020204" pitchFamily="66" charset="0"/>
              </a:rPr>
            </a:br>
            <a:br>
              <a:rPr lang="el-GR" sz="1600" b="0" dirty="0">
                <a:latin typeface="Comic Sans MS" panose="030F0702030302020204" pitchFamily="66" charset="0"/>
              </a:rPr>
            </a:br>
            <a:endParaRPr lang="el-GR" sz="1600" b="0" dirty="0">
              <a:latin typeface="Comic Sans MS" panose="030F0702030302020204" pitchFamily="66" charset="0"/>
            </a:endParaRPr>
          </a:p>
        </p:txBody>
      </p:sp>
      <p:pic>
        <p:nvPicPr>
          <p:cNvPr id="8" name="Θέση περιεχομένου 7"/>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839787" y="2064190"/>
            <a:ext cx="10585685" cy="4273235"/>
          </a:xfrm>
        </p:spPr>
      </p:pic>
    </p:spTree>
    <p:extLst>
      <p:ext uri="{BB962C8B-B14F-4D97-AF65-F5344CB8AC3E}">
        <p14:creationId xmlns:p14="http://schemas.microsoft.com/office/powerpoint/2010/main" val="30083037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365125"/>
            <a:ext cx="10515600" cy="277671"/>
          </a:xfrm>
        </p:spPr>
        <p:txBody>
          <a:bodyPr>
            <a:normAutofit fontScale="90000"/>
          </a:bodyPr>
          <a:lstStyle/>
          <a:p>
            <a:r>
              <a:rPr lang="el-GR" dirty="0"/>
              <a:t>      </a:t>
            </a:r>
            <a:r>
              <a:rPr lang="en-US" sz="2000" u="sng" dirty="0">
                <a:solidFill>
                  <a:srgbClr val="C00000"/>
                </a:solidFill>
                <a:latin typeface="Comic Sans MS" panose="030F0702030302020204" pitchFamily="66" charset="0"/>
              </a:rPr>
              <a:t>Cultural Center </a:t>
            </a:r>
            <a:r>
              <a:rPr lang="en-US" sz="2000" dirty="0">
                <a:solidFill>
                  <a:srgbClr val="C00000"/>
                </a:solidFill>
                <a:latin typeface="Comic Sans MS" panose="030F0702030302020204" pitchFamily="66" charset="0"/>
              </a:rPr>
              <a:t>                                                                  </a:t>
            </a:r>
            <a:r>
              <a:rPr lang="en-US" sz="2000" u="sng" dirty="0" err="1">
                <a:solidFill>
                  <a:srgbClr val="C00000"/>
                </a:solidFill>
                <a:latin typeface="Comic Sans MS" panose="030F0702030302020204" pitchFamily="66" charset="0"/>
              </a:rPr>
              <a:t>Mieza’s</a:t>
            </a:r>
            <a:r>
              <a:rPr lang="en-US" sz="2000" u="sng" dirty="0">
                <a:solidFill>
                  <a:srgbClr val="C00000"/>
                </a:solidFill>
                <a:latin typeface="Comic Sans MS" panose="030F0702030302020204" pitchFamily="66" charset="0"/>
              </a:rPr>
              <a:t> Theater</a:t>
            </a:r>
            <a:endParaRPr lang="el-GR" u="sng" dirty="0"/>
          </a:p>
        </p:txBody>
      </p:sp>
      <p:sp>
        <p:nvSpPr>
          <p:cNvPr id="3" name="Θέση κειμένου 2"/>
          <p:cNvSpPr>
            <a:spLocks noGrp="1"/>
          </p:cNvSpPr>
          <p:nvPr>
            <p:ph type="body" idx="1"/>
          </p:nvPr>
        </p:nvSpPr>
        <p:spPr/>
        <p:txBody>
          <a:bodyPr/>
          <a:lstStyle/>
          <a:p>
            <a:endParaRPr lang="el-GR"/>
          </a:p>
        </p:txBody>
      </p:sp>
      <p:sp>
        <p:nvSpPr>
          <p:cNvPr id="5" name="Θέση κειμένου 4"/>
          <p:cNvSpPr>
            <a:spLocks noGrp="1"/>
          </p:cNvSpPr>
          <p:nvPr>
            <p:ph type="body" sz="quarter" idx="3"/>
          </p:nvPr>
        </p:nvSpPr>
        <p:spPr/>
        <p:txBody>
          <a:bodyPr/>
          <a:lstStyle/>
          <a:p>
            <a:endParaRPr lang="el-GR"/>
          </a:p>
        </p:txBody>
      </p:sp>
      <p:pic>
        <p:nvPicPr>
          <p:cNvPr id="9" name="Θέση περιεχομένου 8"/>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6172199" y="1140737"/>
            <a:ext cx="5357813" cy="5205742"/>
          </a:xfrm>
        </p:spPr>
      </p:pic>
      <p:pic>
        <p:nvPicPr>
          <p:cNvPr id="7" name="Θέση περιεχομένου 9"/>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70780" y="1140737"/>
            <a:ext cx="5526795" cy="5205742"/>
          </a:xfrm>
        </p:spPr>
      </p:pic>
    </p:spTree>
    <p:extLst>
      <p:ext uri="{BB962C8B-B14F-4D97-AF65-F5344CB8AC3E}">
        <p14:creationId xmlns:p14="http://schemas.microsoft.com/office/powerpoint/2010/main" val="30641812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684035" y="570640"/>
            <a:ext cx="9680496" cy="262550"/>
          </a:xfrm>
        </p:spPr>
        <p:txBody>
          <a:bodyPr>
            <a:normAutofit fontScale="90000"/>
          </a:bodyPr>
          <a:lstStyle/>
          <a:p>
            <a:r>
              <a:rPr lang="el-GR" sz="2000" dirty="0">
                <a:solidFill>
                  <a:srgbClr val="C00000"/>
                </a:solidFill>
                <a:latin typeface="Comic Sans MS" panose="030F0702030302020204" pitchFamily="66" charset="0"/>
              </a:rPr>
              <a:t>                                    </a:t>
            </a:r>
            <a:r>
              <a:rPr lang="en-US" sz="2000" u="sng" dirty="0" err="1">
                <a:solidFill>
                  <a:srgbClr val="C00000"/>
                </a:solidFill>
                <a:latin typeface="Comic Sans MS" panose="030F0702030302020204" pitchFamily="66" charset="0"/>
              </a:rPr>
              <a:t>Arapitsa</a:t>
            </a:r>
            <a:r>
              <a:rPr lang="en-US" sz="2000" u="sng" dirty="0">
                <a:solidFill>
                  <a:srgbClr val="C00000"/>
                </a:solidFill>
                <a:latin typeface="Comic Sans MS" panose="030F0702030302020204" pitchFamily="66" charset="0"/>
              </a:rPr>
              <a:t>, </a:t>
            </a:r>
            <a:r>
              <a:rPr lang="en-US" sz="2000" u="sng" dirty="0" err="1">
                <a:solidFill>
                  <a:srgbClr val="C00000"/>
                </a:solidFill>
                <a:latin typeface="Comic Sans MS" panose="030F0702030302020204" pitchFamily="66" charset="0"/>
              </a:rPr>
              <a:t>Naousa</a:t>
            </a:r>
            <a:r>
              <a:rPr lang="en-US" sz="2000" u="sng" dirty="0">
                <a:solidFill>
                  <a:srgbClr val="C00000"/>
                </a:solidFill>
                <a:latin typeface="Comic Sans MS" panose="030F0702030302020204" pitchFamily="66" charset="0"/>
              </a:rPr>
              <a:t> –Sacrifice space</a:t>
            </a:r>
            <a:endParaRPr lang="el-GR" sz="2000" u="sng" dirty="0">
              <a:solidFill>
                <a:srgbClr val="C00000"/>
              </a:solidFill>
              <a:latin typeface="Comic Sans MS" panose="030F0702030302020204" pitchFamily="66" charset="0"/>
            </a:endParaRPr>
          </a:p>
        </p:txBody>
      </p:sp>
      <p:sp>
        <p:nvSpPr>
          <p:cNvPr id="3" name="Θέση κειμένου 2"/>
          <p:cNvSpPr>
            <a:spLocks noGrp="1"/>
          </p:cNvSpPr>
          <p:nvPr>
            <p:ph type="body" idx="1"/>
          </p:nvPr>
        </p:nvSpPr>
        <p:spPr>
          <a:xfrm>
            <a:off x="462179" y="833190"/>
            <a:ext cx="11525062" cy="782218"/>
          </a:xfrm>
        </p:spPr>
        <p:txBody>
          <a:bodyPr>
            <a:noAutofit/>
          </a:bodyPr>
          <a:lstStyle/>
          <a:p>
            <a:pPr>
              <a:lnSpc>
                <a:spcPts val="1920"/>
              </a:lnSpc>
            </a:pPr>
            <a:r>
              <a:rPr lang="en-US" sz="1600" b="0" dirty="0">
                <a:latin typeface="Comic Sans MS" panose="030F0702030302020204" pitchFamily="66" charset="0"/>
              </a:rPr>
              <a:t>During the Greek Revolution, on the 10</a:t>
            </a:r>
            <a:r>
              <a:rPr lang="en-US" sz="1600" b="0" baseline="30000" dirty="0">
                <a:latin typeface="Comic Sans MS" panose="030F0702030302020204" pitchFamily="66" charset="0"/>
              </a:rPr>
              <a:t>th</a:t>
            </a:r>
            <a:r>
              <a:rPr lang="en-US" sz="1600" b="0" dirty="0">
                <a:latin typeface="Comic Sans MS" panose="030F0702030302020204" pitchFamily="66" charset="0"/>
              </a:rPr>
              <a:t> of October 1822 , the Turkish destroyed </a:t>
            </a:r>
            <a:r>
              <a:rPr lang="en-US" sz="1600" b="0" dirty="0" err="1">
                <a:latin typeface="Comic Sans MS" panose="030F0702030302020204" pitchFamily="66" charset="0"/>
              </a:rPr>
              <a:t>Naousa</a:t>
            </a:r>
            <a:r>
              <a:rPr lang="en-US" sz="1600" b="0" dirty="0">
                <a:latin typeface="Comic Sans MS" panose="030F0702030302020204" pitchFamily="66" charset="0"/>
              </a:rPr>
              <a:t>. The women and the children chose to jump into the waterfall of </a:t>
            </a:r>
            <a:r>
              <a:rPr lang="en-US" sz="1600" b="0" dirty="0" err="1">
                <a:latin typeface="Comic Sans MS" panose="030F0702030302020204" pitchFamily="66" charset="0"/>
              </a:rPr>
              <a:t>Arapitsa</a:t>
            </a:r>
            <a:r>
              <a:rPr lang="en-US" sz="1600" b="0" dirty="0">
                <a:latin typeface="Comic Sans MS" panose="030F0702030302020204" pitchFamily="66" charset="0"/>
              </a:rPr>
              <a:t> instead of being the victims of the Turkish army.</a:t>
            </a:r>
            <a:endParaRPr lang="el-GR" sz="1600" b="0" dirty="0">
              <a:latin typeface="Comic Sans MS" panose="030F0702030302020204" pitchFamily="66" charset="0"/>
            </a:endParaRPr>
          </a:p>
        </p:txBody>
      </p:sp>
      <p:pic>
        <p:nvPicPr>
          <p:cNvPr id="8" name="Θέση περιεχομένου 7"/>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50752" y="1810512"/>
            <a:ext cx="11090495" cy="4572000"/>
          </a:xfrm>
        </p:spPr>
      </p:pic>
    </p:spTree>
    <p:extLst>
      <p:ext uri="{BB962C8B-B14F-4D97-AF65-F5344CB8AC3E}">
        <p14:creationId xmlns:p14="http://schemas.microsoft.com/office/powerpoint/2010/main" val="28176639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694944" y="365126"/>
            <a:ext cx="10660444" cy="303211"/>
          </a:xfrm>
        </p:spPr>
        <p:txBody>
          <a:bodyPr>
            <a:normAutofit fontScale="90000"/>
          </a:bodyPr>
          <a:lstStyle/>
          <a:p>
            <a:r>
              <a:rPr lang="el-GR" sz="2000" dirty="0">
                <a:solidFill>
                  <a:srgbClr val="C00000"/>
                </a:solidFill>
                <a:latin typeface="Comic Sans MS" panose="030F0702030302020204" pitchFamily="66" charset="0"/>
              </a:rPr>
              <a:t>                                               </a:t>
            </a:r>
            <a:r>
              <a:rPr lang="en-US" sz="2200" b="1" dirty="0" err="1">
                <a:solidFill>
                  <a:srgbClr val="C00000"/>
                </a:solidFill>
                <a:latin typeface="Comic Sans MS" panose="030F0702030302020204" pitchFamily="66" charset="0"/>
              </a:rPr>
              <a:t>Vergina’s</a:t>
            </a:r>
            <a:r>
              <a:rPr lang="en-US" sz="2200" b="1" dirty="0">
                <a:solidFill>
                  <a:srgbClr val="C00000"/>
                </a:solidFill>
                <a:latin typeface="Comic Sans MS" panose="030F0702030302020204" pitchFamily="66" charset="0"/>
              </a:rPr>
              <a:t> archaeological museum</a:t>
            </a:r>
            <a:endParaRPr lang="el-GR" sz="2200" b="1" u="sng" dirty="0">
              <a:solidFill>
                <a:srgbClr val="C00000"/>
              </a:solidFill>
              <a:latin typeface="Comic Sans MS" panose="030F0702030302020204" pitchFamily="66" charset="0"/>
            </a:endParaRPr>
          </a:p>
        </p:txBody>
      </p:sp>
      <p:sp>
        <p:nvSpPr>
          <p:cNvPr id="3" name="Θέση κειμένου 2"/>
          <p:cNvSpPr>
            <a:spLocks noGrp="1"/>
          </p:cNvSpPr>
          <p:nvPr>
            <p:ph type="body" idx="1"/>
          </p:nvPr>
        </p:nvSpPr>
        <p:spPr>
          <a:xfrm>
            <a:off x="392815" y="774448"/>
            <a:ext cx="11406370" cy="812258"/>
          </a:xfrm>
        </p:spPr>
        <p:txBody>
          <a:bodyPr>
            <a:normAutofit fontScale="25000" lnSpcReduction="20000"/>
          </a:bodyPr>
          <a:lstStyle/>
          <a:p>
            <a:endParaRPr lang="el-GR" dirty="0"/>
          </a:p>
          <a:p>
            <a:pPr>
              <a:lnSpc>
                <a:spcPct val="120000"/>
              </a:lnSpc>
            </a:pPr>
            <a:r>
              <a:rPr lang="en-US" sz="6400" b="0" dirty="0">
                <a:latin typeface="Comic Sans MS" panose="030F0702030302020204" pitchFamily="66" charset="0"/>
              </a:rPr>
              <a:t>It’s about an underground building which has the external shape of a tomb made of sand. The treasures, that were found in the royal graves by the archaeologist </a:t>
            </a:r>
            <a:r>
              <a:rPr lang="en-US" sz="6400" b="0" dirty="0" err="1">
                <a:latin typeface="Comic Sans MS" panose="030F0702030302020204" pitchFamily="66" charset="0"/>
              </a:rPr>
              <a:t>Manolis</a:t>
            </a:r>
            <a:r>
              <a:rPr lang="en-US" sz="6400" b="0" dirty="0">
                <a:latin typeface="Comic Sans MS" panose="030F0702030302020204" pitchFamily="66" charset="0"/>
              </a:rPr>
              <a:t>  </a:t>
            </a:r>
            <a:r>
              <a:rPr lang="en-US" sz="6400" b="0" dirty="0" err="1">
                <a:latin typeface="Comic Sans MS" panose="030F0702030302020204" pitchFamily="66" charset="0"/>
              </a:rPr>
              <a:t>Andronikos</a:t>
            </a:r>
            <a:r>
              <a:rPr lang="en-US" sz="6400" b="0" dirty="0">
                <a:latin typeface="Comic Sans MS" panose="030F0702030302020204" pitchFamily="66" charset="0"/>
              </a:rPr>
              <a:t>, are exhibited there since November 1997 </a:t>
            </a:r>
            <a:br>
              <a:rPr lang="el-GR" sz="6400" b="0" dirty="0">
                <a:latin typeface="Comic Sans MS" panose="030F0702030302020204" pitchFamily="66" charset="0"/>
              </a:rPr>
            </a:br>
            <a:br>
              <a:rPr lang="el-GR" sz="6400" b="0" dirty="0">
                <a:latin typeface="Comic Sans MS" panose="030F0702030302020204" pitchFamily="66" charset="0"/>
              </a:rPr>
            </a:br>
            <a:endParaRPr lang="el-GR" dirty="0"/>
          </a:p>
        </p:txBody>
      </p:sp>
      <p:sp>
        <p:nvSpPr>
          <p:cNvPr id="14" name="Θέση περιεχομένου 13"/>
          <p:cNvSpPr>
            <a:spLocks noGrp="1"/>
          </p:cNvSpPr>
          <p:nvPr>
            <p:ph sz="quarter" idx="4"/>
          </p:nvPr>
        </p:nvSpPr>
        <p:spPr>
          <a:xfrm>
            <a:off x="6096000" y="1703138"/>
            <a:ext cx="5183188" cy="3684588"/>
          </a:xfrm>
        </p:spPr>
        <p:txBody>
          <a:bodyPr>
            <a:normAutofit/>
          </a:bodyPr>
          <a:lstStyle/>
          <a:p>
            <a:pPr marL="0" indent="0">
              <a:buNone/>
            </a:pPr>
            <a:r>
              <a:rPr lang="en-US" sz="1600" dirty="0">
                <a:solidFill>
                  <a:srgbClr val="C00000"/>
                </a:solidFill>
                <a:latin typeface="Comic Sans MS" panose="030F0702030302020204" pitchFamily="66" charset="0"/>
              </a:rPr>
              <a:t>             Alexander the Great</a:t>
            </a:r>
            <a:r>
              <a:rPr lang="el-GR" sz="1600" dirty="0">
                <a:solidFill>
                  <a:srgbClr val="C00000"/>
                </a:solidFill>
                <a:latin typeface="Comic Sans MS" panose="030F0702030302020204" pitchFamily="66" charset="0"/>
              </a:rPr>
              <a:t>-</a:t>
            </a:r>
            <a:r>
              <a:rPr lang="en-US" sz="1600" dirty="0">
                <a:solidFill>
                  <a:srgbClr val="C00000"/>
                </a:solidFill>
                <a:latin typeface="Comic Sans MS" panose="030F0702030302020204" pitchFamily="66" charset="0"/>
              </a:rPr>
              <a:t>mosaic</a:t>
            </a:r>
            <a:endParaRPr lang="el-GR" sz="1600" dirty="0">
              <a:solidFill>
                <a:srgbClr val="C00000"/>
              </a:solidFill>
              <a:latin typeface="Comic Sans MS" panose="030F0702030302020204" pitchFamily="66" charset="0"/>
            </a:endParaRPr>
          </a:p>
        </p:txBody>
      </p:sp>
      <p:sp>
        <p:nvSpPr>
          <p:cNvPr id="20" name="Θέση περιεχομένου 19"/>
          <p:cNvSpPr>
            <a:spLocks noGrp="1"/>
          </p:cNvSpPr>
          <p:nvPr>
            <p:ph sz="half" idx="2"/>
          </p:nvPr>
        </p:nvSpPr>
        <p:spPr>
          <a:xfrm>
            <a:off x="590440" y="1697611"/>
            <a:ext cx="5157787" cy="4122062"/>
          </a:xfrm>
        </p:spPr>
        <p:txBody>
          <a:bodyPr>
            <a:normAutofit/>
          </a:bodyPr>
          <a:lstStyle/>
          <a:p>
            <a:pPr marL="0" indent="0">
              <a:buNone/>
            </a:pPr>
            <a:r>
              <a:rPr lang="el-GR" sz="1600" dirty="0">
                <a:solidFill>
                  <a:srgbClr val="C00000"/>
                </a:solidFill>
                <a:latin typeface="Comic Sans MS" panose="030F0702030302020204" pitchFamily="66" charset="0"/>
              </a:rPr>
              <a:t> </a:t>
            </a:r>
            <a:r>
              <a:rPr lang="en-US" sz="1600" dirty="0" err="1">
                <a:solidFill>
                  <a:srgbClr val="C00000"/>
                </a:solidFill>
                <a:latin typeface="Comic Sans MS" panose="030F0702030302020204" pitchFamily="66" charset="0"/>
              </a:rPr>
              <a:t>Manolis</a:t>
            </a:r>
            <a:r>
              <a:rPr lang="en-US" sz="1600" dirty="0">
                <a:solidFill>
                  <a:srgbClr val="C00000"/>
                </a:solidFill>
                <a:latin typeface="Comic Sans MS" panose="030F0702030302020204" pitchFamily="66" charset="0"/>
              </a:rPr>
              <a:t> </a:t>
            </a:r>
            <a:r>
              <a:rPr lang="en-US" sz="1600" dirty="0" err="1">
                <a:solidFill>
                  <a:srgbClr val="C00000"/>
                </a:solidFill>
                <a:latin typeface="Comic Sans MS" panose="030F0702030302020204" pitchFamily="66" charset="0"/>
              </a:rPr>
              <a:t>Andronikos</a:t>
            </a:r>
            <a:endParaRPr lang="el-GR" sz="1600" dirty="0">
              <a:solidFill>
                <a:srgbClr val="C00000"/>
              </a:solidFill>
              <a:latin typeface="Comic Sans MS" panose="030F0702030302020204" pitchFamily="66" charset="0"/>
            </a:endParaRPr>
          </a:p>
        </p:txBody>
      </p:sp>
      <p:pic>
        <p:nvPicPr>
          <p:cNvPr id="21" name="Θέση περιεχομένου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092" y="2195442"/>
            <a:ext cx="5341544" cy="3735136"/>
          </a:xfrm>
          <a:prstGeom prst="rect">
            <a:avLst/>
          </a:prstGeom>
        </p:spPr>
      </p:pic>
      <p:pic>
        <p:nvPicPr>
          <p:cNvPr id="22" name="Θέση περιεχομένου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6720" y="2195442"/>
            <a:ext cx="5862465" cy="3735136"/>
          </a:xfrm>
          <a:prstGeom prst="rect">
            <a:avLst/>
          </a:prstGeom>
        </p:spPr>
      </p:pic>
    </p:spTree>
    <p:extLst>
      <p:ext uri="{BB962C8B-B14F-4D97-AF65-F5344CB8AC3E}">
        <p14:creationId xmlns:p14="http://schemas.microsoft.com/office/powerpoint/2010/main" val="3641220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365125"/>
            <a:ext cx="10515600" cy="476847"/>
          </a:xfrm>
        </p:spPr>
        <p:txBody>
          <a:bodyPr>
            <a:normAutofit/>
          </a:bodyPr>
          <a:lstStyle/>
          <a:p>
            <a:r>
              <a:rPr lang="el-GR" sz="1600" dirty="0">
                <a:solidFill>
                  <a:srgbClr val="C00000"/>
                </a:solidFill>
                <a:latin typeface="Comic Sans MS" panose="030F0702030302020204" pitchFamily="66" charset="0"/>
              </a:rPr>
              <a:t>                                                            </a:t>
            </a:r>
            <a:r>
              <a:rPr lang="en-US" sz="1600" u="sng" dirty="0" err="1">
                <a:solidFill>
                  <a:srgbClr val="C00000"/>
                </a:solidFill>
                <a:latin typeface="Comic Sans MS" panose="030F0702030302020204" pitchFamily="66" charset="0"/>
              </a:rPr>
              <a:t>Vergina</a:t>
            </a:r>
            <a:r>
              <a:rPr lang="en-US" sz="1600" u="sng" dirty="0">
                <a:solidFill>
                  <a:srgbClr val="C00000"/>
                </a:solidFill>
                <a:latin typeface="Comic Sans MS" panose="030F0702030302020204" pitchFamily="66" charset="0"/>
              </a:rPr>
              <a:t> - Archaeological site</a:t>
            </a:r>
            <a:endParaRPr lang="el-GR" sz="1600" u="sng" dirty="0">
              <a:solidFill>
                <a:srgbClr val="C00000"/>
              </a:solidFill>
              <a:latin typeface="Comic Sans MS" panose="030F0702030302020204" pitchFamily="66" charset="0"/>
            </a:endParaRPr>
          </a:p>
        </p:txBody>
      </p:sp>
      <p:pic>
        <p:nvPicPr>
          <p:cNvPr id="8" name="Θέση περιεχομένου 7"/>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07407" y="1023043"/>
            <a:ext cx="5690182" cy="5172194"/>
          </a:xfrm>
        </p:spPr>
      </p:pic>
      <p:pic>
        <p:nvPicPr>
          <p:cNvPr id="13" name="Θέση περιεχομένου 7"/>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129196" y="1023043"/>
            <a:ext cx="5595042" cy="5172194"/>
          </a:xfrm>
        </p:spPr>
      </p:pic>
    </p:spTree>
    <p:extLst>
      <p:ext uri="{BB962C8B-B14F-4D97-AF65-F5344CB8AC3E}">
        <p14:creationId xmlns:p14="http://schemas.microsoft.com/office/powerpoint/2010/main" val="1380067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κειμένου 2"/>
          <p:cNvSpPr>
            <a:spLocks noGrp="1"/>
          </p:cNvSpPr>
          <p:nvPr>
            <p:ph type="body" idx="1"/>
          </p:nvPr>
        </p:nvSpPr>
        <p:spPr>
          <a:xfrm>
            <a:off x="839788" y="235391"/>
            <a:ext cx="5157787" cy="651849"/>
          </a:xfrm>
        </p:spPr>
        <p:txBody>
          <a:bodyPr>
            <a:normAutofit/>
          </a:bodyPr>
          <a:lstStyle/>
          <a:p>
            <a:r>
              <a:rPr lang="el-GR" sz="1600" b="0" dirty="0">
                <a:solidFill>
                  <a:srgbClr val="C00000"/>
                </a:solidFill>
                <a:latin typeface="Comic Sans MS" panose="030F0702030302020204" pitchFamily="66" charset="0"/>
              </a:rPr>
              <a:t>        </a:t>
            </a:r>
            <a:r>
              <a:rPr lang="el-GR" sz="1600" b="0" u="sng" dirty="0">
                <a:solidFill>
                  <a:srgbClr val="C00000"/>
                </a:solidFill>
                <a:latin typeface="Comic Sans MS" panose="030F0702030302020204" pitchFamily="66" charset="0"/>
              </a:rPr>
              <a:t> </a:t>
            </a:r>
            <a:r>
              <a:rPr lang="en-US" sz="1600" b="0" u="sng" dirty="0">
                <a:solidFill>
                  <a:srgbClr val="C00000"/>
                </a:solidFill>
                <a:latin typeface="Comic Sans MS" panose="030F0702030302020204" pitchFamily="66" charset="0"/>
              </a:rPr>
              <a:t>Filippo’s grave</a:t>
            </a:r>
            <a:r>
              <a:rPr lang="el-GR" sz="1600" b="0" u="sng" dirty="0">
                <a:solidFill>
                  <a:srgbClr val="C00000"/>
                </a:solidFill>
                <a:latin typeface="Comic Sans MS" panose="030F0702030302020204" pitchFamily="66" charset="0"/>
              </a:rPr>
              <a:t> –</a:t>
            </a:r>
            <a:r>
              <a:rPr lang="en-US" sz="1600" b="0" u="sng" dirty="0">
                <a:solidFill>
                  <a:srgbClr val="C00000"/>
                </a:solidFill>
                <a:latin typeface="Comic Sans MS" panose="030F0702030302020204" pitchFamily="66" charset="0"/>
              </a:rPr>
              <a:t>Gold </a:t>
            </a:r>
            <a:r>
              <a:rPr lang="en-US" sz="1600" b="0" u="sng" dirty="0" err="1">
                <a:solidFill>
                  <a:srgbClr val="C00000"/>
                </a:solidFill>
                <a:latin typeface="Comic Sans MS" panose="030F0702030302020204" pitchFamily="66" charset="0"/>
              </a:rPr>
              <a:t>Larnaka</a:t>
            </a:r>
            <a:endParaRPr lang="el-GR" sz="1600" b="0" u="sng" dirty="0">
              <a:solidFill>
                <a:srgbClr val="C00000"/>
              </a:solidFill>
              <a:latin typeface="Comic Sans MS" panose="030F0702030302020204" pitchFamily="66" charset="0"/>
            </a:endParaRPr>
          </a:p>
        </p:txBody>
      </p:sp>
      <p:sp>
        <p:nvSpPr>
          <p:cNvPr id="5" name="Θέση κειμένου 4"/>
          <p:cNvSpPr>
            <a:spLocks noGrp="1"/>
          </p:cNvSpPr>
          <p:nvPr>
            <p:ph type="body" sz="quarter" idx="3"/>
          </p:nvPr>
        </p:nvSpPr>
        <p:spPr>
          <a:xfrm>
            <a:off x="6389483" y="235391"/>
            <a:ext cx="5183188" cy="651849"/>
          </a:xfrm>
        </p:spPr>
        <p:txBody>
          <a:bodyPr>
            <a:normAutofit/>
          </a:bodyPr>
          <a:lstStyle/>
          <a:p>
            <a:r>
              <a:rPr lang="el-GR" sz="1600" b="0" dirty="0">
                <a:solidFill>
                  <a:srgbClr val="C00000"/>
                </a:solidFill>
                <a:latin typeface="Comic Sans MS" panose="030F0702030302020204" pitchFamily="66" charset="0"/>
              </a:rPr>
              <a:t>                         </a:t>
            </a:r>
            <a:r>
              <a:rPr lang="en-US" sz="1600" b="0" dirty="0" err="1">
                <a:solidFill>
                  <a:srgbClr val="C00000"/>
                </a:solidFill>
                <a:latin typeface="Comic Sans MS" panose="030F0702030302020204" pitchFamily="66" charset="0"/>
              </a:rPr>
              <a:t>Vergina’s</a:t>
            </a:r>
            <a:r>
              <a:rPr lang="en-US" sz="1600" b="0" dirty="0">
                <a:solidFill>
                  <a:srgbClr val="C00000"/>
                </a:solidFill>
                <a:latin typeface="Comic Sans MS" panose="030F0702030302020204" pitchFamily="66" charset="0"/>
              </a:rPr>
              <a:t> museum</a:t>
            </a:r>
            <a:endParaRPr lang="el-GR" sz="1600" b="0" u="sng" dirty="0">
              <a:solidFill>
                <a:srgbClr val="C00000"/>
              </a:solidFill>
              <a:latin typeface="Comic Sans MS" panose="030F0702030302020204" pitchFamily="66" charset="0"/>
            </a:endParaRPr>
          </a:p>
        </p:txBody>
      </p:sp>
      <p:pic>
        <p:nvPicPr>
          <p:cNvPr id="8" name="Θέση περιεχομένου 9"/>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6165410" y="1484767"/>
            <a:ext cx="5407261" cy="4517681"/>
          </a:xfrm>
        </p:spPr>
      </p:pic>
      <p:pic>
        <p:nvPicPr>
          <p:cNvPr id="11" name="Θέση περιεχομένου 9"/>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88887" y="1484767"/>
            <a:ext cx="5508688" cy="4517681"/>
          </a:xfrm>
        </p:spPr>
      </p:pic>
    </p:spTree>
    <p:extLst>
      <p:ext uri="{BB962C8B-B14F-4D97-AF65-F5344CB8AC3E}">
        <p14:creationId xmlns:p14="http://schemas.microsoft.com/office/powerpoint/2010/main" val="34324537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178526" y="2815717"/>
            <a:ext cx="7358666" cy="1555115"/>
          </a:xfrm>
          <a:ln w="76200">
            <a:solidFill>
              <a:srgbClr val="0070C0"/>
            </a:solidFill>
          </a:ln>
        </p:spPr>
        <p:txBody>
          <a:bodyPr>
            <a:normAutofit/>
          </a:bodyPr>
          <a:lstStyle/>
          <a:p>
            <a:r>
              <a:rPr lang="el-GR" sz="4000" dirty="0">
                <a:latin typeface="Comic Sans MS" panose="030F0702030302020204" pitchFamily="66" charset="0"/>
              </a:rPr>
              <a:t>                       </a:t>
            </a:r>
            <a:br>
              <a:rPr lang="el-GR" sz="4000" dirty="0">
                <a:latin typeface="Comic Sans MS" panose="030F0702030302020204" pitchFamily="66" charset="0"/>
              </a:rPr>
            </a:br>
            <a:r>
              <a:rPr lang="el-GR" sz="4000" dirty="0">
                <a:latin typeface="Comic Sans MS" panose="030F0702030302020204" pitchFamily="66" charset="0"/>
              </a:rPr>
              <a:t>              </a:t>
            </a:r>
            <a:r>
              <a:rPr lang="en-US" sz="6000" dirty="0">
                <a:solidFill>
                  <a:srgbClr val="C00000"/>
                </a:solidFill>
                <a:latin typeface="Comic Sans MS" panose="030F0702030302020204" pitchFamily="66" charset="0"/>
              </a:rPr>
              <a:t>Nature</a:t>
            </a:r>
            <a:endParaRPr lang="el-GR" sz="6000" dirty="0">
              <a:solidFill>
                <a:srgbClr val="C00000"/>
              </a:solidFill>
              <a:latin typeface="Comic Sans MS" panose="030F0702030302020204" pitchFamily="66" charset="0"/>
            </a:endParaRPr>
          </a:p>
        </p:txBody>
      </p:sp>
    </p:spTree>
    <p:extLst>
      <p:ext uri="{BB962C8B-B14F-4D97-AF65-F5344CB8AC3E}">
        <p14:creationId xmlns:p14="http://schemas.microsoft.com/office/powerpoint/2010/main" val="37387699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Θέση περιεχομένου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20634" y="808405"/>
            <a:ext cx="10750731" cy="5533866"/>
          </a:xfrm>
        </p:spPr>
      </p:pic>
      <p:sp>
        <p:nvSpPr>
          <p:cNvPr id="2" name="Ορθογώνιο 1">
            <a:extLst>
              <a:ext uri="{FF2B5EF4-FFF2-40B4-BE49-F238E27FC236}">
                <a16:creationId xmlns:a16="http://schemas.microsoft.com/office/drawing/2014/main" id="{0A1A7FA5-EFE4-4C9C-9C0C-A9F9A2C7F12A}"/>
              </a:ext>
            </a:extLst>
          </p:cNvPr>
          <p:cNvSpPr/>
          <p:nvPr/>
        </p:nvSpPr>
        <p:spPr>
          <a:xfrm>
            <a:off x="4871946" y="331063"/>
            <a:ext cx="2448106" cy="369332"/>
          </a:xfrm>
          <a:prstGeom prst="rect">
            <a:avLst/>
          </a:prstGeom>
        </p:spPr>
        <p:txBody>
          <a:bodyPr wrap="none">
            <a:spAutoFit/>
          </a:bodyPr>
          <a:lstStyle/>
          <a:p>
            <a:r>
              <a:rPr lang="en-US" b="1" dirty="0">
                <a:latin typeface="Comic Sans MS" panose="030F0702030302020204" pitchFamily="66" charset="0"/>
              </a:rPr>
              <a:t>A heart in the map.</a:t>
            </a:r>
          </a:p>
        </p:txBody>
      </p:sp>
    </p:spTree>
    <p:extLst>
      <p:ext uri="{BB962C8B-B14F-4D97-AF65-F5344CB8AC3E}">
        <p14:creationId xmlns:p14="http://schemas.microsoft.com/office/powerpoint/2010/main" val="17773760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235391"/>
            <a:ext cx="10515600" cy="525100"/>
          </a:xfrm>
        </p:spPr>
        <p:txBody>
          <a:bodyPr>
            <a:normAutofit/>
          </a:bodyPr>
          <a:lstStyle/>
          <a:p>
            <a:r>
              <a:rPr lang="el-GR" sz="2000" dirty="0">
                <a:solidFill>
                  <a:srgbClr val="C00000"/>
                </a:solidFill>
                <a:latin typeface="Comic Sans MS" panose="030F0702030302020204" pitchFamily="66" charset="0"/>
              </a:rPr>
              <a:t>                                                     </a:t>
            </a:r>
            <a:r>
              <a:rPr lang="en-US" sz="2000" dirty="0">
                <a:solidFill>
                  <a:srgbClr val="C00000"/>
                </a:solidFill>
                <a:latin typeface="Comic Sans MS" panose="030F0702030302020204" pitchFamily="66" charset="0"/>
              </a:rPr>
              <a:t>Ski Resorts</a:t>
            </a:r>
            <a:endParaRPr lang="el-GR" sz="2000" dirty="0">
              <a:solidFill>
                <a:srgbClr val="C00000"/>
              </a:solidFill>
              <a:latin typeface="Comic Sans MS" panose="030F0702030302020204" pitchFamily="66" charset="0"/>
            </a:endParaRPr>
          </a:p>
        </p:txBody>
      </p:sp>
      <p:sp>
        <p:nvSpPr>
          <p:cNvPr id="3" name="Θέση κειμένου 2"/>
          <p:cNvSpPr>
            <a:spLocks noGrp="1"/>
          </p:cNvSpPr>
          <p:nvPr>
            <p:ph type="body" idx="1"/>
          </p:nvPr>
        </p:nvSpPr>
        <p:spPr>
          <a:xfrm>
            <a:off x="570368" y="878186"/>
            <a:ext cx="5427207" cy="398353"/>
          </a:xfrm>
        </p:spPr>
        <p:txBody>
          <a:bodyPr>
            <a:normAutofit/>
          </a:bodyPr>
          <a:lstStyle/>
          <a:p>
            <a:r>
              <a:rPr lang="el-GR" sz="2000" b="0" dirty="0">
                <a:solidFill>
                  <a:srgbClr val="C00000"/>
                </a:solidFill>
                <a:latin typeface="Comic Sans MS" panose="030F0702030302020204" pitchFamily="66" charset="0"/>
              </a:rPr>
              <a:t>                   </a:t>
            </a:r>
            <a:r>
              <a:rPr lang="en-US" sz="2000" b="0" u="sng" dirty="0">
                <a:solidFill>
                  <a:srgbClr val="C00000"/>
                </a:solidFill>
                <a:latin typeface="Comic Sans MS" panose="030F0702030302020204" pitchFamily="66" charset="0"/>
              </a:rPr>
              <a:t>Three-five wells</a:t>
            </a:r>
            <a:endParaRPr lang="el-GR" sz="2000" b="0" u="sng" dirty="0">
              <a:solidFill>
                <a:srgbClr val="C00000"/>
              </a:solidFill>
              <a:latin typeface="Comic Sans MS" panose="030F0702030302020204" pitchFamily="66" charset="0"/>
            </a:endParaRPr>
          </a:p>
        </p:txBody>
      </p:sp>
      <p:pic>
        <p:nvPicPr>
          <p:cNvPr id="8" name="Θέση περιεχομένου 7"/>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07406" y="1692998"/>
            <a:ext cx="5467667" cy="4725909"/>
          </a:xfrm>
        </p:spPr>
      </p:pic>
      <p:sp>
        <p:nvSpPr>
          <p:cNvPr id="5" name="Θέση κειμένου 4"/>
          <p:cNvSpPr>
            <a:spLocks noGrp="1"/>
          </p:cNvSpPr>
          <p:nvPr>
            <p:ph type="body" sz="quarter" idx="3"/>
          </p:nvPr>
        </p:nvSpPr>
        <p:spPr>
          <a:xfrm>
            <a:off x="6172200" y="878187"/>
            <a:ext cx="5183188" cy="398352"/>
          </a:xfrm>
        </p:spPr>
        <p:txBody>
          <a:bodyPr>
            <a:normAutofit/>
          </a:bodyPr>
          <a:lstStyle/>
          <a:p>
            <a:r>
              <a:rPr lang="el-GR" sz="2000" b="0" dirty="0">
                <a:solidFill>
                  <a:srgbClr val="C00000"/>
                </a:solidFill>
                <a:latin typeface="Comic Sans MS" panose="030F0702030302020204" pitchFamily="66" charset="0"/>
              </a:rPr>
              <a:t>                                </a:t>
            </a:r>
            <a:r>
              <a:rPr lang="en-US" sz="2000" b="0" u="sng" dirty="0" err="1">
                <a:solidFill>
                  <a:srgbClr val="C00000"/>
                </a:solidFill>
                <a:latin typeface="Comic Sans MS" panose="030F0702030302020204" pitchFamily="66" charset="0"/>
              </a:rPr>
              <a:t>Seli</a:t>
            </a:r>
            <a:endParaRPr lang="el-GR" sz="2000" b="0" u="sng" dirty="0">
              <a:solidFill>
                <a:srgbClr val="C00000"/>
              </a:solidFill>
              <a:latin typeface="Comic Sans MS" panose="030F0702030302020204" pitchFamily="66" charset="0"/>
            </a:endParaRPr>
          </a:p>
        </p:txBody>
      </p:sp>
      <p:pic>
        <p:nvPicPr>
          <p:cNvPr id="10" name="Θέση περιεχομένου 9"/>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172200" y="1620571"/>
            <a:ext cx="5470556" cy="4798336"/>
          </a:xfrm>
        </p:spPr>
      </p:pic>
    </p:spTree>
    <p:extLst>
      <p:ext uri="{BB962C8B-B14F-4D97-AF65-F5344CB8AC3E}">
        <p14:creationId xmlns:p14="http://schemas.microsoft.com/office/powerpoint/2010/main" val="13564378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κειμένου 2"/>
          <p:cNvSpPr>
            <a:spLocks noGrp="1"/>
          </p:cNvSpPr>
          <p:nvPr>
            <p:ph type="body" idx="1"/>
          </p:nvPr>
        </p:nvSpPr>
        <p:spPr>
          <a:xfrm>
            <a:off x="839788" y="298765"/>
            <a:ext cx="5157787" cy="380246"/>
          </a:xfrm>
        </p:spPr>
        <p:txBody>
          <a:bodyPr>
            <a:normAutofit/>
          </a:bodyPr>
          <a:lstStyle/>
          <a:p>
            <a:r>
              <a:rPr lang="el-GR" sz="1600" b="0" dirty="0">
                <a:solidFill>
                  <a:srgbClr val="C00000"/>
                </a:solidFill>
                <a:latin typeface="Comic Sans MS" panose="030F0702030302020204" pitchFamily="66" charset="0"/>
              </a:rPr>
              <a:t>                            </a:t>
            </a:r>
            <a:r>
              <a:rPr lang="en-US" sz="1600" b="0" u="sng" dirty="0" err="1">
                <a:solidFill>
                  <a:srgbClr val="C00000"/>
                </a:solidFill>
                <a:latin typeface="Comic Sans MS" panose="030F0702030302020204" pitchFamily="66" charset="0"/>
              </a:rPr>
              <a:t>Aliakmonas</a:t>
            </a:r>
            <a:r>
              <a:rPr lang="en-US" sz="1600" b="0" u="sng" dirty="0">
                <a:solidFill>
                  <a:srgbClr val="C00000"/>
                </a:solidFill>
                <a:latin typeface="Comic Sans MS" panose="030F0702030302020204" pitchFamily="66" charset="0"/>
              </a:rPr>
              <a:t> River</a:t>
            </a:r>
            <a:endParaRPr lang="el-GR" sz="1600" b="0" u="sng" dirty="0">
              <a:solidFill>
                <a:srgbClr val="C00000"/>
              </a:solidFill>
              <a:latin typeface="Comic Sans MS" panose="030F0702030302020204" pitchFamily="66" charset="0"/>
            </a:endParaRPr>
          </a:p>
        </p:txBody>
      </p:sp>
      <p:pic>
        <p:nvPicPr>
          <p:cNvPr id="8" name="Θέση περιεχομένου 7"/>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25926" y="923454"/>
            <a:ext cx="5671650" cy="5540720"/>
          </a:xfrm>
        </p:spPr>
      </p:pic>
      <p:sp>
        <p:nvSpPr>
          <p:cNvPr id="5" name="Θέση κειμένου 4"/>
          <p:cNvSpPr>
            <a:spLocks noGrp="1"/>
          </p:cNvSpPr>
          <p:nvPr>
            <p:ph type="body" sz="quarter" idx="3"/>
          </p:nvPr>
        </p:nvSpPr>
        <p:spPr>
          <a:xfrm>
            <a:off x="6172200" y="298766"/>
            <a:ext cx="5183188" cy="380246"/>
          </a:xfrm>
        </p:spPr>
        <p:txBody>
          <a:bodyPr>
            <a:normAutofit fontScale="92500" lnSpcReduction="10000"/>
          </a:bodyPr>
          <a:lstStyle/>
          <a:p>
            <a:r>
              <a:rPr lang="el-GR" dirty="0"/>
              <a:t>                          </a:t>
            </a:r>
            <a:r>
              <a:rPr lang="en-US" sz="1600" b="0" u="sng" dirty="0">
                <a:solidFill>
                  <a:srgbClr val="C00000"/>
                </a:solidFill>
                <a:latin typeface="Comic Sans MS" panose="030F0702030302020204" pitchFamily="66" charset="0"/>
              </a:rPr>
              <a:t>Saint Nikolaos</a:t>
            </a:r>
            <a:endParaRPr lang="el-GR" b="0" u="sng" dirty="0"/>
          </a:p>
        </p:txBody>
      </p:sp>
      <p:pic>
        <p:nvPicPr>
          <p:cNvPr id="10" name="Θέση περιεχομένου 9"/>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307401" y="923454"/>
            <a:ext cx="5389675" cy="5540719"/>
          </a:xfrm>
        </p:spPr>
      </p:pic>
    </p:spTree>
    <p:extLst>
      <p:ext uri="{BB962C8B-B14F-4D97-AF65-F5344CB8AC3E}">
        <p14:creationId xmlns:p14="http://schemas.microsoft.com/office/powerpoint/2010/main" val="13171484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κειμένου 2"/>
          <p:cNvSpPr>
            <a:spLocks noGrp="1"/>
          </p:cNvSpPr>
          <p:nvPr>
            <p:ph type="body" idx="1"/>
          </p:nvPr>
        </p:nvSpPr>
        <p:spPr>
          <a:xfrm>
            <a:off x="839788" y="217283"/>
            <a:ext cx="10784862" cy="371192"/>
          </a:xfrm>
        </p:spPr>
        <p:txBody>
          <a:bodyPr>
            <a:normAutofit/>
          </a:bodyPr>
          <a:lstStyle/>
          <a:p>
            <a:r>
              <a:rPr lang="el-GR" sz="1600" b="0" dirty="0">
                <a:solidFill>
                  <a:srgbClr val="C00000"/>
                </a:solidFill>
                <a:latin typeface="Comic Sans MS" panose="030F0702030302020204" pitchFamily="66" charset="0"/>
              </a:rPr>
              <a:t>                                                                             </a:t>
            </a:r>
            <a:r>
              <a:rPr lang="en-US" sz="2000" u="sng" dirty="0">
                <a:solidFill>
                  <a:srgbClr val="C00000"/>
                </a:solidFill>
                <a:latin typeface="Comic Sans MS" panose="030F0702030302020204" pitchFamily="66" charset="0"/>
              </a:rPr>
              <a:t>Peach trees</a:t>
            </a:r>
            <a:endParaRPr lang="el-GR" sz="2000" u="sng" dirty="0">
              <a:solidFill>
                <a:srgbClr val="C00000"/>
              </a:solidFill>
              <a:latin typeface="Comic Sans MS" panose="030F0702030302020204" pitchFamily="66" charset="0"/>
            </a:endParaRPr>
          </a:p>
        </p:txBody>
      </p:sp>
      <p:pic>
        <p:nvPicPr>
          <p:cNvPr id="8" name="Θέση περιεχομένου 7"/>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5636" y="742384"/>
            <a:ext cx="11009014" cy="5513561"/>
          </a:xfrm>
        </p:spPr>
      </p:pic>
    </p:spTree>
    <p:extLst>
      <p:ext uri="{BB962C8B-B14F-4D97-AF65-F5344CB8AC3E}">
        <p14:creationId xmlns:p14="http://schemas.microsoft.com/office/powerpoint/2010/main" val="25285906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648968" y="2774886"/>
            <a:ext cx="8894064" cy="1308227"/>
          </a:xfrm>
          <a:ln w="57150">
            <a:solidFill>
              <a:srgbClr val="0070C0"/>
            </a:solidFill>
          </a:ln>
        </p:spPr>
        <p:txBody>
          <a:bodyPr/>
          <a:lstStyle/>
          <a:p>
            <a:r>
              <a:rPr lang="el-GR" dirty="0">
                <a:solidFill>
                  <a:srgbClr val="002060"/>
                </a:solidFill>
                <a:latin typeface="Comic Sans MS" panose="030F0702030302020204" pitchFamily="66" charset="0"/>
              </a:rPr>
              <a:t>         </a:t>
            </a:r>
            <a:r>
              <a:rPr lang="en-US" sz="5400" dirty="0" err="1">
                <a:solidFill>
                  <a:srgbClr val="C00000"/>
                </a:solidFill>
                <a:latin typeface="Comic Sans MS" panose="030F0702030302020204" pitchFamily="66" charset="0"/>
              </a:rPr>
              <a:t>Veroia</a:t>
            </a:r>
            <a:r>
              <a:rPr lang="en-US" sz="5400" dirty="0">
                <a:solidFill>
                  <a:srgbClr val="C00000"/>
                </a:solidFill>
                <a:latin typeface="Comic Sans MS" panose="030F0702030302020204" pitchFamily="66" charset="0"/>
              </a:rPr>
              <a:t> the Capital</a:t>
            </a:r>
            <a:endParaRPr lang="el-GR" sz="5400" dirty="0">
              <a:solidFill>
                <a:srgbClr val="C00000"/>
              </a:solidFill>
              <a:latin typeface="Comic Sans MS" panose="030F0702030302020204" pitchFamily="66" charset="0"/>
            </a:endParaRPr>
          </a:p>
        </p:txBody>
      </p:sp>
    </p:spTree>
    <p:extLst>
      <p:ext uri="{BB962C8B-B14F-4D97-AF65-F5344CB8AC3E}">
        <p14:creationId xmlns:p14="http://schemas.microsoft.com/office/powerpoint/2010/main" val="32240844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153909"/>
            <a:ext cx="10515600" cy="425513"/>
          </a:xfrm>
        </p:spPr>
        <p:txBody>
          <a:bodyPr>
            <a:normAutofit fontScale="90000"/>
          </a:bodyPr>
          <a:lstStyle/>
          <a:p>
            <a:r>
              <a:rPr lang="el-GR" sz="2000" dirty="0">
                <a:solidFill>
                  <a:srgbClr val="C00000"/>
                </a:solidFill>
                <a:latin typeface="Comic Sans MS" panose="030F0702030302020204" pitchFamily="66" charset="0"/>
              </a:rPr>
              <a:t>                                                                </a:t>
            </a:r>
            <a:r>
              <a:rPr lang="el-GR" sz="2800" dirty="0">
                <a:solidFill>
                  <a:srgbClr val="C00000"/>
                </a:solidFill>
                <a:latin typeface="Comic Sans MS" panose="030F0702030302020204" pitchFamily="66" charset="0"/>
              </a:rPr>
              <a:t> </a:t>
            </a:r>
          </a:p>
        </p:txBody>
      </p:sp>
      <p:pic>
        <p:nvPicPr>
          <p:cNvPr id="8" name="Θέση περιεχομένου 7"/>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839789" y="706170"/>
            <a:ext cx="10585684" cy="5558827"/>
          </a:xfrm>
        </p:spPr>
      </p:pic>
    </p:spTree>
    <p:extLst>
      <p:ext uri="{BB962C8B-B14F-4D97-AF65-F5344CB8AC3E}">
        <p14:creationId xmlns:p14="http://schemas.microsoft.com/office/powerpoint/2010/main" val="21119955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Θέση περιεχομένου 7"/>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89299" y="651851"/>
            <a:ext cx="11389259" cy="5767056"/>
          </a:xfrm>
        </p:spPr>
      </p:pic>
    </p:spTree>
    <p:extLst>
      <p:ext uri="{BB962C8B-B14F-4D97-AF65-F5344CB8AC3E}">
        <p14:creationId xmlns:p14="http://schemas.microsoft.com/office/powerpoint/2010/main" val="24273492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κειμένου 2"/>
          <p:cNvSpPr>
            <a:spLocks noGrp="1"/>
          </p:cNvSpPr>
          <p:nvPr>
            <p:ph type="body" idx="1"/>
          </p:nvPr>
        </p:nvSpPr>
        <p:spPr>
          <a:xfrm>
            <a:off x="1511929" y="190123"/>
            <a:ext cx="3041964" cy="425513"/>
          </a:xfrm>
        </p:spPr>
        <p:txBody>
          <a:bodyPr>
            <a:normAutofit fontScale="92500" lnSpcReduction="10000"/>
          </a:bodyPr>
          <a:lstStyle/>
          <a:p>
            <a:r>
              <a:rPr lang="en-US" sz="1600" u="sng" dirty="0" err="1">
                <a:solidFill>
                  <a:srgbClr val="C00000"/>
                </a:solidFill>
                <a:latin typeface="Comic Sans MS" panose="030F0702030302020204" pitchFamily="66" charset="0"/>
              </a:rPr>
              <a:t>Veroia’s</a:t>
            </a:r>
            <a:r>
              <a:rPr lang="en-US" sz="1600" u="sng" dirty="0">
                <a:solidFill>
                  <a:srgbClr val="C00000"/>
                </a:solidFill>
                <a:latin typeface="Comic Sans MS" panose="030F0702030302020204" pitchFamily="66" charset="0"/>
              </a:rPr>
              <a:t> Library</a:t>
            </a:r>
            <a:endParaRPr lang="el-GR" sz="1600" u="sng" dirty="0">
              <a:solidFill>
                <a:srgbClr val="C00000"/>
              </a:solidFill>
              <a:latin typeface="Comic Sans MS" panose="030F0702030302020204" pitchFamily="66" charset="0"/>
            </a:endParaRPr>
          </a:p>
        </p:txBody>
      </p:sp>
      <p:pic>
        <p:nvPicPr>
          <p:cNvPr id="8" name="Θέση περιεχομένου 7"/>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88475" y="760491"/>
            <a:ext cx="5187635" cy="5667469"/>
          </a:xfrm>
        </p:spPr>
      </p:pic>
      <p:sp>
        <p:nvSpPr>
          <p:cNvPr id="5" name="Θέση κειμένου 4"/>
          <p:cNvSpPr>
            <a:spLocks noGrp="1"/>
          </p:cNvSpPr>
          <p:nvPr>
            <p:ph type="body" sz="quarter" idx="3"/>
          </p:nvPr>
        </p:nvSpPr>
        <p:spPr>
          <a:xfrm>
            <a:off x="6172200" y="271605"/>
            <a:ext cx="5183188" cy="389300"/>
          </a:xfrm>
        </p:spPr>
        <p:txBody>
          <a:bodyPr>
            <a:normAutofit fontScale="92500" lnSpcReduction="10000"/>
          </a:bodyPr>
          <a:lstStyle/>
          <a:p>
            <a:r>
              <a:rPr lang="el-GR" dirty="0"/>
              <a:t>                                </a:t>
            </a:r>
            <a:r>
              <a:rPr lang="en-US" sz="1600" u="sng" dirty="0">
                <a:solidFill>
                  <a:srgbClr val="C00000"/>
                </a:solidFill>
                <a:latin typeface="Comic Sans MS" panose="030F0702030302020204" pitchFamily="66" charset="0"/>
              </a:rPr>
              <a:t>Elia square</a:t>
            </a:r>
            <a:endParaRPr lang="el-GR" u="sng" dirty="0"/>
          </a:p>
        </p:txBody>
      </p:sp>
      <p:pic>
        <p:nvPicPr>
          <p:cNvPr id="10" name="Θέση περιεχομένου 9"/>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011501" y="760491"/>
            <a:ext cx="5748950" cy="5667469"/>
          </a:xfrm>
        </p:spPr>
      </p:pic>
    </p:spTree>
    <p:extLst>
      <p:ext uri="{BB962C8B-B14F-4D97-AF65-F5344CB8AC3E}">
        <p14:creationId xmlns:p14="http://schemas.microsoft.com/office/powerpoint/2010/main" val="13774835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κειμένου 2"/>
          <p:cNvSpPr>
            <a:spLocks noGrp="1"/>
          </p:cNvSpPr>
          <p:nvPr>
            <p:ph type="body" idx="1"/>
          </p:nvPr>
        </p:nvSpPr>
        <p:spPr>
          <a:xfrm>
            <a:off x="839788" y="144855"/>
            <a:ext cx="10920663" cy="470781"/>
          </a:xfrm>
        </p:spPr>
        <p:txBody>
          <a:bodyPr>
            <a:normAutofit/>
          </a:bodyPr>
          <a:lstStyle/>
          <a:p>
            <a:r>
              <a:rPr lang="el-GR" sz="1600" dirty="0">
                <a:solidFill>
                  <a:srgbClr val="C00000"/>
                </a:solidFill>
                <a:latin typeface="Comic Sans MS" panose="030F0702030302020204" pitchFamily="66" charset="0"/>
              </a:rPr>
              <a:t>                                                </a:t>
            </a:r>
            <a:r>
              <a:rPr lang="en-US" sz="2000" dirty="0">
                <a:solidFill>
                  <a:srgbClr val="C00000"/>
                </a:solidFill>
                <a:latin typeface="Comic Sans MS" panose="030F0702030302020204" pitchFamily="66" charset="0"/>
              </a:rPr>
              <a:t>District of Jews </a:t>
            </a:r>
            <a:endParaRPr lang="el-GR" sz="2000" b="0" u="sng" dirty="0">
              <a:solidFill>
                <a:srgbClr val="C00000"/>
              </a:solidFill>
              <a:latin typeface="Comic Sans MS" panose="030F0702030302020204" pitchFamily="66" charset="0"/>
            </a:endParaRPr>
          </a:p>
        </p:txBody>
      </p:sp>
      <p:pic>
        <p:nvPicPr>
          <p:cNvPr id="8" name="Θέση περιεχομένου 7"/>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80246" y="923453"/>
            <a:ext cx="5477346" cy="5368705"/>
          </a:xfrm>
        </p:spPr>
      </p:pic>
      <p:pic>
        <p:nvPicPr>
          <p:cNvPr id="10" name="Θέση περιεχομένου 9"/>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262734" y="923452"/>
            <a:ext cx="5497717" cy="5368705"/>
          </a:xfrm>
        </p:spPr>
      </p:pic>
    </p:spTree>
    <p:extLst>
      <p:ext uri="{BB962C8B-B14F-4D97-AF65-F5344CB8AC3E}">
        <p14:creationId xmlns:p14="http://schemas.microsoft.com/office/powerpoint/2010/main" val="21152865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Θέση περιεχομένου 7"/>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14687" y="552263"/>
            <a:ext cx="5416157" cy="5812323"/>
          </a:xfrm>
        </p:spPr>
      </p:pic>
      <p:sp>
        <p:nvSpPr>
          <p:cNvPr id="5" name="Θέση κειμένου 4"/>
          <p:cNvSpPr>
            <a:spLocks noGrp="1"/>
          </p:cNvSpPr>
          <p:nvPr>
            <p:ph type="body" sz="quarter" idx="3"/>
          </p:nvPr>
        </p:nvSpPr>
        <p:spPr>
          <a:xfrm>
            <a:off x="6871580" y="253497"/>
            <a:ext cx="4483808" cy="516048"/>
          </a:xfrm>
        </p:spPr>
        <p:txBody>
          <a:bodyPr>
            <a:normAutofit/>
          </a:bodyPr>
          <a:lstStyle/>
          <a:p>
            <a:r>
              <a:rPr lang="el-GR" sz="1600" b="0" dirty="0">
                <a:solidFill>
                  <a:srgbClr val="C00000"/>
                </a:solidFill>
                <a:latin typeface="Comic Sans MS" panose="030F0702030302020204" pitchFamily="66" charset="0"/>
              </a:rPr>
              <a:t>                      </a:t>
            </a:r>
            <a:r>
              <a:rPr lang="en-US" sz="1600" dirty="0">
                <a:solidFill>
                  <a:srgbClr val="C00000"/>
                </a:solidFill>
                <a:latin typeface="Comic Sans MS" panose="030F0702030302020204" pitchFamily="66" charset="0"/>
              </a:rPr>
              <a:t>District of </a:t>
            </a:r>
            <a:r>
              <a:rPr lang="en-US" sz="1600" u="sng" dirty="0" err="1">
                <a:solidFill>
                  <a:srgbClr val="C00000"/>
                </a:solidFill>
                <a:latin typeface="Comic Sans MS" panose="030F0702030302020204" pitchFamily="66" charset="0"/>
              </a:rPr>
              <a:t>Barbouta</a:t>
            </a:r>
            <a:endParaRPr lang="el-GR" sz="1600" u="sng" dirty="0">
              <a:solidFill>
                <a:srgbClr val="C00000"/>
              </a:solidFill>
              <a:latin typeface="Comic Sans MS" panose="030F0702030302020204" pitchFamily="66" charset="0"/>
            </a:endParaRPr>
          </a:p>
        </p:txBody>
      </p:sp>
      <p:pic>
        <p:nvPicPr>
          <p:cNvPr id="10" name="Θέση περιεχομένου 9"/>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313168" y="968721"/>
            <a:ext cx="5456337" cy="5395865"/>
          </a:xfrm>
        </p:spPr>
      </p:pic>
    </p:spTree>
    <p:extLst>
      <p:ext uri="{BB962C8B-B14F-4D97-AF65-F5344CB8AC3E}">
        <p14:creationId xmlns:p14="http://schemas.microsoft.com/office/powerpoint/2010/main" val="33526036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217283"/>
            <a:ext cx="10515600" cy="506994"/>
          </a:xfrm>
        </p:spPr>
        <p:txBody>
          <a:bodyPr>
            <a:normAutofit/>
          </a:bodyPr>
          <a:lstStyle/>
          <a:p>
            <a:r>
              <a:rPr lang="el-GR" sz="1600" dirty="0">
                <a:solidFill>
                  <a:srgbClr val="C00000"/>
                </a:solidFill>
                <a:latin typeface="Comic Sans MS" panose="030F0702030302020204" pitchFamily="66" charset="0"/>
              </a:rPr>
              <a:t>                                                                   </a:t>
            </a:r>
            <a:r>
              <a:rPr lang="en-US" sz="1800" b="1" dirty="0">
                <a:solidFill>
                  <a:srgbClr val="C00000"/>
                </a:solidFill>
                <a:latin typeface="Comic Sans MS" panose="030F0702030302020204" pitchFamily="66" charset="0"/>
              </a:rPr>
              <a:t>District of </a:t>
            </a:r>
            <a:r>
              <a:rPr lang="en-US" sz="1800" b="1" dirty="0" err="1">
                <a:solidFill>
                  <a:srgbClr val="C00000"/>
                </a:solidFill>
                <a:latin typeface="Comic Sans MS" panose="030F0702030302020204" pitchFamily="66" charset="0"/>
              </a:rPr>
              <a:t>Kiriotissa</a:t>
            </a:r>
            <a:endParaRPr lang="el-GR" sz="1800" b="1" u="sng" dirty="0">
              <a:solidFill>
                <a:srgbClr val="C00000"/>
              </a:solidFill>
              <a:latin typeface="Comic Sans MS" panose="030F0702030302020204" pitchFamily="66" charset="0"/>
            </a:endParaRPr>
          </a:p>
        </p:txBody>
      </p:sp>
      <p:pic>
        <p:nvPicPr>
          <p:cNvPr id="8" name="Θέση περιεχομένου 7"/>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52673" y="914400"/>
            <a:ext cx="5296277" cy="5287224"/>
          </a:xfrm>
        </p:spPr>
      </p:pic>
      <p:pic>
        <p:nvPicPr>
          <p:cNvPr id="10" name="Θέση περιεχομένου 9"/>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319318" y="914400"/>
            <a:ext cx="5296278" cy="5287224"/>
          </a:xfrm>
        </p:spPr>
      </p:pic>
    </p:spTree>
    <p:extLst>
      <p:ext uri="{BB962C8B-B14F-4D97-AF65-F5344CB8AC3E}">
        <p14:creationId xmlns:p14="http://schemas.microsoft.com/office/powerpoint/2010/main" val="22061340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Θέση περιεχομένου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94234" y="217284"/>
            <a:ext cx="9688294" cy="6500388"/>
          </a:xfrm>
        </p:spPr>
      </p:pic>
    </p:spTree>
    <p:extLst>
      <p:ext uri="{BB962C8B-B14F-4D97-AF65-F5344CB8AC3E}">
        <p14:creationId xmlns:p14="http://schemas.microsoft.com/office/powerpoint/2010/main" val="3688060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271605"/>
            <a:ext cx="10515600" cy="407405"/>
          </a:xfrm>
        </p:spPr>
        <p:txBody>
          <a:bodyPr>
            <a:normAutofit/>
          </a:bodyPr>
          <a:lstStyle/>
          <a:p>
            <a:r>
              <a:rPr lang="el-GR" sz="1600" dirty="0">
                <a:solidFill>
                  <a:srgbClr val="C00000"/>
                </a:solidFill>
                <a:latin typeface="Comic Sans MS" panose="030F0702030302020204" pitchFamily="66" charset="0"/>
              </a:rPr>
              <a:t>  </a:t>
            </a:r>
            <a:endParaRPr lang="el-GR" sz="1600" u="sng" dirty="0">
              <a:solidFill>
                <a:srgbClr val="C00000"/>
              </a:solidFill>
              <a:latin typeface="Comic Sans MS" panose="030F0702030302020204" pitchFamily="66" charset="0"/>
            </a:endParaRPr>
          </a:p>
        </p:txBody>
      </p:sp>
      <p:sp>
        <p:nvSpPr>
          <p:cNvPr id="3" name="Θέση κειμένου 2"/>
          <p:cNvSpPr>
            <a:spLocks noGrp="1"/>
          </p:cNvSpPr>
          <p:nvPr>
            <p:ph type="body" idx="1"/>
          </p:nvPr>
        </p:nvSpPr>
        <p:spPr>
          <a:xfrm>
            <a:off x="471746" y="709610"/>
            <a:ext cx="11208190" cy="606221"/>
          </a:xfrm>
        </p:spPr>
        <p:txBody>
          <a:bodyPr>
            <a:noAutofit/>
          </a:bodyPr>
          <a:lstStyle/>
          <a:p>
            <a:pPr>
              <a:lnSpc>
                <a:spcPts val="1680"/>
              </a:lnSpc>
            </a:pPr>
            <a:r>
              <a:rPr lang="en-US" sz="1400" b="0" dirty="0">
                <a:latin typeface="Comic Sans MS" panose="030F0702030302020204" pitchFamily="66" charset="0"/>
              </a:rPr>
              <a:t>Saint Paulo the Apostle (apostle of the nations) was in </a:t>
            </a:r>
            <a:r>
              <a:rPr lang="en-US" sz="1400" b="0" dirty="0" err="1">
                <a:latin typeface="Comic Sans MS" panose="030F0702030302020204" pitchFamily="66" charset="0"/>
              </a:rPr>
              <a:t>Veroia</a:t>
            </a:r>
            <a:r>
              <a:rPr lang="en-US" sz="1400" b="0" dirty="0">
                <a:latin typeface="Comic Sans MS" panose="030F0702030302020204" pitchFamily="66" charset="0"/>
              </a:rPr>
              <a:t> during the time between 50 and 60 </a:t>
            </a:r>
            <a:r>
              <a:rPr lang="en-US" sz="1400" b="0" dirty="0" err="1">
                <a:latin typeface="Comic Sans MS" panose="030F0702030302020204" pitchFamily="66" charset="0"/>
              </a:rPr>
              <a:t>a.C</a:t>
            </a:r>
            <a:r>
              <a:rPr lang="en-US" sz="1400" b="0" dirty="0">
                <a:latin typeface="Comic Sans MS" panose="030F0702030302020204" pitchFamily="66" charset="0"/>
              </a:rPr>
              <a:t>. and he taught Christianity to its residents. </a:t>
            </a:r>
            <a:endParaRPr lang="el-GR" sz="1400" b="0" dirty="0">
              <a:latin typeface="Comic Sans MS" panose="030F0702030302020204" pitchFamily="66" charset="0"/>
            </a:endParaRPr>
          </a:p>
        </p:txBody>
      </p:sp>
      <p:pic>
        <p:nvPicPr>
          <p:cNvPr id="8" name="Θέση περιεχομένου 7"/>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58782" y="1597124"/>
            <a:ext cx="11135764" cy="4626320"/>
          </a:xfrm>
        </p:spPr>
      </p:pic>
      <p:sp>
        <p:nvSpPr>
          <p:cNvPr id="5" name="Θέση κειμένου 4"/>
          <p:cNvSpPr>
            <a:spLocks noGrp="1"/>
          </p:cNvSpPr>
          <p:nvPr>
            <p:ph type="body" sz="quarter" idx="3"/>
          </p:nvPr>
        </p:nvSpPr>
        <p:spPr>
          <a:xfrm>
            <a:off x="497941" y="271605"/>
            <a:ext cx="10857447" cy="298763"/>
          </a:xfrm>
        </p:spPr>
        <p:txBody>
          <a:bodyPr>
            <a:noAutofit/>
          </a:bodyPr>
          <a:lstStyle/>
          <a:p>
            <a:r>
              <a:rPr lang="el-GR" sz="1600" b="0" dirty="0">
                <a:solidFill>
                  <a:srgbClr val="C00000"/>
                </a:solidFill>
                <a:latin typeface="Comic Sans MS" panose="030F0702030302020204" pitchFamily="66" charset="0"/>
              </a:rPr>
              <a:t>                                                           </a:t>
            </a:r>
            <a:r>
              <a:rPr lang="en-US" sz="2000" b="0" u="sng" dirty="0">
                <a:solidFill>
                  <a:srgbClr val="C00000"/>
                </a:solidFill>
                <a:latin typeface="Comic Sans MS" panose="030F0702030302020204" pitchFamily="66" charset="0"/>
              </a:rPr>
              <a:t>Saint Paul’s step</a:t>
            </a:r>
            <a:endParaRPr lang="el-GR" sz="2000" b="0" u="sng" dirty="0">
              <a:solidFill>
                <a:srgbClr val="C00000"/>
              </a:solidFill>
              <a:latin typeface="Comic Sans MS" panose="030F0702030302020204" pitchFamily="66" charset="0"/>
            </a:endParaRPr>
          </a:p>
        </p:txBody>
      </p:sp>
    </p:spTree>
    <p:extLst>
      <p:ext uri="{BB962C8B-B14F-4D97-AF65-F5344CB8AC3E}">
        <p14:creationId xmlns:p14="http://schemas.microsoft.com/office/powerpoint/2010/main" val="25846190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κειμένου 2"/>
          <p:cNvSpPr>
            <a:spLocks noGrp="1"/>
          </p:cNvSpPr>
          <p:nvPr>
            <p:ph type="body" idx="1"/>
          </p:nvPr>
        </p:nvSpPr>
        <p:spPr>
          <a:xfrm>
            <a:off x="839788" y="126750"/>
            <a:ext cx="10640006" cy="905346"/>
          </a:xfrm>
        </p:spPr>
        <p:txBody>
          <a:bodyPr>
            <a:normAutofit fontScale="62500" lnSpcReduction="20000"/>
          </a:bodyPr>
          <a:lstStyle/>
          <a:p>
            <a:r>
              <a:rPr lang="el-GR" b="0" dirty="0">
                <a:solidFill>
                  <a:srgbClr val="C00000"/>
                </a:solidFill>
                <a:latin typeface="Comic Sans MS" panose="030F0702030302020204" pitchFamily="66" charset="0"/>
              </a:rPr>
              <a:t>                                              </a:t>
            </a:r>
            <a:endParaRPr lang="en-US" b="0" dirty="0">
              <a:solidFill>
                <a:srgbClr val="C00000"/>
              </a:solidFill>
              <a:latin typeface="Comic Sans MS" panose="030F0702030302020204" pitchFamily="66" charset="0"/>
            </a:endParaRPr>
          </a:p>
          <a:p>
            <a:endParaRPr lang="en-US" b="0" dirty="0">
              <a:solidFill>
                <a:srgbClr val="C00000"/>
              </a:solidFill>
              <a:latin typeface="Comic Sans MS" panose="030F0702030302020204" pitchFamily="66" charset="0"/>
            </a:endParaRPr>
          </a:p>
          <a:p>
            <a:r>
              <a:rPr lang="en-US" b="0" dirty="0">
                <a:solidFill>
                  <a:srgbClr val="C00000"/>
                </a:solidFill>
                <a:latin typeface="Comic Sans MS" panose="030F0702030302020204" pitchFamily="66" charset="0"/>
              </a:rPr>
              <a:t>                                                                      </a:t>
            </a:r>
            <a:r>
              <a:rPr lang="en-US" sz="2900" dirty="0">
                <a:solidFill>
                  <a:srgbClr val="C00000"/>
                </a:solidFill>
                <a:latin typeface="Comic Sans MS" panose="030F0702030302020204" pitchFamily="66" charset="0"/>
              </a:rPr>
              <a:t>Byzantine church</a:t>
            </a:r>
            <a:endParaRPr lang="el-GR" sz="2900" dirty="0"/>
          </a:p>
          <a:p>
            <a:endParaRPr lang="el-GR" dirty="0"/>
          </a:p>
        </p:txBody>
      </p:sp>
      <p:pic>
        <p:nvPicPr>
          <p:cNvPr id="7" name="Θέση περιεχομένου 9"/>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5635" y="941560"/>
            <a:ext cx="11018067" cy="5404919"/>
          </a:xfrm>
        </p:spPr>
      </p:pic>
    </p:spTree>
    <p:extLst>
      <p:ext uri="{BB962C8B-B14F-4D97-AF65-F5344CB8AC3E}">
        <p14:creationId xmlns:p14="http://schemas.microsoft.com/office/powerpoint/2010/main" val="41256590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38200" y="373546"/>
            <a:ext cx="10515600" cy="516047"/>
          </a:xfrm>
        </p:spPr>
        <p:txBody>
          <a:bodyPr>
            <a:normAutofit/>
          </a:bodyPr>
          <a:lstStyle/>
          <a:p>
            <a:r>
              <a:rPr lang="el-GR" sz="1600" dirty="0">
                <a:solidFill>
                  <a:srgbClr val="C00000"/>
                </a:solidFill>
                <a:latin typeface="Comic Sans MS" panose="030F0702030302020204" pitchFamily="66" charset="0"/>
              </a:rPr>
              <a:t>                                                        </a:t>
            </a:r>
            <a:r>
              <a:rPr lang="en-US" sz="2000" b="1" u="sng" dirty="0">
                <a:solidFill>
                  <a:srgbClr val="C00000"/>
                </a:solidFill>
                <a:latin typeface="Comic Sans MS" panose="030F0702030302020204" pitchFamily="66" charset="0"/>
              </a:rPr>
              <a:t>Holy Mary </a:t>
            </a:r>
            <a:r>
              <a:rPr lang="en-US" sz="2000" b="1" u="sng" dirty="0" err="1">
                <a:solidFill>
                  <a:srgbClr val="C00000"/>
                </a:solidFill>
                <a:latin typeface="Comic Sans MS" panose="030F0702030302020204" pitchFamily="66" charset="0"/>
              </a:rPr>
              <a:t>Soumela</a:t>
            </a:r>
            <a:r>
              <a:rPr lang="en-US" sz="2000" b="1" u="sng" dirty="0">
                <a:solidFill>
                  <a:srgbClr val="C00000"/>
                </a:solidFill>
                <a:latin typeface="Comic Sans MS" panose="030F0702030302020204" pitchFamily="66" charset="0"/>
              </a:rPr>
              <a:t> church</a:t>
            </a:r>
            <a:endParaRPr lang="el-GR" sz="2000" b="1" u="sng" dirty="0">
              <a:solidFill>
                <a:srgbClr val="C00000"/>
              </a:solidFill>
              <a:latin typeface="Comic Sans MS" panose="030F0702030302020204" pitchFamily="66" charset="0"/>
            </a:endParaRPr>
          </a:p>
        </p:txBody>
      </p:sp>
      <p:sp>
        <p:nvSpPr>
          <p:cNvPr id="3" name="Θέση κειμένου 2"/>
          <p:cNvSpPr>
            <a:spLocks noGrp="1"/>
          </p:cNvSpPr>
          <p:nvPr>
            <p:ph type="body" idx="1"/>
          </p:nvPr>
        </p:nvSpPr>
        <p:spPr>
          <a:xfrm>
            <a:off x="506994" y="786384"/>
            <a:ext cx="11416420" cy="977231"/>
          </a:xfrm>
        </p:spPr>
        <p:txBody>
          <a:bodyPr>
            <a:noAutofit/>
          </a:bodyPr>
          <a:lstStyle/>
          <a:p>
            <a:pPr>
              <a:lnSpc>
                <a:spcPts val="1920"/>
              </a:lnSpc>
            </a:pPr>
            <a:r>
              <a:rPr lang="en-US" sz="1600" b="0" dirty="0">
                <a:latin typeface="Comic Sans MS" panose="030F0702030302020204" pitchFamily="66" charset="0"/>
              </a:rPr>
              <a:t>It’s a very important church for the people in </a:t>
            </a:r>
            <a:r>
              <a:rPr lang="en-US" sz="1600" b="0" dirty="0" err="1">
                <a:latin typeface="Comic Sans MS" panose="030F0702030302020204" pitchFamily="66" charset="0"/>
              </a:rPr>
              <a:t>Imathia</a:t>
            </a:r>
            <a:r>
              <a:rPr lang="en-US" sz="1600" b="0" dirty="0">
                <a:latin typeface="Comic Sans MS" panose="030F0702030302020204" pitchFamily="66" charset="0"/>
              </a:rPr>
              <a:t>. It’s an attempt to revive the prominent, of the same name monastery, whose remains are found at the Mela mount, near </a:t>
            </a:r>
            <a:r>
              <a:rPr lang="en-US" sz="1600" b="0" dirty="0" err="1">
                <a:latin typeface="Comic Sans MS" panose="030F0702030302020204" pitchFamily="66" charset="0"/>
              </a:rPr>
              <a:t>Trapezounta</a:t>
            </a:r>
            <a:r>
              <a:rPr lang="en-US" sz="1600" b="0" dirty="0">
                <a:latin typeface="Comic Sans MS" panose="030F0702030302020204" pitchFamily="66" charset="0"/>
              </a:rPr>
              <a:t> of </a:t>
            </a:r>
            <a:r>
              <a:rPr lang="en-US" sz="1600" b="0" dirty="0" err="1">
                <a:latin typeface="Comic Sans MS" panose="030F0702030302020204" pitchFamily="66" charset="0"/>
              </a:rPr>
              <a:t>Pontos</a:t>
            </a:r>
            <a:r>
              <a:rPr lang="en-US" sz="1600" b="0" dirty="0">
                <a:latin typeface="Comic Sans MS" panose="030F0702030302020204" pitchFamily="66" charset="0"/>
              </a:rPr>
              <a:t>. It has been opened since 1951 and the picture of Holy Mary, drawn by Evangelist Lukas himself, is held in there. </a:t>
            </a:r>
            <a:endParaRPr lang="el-GR" sz="1600" b="0" dirty="0">
              <a:latin typeface="Comic Sans MS" panose="030F0702030302020204" pitchFamily="66" charset="0"/>
            </a:endParaRPr>
          </a:p>
        </p:txBody>
      </p:sp>
      <p:pic>
        <p:nvPicPr>
          <p:cNvPr id="8" name="Θέση περιεχομένου 7"/>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06994" y="2073244"/>
            <a:ext cx="7460056" cy="4526732"/>
          </a:xfrm>
        </p:spPr>
      </p:pic>
      <p:pic>
        <p:nvPicPr>
          <p:cNvPr id="10" name="Θέση περιεχομένου 9"/>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8311082" y="2073244"/>
            <a:ext cx="2817970" cy="4526732"/>
          </a:xfrm>
        </p:spPr>
      </p:pic>
    </p:spTree>
    <p:extLst>
      <p:ext uri="{BB962C8B-B14F-4D97-AF65-F5344CB8AC3E}">
        <p14:creationId xmlns:p14="http://schemas.microsoft.com/office/powerpoint/2010/main" val="13382917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136648" y="2468879"/>
            <a:ext cx="7918704" cy="1766693"/>
          </a:xfrm>
          <a:ln w="57150">
            <a:solidFill>
              <a:srgbClr val="0070C0"/>
            </a:solidFill>
          </a:ln>
        </p:spPr>
        <p:txBody>
          <a:bodyPr>
            <a:normAutofit/>
          </a:bodyPr>
          <a:lstStyle/>
          <a:p>
            <a:r>
              <a:rPr lang="en-US" sz="5400" dirty="0">
                <a:solidFill>
                  <a:srgbClr val="002060"/>
                </a:solidFill>
                <a:latin typeface="Comic Sans MS" panose="030F0702030302020204" pitchFamily="66" charset="0"/>
              </a:rPr>
              <a:t>         Other cities</a:t>
            </a:r>
            <a:r>
              <a:rPr lang="el-GR" sz="5400" dirty="0">
                <a:solidFill>
                  <a:srgbClr val="002060"/>
                </a:solidFill>
                <a:latin typeface="Comic Sans MS" panose="030F0702030302020204" pitchFamily="66" charset="0"/>
              </a:rPr>
              <a:t>…</a:t>
            </a:r>
          </a:p>
        </p:txBody>
      </p:sp>
    </p:spTree>
    <p:extLst>
      <p:ext uri="{BB962C8B-B14F-4D97-AF65-F5344CB8AC3E}">
        <p14:creationId xmlns:p14="http://schemas.microsoft.com/office/powerpoint/2010/main" val="436027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271604"/>
            <a:ext cx="10515600" cy="298764"/>
          </a:xfrm>
        </p:spPr>
        <p:txBody>
          <a:bodyPr>
            <a:normAutofit fontScale="90000"/>
          </a:bodyPr>
          <a:lstStyle/>
          <a:p>
            <a:r>
              <a:rPr lang="el-GR" sz="2800" dirty="0">
                <a:solidFill>
                  <a:srgbClr val="C00000"/>
                </a:solidFill>
                <a:latin typeface="Comic Sans MS" panose="030F0702030302020204" pitchFamily="66" charset="0"/>
              </a:rPr>
              <a:t>                                             </a:t>
            </a:r>
            <a:r>
              <a:rPr lang="en-US" sz="2800" dirty="0" err="1">
                <a:solidFill>
                  <a:srgbClr val="C00000"/>
                </a:solidFill>
                <a:latin typeface="Comic Sans MS" panose="030F0702030302020204" pitchFamily="66" charset="0"/>
              </a:rPr>
              <a:t>Naousa</a:t>
            </a:r>
            <a:endParaRPr lang="el-GR" sz="2800" dirty="0">
              <a:solidFill>
                <a:srgbClr val="C00000"/>
              </a:solidFill>
              <a:latin typeface="Comic Sans MS" panose="030F0702030302020204" pitchFamily="66" charset="0"/>
            </a:endParaRPr>
          </a:p>
        </p:txBody>
      </p:sp>
      <p:pic>
        <p:nvPicPr>
          <p:cNvPr id="8" name="Θέση περιεχομένου 7"/>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43620" y="914400"/>
            <a:ext cx="5350598" cy="5604095"/>
          </a:xfrm>
        </p:spPr>
      </p:pic>
      <p:pic>
        <p:nvPicPr>
          <p:cNvPr id="10" name="Θέση περιεχομένου 9"/>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253681" y="914400"/>
            <a:ext cx="5343808" cy="5604095"/>
          </a:xfrm>
        </p:spPr>
      </p:pic>
    </p:spTree>
    <p:extLst>
      <p:ext uri="{BB962C8B-B14F-4D97-AF65-F5344CB8AC3E}">
        <p14:creationId xmlns:p14="http://schemas.microsoft.com/office/powerpoint/2010/main" val="41443184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34566" y="226337"/>
            <a:ext cx="1756373" cy="715223"/>
          </a:xfrm>
        </p:spPr>
        <p:txBody>
          <a:bodyPr>
            <a:normAutofit fontScale="90000"/>
          </a:bodyPr>
          <a:lstStyle/>
          <a:p>
            <a:r>
              <a:rPr lang="el-GR" sz="2800" dirty="0">
                <a:solidFill>
                  <a:srgbClr val="C00000"/>
                </a:solidFill>
                <a:latin typeface="Comic Sans MS" panose="030F0702030302020204" pitchFamily="66" charset="0"/>
              </a:rPr>
              <a:t>                                        </a:t>
            </a:r>
            <a:r>
              <a:rPr lang="en-US" sz="2800" dirty="0" err="1">
                <a:solidFill>
                  <a:srgbClr val="C00000"/>
                </a:solidFill>
                <a:latin typeface="Comic Sans MS" panose="030F0702030302020204" pitchFamily="66" charset="0"/>
              </a:rPr>
              <a:t>Meliki</a:t>
            </a:r>
            <a:endParaRPr lang="el-GR" sz="2800" dirty="0">
              <a:solidFill>
                <a:srgbClr val="C00000"/>
              </a:solidFill>
              <a:latin typeface="Comic Sans MS" panose="030F0702030302020204" pitchFamily="66" charset="0"/>
            </a:endParaRPr>
          </a:p>
        </p:txBody>
      </p:sp>
      <p:pic>
        <p:nvPicPr>
          <p:cNvPr id="8" name="Θέση περιεχομένου 7"/>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17283" y="1249377"/>
            <a:ext cx="5633598" cy="4861711"/>
          </a:xfrm>
        </p:spPr>
      </p:pic>
      <p:sp>
        <p:nvSpPr>
          <p:cNvPr id="5" name="Θέση κειμένου 4"/>
          <p:cNvSpPr>
            <a:spLocks noGrp="1"/>
          </p:cNvSpPr>
          <p:nvPr>
            <p:ph type="body" sz="quarter" idx="3"/>
          </p:nvPr>
        </p:nvSpPr>
        <p:spPr>
          <a:xfrm>
            <a:off x="6426059" y="344031"/>
            <a:ext cx="5651705" cy="1195058"/>
          </a:xfrm>
        </p:spPr>
        <p:txBody>
          <a:bodyPr/>
          <a:lstStyle/>
          <a:p>
            <a:r>
              <a:rPr lang="en-US" sz="1600" b="0" u="sng" dirty="0">
                <a:solidFill>
                  <a:srgbClr val="C00000"/>
                </a:solidFill>
                <a:latin typeface="Comic Sans MS" panose="030F0702030302020204" pitchFamily="66" charset="0"/>
              </a:rPr>
              <a:t>George </a:t>
            </a:r>
            <a:r>
              <a:rPr lang="en-US" sz="1600" b="0" u="sng" dirty="0" err="1">
                <a:solidFill>
                  <a:srgbClr val="C00000"/>
                </a:solidFill>
                <a:latin typeface="Comic Sans MS" panose="030F0702030302020204" pitchFamily="66" charset="0"/>
              </a:rPr>
              <a:t>Meliki’s</a:t>
            </a:r>
            <a:r>
              <a:rPr lang="en-US" sz="1600" b="0" u="sng" dirty="0">
                <a:solidFill>
                  <a:srgbClr val="C00000"/>
                </a:solidFill>
                <a:latin typeface="Comic Sans MS" panose="030F0702030302020204" pitchFamily="66" charset="0"/>
              </a:rPr>
              <a:t> Ethnographic museum </a:t>
            </a:r>
            <a:r>
              <a:rPr lang="el-GR" sz="1600" b="0" u="sng" dirty="0">
                <a:solidFill>
                  <a:srgbClr val="C00000"/>
                </a:solidFill>
                <a:latin typeface="Comic Sans MS" panose="030F0702030302020204" pitchFamily="66" charset="0"/>
              </a:rPr>
              <a:t> -</a:t>
            </a:r>
            <a:endParaRPr lang="en-US" sz="1600" b="0" u="sng" dirty="0">
              <a:solidFill>
                <a:srgbClr val="C00000"/>
              </a:solidFill>
              <a:latin typeface="Comic Sans MS" panose="030F0702030302020204" pitchFamily="66" charset="0"/>
            </a:endParaRPr>
          </a:p>
          <a:p>
            <a:r>
              <a:rPr lang="en-US" sz="1600" b="0" u="sng" dirty="0">
                <a:solidFill>
                  <a:srgbClr val="C00000"/>
                </a:solidFill>
                <a:latin typeface="Comic Sans MS" panose="030F0702030302020204" pitchFamily="66" charset="0"/>
              </a:rPr>
              <a:t>Greek mask’s center</a:t>
            </a:r>
            <a:endParaRPr lang="el-GR" sz="1600" b="0" u="sng" dirty="0">
              <a:solidFill>
                <a:srgbClr val="C00000"/>
              </a:solidFill>
              <a:latin typeface="Comic Sans MS" panose="030F0702030302020204" pitchFamily="66" charset="0"/>
            </a:endParaRPr>
          </a:p>
          <a:p>
            <a:endParaRPr lang="el-GR" dirty="0"/>
          </a:p>
        </p:txBody>
      </p:sp>
      <p:pic>
        <p:nvPicPr>
          <p:cNvPr id="10" name="Θέση περιεχομένου 9"/>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083929" y="1249377"/>
            <a:ext cx="5504507" cy="4861711"/>
          </a:xfrm>
        </p:spPr>
      </p:pic>
    </p:spTree>
    <p:extLst>
      <p:ext uri="{BB962C8B-B14F-4D97-AF65-F5344CB8AC3E}">
        <p14:creationId xmlns:p14="http://schemas.microsoft.com/office/powerpoint/2010/main" val="26904841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κειμένου 2"/>
          <p:cNvSpPr>
            <a:spLocks noGrp="1"/>
          </p:cNvSpPr>
          <p:nvPr>
            <p:ph type="body" idx="1"/>
          </p:nvPr>
        </p:nvSpPr>
        <p:spPr>
          <a:xfrm>
            <a:off x="839788" y="226337"/>
            <a:ext cx="5157787" cy="552261"/>
          </a:xfrm>
        </p:spPr>
        <p:txBody>
          <a:bodyPr>
            <a:normAutofit/>
          </a:bodyPr>
          <a:lstStyle/>
          <a:p>
            <a:r>
              <a:rPr lang="el-GR" sz="1600" b="0" dirty="0">
                <a:solidFill>
                  <a:srgbClr val="C00000"/>
                </a:solidFill>
                <a:latin typeface="Comic Sans MS" panose="030F0702030302020204" pitchFamily="66" charset="0"/>
              </a:rPr>
              <a:t>                 </a:t>
            </a:r>
            <a:r>
              <a:rPr lang="en-US" sz="2000" u="sng" dirty="0">
                <a:solidFill>
                  <a:srgbClr val="C00000"/>
                </a:solidFill>
                <a:latin typeface="Comic Sans MS" panose="030F0702030302020204" pitchFamily="66" charset="0"/>
              </a:rPr>
              <a:t>Alexandria</a:t>
            </a:r>
            <a:r>
              <a:rPr lang="el-GR" sz="2000" dirty="0">
                <a:solidFill>
                  <a:srgbClr val="C00000"/>
                </a:solidFill>
                <a:latin typeface="Comic Sans MS" panose="030F0702030302020204" pitchFamily="66" charset="0"/>
              </a:rPr>
              <a:t> </a:t>
            </a:r>
          </a:p>
        </p:txBody>
      </p:sp>
      <p:pic>
        <p:nvPicPr>
          <p:cNvPr id="8" name="Θέση περιεχομένου 7"/>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98352" y="1204111"/>
            <a:ext cx="5680705" cy="4929195"/>
          </a:xfrm>
        </p:spPr>
      </p:pic>
      <p:sp>
        <p:nvSpPr>
          <p:cNvPr id="5" name="Θέση κειμένου 4"/>
          <p:cNvSpPr>
            <a:spLocks noGrp="1"/>
          </p:cNvSpPr>
          <p:nvPr>
            <p:ph type="body" sz="quarter" idx="3"/>
          </p:nvPr>
        </p:nvSpPr>
        <p:spPr>
          <a:xfrm>
            <a:off x="6172200" y="416459"/>
            <a:ext cx="5183188" cy="362139"/>
          </a:xfrm>
        </p:spPr>
        <p:txBody>
          <a:bodyPr>
            <a:noAutofit/>
          </a:bodyPr>
          <a:lstStyle/>
          <a:p>
            <a:r>
              <a:rPr lang="el-GR" sz="2000" dirty="0">
                <a:solidFill>
                  <a:srgbClr val="C00000"/>
                </a:solidFill>
                <a:latin typeface="Comic Sans MS" panose="030F0702030302020204" pitchFamily="66" charset="0"/>
              </a:rPr>
              <a:t>               </a:t>
            </a:r>
            <a:r>
              <a:rPr lang="en-US" sz="2000" u="sng" dirty="0">
                <a:solidFill>
                  <a:srgbClr val="C00000"/>
                </a:solidFill>
                <a:latin typeface="Comic Sans MS" panose="030F0702030302020204" pitchFamily="66" charset="0"/>
              </a:rPr>
              <a:t>Platy</a:t>
            </a:r>
            <a:endParaRPr lang="el-GR" sz="2000" u="sng" dirty="0">
              <a:solidFill>
                <a:srgbClr val="C00000"/>
              </a:solidFill>
              <a:latin typeface="Comic Sans MS" panose="030F0702030302020204" pitchFamily="66" charset="0"/>
            </a:endParaRPr>
          </a:p>
        </p:txBody>
      </p:sp>
      <p:pic>
        <p:nvPicPr>
          <p:cNvPr id="10" name="Θέση περιεχομένου 9"/>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382544" y="1204111"/>
            <a:ext cx="5468442" cy="4929195"/>
          </a:xfrm>
        </p:spPr>
      </p:pic>
    </p:spTree>
    <p:extLst>
      <p:ext uri="{BB962C8B-B14F-4D97-AF65-F5344CB8AC3E}">
        <p14:creationId xmlns:p14="http://schemas.microsoft.com/office/powerpoint/2010/main" val="5898693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1">
            <a:extLst>
              <a:ext uri="{FF2B5EF4-FFF2-40B4-BE49-F238E27FC236}">
                <a16:creationId xmlns:a16="http://schemas.microsoft.com/office/drawing/2014/main" id="{06A14EF7-6391-44AB-973A-02B5496D1027}"/>
              </a:ext>
            </a:extLst>
          </p:cNvPr>
          <p:cNvSpPr>
            <a:spLocks noGrp="1"/>
          </p:cNvSpPr>
          <p:nvPr>
            <p:ph type="title"/>
          </p:nvPr>
        </p:nvSpPr>
        <p:spPr>
          <a:xfrm>
            <a:off x="2549652" y="2478023"/>
            <a:ext cx="7092696" cy="1766693"/>
          </a:xfrm>
          <a:ln w="57150">
            <a:solidFill>
              <a:srgbClr val="0070C0"/>
            </a:solidFill>
          </a:ln>
        </p:spPr>
        <p:txBody>
          <a:bodyPr>
            <a:normAutofit/>
          </a:bodyPr>
          <a:lstStyle/>
          <a:p>
            <a:r>
              <a:rPr lang="en-US" sz="5400" dirty="0">
                <a:solidFill>
                  <a:srgbClr val="002060"/>
                </a:solidFill>
                <a:latin typeface="Comic Sans MS" panose="030F0702030302020204" pitchFamily="66" charset="0"/>
              </a:rPr>
              <a:t>         </a:t>
            </a:r>
            <a:r>
              <a:rPr lang="en-US" sz="5400" dirty="0">
                <a:solidFill>
                  <a:srgbClr val="C00000"/>
                </a:solidFill>
                <a:latin typeface="Comic Sans MS" panose="030F0702030302020204" pitchFamily="66" charset="0"/>
              </a:rPr>
              <a:t>Customs</a:t>
            </a:r>
            <a:r>
              <a:rPr lang="el-GR" sz="5400" dirty="0">
                <a:solidFill>
                  <a:srgbClr val="C00000"/>
                </a:solidFill>
                <a:latin typeface="Comic Sans MS" panose="030F0702030302020204" pitchFamily="66" charset="0"/>
              </a:rPr>
              <a:t>…</a:t>
            </a:r>
          </a:p>
        </p:txBody>
      </p:sp>
    </p:spTree>
    <p:extLst>
      <p:ext uri="{BB962C8B-B14F-4D97-AF65-F5344CB8AC3E}">
        <p14:creationId xmlns:p14="http://schemas.microsoft.com/office/powerpoint/2010/main" val="17468503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99588"/>
            <a:ext cx="10515600" cy="651850"/>
          </a:xfrm>
        </p:spPr>
        <p:txBody>
          <a:bodyPr>
            <a:normAutofit/>
          </a:bodyPr>
          <a:lstStyle/>
          <a:p>
            <a:r>
              <a:rPr lang="el-GR" sz="2000" dirty="0">
                <a:solidFill>
                  <a:srgbClr val="002060"/>
                </a:solidFill>
                <a:latin typeface="Comic Sans MS" panose="030F0702030302020204" pitchFamily="66" charset="0"/>
              </a:rPr>
              <a:t>                                                             </a:t>
            </a:r>
          </a:p>
        </p:txBody>
      </p:sp>
      <p:sp>
        <p:nvSpPr>
          <p:cNvPr id="3" name="Θέση κειμένου 2"/>
          <p:cNvSpPr>
            <a:spLocks noGrp="1"/>
          </p:cNvSpPr>
          <p:nvPr>
            <p:ph type="body" idx="1"/>
          </p:nvPr>
        </p:nvSpPr>
        <p:spPr>
          <a:xfrm>
            <a:off x="1069394" y="1694538"/>
            <a:ext cx="2254313" cy="887240"/>
          </a:xfrm>
        </p:spPr>
        <p:txBody>
          <a:bodyPr>
            <a:normAutofit/>
          </a:bodyPr>
          <a:lstStyle/>
          <a:p>
            <a:r>
              <a:rPr lang="el-GR" sz="1600" b="0" dirty="0">
                <a:solidFill>
                  <a:srgbClr val="C00000"/>
                </a:solidFill>
                <a:latin typeface="Comic Sans MS" panose="030F0702030302020204" pitchFamily="66" charset="0"/>
              </a:rPr>
              <a:t>                             </a:t>
            </a:r>
            <a:r>
              <a:rPr lang="en-US" sz="2800" b="0" u="sng" dirty="0">
                <a:solidFill>
                  <a:srgbClr val="C00000"/>
                </a:solidFill>
                <a:latin typeface="Comic Sans MS" panose="030F0702030302020204" pitchFamily="66" charset="0"/>
              </a:rPr>
              <a:t>Boules</a:t>
            </a:r>
            <a:r>
              <a:rPr lang="el-GR" sz="1600" b="0" dirty="0">
                <a:solidFill>
                  <a:srgbClr val="C00000"/>
                </a:solidFill>
                <a:latin typeface="Comic Sans MS" panose="030F0702030302020204" pitchFamily="66" charset="0"/>
              </a:rPr>
              <a:t>    </a:t>
            </a:r>
          </a:p>
        </p:txBody>
      </p:sp>
      <p:sp>
        <p:nvSpPr>
          <p:cNvPr id="4" name="Θέση περιεχομένου 3"/>
          <p:cNvSpPr>
            <a:spLocks noGrp="1"/>
          </p:cNvSpPr>
          <p:nvPr>
            <p:ph sz="half" idx="2"/>
          </p:nvPr>
        </p:nvSpPr>
        <p:spPr>
          <a:xfrm>
            <a:off x="408492" y="2443169"/>
            <a:ext cx="3576119" cy="3271832"/>
          </a:xfrm>
        </p:spPr>
        <p:txBody>
          <a:bodyPr>
            <a:normAutofit/>
          </a:bodyPr>
          <a:lstStyle/>
          <a:p>
            <a:endParaRPr lang="el-GR" sz="1600" dirty="0">
              <a:latin typeface="Comic Sans MS" panose="030F0702030302020204" pitchFamily="66" charset="0"/>
            </a:endParaRPr>
          </a:p>
          <a:p>
            <a:pPr marL="0" indent="0">
              <a:lnSpc>
                <a:spcPct val="150000"/>
              </a:lnSpc>
              <a:buNone/>
            </a:pPr>
            <a:r>
              <a:rPr lang="en-US" sz="1600" dirty="0">
                <a:latin typeface="Comic Sans MS" panose="030F0702030302020204" pitchFamily="66" charset="0"/>
              </a:rPr>
              <a:t> Every year, </a:t>
            </a:r>
            <a:r>
              <a:rPr lang="en-US" sz="1600" dirty="0" err="1">
                <a:latin typeface="Comic Sans MS" panose="030F0702030302020204" pitchFamily="66" charset="0"/>
              </a:rPr>
              <a:t>Naousa</a:t>
            </a:r>
            <a:r>
              <a:rPr lang="en-US" sz="1600" dirty="0">
                <a:latin typeface="Comic Sans MS" panose="030F0702030302020204" pitchFamily="66" charset="0"/>
              </a:rPr>
              <a:t> lives under the carnival rhythm. Boules is a famous tradition that has its roots back at the years of the Turkish domination. People wear special masks and traditional customs called ‘’ </a:t>
            </a:r>
            <a:r>
              <a:rPr lang="en-US" sz="1600" dirty="0" err="1">
                <a:latin typeface="Comic Sans MS" panose="030F0702030302020204" pitchFamily="66" charset="0"/>
              </a:rPr>
              <a:t>Foustanela</a:t>
            </a:r>
            <a:r>
              <a:rPr lang="en-US" sz="1600" dirty="0">
                <a:latin typeface="Comic Sans MS" panose="030F0702030302020204" pitchFamily="66" charset="0"/>
              </a:rPr>
              <a:t>’’ </a:t>
            </a:r>
            <a:endParaRPr lang="el-GR" sz="1600" dirty="0">
              <a:latin typeface="Comic Sans MS" panose="030F0702030302020204" pitchFamily="66" charset="0"/>
            </a:endParaRPr>
          </a:p>
        </p:txBody>
      </p:sp>
      <p:pic>
        <p:nvPicPr>
          <p:cNvPr id="8" name="Θέση περιεχομένου 7"/>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4062108" y="650469"/>
            <a:ext cx="7721399" cy="5621489"/>
          </a:xfrm>
        </p:spPr>
      </p:pic>
    </p:spTree>
    <p:extLst>
      <p:ext uri="{BB962C8B-B14F-4D97-AF65-F5344CB8AC3E}">
        <p14:creationId xmlns:p14="http://schemas.microsoft.com/office/powerpoint/2010/main" val="19318725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365125"/>
            <a:ext cx="10515600" cy="657917"/>
          </a:xfrm>
        </p:spPr>
        <p:txBody>
          <a:bodyPr>
            <a:normAutofit/>
          </a:bodyPr>
          <a:lstStyle/>
          <a:p>
            <a:r>
              <a:rPr lang="en-US" sz="1600" dirty="0">
                <a:solidFill>
                  <a:srgbClr val="C00000"/>
                </a:solidFill>
                <a:latin typeface="Comic Sans MS" panose="030F0702030302020204" pitchFamily="66" charset="0"/>
              </a:rPr>
              <a:t>                                                                            </a:t>
            </a:r>
            <a:r>
              <a:rPr lang="en-US" sz="3200" u="sng" dirty="0" err="1">
                <a:solidFill>
                  <a:srgbClr val="C00000"/>
                </a:solidFill>
                <a:latin typeface="Comic Sans MS" panose="030F0702030302020204" pitchFamily="66" charset="0"/>
              </a:rPr>
              <a:t>Anastenaria</a:t>
            </a:r>
            <a:endParaRPr lang="el-GR" sz="3200" u="sng" dirty="0">
              <a:solidFill>
                <a:srgbClr val="C00000"/>
              </a:solidFill>
              <a:latin typeface="Comic Sans MS" panose="030F0702030302020204" pitchFamily="66" charset="0"/>
            </a:endParaRPr>
          </a:p>
        </p:txBody>
      </p:sp>
      <p:sp>
        <p:nvSpPr>
          <p:cNvPr id="4" name="Θέση περιεχομένου 3"/>
          <p:cNvSpPr>
            <a:spLocks noGrp="1"/>
          </p:cNvSpPr>
          <p:nvPr>
            <p:ph sz="half" idx="2"/>
          </p:nvPr>
        </p:nvSpPr>
        <p:spPr>
          <a:xfrm>
            <a:off x="592900" y="2667340"/>
            <a:ext cx="2654851" cy="2095309"/>
          </a:xfrm>
        </p:spPr>
        <p:txBody>
          <a:bodyPr>
            <a:normAutofit/>
          </a:bodyPr>
          <a:lstStyle/>
          <a:p>
            <a:pPr marL="0" indent="0">
              <a:lnSpc>
                <a:spcPct val="100000"/>
              </a:lnSpc>
              <a:buNone/>
            </a:pPr>
            <a:r>
              <a:rPr lang="en-US" sz="1800" dirty="0" err="1">
                <a:latin typeface="Comic Sans MS" panose="030F0702030302020204" pitchFamily="66" charset="0"/>
              </a:rPr>
              <a:t>Anastenaria</a:t>
            </a:r>
            <a:r>
              <a:rPr lang="en-US" sz="1800" dirty="0">
                <a:latin typeface="Comic Sans MS" panose="030F0702030302020204" pitchFamily="66" charset="0"/>
              </a:rPr>
              <a:t> in </a:t>
            </a:r>
            <a:r>
              <a:rPr lang="en-US" sz="1800" dirty="0" err="1">
                <a:latin typeface="Comic Sans MS" panose="030F0702030302020204" pitchFamily="66" charset="0"/>
              </a:rPr>
              <a:t>Meliki</a:t>
            </a:r>
            <a:r>
              <a:rPr lang="en-US" sz="1800" dirty="0">
                <a:latin typeface="Comic Sans MS" panose="030F0702030302020204" pitchFamily="66" charset="0"/>
              </a:rPr>
              <a:t> is a traditional dance, where people dance on lit burning charcoal</a:t>
            </a:r>
            <a:r>
              <a:rPr lang="en-US" sz="2000" dirty="0">
                <a:latin typeface="Comic Sans MS" panose="030F0702030302020204" pitchFamily="66" charset="0"/>
              </a:rPr>
              <a:t>! </a:t>
            </a:r>
            <a:endParaRPr lang="el-GR" sz="2000" dirty="0">
              <a:latin typeface="Comic Sans MS" panose="030F0702030302020204" pitchFamily="66" charset="0"/>
            </a:endParaRPr>
          </a:p>
        </p:txBody>
      </p:sp>
      <p:pic>
        <p:nvPicPr>
          <p:cNvPr id="8" name="Θέση περιεχομένου 7"/>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3323780" y="1023042"/>
            <a:ext cx="8275320" cy="5530493"/>
          </a:xfrm>
        </p:spPr>
      </p:pic>
    </p:spTree>
    <p:extLst>
      <p:ext uri="{BB962C8B-B14F-4D97-AF65-F5344CB8AC3E}">
        <p14:creationId xmlns:p14="http://schemas.microsoft.com/office/powerpoint/2010/main" val="41499043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Θέση περιεχομένου 4"/>
          <p:cNvSpPr>
            <a:spLocks noGrp="1"/>
          </p:cNvSpPr>
          <p:nvPr>
            <p:ph idx="1"/>
          </p:nvPr>
        </p:nvSpPr>
        <p:spPr>
          <a:xfrm>
            <a:off x="307818" y="353085"/>
            <a:ext cx="11534115" cy="6274052"/>
          </a:xfrm>
          <a:ln w="28575">
            <a:solidFill>
              <a:srgbClr val="00B0F0"/>
            </a:solidFill>
          </a:ln>
        </p:spPr>
        <p:txBody>
          <a:bodyPr>
            <a:normAutofit/>
          </a:bodyPr>
          <a:lstStyle/>
          <a:p>
            <a:pPr marL="0" indent="0">
              <a:buNone/>
            </a:pPr>
            <a:endParaRPr lang="el-GR" sz="2000" dirty="0">
              <a:latin typeface="Comic Sans MS" panose="030F0702030302020204" pitchFamily="66" charset="0"/>
            </a:endParaRPr>
          </a:p>
          <a:p>
            <a:pPr marL="0" indent="0">
              <a:buNone/>
            </a:pPr>
            <a:endParaRPr lang="el-GR" sz="2000" dirty="0">
              <a:latin typeface="Comic Sans MS" panose="030F0702030302020204" pitchFamily="66" charset="0"/>
            </a:endParaRPr>
          </a:p>
          <a:p>
            <a:pPr marL="0" indent="0">
              <a:buNone/>
            </a:pPr>
            <a:endParaRPr lang="en-US" sz="2000" b="1" dirty="0">
              <a:latin typeface="Comic Sans MS" panose="030F0702030302020204" pitchFamily="66" charset="0"/>
            </a:endParaRPr>
          </a:p>
          <a:p>
            <a:pPr marL="0" indent="0">
              <a:buNone/>
            </a:pPr>
            <a:endParaRPr lang="en-US" sz="2000" b="1" dirty="0">
              <a:latin typeface="Comic Sans MS" panose="030F0702030302020204" pitchFamily="66" charset="0"/>
            </a:endParaRPr>
          </a:p>
          <a:p>
            <a:pPr marL="0" indent="0">
              <a:buNone/>
            </a:pPr>
            <a:endParaRPr lang="en-US" sz="2000" b="1" dirty="0">
              <a:latin typeface="Comic Sans MS" panose="030F0702030302020204" pitchFamily="66" charset="0"/>
            </a:endParaRPr>
          </a:p>
          <a:p>
            <a:pPr marL="0" indent="0">
              <a:buNone/>
            </a:pPr>
            <a:endParaRPr lang="en-US" sz="2000" b="1" dirty="0">
              <a:latin typeface="Comic Sans MS" panose="030F0702030302020204" pitchFamily="66" charset="0"/>
            </a:endParaRPr>
          </a:p>
          <a:p>
            <a:pPr marL="0" indent="0" algn="just">
              <a:buNone/>
            </a:pPr>
            <a:r>
              <a:rPr lang="en-US" sz="2000" b="1" dirty="0">
                <a:latin typeface="Comic Sans MS" panose="030F0702030302020204" pitchFamily="66" charset="0"/>
              </a:rPr>
              <a:t>The Prefecture of </a:t>
            </a:r>
            <a:r>
              <a:rPr lang="en-US" sz="2000" b="1" dirty="0" err="1">
                <a:latin typeface="Comic Sans MS" panose="030F0702030302020204" pitchFamily="66" charset="0"/>
              </a:rPr>
              <a:t>Imathia</a:t>
            </a:r>
            <a:r>
              <a:rPr lang="en-US" sz="2000" b="1" dirty="0">
                <a:latin typeface="Comic Sans MS" panose="030F0702030302020204" pitchFamily="66" charset="0"/>
              </a:rPr>
              <a:t> </a:t>
            </a:r>
            <a:r>
              <a:rPr lang="en-US" sz="2000" dirty="0">
                <a:latin typeface="Comic Sans MS" panose="030F0702030302020204" pitchFamily="66" charset="0"/>
              </a:rPr>
              <a:t>is located </a:t>
            </a:r>
          </a:p>
          <a:p>
            <a:pPr marL="0" indent="0" algn="just">
              <a:buNone/>
            </a:pPr>
            <a:r>
              <a:rPr lang="en-US" sz="2000" dirty="0">
                <a:latin typeface="Comic Sans MS" panose="030F0702030302020204" pitchFamily="66" charset="0"/>
              </a:rPr>
              <a:t>in Greece, specifically in Macedonia and</a:t>
            </a:r>
          </a:p>
          <a:p>
            <a:pPr marL="0" indent="0" algn="just">
              <a:buNone/>
            </a:pPr>
            <a:r>
              <a:rPr lang="en-US" sz="2000" dirty="0">
                <a:latin typeface="Comic Sans MS" panose="030F0702030302020204" pitchFamily="66" charset="0"/>
              </a:rPr>
              <a:t>it belongs to the region of Central </a:t>
            </a:r>
          </a:p>
          <a:p>
            <a:pPr marL="0" indent="0" algn="just">
              <a:buNone/>
            </a:pPr>
            <a:r>
              <a:rPr lang="en-US" sz="2000" dirty="0">
                <a:latin typeface="Comic Sans MS" panose="030F0702030302020204" pitchFamily="66" charset="0"/>
              </a:rPr>
              <a:t>Macedonia. It’s capital city is </a:t>
            </a:r>
            <a:r>
              <a:rPr lang="en-US" sz="2000" dirty="0" err="1">
                <a:latin typeface="Comic Sans MS" panose="030F0702030302020204" pitchFamily="66" charset="0"/>
              </a:rPr>
              <a:t>Veroia</a:t>
            </a:r>
            <a:r>
              <a:rPr lang="en-US" sz="2000" dirty="0">
                <a:latin typeface="Comic Sans MS" panose="030F0702030302020204" pitchFamily="66" charset="0"/>
              </a:rPr>
              <a:t>.  </a:t>
            </a:r>
            <a:endParaRPr lang="el-GR" sz="2000" dirty="0">
              <a:latin typeface="Comic Sans MS" panose="030F0702030302020204" pitchFamily="66" charset="0"/>
            </a:endParaRPr>
          </a:p>
          <a:p>
            <a:pPr marL="0" indent="0">
              <a:buNone/>
            </a:pPr>
            <a:endParaRPr lang="en-US" sz="1800" dirty="0">
              <a:latin typeface="Comic Sans MS" panose="030F0702030302020204" pitchFamily="66" charset="0"/>
            </a:endParaRPr>
          </a:p>
          <a:p>
            <a:pPr marL="0" indent="0">
              <a:buNone/>
            </a:pPr>
            <a:endParaRPr lang="en-US" sz="1800" dirty="0">
              <a:latin typeface="Comic Sans MS" panose="030F0702030302020204" pitchFamily="66" charset="0"/>
            </a:endParaRPr>
          </a:p>
          <a:p>
            <a:pPr marL="0" indent="0">
              <a:buNone/>
            </a:pPr>
            <a:endParaRPr lang="en-US" sz="1800" dirty="0">
              <a:latin typeface="Comic Sans MS" panose="030F0702030302020204" pitchFamily="66" charset="0"/>
            </a:endParaRPr>
          </a:p>
          <a:p>
            <a:pPr marL="0" indent="0">
              <a:buNone/>
            </a:pPr>
            <a:endParaRPr lang="en-US" sz="1800" dirty="0">
              <a:latin typeface="Comic Sans MS" panose="030F0702030302020204" pitchFamily="66" charset="0"/>
            </a:endParaRPr>
          </a:p>
        </p:txBody>
      </p:sp>
      <p:pic>
        <p:nvPicPr>
          <p:cNvPr id="8" name="Εικόνα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6111" y="805758"/>
            <a:ext cx="5685576" cy="5647293"/>
          </a:xfrm>
          <a:prstGeom prst="rect">
            <a:avLst/>
          </a:prstGeom>
        </p:spPr>
      </p:pic>
    </p:spTree>
    <p:extLst>
      <p:ext uri="{BB962C8B-B14F-4D97-AF65-F5344CB8AC3E}">
        <p14:creationId xmlns:p14="http://schemas.microsoft.com/office/powerpoint/2010/main" val="26755658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731520" y="1674076"/>
            <a:ext cx="2886064" cy="410756"/>
          </a:xfrm>
        </p:spPr>
        <p:txBody>
          <a:bodyPr>
            <a:noAutofit/>
          </a:bodyPr>
          <a:lstStyle/>
          <a:p>
            <a:r>
              <a:rPr lang="el-GR" sz="2000" b="1" dirty="0">
                <a:solidFill>
                  <a:srgbClr val="C00000"/>
                </a:solidFill>
                <a:latin typeface="Comic Sans MS" panose="030F0702030302020204" pitchFamily="66" charset="0"/>
              </a:rPr>
              <a:t>      </a:t>
            </a:r>
            <a:r>
              <a:rPr lang="en-US" sz="2000" b="1" u="sng" dirty="0">
                <a:solidFill>
                  <a:srgbClr val="C00000"/>
                </a:solidFill>
                <a:latin typeface="Comic Sans MS" panose="030F0702030302020204" pitchFamily="66" charset="0"/>
              </a:rPr>
              <a:t>LOCAL DISHES</a:t>
            </a:r>
            <a:endParaRPr lang="el-GR" sz="2000" b="1" u="sng" dirty="0">
              <a:solidFill>
                <a:srgbClr val="C00000"/>
              </a:solidFill>
              <a:latin typeface="Comic Sans MS" panose="030F0702030302020204" pitchFamily="66" charset="0"/>
            </a:endParaRPr>
          </a:p>
        </p:txBody>
      </p:sp>
      <p:sp>
        <p:nvSpPr>
          <p:cNvPr id="4" name="Θέση περιεχομένου 3"/>
          <p:cNvSpPr>
            <a:spLocks noGrp="1"/>
          </p:cNvSpPr>
          <p:nvPr>
            <p:ph sz="half" idx="2"/>
          </p:nvPr>
        </p:nvSpPr>
        <p:spPr>
          <a:xfrm>
            <a:off x="402336" y="2368609"/>
            <a:ext cx="4479293" cy="2221992"/>
          </a:xfrm>
        </p:spPr>
        <p:txBody>
          <a:bodyPr>
            <a:noAutofit/>
          </a:bodyPr>
          <a:lstStyle/>
          <a:p>
            <a:pPr marL="0" indent="0" algn="just">
              <a:lnSpc>
                <a:spcPct val="100000"/>
              </a:lnSpc>
              <a:buNone/>
            </a:pPr>
            <a:r>
              <a:rPr lang="el-GR" sz="1600" dirty="0">
                <a:latin typeface="Comic Sans MS" panose="030F0702030302020204" pitchFamily="66" charset="0"/>
              </a:rPr>
              <a:t> </a:t>
            </a:r>
            <a:r>
              <a:rPr lang="en-US" sz="1600" dirty="0" err="1">
                <a:latin typeface="Comic Sans MS" panose="030F0702030302020204" pitchFamily="66" charset="0"/>
              </a:rPr>
              <a:t>Imathia’s</a:t>
            </a:r>
            <a:r>
              <a:rPr lang="en-US" sz="1600" dirty="0">
                <a:latin typeface="Comic Sans MS" panose="030F0702030302020204" pitchFamily="66" charset="0"/>
              </a:rPr>
              <a:t> local dishes include meat, pork with celery or leek and traditional stuffed pies. Our traditional desert is called ‘’</a:t>
            </a:r>
            <a:r>
              <a:rPr lang="en-US" sz="1600" dirty="0" err="1">
                <a:latin typeface="Comic Sans MS" panose="030F0702030302020204" pitchFamily="66" charset="0"/>
              </a:rPr>
              <a:t>Revani</a:t>
            </a:r>
            <a:r>
              <a:rPr lang="en-US" sz="1600" dirty="0">
                <a:latin typeface="Comic Sans MS" panose="030F0702030302020204" pitchFamily="66" charset="0"/>
              </a:rPr>
              <a:t>’’.It is delicious, you can find it in every pastry shop of </a:t>
            </a:r>
            <a:r>
              <a:rPr lang="en-US" sz="1600" dirty="0" err="1">
                <a:latin typeface="Comic Sans MS" panose="030F0702030302020204" pitchFamily="66" charset="0"/>
              </a:rPr>
              <a:t>Veroia</a:t>
            </a:r>
            <a:r>
              <a:rPr lang="en-US" sz="1600" dirty="0">
                <a:latin typeface="Comic Sans MS" panose="030F0702030302020204" pitchFamily="66" charset="0"/>
              </a:rPr>
              <a:t> or you can taste it as a treat at restaurants, after eating your meal.</a:t>
            </a:r>
            <a:endParaRPr lang="el-GR" sz="1600" dirty="0">
              <a:latin typeface="Comic Sans MS" panose="030F0702030302020204" pitchFamily="66" charset="0"/>
            </a:endParaRPr>
          </a:p>
        </p:txBody>
      </p:sp>
      <p:sp>
        <p:nvSpPr>
          <p:cNvPr id="5" name="Θέση κειμένου 4"/>
          <p:cNvSpPr>
            <a:spLocks noGrp="1"/>
          </p:cNvSpPr>
          <p:nvPr>
            <p:ph type="body" sz="quarter" idx="3"/>
          </p:nvPr>
        </p:nvSpPr>
        <p:spPr>
          <a:xfrm>
            <a:off x="7496721" y="470781"/>
            <a:ext cx="2507810" cy="334976"/>
          </a:xfrm>
        </p:spPr>
        <p:txBody>
          <a:bodyPr>
            <a:noAutofit/>
          </a:bodyPr>
          <a:lstStyle/>
          <a:p>
            <a:r>
              <a:rPr lang="en-US" sz="2000" u="sng" dirty="0">
                <a:solidFill>
                  <a:srgbClr val="C00000"/>
                </a:solidFill>
                <a:latin typeface="Comic Sans MS" panose="030F0702030302020204" pitchFamily="66" charset="0"/>
              </a:rPr>
              <a:t>REVANI</a:t>
            </a:r>
            <a:endParaRPr lang="el-GR" sz="2000" u="sng" dirty="0">
              <a:solidFill>
                <a:srgbClr val="C00000"/>
              </a:solidFill>
              <a:latin typeface="Comic Sans MS" panose="030F0702030302020204" pitchFamily="66" charset="0"/>
            </a:endParaRPr>
          </a:p>
        </p:txBody>
      </p:sp>
      <p:pic>
        <p:nvPicPr>
          <p:cNvPr id="8" name="Θέση περιεχομένου 7"/>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5124261" y="1032097"/>
            <a:ext cx="6455119" cy="4895016"/>
          </a:xfrm>
        </p:spPr>
      </p:pic>
    </p:spTree>
    <p:extLst>
      <p:ext uri="{BB962C8B-B14F-4D97-AF65-F5344CB8AC3E}">
        <p14:creationId xmlns:p14="http://schemas.microsoft.com/office/powerpoint/2010/main" val="23269345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38199" y="647589"/>
            <a:ext cx="10515600" cy="525101"/>
          </a:xfrm>
        </p:spPr>
        <p:txBody>
          <a:bodyPr>
            <a:normAutofit/>
          </a:bodyPr>
          <a:lstStyle/>
          <a:p>
            <a:r>
              <a:rPr lang="el-GR" sz="1600" dirty="0">
                <a:solidFill>
                  <a:srgbClr val="002060"/>
                </a:solidFill>
                <a:latin typeface="Comic Sans MS" panose="030F0702030302020204" pitchFamily="66" charset="0"/>
              </a:rPr>
              <a:t>                                     </a:t>
            </a:r>
            <a:r>
              <a:rPr lang="en-US" sz="2000" dirty="0">
                <a:solidFill>
                  <a:srgbClr val="002060"/>
                </a:solidFill>
                <a:latin typeface="Comic Sans MS" panose="030F0702030302020204" pitchFamily="66" charset="0"/>
              </a:rPr>
              <a:t>DIMOTIKO SCHOLEIO PLATEOS IMATHIAS</a:t>
            </a:r>
            <a:endParaRPr lang="el-GR" sz="2000" dirty="0">
              <a:solidFill>
                <a:srgbClr val="002060"/>
              </a:solidFill>
              <a:latin typeface="Comic Sans MS" panose="030F0702030302020204" pitchFamily="66" charset="0"/>
            </a:endParaRPr>
          </a:p>
        </p:txBody>
      </p:sp>
      <p:pic>
        <p:nvPicPr>
          <p:cNvPr id="8" name="Θέση περιεχομένου 7"/>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808776" y="1410392"/>
            <a:ext cx="10574447" cy="4535423"/>
          </a:xfrm>
        </p:spPr>
      </p:pic>
      <p:sp>
        <p:nvSpPr>
          <p:cNvPr id="5" name="Θέση κειμένου 4"/>
          <p:cNvSpPr>
            <a:spLocks noGrp="1"/>
          </p:cNvSpPr>
          <p:nvPr>
            <p:ph type="body" sz="quarter" idx="3"/>
          </p:nvPr>
        </p:nvSpPr>
        <p:spPr>
          <a:xfrm>
            <a:off x="8157172" y="5945815"/>
            <a:ext cx="3096284" cy="500252"/>
          </a:xfrm>
        </p:spPr>
        <p:txBody>
          <a:bodyPr>
            <a:normAutofit/>
          </a:bodyPr>
          <a:lstStyle/>
          <a:p>
            <a:r>
              <a:rPr lang="el-GR" sz="1600" b="0" dirty="0">
                <a:solidFill>
                  <a:srgbClr val="002060"/>
                </a:solidFill>
                <a:latin typeface="Comic Sans MS" panose="030F0702030302020204" pitchFamily="66" charset="0"/>
              </a:rPr>
              <a:t>             </a:t>
            </a:r>
            <a:r>
              <a:rPr lang="en-US" sz="1600" b="0" dirty="0">
                <a:solidFill>
                  <a:srgbClr val="002060"/>
                </a:solidFill>
                <a:latin typeface="Comic Sans MS" panose="030F0702030302020204" pitchFamily="66" charset="0"/>
              </a:rPr>
              <a:t>OCTOBER</a:t>
            </a:r>
            <a:r>
              <a:rPr lang="el-GR" sz="1600" b="0" dirty="0">
                <a:solidFill>
                  <a:srgbClr val="002060"/>
                </a:solidFill>
                <a:latin typeface="Comic Sans MS" panose="030F0702030302020204" pitchFamily="66" charset="0"/>
              </a:rPr>
              <a:t> 201</a:t>
            </a:r>
            <a:r>
              <a:rPr lang="en-US" sz="1600" b="0" dirty="0">
                <a:solidFill>
                  <a:srgbClr val="002060"/>
                </a:solidFill>
                <a:latin typeface="Comic Sans MS" panose="030F0702030302020204" pitchFamily="66" charset="0"/>
              </a:rPr>
              <a:t>9</a:t>
            </a:r>
            <a:endParaRPr lang="el-GR" sz="1600" b="0" dirty="0">
              <a:solidFill>
                <a:srgbClr val="002060"/>
              </a:solidFill>
              <a:latin typeface="Comic Sans MS" panose="030F0702030302020204" pitchFamily="66" charset="0"/>
            </a:endParaRPr>
          </a:p>
        </p:txBody>
      </p:sp>
    </p:spTree>
    <p:extLst>
      <p:ext uri="{BB962C8B-B14F-4D97-AF65-F5344CB8AC3E}">
        <p14:creationId xmlns:p14="http://schemas.microsoft.com/office/powerpoint/2010/main" val="26461028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D720357-F452-460D-B45C-0C7389BA9CD8}"/>
              </a:ext>
            </a:extLst>
          </p:cNvPr>
          <p:cNvSpPr>
            <a:spLocks noGrp="1"/>
          </p:cNvSpPr>
          <p:nvPr>
            <p:ph type="title"/>
          </p:nvPr>
        </p:nvSpPr>
        <p:spPr>
          <a:xfrm>
            <a:off x="719328" y="2103437"/>
            <a:ext cx="10515600" cy="1325563"/>
          </a:xfrm>
        </p:spPr>
        <p:txBody>
          <a:bodyPr>
            <a:normAutofit fontScale="90000"/>
          </a:bodyPr>
          <a:lstStyle/>
          <a:p>
            <a:r>
              <a:rPr lang="en-US" sz="7200" dirty="0">
                <a:solidFill>
                  <a:srgbClr val="C00000"/>
                </a:solidFill>
                <a:latin typeface="Comic Sans MS" panose="030F0702030302020204" pitchFamily="66" charset="0"/>
              </a:rPr>
              <a:t>           </a:t>
            </a:r>
            <a:br>
              <a:rPr lang="en-US" sz="7200" dirty="0">
                <a:solidFill>
                  <a:srgbClr val="C00000"/>
                </a:solidFill>
                <a:latin typeface="Comic Sans MS" panose="030F0702030302020204" pitchFamily="66" charset="0"/>
              </a:rPr>
            </a:br>
            <a:r>
              <a:rPr lang="en-US" sz="7200" dirty="0">
                <a:solidFill>
                  <a:srgbClr val="C00000"/>
                </a:solidFill>
                <a:latin typeface="Comic Sans MS" panose="030F0702030302020204" pitchFamily="66" charset="0"/>
              </a:rPr>
              <a:t>              HISTORY</a:t>
            </a:r>
            <a:endParaRPr lang="el-GR" sz="7200" dirty="0">
              <a:solidFill>
                <a:srgbClr val="C00000"/>
              </a:solidFill>
              <a:latin typeface="Comic Sans MS" panose="030F0702030302020204" pitchFamily="66" charset="0"/>
            </a:endParaRPr>
          </a:p>
        </p:txBody>
      </p:sp>
      <p:sp>
        <p:nvSpPr>
          <p:cNvPr id="4" name="Τίτλος 1">
            <a:extLst>
              <a:ext uri="{FF2B5EF4-FFF2-40B4-BE49-F238E27FC236}">
                <a16:creationId xmlns:a16="http://schemas.microsoft.com/office/drawing/2014/main" id="{45466482-4679-45A0-8FF8-DAF955C7B83E}"/>
              </a:ext>
            </a:extLst>
          </p:cNvPr>
          <p:cNvSpPr txBox="1">
            <a:spLocks/>
          </p:cNvSpPr>
          <p:nvPr/>
        </p:nvSpPr>
        <p:spPr>
          <a:xfrm>
            <a:off x="838200" y="1956815"/>
            <a:ext cx="10515600" cy="2459737"/>
          </a:xfrm>
          <a:prstGeom prst="rect">
            <a:avLst/>
          </a:prstGeom>
          <a:ln w="76200">
            <a:solidFill>
              <a:srgbClr val="0070C0"/>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dirty="0"/>
              <a:t>  </a:t>
            </a:r>
            <a:endParaRPr lang="el-GR" sz="4000" dirty="0">
              <a:solidFill>
                <a:srgbClr val="002060"/>
              </a:solidFill>
              <a:latin typeface="Comic Sans MS" panose="030F0702030302020204" pitchFamily="66" charset="0"/>
            </a:endParaRPr>
          </a:p>
        </p:txBody>
      </p:sp>
    </p:spTree>
    <p:extLst>
      <p:ext uri="{BB962C8B-B14F-4D97-AF65-F5344CB8AC3E}">
        <p14:creationId xmlns:p14="http://schemas.microsoft.com/office/powerpoint/2010/main" val="41409770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Τίτλος 8"/>
          <p:cNvSpPr>
            <a:spLocks noGrp="1"/>
          </p:cNvSpPr>
          <p:nvPr>
            <p:ph type="title"/>
          </p:nvPr>
        </p:nvSpPr>
        <p:spPr>
          <a:xfrm>
            <a:off x="838200" y="365126"/>
            <a:ext cx="10515600" cy="404420"/>
          </a:xfrm>
        </p:spPr>
        <p:txBody>
          <a:bodyPr>
            <a:normAutofit/>
          </a:bodyPr>
          <a:lstStyle/>
          <a:p>
            <a:r>
              <a:rPr lang="el-GR" sz="2000" dirty="0">
                <a:solidFill>
                  <a:srgbClr val="C00000"/>
                </a:solidFill>
                <a:latin typeface="Comic Sans MS" panose="030F0702030302020204" pitchFamily="66" charset="0"/>
              </a:rPr>
              <a:t>                                                 </a:t>
            </a:r>
          </a:p>
        </p:txBody>
      </p:sp>
      <p:sp>
        <p:nvSpPr>
          <p:cNvPr id="10" name="Θέση περιεχομένου 9"/>
          <p:cNvSpPr>
            <a:spLocks noGrp="1"/>
          </p:cNvSpPr>
          <p:nvPr>
            <p:ph idx="1"/>
          </p:nvPr>
        </p:nvSpPr>
        <p:spPr>
          <a:xfrm>
            <a:off x="505485" y="1654792"/>
            <a:ext cx="11181030" cy="3968768"/>
          </a:xfrm>
          <a:ln w="38100">
            <a:solidFill>
              <a:schemeClr val="accent1">
                <a:lumMod val="60000"/>
                <a:lumOff val="40000"/>
              </a:schemeClr>
            </a:solidFill>
          </a:ln>
        </p:spPr>
        <p:txBody>
          <a:bodyPr>
            <a:normAutofit fontScale="92500" lnSpcReduction="10000"/>
          </a:bodyPr>
          <a:lstStyle/>
          <a:p>
            <a:pPr marL="0" indent="0">
              <a:lnSpc>
                <a:spcPct val="170000"/>
              </a:lnSpc>
              <a:buNone/>
            </a:pPr>
            <a:r>
              <a:rPr lang="en-US" sz="2000" dirty="0" err="1">
                <a:latin typeface="Comic Sans MS" panose="030F0702030302020204" pitchFamily="66" charset="0"/>
              </a:rPr>
              <a:t>Imathia</a:t>
            </a:r>
            <a:r>
              <a:rPr lang="en-US" sz="2000" dirty="0">
                <a:latin typeface="Comic Sans MS" panose="030F0702030302020204" pitchFamily="66" charset="0"/>
              </a:rPr>
              <a:t> is one of the oldest inhabited areas in Greece. The prehistoric settlement of New </a:t>
            </a:r>
            <a:r>
              <a:rPr lang="en-US" sz="2000" dirty="0" err="1">
                <a:latin typeface="Comic Sans MS" panose="030F0702030302020204" pitchFamily="66" charset="0"/>
              </a:rPr>
              <a:t>Nikomidia</a:t>
            </a:r>
            <a:r>
              <a:rPr lang="en-US" sz="2000" dirty="0">
                <a:latin typeface="Comic Sans MS" panose="030F0702030302020204" pitchFamily="66" charset="0"/>
              </a:rPr>
              <a:t>, which is estimated around 6.250 </a:t>
            </a:r>
            <a:r>
              <a:rPr lang="en-US" sz="2000" dirty="0" err="1">
                <a:latin typeface="Comic Sans MS" panose="030F0702030302020204" pitchFamily="66" charset="0"/>
              </a:rPr>
              <a:t>b.C.</a:t>
            </a:r>
            <a:r>
              <a:rPr lang="en-US" sz="2000" dirty="0">
                <a:latin typeface="Comic Sans MS" panose="030F0702030302020204" pitchFamily="66" charset="0"/>
              </a:rPr>
              <a:t>, is one of the oldest rural settlements of Greece and of Europe in general.</a:t>
            </a:r>
          </a:p>
          <a:p>
            <a:pPr marL="0" indent="0">
              <a:lnSpc>
                <a:spcPct val="170000"/>
              </a:lnSpc>
              <a:buNone/>
            </a:pPr>
            <a:r>
              <a:rPr lang="en-US" sz="2000" dirty="0" err="1">
                <a:latin typeface="Comic Sans MS" panose="030F0702030302020204" pitchFamily="66" charset="0"/>
              </a:rPr>
              <a:t>Imathia</a:t>
            </a:r>
            <a:r>
              <a:rPr lang="en-US" sz="2000" dirty="0">
                <a:latin typeface="Comic Sans MS" panose="030F0702030302020204" pitchFamily="66" charset="0"/>
              </a:rPr>
              <a:t> means ‘’sandy area’’ (from  ‘’</a:t>
            </a:r>
            <a:r>
              <a:rPr lang="en-US" sz="2000" dirty="0" err="1">
                <a:latin typeface="Comic Sans MS" panose="030F0702030302020204" pitchFamily="66" charset="0"/>
              </a:rPr>
              <a:t>amathos</a:t>
            </a:r>
            <a:r>
              <a:rPr lang="en-US" sz="2000" dirty="0">
                <a:latin typeface="Comic Sans MS" panose="030F0702030302020204" pitchFamily="66" charset="0"/>
              </a:rPr>
              <a:t>’’ which in Greek means sand).It was the area between the </a:t>
            </a:r>
            <a:r>
              <a:rPr lang="en-US" sz="2000" dirty="0" err="1">
                <a:latin typeface="Comic Sans MS" panose="030F0702030302020204" pitchFamily="66" charset="0"/>
              </a:rPr>
              <a:t>Aliakmonas</a:t>
            </a:r>
            <a:r>
              <a:rPr lang="en-US" sz="2000" dirty="0">
                <a:latin typeface="Comic Sans MS" panose="030F0702030302020204" pitchFamily="66" charset="0"/>
              </a:rPr>
              <a:t> and </a:t>
            </a:r>
            <a:r>
              <a:rPr lang="en-US" sz="2000" dirty="0" err="1">
                <a:latin typeface="Comic Sans MS" panose="030F0702030302020204" pitchFamily="66" charset="0"/>
              </a:rPr>
              <a:t>Loudias</a:t>
            </a:r>
            <a:r>
              <a:rPr lang="en-US" sz="2000" dirty="0">
                <a:latin typeface="Comic Sans MS" panose="030F0702030302020204" pitchFamily="66" charset="0"/>
              </a:rPr>
              <a:t> rivers, it was the center of the kingdom and it also included the cities of </a:t>
            </a:r>
            <a:r>
              <a:rPr lang="en-US" sz="2000" dirty="0" err="1">
                <a:latin typeface="Comic Sans MS" panose="030F0702030302020204" pitchFamily="66" charset="0"/>
              </a:rPr>
              <a:t>Veroia</a:t>
            </a:r>
            <a:r>
              <a:rPr lang="en-US" sz="2000" dirty="0">
                <a:latin typeface="Comic Sans MS" panose="030F0702030302020204" pitchFamily="66" charset="0"/>
              </a:rPr>
              <a:t> and </a:t>
            </a:r>
            <a:r>
              <a:rPr lang="en-US" sz="2000" dirty="0" err="1">
                <a:latin typeface="Comic Sans MS" panose="030F0702030302020204" pitchFamily="66" charset="0"/>
              </a:rPr>
              <a:t>Kition</a:t>
            </a:r>
            <a:r>
              <a:rPr lang="en-US" sz="2000" dirty="0">
                <a:latin typeface="Comic Sans MS" panose="030F0702030302020204" pitchFamily="66" charset="0"/>
              </a:rPr>
              <a:t> (today’s </a:t>
            </a:r>
            <a:r>
              <a:rPr lang="en-US" sz="2000" dirty="0" err="1">
                <a:latin typeface="Comic Sans MS" panose="030F0702030302020204" pitchFamily="66" charset="0"/>
              </a:rPr>
              <a:t>Naousa</a:t>
            </a:r>
            <a:r>
              <a:rPr lang="en-US" sz="2000" dirty="0">
                <a:latin typeface="Comic Sans MS" panose="030F0702030302020204" pitchFamily="66" charset="0"/>
              </a:rPr>
              <a:t>).For a certain period of time the whole Macedonia was called  ‘’</a:t>
            </a:r>
            <a:r>
              <a:rPr lang="en-US" sz="2000" dirty="0" err="1">
                <a:latin typeface="Comic Sans MS" panose="030F0702030302020204" pitchFamily="66" charset="0"/>
              </a:rPr>
              <a:t>Imathia</a:t>
            </a:r>
            <a:r>
              <a:rPr lang="en-US" sz="2000" dirty="0">
                <a:latin typeface="Comic Sans MS" panose="030F0702030302020204" pitchFamily="66" charset="0"/>
              </a:rPr>
              <a:t>’’.</a:t>
            </a:r>
            <a:br>
              <a:rPr lang="el-GR" sz="2000" dirty="0">
                <a:latin typeface="Comic Sans MS" panose="030F0702030302020204" pitchFamily="66" charset="0"/>
              </a:rPr>
            </a:br>
            <a:endParaRPr lang="el-GR" sz="2000" dirty="0">
              <a:latin typeface="Comic Sans MS" panose="030F0702030302020204" pitchFamily="66" charset="0"/>
            </a:endParaRPr>
          </a:p>
          <a:p>
            <a:endParaRPr lang="el-GR" sz="2000" dirty="0">
              <a:latin typeface="Comic Sans MS" panose="030F0702030302020204" pitchFamily="66" charset="0"/>
            </a:endParaRPr>
          </a:p>
        </p:txBody>
      </p:sp>
    </p:spTree>
    <p:extLst>
      <p:ext uri="{BB962C8B-B14F-4D97-AF65-F5344CB8AC3E}">
        <p14:creationId xmlns:p14="http://schemas.microsoft.com/office/powerpoint/2010/main" val="10130324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περιεχομένου 9">
            <a:extLst>
              <a:ext uri="{FF2B5EF4-FFF2-40B4-BE49-F238E27FC236}">
                <a16:creationId xmlns:a16="http://schemas.microsoft.com/office/drawing/2014/main" id="{2F378CDA-D032-4CB3-96C0-DD21D8197D85}"/>
              </a:ext>
            </a:extLst>
          </p:cNvPr>
          <p:cNvSpPr>
            <a:spLocks noGrp="1"/>
          </p:cNvSpPr>
          <p:nvPr>
            <p:ph idx="1"/>
          </p:nvPr>
        </p:nvSpPr>
        <p:spPr>
          <a:xfrm>
            <a:off x="505485" y="2166856"/>
            <a:ext cx="11181030" cy="2825768"/>
          </a:xfrm>
          <a:ln w="38100">
            <a:solidFill>
              <a:schemeClr val="accent1">
                <a:lumMod val="60000"/>
                <a:lumOff val="40000"/>
              </a:schemeClr>
            </a:solidFill>
          </a:ln>
        </p:spPr>
        <p:txBody>
          <a:bodyPr>
            <a:normAutofit/>
          </a:bodyPr>
          <a:lstStyle/>
          <a:p>
            <a:pPr marL="0" indent="0">
              <a:lnSpc>
                <a:spcPct val="170000"/>
              </a:lnSpc>
              <a:buNone/>
            </a:pPr>
            <a:r>
              <a:rPr lang="en-US" sz="2000" dirty="0">
                <a:latin typeface="Comic Sans MS" panose="030F0702030302020204" pitchFamily="66" charset="0"/>
              </a:rPr>
              <a:t>During the Byzantine years, Bulgarians, Serbians and Byzantines wanted to possess the city of </a:t>
            </a:r>
            <a:r>
              <a:rPr lang="en-US" sz="2000" dirty="0" err="1">
                <a:latin typeface="Comic Sans MS" panose="030F0702030302020204" pitchFamily="66" charset="0"/>
              </a:rPr>
              <a:t>Veroia</a:t>
            </a:r>
            <a:r>
              <a:rPr lang="en-US" sz="2000" dirty="0">
                <a:latin typeface="Comic Sans MS" panose="030F0702030302020204" pitchFamily="66" charset="0"/>
              </a:rPr>
              <a:t>, which was conquered by the Turkish in 1386. </a:t>
            </a:r>
            <a:r>
              <a:rPr lang="en-US" sz="2000" dirty="0" err="1">
                <a:latin typeface="Comic Sans MS" panose="030F0702030302020204" pitchFamily="66" charset="0"/>
              </a:rPr>
              <a:t>Imathia</a:t>
            </a:r>
            <a:r>
              <a:rPr lang="en-US" sz="2000" dirty="0">
                <a:latin typeface="Comic Sans MS" panose="030F0702030302020204" pitchFamily="66" charset="0"/>
              </a:rPr>
              <a:t> was finally free the 16</a:t>
            </a:r>
            <a:r>
              <a:rPr lang="en-US" sz="2000" baseline="30000" dirty="0">
                <a:latin typeface="Comic Sans MS" panose="030F0702030302020204" pitchFamily="66" charset="0"/>
              </a:rPr>
              <a:t>th</a:t>
            </a:r>
            <a:r>
              <a:rPr lang="en-US" sz="2000" dirty="0">
                <a:latin typeface="Comic Sans MS" panose="030F0702030302020204" pitchFamily="66" charset="0"/>
              </a:rPr>
              <a:t> of October, 1912 due to the victory of the great army. It was added to the Greek territory during the pact of Bucharest in 1913 as a part of the prefecture of Thessaloniki.</a:t>
            </a:r>
          </a:p>
          <a:p>
            <a:pPr marL="0" indent="0">
              <a:buNone/>
            </a:pPr>
            <a:r>
              <a:rPr lang="en-US" sz="2000" dirty="0">
                <a:latin typeface="Comic Sans MS" panose="030F0702030302020204" pitchFamily="66" charset="0"/>
              </a:rPr>
              <a:t>The prefecture of </a:t>
            </a:r>
            <a:r>
              <a:rPr lang="en-US" sz="2000" dirty="0" err="1">
                <a:latin typeface="Comic Sans MS" panose="030F0702030302020204" pitchFamily="66" charset="0"/>
              </a:rPr>
              <a:t>Imathia</a:t>
            </a:r>
            <a:r>
              <a:rPr lang="en-US" sz="2000" dirty="0">
                <a:latin typeface="Comic Sans MS" panose="030F0702030302020204" pitchFamily="66" charset="0"/>
              </a:rPr>
              <a:t> was created in 1946.</a:t>
            </a:r>
            <a:endParaRPr lang="el-GR" sz="2000" dirty="0">
              <a:latin typeface="Comic Sans MS" panose="030F0702030302020204" pitchFamily="66" charset="0"/>
            </a:endParaRPr>
          </a:p>
        </p:txBody>
      </p:sp>
    </p:spTree>
    <p:extLst>
      <p:ext uri="{BB962C8B-B14F-4D97-AF65-F5344CB8AC3E}">
        <p14:creationId xmlns:p14="http://schemas.microsoft.com/office/powerpoint/2010/main" val="13188009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Τίτλος 1">
            <a:extLst>
              <a:ext uri="{FF2B5EF4-FFF2-40B4-BE49-F238E27FC236}">
                <a16:creationId xmlns:a16="http://schemas.microsoft.com/office/drawing/2014/main" id="{A52D45F9-E2A4-41B1-BF25-AD27F35BEAFD}"/>
              </a:ext>
            </a:extLst>
          </p:cNvPr>
          <p:cNvSpPr txBox="1">
            <a:spLocks/>
          </p:cNvSpPr>
          <p:nvPr/>
        </p:nvSpPr>
        <p:spPr>
          <a:xfrm>
            <a:off x="778764" y="2240280"/>
            <a:ext cx="10122408" cy="1609344"/>
          </a:xfrm>
          <a:prstGeom prst="rect">
            <a:avLst/>
          </a:prstGeom>
          <a:ln w="38100">
            <a:solidFill>
              <a:srgbClr val="0070C0"/>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7200" dirty="0">
                <a:solidFill>
                  <a:srgbClr val="C00000"/>
                </a:solidFill>
                <a:latin typeface="Comic Sans MS" panose="030F0702030302020204" pitchFamily="66" charset="0"/>
              </a:rPr>
              <a:t>            Today…</a:t>
            </a:r>
            <a:endParaRPr lang="el-GR" sz="7200" dirty="0">
              <a:solidFill>
                <a:srgbClr val="C00000"/>
              </a:solidFill>
              <a:latin typeface="Comic Sans MS" panose="030F0702030302020204" pitchFamily="66" charset="0"/>
            </a:endParaRPr>
          </a:p>
        </p:txBody>
      </p:sp>
    </p:spTree>
    <p:extLst>
      <p:ext uri="{BB962C8B-B14F-4D97-AF65-F5344CB8AC3E}">
        <p14:creationId xmlns:p14="http://schemas.microsoft.com/office/powerpoint/2010/main" val="223148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838200" y="1318293"/>
            <a:ext cx="10515600" cy="4221414"/>
          </a:xfrm>
          <a:ln w="19050">
            <a:solidFill>
              <a:srgbClr val="0070C0"/>
            </a:solidFill>
          </a:ln>
        </p:spPr>
        <p:txBody>
          <a:bodyPr>
            <a:normAutofit lnSpcReduction="10000"/>
          </a:bodyPr>
          <a:lstStyle/>
          <a:p>
            <a:pPr marL="0" indent="0" algn="just">
              <a:buNone/>
            </a:pPr>
            <a:r>
              <a:rPr lang="el-GR" dirty="0">
                <a:latin typeface="Comic Sans MS" panose="030F0702030302020204" pitchFamily="66" charset="0"/>
              </a:rPr>
              <a:t> </a:t>
            </a:r>
            <a:endParaRPr lang="en-US" dirty="0">
              <a:latin typeface="Comic Sans MS" panose="030F0702030302020204" pitchFamily="66" charset="0"/>
            </a:endParaRPr>
          </a:p>
          <a:p>
            <a:pPr marL="0" indent="0" algn="just">
              <a:buNone/>
            </a:pPr>
            <a:endParaRPr lang="en-US" sz="2000" dirty="0">
              <a:latin typeface="Comic Sans MS" panose="030F0702030302020204" pitchFamily="66" charset="0"/>
            </a:endParaRPr>
          </a:p>
          <a:p>
            <a:pPr marL="0" indent="0" algn="just">
              <a:buNone/>
            </a:pPr>
            <a:r>
              <a:rPr lang="en-US" sz="2000" dirty="0">
                <a:latin typeface="Comic Sans MS" panose="030F0702030302020204" pitchFamily="66" charset="0"/>
              </a:rPr>
              <a:t>The prefecture of </a:t>
            </a:r>
            <a:r>
              <a:rPr lang="en-US" sz="2000" dirty="0" err="1">
                <a:latin typeface="Comic Sans MS" panose="030F0702030302020204" pitchFamily="66" charset="0"/>
              </a:rPr>
              <a:t>Imathia</a:t>
            </a:r>
            <a:r>
              <a:rPr lang="en-US" sz="2000" dirty="0">
                <a:latin typeface="Comic Sans MS" panose="030F0702030302020204" pitchFamily="66" charset="0"/>
              </a:rPr>
              <a:t> is 1.701km</a:t>
            </a:r>
            <a:r>
              <a:rPr lang="en-US" sz="2000" baseline="30000" dirty="0">
                <a:latin typeface="Comic Sans MS" panose="030F0702030302020204" pitchFamily="66" charset="0"/>
              </a:rPr>
              <a:t>2 </a:t>
            </a:r>
            <a:r>
              <a:rPr lang="en-US" sz="2000" dirty="0">
                <a:latin typeface="Comic Sans MS" panose="030F0702030302020204" pitchFamily="66" charset="0"/>
              </a:rPr>
              <a:t>long and its population is estimated around 140.611</a:t>
            </a:r>
          </a:p>
          <a:p>
            <a:pPr marL="0" indent="0" algn="just">
              <a:buNone/>
            </a:pPr>
            <a:endParaRPr lang="el-GR" sz="2000" dirty="0">
              <a:latin typeface="Comic Sans MS" panose="030F0702030302020204" pitchFamily="66" charset="0"/>
            </a:endParaRPr>
          </a:p>
          <a:p>
            <a:pPr marL="0" indent="0" algn="just">
              <a:buNone/>
            </a:pPr>
            <a:r>
              <a:rPr lang="en-US" sz="2000" b="1" dirty="0">
                <a:latin typeface="Comic Sans MS" panose="030F0702030302020204" pitchFamily="66" charset="0"/>
              </a:rPr>
              <a:t>Important cities</a:t>
            </a:r>
            <a:r>
              <a:rPr lang="el-GR" sz="2000" b="1" dirty="0">
                <a:latin typeface="Comic Sans MS" panose="030F0702030302020204" pitchFamily="66" charset="0"/>
              </a:rPr>
              <a:t>:</a:t>
            </a:r>
            <a:r>
              <a:rPr lang="en-US" sz="2000" b="1" dirty="0">
                <a:latin typeface="Comic Sans MS" panose="030F0702030302020204" pitchFamily="66" charset="0"/>
              </a:rPr>
              <a:t> </a:t>
            </a:r>
            <a:r>
              <a:rPr lang="en-US" sz="2000" dirty="0" err="1">
                <a:latin typeface="Comic Sans MS" panose="030F0702030302020204" pitchFamily="66" charset="0"/>
              </a:rPr>
              <a:t>Veroia</a:t>
            </a:r>
            <a:r>
              <a:rPr lang="en-US" sz="2000" dirty="0">
                <a:latin typeface="Comic Sans MS" panose="030F0702030302020204" pitchFamily="66" charset="0"/>
              </a:rPr>
              <a:t>,</a:t>
            </a:r>
            <a:r>
              <a:rPr lang="el-GR" sz="2000" dirty="0">
                <a:latin typeface="Comic Sans MS" panose="030F0702030302020204" pitchFamily="66" charset="0"/>
              </a:rPr>
              <a:t> </a:t>
            </a:r>
            <a:r>
              <a:rPr lang="en-US" sz="2000" dirty="0" err="1">
                <a:latin typeface="Comic Sans MS" panose="030F0702030302020204" pitchFamily="66" charset="0"/>
              </a:rPr>
              <a:t>Naousa</a:t>
            </a:r>
            <a:r>
              <a:rPr lang="en-US" sz="2000" dirty="0">
                <a:latin typeface="Comic Sans MS" panose="030F0702030302020204" pitchFamily="66" charset="0"/>
              </a:rPr>
              <a:t>, Alexandria</a:t>
            </a:r>
            <a:r>
              <a:rPr lang="el-GR" sz="2000" dirty="0">
                <a:latin typeface="Comic Sans MS" panose="030F0702030302020204" pitchFamily="66" charset="0"/>
              </a:rPr>
              <a:t>, </a:t>
            </a:r>
            <a:r>
              <a:rPr lang="en-US" sz="2000" dirty="0" err="1">
                <a:latin typeface="Comic Sans MS" panose="030F0702030302020204" pitchFamily="66" charset="0"/>
              </a:rPr>
              <a:t>Meliki</a:t>
            </a:r>
            <a:r>
              <a:rPr lang="el-GR" sz="2000" dirty="0">
                <a:latin typeface="Comic Sans MS" panose="030F0702030302020204" pitchFamily="66" charset="0"/>
              </a:rPr>
              <a:t>,  </a:t>
            </a:r>
            <a:r>
              <a:rPr lang="en-US" sz="2000" dirty="0" err="1">
                <a:latin typeface="Comic Sans MS" panose="030F0702030302020204" pitchFamily="66" charset="0"/>
              </a:rPr>
              <a:t>Vergina</a:t>
            </a:r>
            <a:r>
              <a:rPr lang="el-GR" sz="2000" dirty="0">
                <a:latin typeface="Comic Sans MS" panose="030F0702030302020204" pitchFamily="66" charset="0"/>
              </a:rPr>
              <a:t> </a:t>
            </a:r>
            <a:r>
              <a:rPr lang="en-US" sz="2000" dirty="0">
                <a:latin typeface="Comic Sans MS" panose="030F0702030302020204" pitchFamily="66" charset="0"/>
              </a:rPr>
              <a:t>,Platy</a:t>
            </a:r>
            <a:endParaRPr lang="el-GR" sz="2000" dirty="0">
              <a:latin typeface="Comic Sans MS" panose="030F0702030302020204" pitchFamily="66" charset="0"/>
            </a:endParaRPr>
          </a:p>
          <a:p>
            <a:pPr marL="0" indent="0" algn="just">
              <a:buNone/>
            </a:pPr>
            <a:r>
              <a:rPr lang="en-US" sz="2000" b="1" dirty="0">
                <a:latin typeface="Comic Sans MS" panose="030F0702030302020204" pitchFamily="66" charset="0"/>
              </a:rPr>
              <a:t>Mountains</a:t>
            </a:r>
            <a:r>
              <a:rPr lang="el-GR" sz="2000" b="1" dirty="0">
                <a:latin typeface="Comic Sans MS" panose="030F0702030302020204" pitchFamily="66" charset="0"/>
              </a:rPr>
              <a:t>:</a:t>
            </a:r>
            <a:r>
              <a:rPr lang="el-GR" sz="2000" dirty="0">
                <a:latin typeface="Comic Sans MS" panose="030F0702030302020204" pitchFamily="66" charset="0"/>
              </a:rPr>
              <a:t> </a:t>
            </a:r>
            <a:r>
              <a:rPr lang="en-US" sz="2000" dirty="0">
                <a:latin typeface="Comic Sans MS" panose="030F0702030302020204" pitchFamily="66" charset="0"/>
              </a:rPr>
              <a:t>Pieria </a:t>
            </a:r>
            <a:r>
              <a:rPr lang="el-GR" sz="2000" i="1" dirty="0">
                <a:latin typeface="Comic Sans MS" panose="030F0702030302020204" pitchFamily="66" charset="0"/>
              </a:rPr>
              <a:t>2.193</a:t>
            </a:r>
            <a:r>
              <a:rPr lang="en-US" sz="2000" i="1" dirty="0">
                <a:latin typeface="Comic Sans MS" panose="030F0702030302020204" pitchFamily="66" charset="0"/>
              </a:rPr>
              <a:t>m</a:t>
            </a:r>
            <a:r>
              <a:rPr lang="el-GR" sz="2000" i="1" dirty="0">
                <a:latin typeface="Comic Sans MS" panose="030F0702030302020204" pitchFamily="66" charset="0"/>
              </a:rPr>
              <a:t>, </a:t>
            </a:r>
            <a:r>
              <a:rPr lang="en-US" sz="2000" dirty="0" err="1">
                <a:latin typeface="Comic Sans MS" panose="030F0702030302020204" pitchFamily="66" charset="0"/>
              </a:rPr>
              <a:t>Vermio</a:t>
            </a:r>
            <a:r>
              <a:rPr lang="el-GR" sz="2000" dirty="0">
                <a:latin typeface="Comic Sans MS" panose="030F0702030302020204" pitchFamily="66" charset="0"/>
              </a:rPr>
              <a:t> </a:t>
            </a:r>
            <a:r>
              <a:rPr lang="el-GR" sz="2000" i="1" dirty="0">
                <a:latin typeface="Comic Sans MS" panose="030F0702030302020204" pitchFamily="66" charset="0"/>
              </a:rPr>
              <a:t>2.052 μ.</a:t>
            </a:r>
          </a:p>
          <a:p>
            <a:pPr algn="just"/>
            <a:endParaRPr lang="el-GR" sz="2000" i="1" dirty="0">
              <a:latin typeface="Comic Sans MS" panose="030F0702030302020204" pitchFamily="66" charset="0"/>
            </a:endParaRPr>
          </a:p>
          <a:p>
            <a:pPr marL="0" indent="0" algn="just">
              <a:buNone/>
            </a:pPr>
            <a:r>
              <a:rPr lang="en-US" sz="2000" b="1" dirty="0">
                <a:latin typeface="Comic Sans MS" panose="030F0702030302020204" pitchFamily="66" charset="0"/>
              </a:rPr>
              <a:t>Rivers</a:t>
            </a:r>
            <a:r>
              <a:rPr lang="el-GR" sz="2000" b="1" dirty="0">
                <a:latin typeface="Comic Sans MS" panose="030F0702030302020204" pitchFamily="66" charset="0"/>
              </a:rPr>
              <a:t>: </a:t>
            </a:r>
            <a:r>
              <a:rPr lang="en-US" sz="2000" dirty="0" err="1">
                <a:latin typeface="Comic Sans MS" panose="030F0702030302020204" pitchFamily="66" charset="0"/>
              </a:rPr>
              <a:t>Aliakmonas</a:t>
            </a:r>
            <a:r>
              <a:rPr lang="en-US" sz="2000" dirty="0">
                <a:latin typeface="Comic Sans MS" panose="030F0702030302020204" pitchFamily="66" charset="0"/>
              </a:rPr>
              <a:t> </a:t>
            </a:r>
            <a:r>
              <a:rPr lang="el-GR" sz="2000" i="1" dirty="0">
                <a:latin typeface="Comic Sans MS" panose="030F0702030302020204" pitchFamily="66" charset="0"/>
              </a:rPr>
              <a:t>297</a:t>
            </a:r>
            <a:r>
              <a:rPr lang="en-US" sz="2000" i="1" dirty="0">
                <a:latin typeface="Comic Sans MS" panose="030F0702030302020204" pitchFamily="66" charset="0"/>
              </a:rPr>
              <a:t>km</a:t>
            </a:r>
            <a:r>
              <a:rPr lang="el-GR" sz="2000" i="1" dirty="0">
                <a:latin typeface="Comic Sans MS" panose="030F0702030302020204" pitchFamily="66" charset="0"/>
              </a:rPr>
              <a:t>, </a:t>
            </a:r>
            <a:r>
              <a:rPr lang="en-US" sz="2000" dirty="0" err="1">
                <a:latin typeface="Comic Sans MS" panose="030F0702030302020204" pitchFamily="66" charset="0"/>
              </a:rPr>
              <a:t>Loudias</a:t>
            </a:r>
            <a:r>
              <a:rPr lang="en-US" sz="2000" dirty="0">
                <a:latin typeface="Comic Sans MS" panose="030F0702030302020204" pitchFamily="66" charset="0"/>
              </a:rPr>
              <a:t> </a:t>
            </a:r>
            <a:r>
              <a:rPr lang="el-GR" sz="2000" i="1" dirty="0">
                <a:latin typeface="Comic Sans MS" panose="030F0702030302020204" pitchFamily="66" charset="0"/>
              </a:rPr>
              <a:t>60</a:t>
            </a:r>
            <a:r>
              <a:rPr lang="en-US" sz="2000" i="1" dirty="0">
                <a:latin typeface="Comic Sans MS" panose="030F0702030302020204" pitchFamily="66" charset="0"/>
              </a:rPr>
              <a:t>km</a:t>
            </a:r>
            <a:endParaRPr lang="el-GR" sz="2000" dirty="0">
              <a:latin typeface="Comic Sans MS" panose="030F0702030302020204" pitchFamily="66" charset="0"/>
            </a:endParaRPr>
          </a:p>
          <a:p>
            <a:pPr marL="0" indent="0" algn="just">
              <a:buNone/>
            </a:pPr>
            <a:br>
              <a:rPr lang="el-GR" sz="2000" dirty="0">
                <a:latin typeface="Comic Sans MS" panose="030F0702030302020204" pitchFamily="66" charset="0"/>
              </a:rPr>
            </a:br>
            <a:endParaRPr lang="el-GR" sz="2000" dirty="0">
              <a:latin typeface="Comic Sans MS" panose="030F0702030302020204" pitchFamily="66" charset="0"/>
            </a:endParaRPr>
          </a:p>
          <a:p>
            <a:endParaRPr lang="el-GR" dirty="0"/>
          </a:p>
        </p:txBody>
      </p:sp>
    </p:spTree>
    <p:extLst>
      <p:ext uri="{BB962C8B-B14F-4D97-AF65-F5344CB8AC3E}">
        <p14:creationId xmlns:p14="http://schemas.microsoft.com/office/powerpoint/2010/main" val="3911763200"/>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889</TotalTime>
  <Words>836</Words>
  <Application>Microsoft Office PowerPoint</Application>
  <PresentationFormat>Ευρεία οθόνη</PresentationFormat>
  <Paragraphs>93</Paragraphs>
  <Slides>41</Slides>
  <Notes>0</Notes>
  <HiddenSlides>0</HiddenSlides>
  <MMClips>0</MMClips>
  <ScaleCrop>false</ScaleCrop>
  <HeadingPairs>
    <vt:vector size="6" baseType="variant">
      <vt:variant>
        <vt:lpstr>Γραμματοσειρές που χρησιμοποιούνται</vt:lpstr>
      </vt:variant>
      <vt:variant>
        <vt:i4>4</vt:i4>
      </vt:variant>
      <vt:variant>
        <vt:lpstr>Θέμα</vt:lpstr>
      </vt:variant>
      <vt:variant>
        <vt:i4>1</vt:i4>
      </vt:variant>
      <vt:variant>
        <vt:lpstr>Τίτλοι διαφανειών</vt:lpstr>
      </vt:variant>
      <vt:variant>
        <vt:i4>41</vt:i4>
      </vt:variant>
    </vt:vector>
  </HeadingPairs>
  <TitlesOfParts>
    <vt:vector size="46" baseType="lpstr">
      <vt:lpstr>Arial</vt:lpstr>
      <vt:lpstr>Calibri</vt:lpstr>
      <vt:lpstr>Calibri Light</vt:lpstr>
      <vt:lpstr>Comic Sans MS</vt:lpstr>
      <vt:lpstr>Θέμα του Office</vt:lpstr>
      <vt:lpstr>Prefecture of Imathia</vt:lpstr>
      <vt:lpstr>Παρουσίαση του PowerPoint</vt:lpstr>
      <vt:lpstr>Παρουσίαση του PowerPoint</vt:lpstr>
      <vt:lpstr>Παρουσίαση του PowerPoint</vt:lpstr>
      <vt:lpstr>                          HISTORY</vt:lpstr>
      <vt:lpstr>                                                 </vt:lpstr>
      <vt:lpstr>Παρουσίαση του PowerPoint</vt:lpstr>
      <vt:lpstr>Παρουσίαση του PowerPoint</vt:lpstr>
      <vt:lpstr>Παρουσίαση του PowerPoint</vt:lpstr>
      <vt:lpstr>                  Museums-       Archaeological Sites</vt:lpstr>
      <vt:lpstr>Παρουσίαση του PowerPoint</vt:lpstr>
      <vt:lpstr>                                        National Museum of Education  </vt:lpstr>
      <vt:lpstr>                                                                                       School of Aristoteles -Mieza </vt:lpstr>
      <vt:lpstr>      Cultural Center                                                                   Mieza’s Theater</vt:lpstr>
      <vt:lpstr>                                    Arapitsa, Naousa –Sacrifice space</vt:lpstr>
      <vt:lpstr>                                               Vergina’s archaeological museum</vt:lpstr>
      <vt:lpstr>                                                            Vergina - Archaeological site</vt:lpstr>
      <vt:lpstr>Παρουσίαση του PowerPoint</vt:lpstr>
      <vt:lpstr>                                      Nature</vt:lpstr>
      <vt:lpstr>                                                     Ski Resorts</vt:lpstr>
      <vt:lpstr>Παρουσίαση του PowerPoint</vt:lpstr>
      <vt:lpstr>Παρουσίαση του PowerPoint</vt:lpstr>
      <vt:lpstr>         Veroia the Capital</vt:lpstr>
      <vt:lpstr>                                                                 </vt:lpstr>
      <vt:lpstr>Παρουσίαση του PowerPoint</vt:lpstr>
      <vt:lpstr>Παρουσίαση του PowerPoint</vt:lpstr>
      <vt:lpstr>Παρουσίαση του PowerPoint</vt:lpstr>
      <vt:lpstr>Παρουσίαση του PowerPoint</vt:lpstr>
      <vt:lpstr>                                                                   District of Kiriotissa</vt:lpstr>
      <vt:lpstr>  </vt:lpstr>
      <vt:lpstr>Παρουσίαση του PowerPoint</vt:lpstr>
      <vt:lpstr>                                                        Holy Mary Soumela church</vt:lpstr>
      <vt:lpstr>         Other cities…</vt:lpstr>
      <vt:lpstr>                                             Naousa</vt:lpstr>
      <vt:lpstr>                                        Meliki</vt:lpstr>
      <vt:lpstr>Παρουσίαση του PowerPoint</vt:lpstr>
      <vt:lpstr>         Customs…</vt:lpstr>
      <vt:lpstr>                                                             </vt:lpstr>
      <vt:lpstr>                                                                            Anastenaria</vt:lpstr>
      <vt:lpstr>      LOCAL DISHES</vt:lpstr>
      <vt:lpstr>                                     DIMOTIKO SCHOLEIO PLATEOS IMATHIAS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User</dc:creator>
  <cp:lastModifiedBy>user</cp:lastModifiedBy>
  <cp:revision>96</cp:revision>
  <dcterms:created xsi:type="dcterms:W3CDTF">2017-03-20T16:42:30Z</dcterms:created>
  <dcterms:modified xsi:type="dcterms:W3CDTF">2019-09-15T17:06:23Z</dcterms:modified>
</cp:coreProperties>
</file>