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 id="279"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87" d="100"/>
          <a:sy n="87" d="100"/>
        </p:scale>
        <p:origin x="48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tr-TR"/>
              <a:t>Asıl başlık stili için tıklatın</a:t>
            </a:r>
            <a:endParaRPr kumimoji="0" lang="en-US"/>
          </a:p>
        </p:txBody>
      </p:sp>
      <p:sp>
        <p:nvSpPr>
          <p:cNvPr id="25" name="Alt Başlık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31" name="Veri Yer Tutucusu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9AB3A824-1A51-4B26-AD58-A6D8E14F6C04}" type="datetimeFigureOut">
              <a:rPr lang="en-US" smtClean="0"/>
              <a:pPr/>
              <a:t>3/31/2020</a:t>
            </a:fld>
            <a:endParaRPr lang="en-US" dirty="0"/>
          </a:p>
        </p:txBody>
      </p:sp>
      <p:sp>
        <p:nvSpPr>
          <p:cNvPr id="18" name="Altbilgi Yer Tutucusu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r>
              <a:rPr lang="en-US"/>
              <a:t>
              </a:t>
            </a:r>
            <a:endParaRPr lang="en-US" dirty="0"/>
          </a:p>
        </p:txBody>
      </p:sp>
      <p:sp>
        <p:nvSpPr>
          <p:cNvPr id="29" name="Slayt Numarası Yer Tutucusu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3CBC1C18-307B-4F68-A007-B5B542270E8D}" type="datetimeFigureOut">
              <a:rPr lang="en-US" smtClean="0"/>
              <a:pPr/>
              <a:t>3/31/2020</a:t>
            </a:fld>
            <a:endParaRPr lang="en-US" dirty="0"/>
          </a:p>
        </p:txBody>
      </p:sp>
      <p:sp>
        <p:nvSpPr>
          <p:cNvPr id="5" name="Altbilgi Yer Tutucusu 4"/>
          <p:cNvSpPr>
            <a:spLocks noGrp="1"/>
          </p:cNvSpPr>
          <p:nvPr>
            <p:ph type="ftr" sz="quarter" idx="11"/>
          </p:nvPr>
        </p:nvSpPr>
        <p:spPr/>
        <p:txBody>
          <a:bodyPr/>
          <a:lstStyle/>
          <a:p>
            <a:r>
              <a:rPr lang="en-US"/>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37600" y="274956"/>
            <a:ext cx="2032000" cy="5851525"/>
          </a:xfrm>
        </p:spPr>
        <p:txBody>
          <a:bodyPr vert="eaVert" ancho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609600" y="274643"/>
            <a:ext cx="8026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a:xfrm>
            <a:off x="5657088" y="6557946"/>
            <a:ext cx="2669952" cy="226902"/>
          </a:xfrm>
        </p:spPr>
        <p:txBody>
          <a:bodyPr/>
          <a:lstStyle/>
          <a:p>
            <a:fld id="{D3FFE419-2371-464F-8239-3959401C3561}" type="datetimeFigureOut">
              <a:rPr lang="en-US" smtClean="0"/>
              <a:pPr/>
              <a:t>3/31/2020</a:t>
            </a:fld>
            <a:endParaRPr lang="en-US" dirty="0"/>
          </a:p>
        </p:txBody>
      </p:sp>
      <p:sp>
        <p:nvSpPr>
          <p:cNvPr id="5" name="Altbilgi Yer Tutucusu 4"/>
          <p:cNvSpPr>
            <a:spLocks noGrp="1"/>
          </p:cNvSpPr>
          <p:nvPr>
            <p:ph type="ftr" sz="quarter" idx="11"/>
          </p:nvPr>
        </p:nvSpPr>
        <p:spPr>
          <a:xfrm>
            <a:off x="609600" y="6556248"/>
            <a:ext cx="4876800" cy="228600"/>
          </a:xfrm>
        </p:spPr>
        <p:txBody>
          <a:bodyPr/>
          <a:lstStyle/>
          <a:p>
            <a:r>
              <a:rPr lang="en-US"/>
              <a:t>
              </a:t>
            </a:r>
            <a:endParaRPr lang="en-US" dirty="0"/>
          </a:p>
        </p:txBody>
      </p:sp>
      <p:sp>
        <p:nvSpPr>
          <p:cNvPr id="6" name="Slayt Numarası Yer Tutucusu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97D162C4-EDD9-4389-A98B-B87ECEA2A816}" type="datetimeFigureOut">
              <a:rPr lang="en-US" smtClean="0"/>
              <a:pPr/>
              <a:t>3/31/2020</a:t>
            </a:fld>
            <a:endParaRPr lang="en-US" dirty="0"/>
          </a:p>
        </p:txBody>
      </p:sp>
      <p:sp>
        <p:nvSpPr>
          <p:cNvPr id="5" name="Altbilgi Yer Tutucusu 4"/>
          <p:cNvSpPr>
            <a:spLocks noGrp="1"/>
          </p:cNvSpPr>
          <p:nvPr>
            <p:ph type="ftr" sz="quarter" idx="11"/>
          </p:nvPr>
        </p:nvSpPr>
        <p:spPr/>
        <p:txBody>
          <a:bodyPr/>
          <a:lstStyle/>
          <a:p>
            <a:r>
              <a:rPr lang="en-US"/>
              <a:t>
              </a:t>
            </a:r>
            <a:endParaRPr lang="en-US" dirty="0"/>
          </a:p>
        </p:txBody>
      </p:sp>
      <p:sp>
        <p:nvSpPr>
          <p:cNvPr id="6" name="Slayt Numarası Yer Tutucusu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3CBC1C18-307B-4F68-A007-B5B542270E8D}" type="datetimeFigureOut">
              <a:rPr lang="en-US" smtClean="0"/>
              <a:pPr/>
              <a:t>3/31/2020</a:t>
            </a:fld>
            <a:endParaRPr lang="en-US" dirty="0"/>
          </a:p>
        </p:txBody>
      </p:sp>
      <p:sp>
        <p:nvSpPr>
          <p:cNvPr id="5" name="Altbilgi Yer Tutucusu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r>
              <a:rPr lang="en-US"/>
              <a:t>
              </a:t>
            </a:r>
            <a:endParaRPr lang="en-US" dirty="0"/>
          </a:p>
        </p:txBody>
      </p:sp>
      <p:sp>
        <p:nvSpPr>
          <p:cNvPr id="6" name="Slayt Numarası Yer Tutucusu 5"/>
          <p:cNvSpPr>
            <a:spLocks noGrp="1"/>
          </p:cNvSpPr>
          <p:nvPr>
            <p:ph type="sldNum" sz="quarter" idx="12"/>
          </p:nvPr>
        </p:nvSpPr>
        <p:spPr>
          <a:xfrm>
            <a:off x="8978603" y="6555112"/>
            <a:ext cx="784448" cy="2286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20040"/>
            <a:ext cx="9656064"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CA954B2F-12DE-47F5-8894-472B206D2E1E}" type="datetimeFigureOut">
              <a:rPr lang="en-US" smtClean="0"/>
              <a:pPr/>
              <a:t>3/31/2020</a:t>
            </a:fld>
            <a:endParaRPr lang="en-US" dirty="0"/>
          </a:p>
        </p:txBody>
      </p:sp>
      <p:sp>
        <p:nvSpPr>
          <p:cNvPr id="6" name="Altbilgi Yer Tutucusu 5"/>
          <p:cNvSpPr>
            <a:spLocks noGrp="1"/>
          </p:cNvSpPr>
          <p:nvPr>
            <p:ph type="ftr" sz="quarter" idx="11"/>
          </p:nvPr>
        </p:nvSpPr>
        <p:spPr/>
        <p:txBody>
          <a:bodyPr/>
          <a:lstStyle/>
          <a:p>
            <a:r>
              <a:rPr lang="en-US"/>
              <a:t>
              </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20040"/>
            <a:ext cx="9656064" cy="1143000"/>
          </a:xfrm>
        </p:spPr>
        <p:txBody>
          <a:bodyPr anchor="b"/>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3F30E46F-7819-4ACF-B48B-48222C2ACC88}" type="datetimeFigureOut">
              <a:rPr lang="en-US" smtClean="0"/>
              <a:pPr/>
              <a:t>3/31/2020</a:t>
            </a:fld>
            <a:endParaRPr lang="en-US" dirty="0"/>
          </a:p>
        </p:txBody>
      </p:sp>
      <p:sp>
        <p:nvSpPr>
          <p:cNvPr id="8" name="Altbilgi Yer Tutucusu 7"/>
          <p:cNvSpPr>
            <a:spLocks noGrp="1"/>
          </p:cNvSpPr>
          <p:nvPr>
            <p:ph type="ftr" sz="quarter" idx="11"/>
          </p:nvPr>
        </p:nvSpPr>
        <p:spPr/>
        <p:txBody>
          <a:bodyPr/>
          <a:lstStyle/>
          <a:p>
            <a:r>
              <a:rPr lang="en-US"/>
              <a:t>
              </a:t>
            </a:r>
            <a:endParaRPr lang="en-US" dirty="0"/>
          </a:p>
        </p:txBody>
      </p:sp>
      <p:sp>
        <p:nvSpPr>
          <p:cNvPr id="9" name="Slayt Numarası Yer Tutucusu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20040"/>
            <a:ext cx="9656064" cy="1143000"/>
          </a:xfrm>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1FAF3416-4057-4DAA-829D-4CA07428D088}" type="datetimeFigureOut">
              <a:rPr lang="en-US" smtClean="0"/>
              <a:pPr/>
              <a:t>3/31/2020</a:t>
            </a:fld>
            <a:endParaRPr lang="en-US" dirty="0"/>
          </a:p>
        </p:txBody>
      </p:sp>
      <p:sp>
        <p:nvSpPr>
          <p:cNvPr id="4" name="Altbilgi Yer Tutucusu 3"/>
          <p:cNvSpPr>
            <a:spLocks noGrp="1"/>
          </p:cNvSpPr>
          <p:nvPr>
            <p:ph type="ftr" sz="quarter" idx="11"/>
          </p:nvPr>
        </p:nvSpPr>
        <p:spPr/>
        <p:txBody>
          <a:bodyPr/>
          <a:lstStyle/>
          <a:p>
            <a:r>
              <a:rPr lang="en-US"/>
              <a:t>
              </a:t>
            </a:r>
            <a:endParaRPr lang="en-US" dirty="0"/>
          </a:p>
        </p:txBody>
      </p:sp>
      <p:sp>
        <p:nvSpPr>
          <p:cNvPr id="5" name="Slayt Numarası Yer Tutucusu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921D9284-D300-4297-87F7-E791DCC15DB1}" type="datetimeFigureOut">
              <a:rPr lang="en-US" smtClean="0"/>
              <a:pPr/>
              <a:t>3/31/2020</a:t>
            </a:fld>
            <a:endParaRPr lang="en-US" dirty="0"/>
          </a:p>
        </p:txBody>
      </p:sp>
      <p:sp>
        <p:nvSpPr>
          <p:cNvPr id="3" name="Altbilgi Yer Tutucusu 2"/>
          <p:cNvSpPr>
            <a:spLocks noGrp="1"/>
          </p:cNvSpPr>
          <p:nvPr>
            <p:ph type="ftr" sz="quarter" idx="11"/>
          </p:nvPr>
        </p:nvSpPr>
        <p:spPr/>
        <p:txBody>
          <a:bodyPr/>
          <a:lstStyle>
            <a:lvl1pPr>
              <a:defRPr>
                <a:solidFill>
                  <a:schemeClr val="tx2"/>
                </a:solidFill>
              </a:defRPr>
            </a:lvl1pPr>
            <a:extLst/>
          </a:lstStyle>
          <a:p>
            <a:r>
              <a:rPr lang="en-US"/>
              <a:t>
              </a:t>
            </a:r>
            <a:endParaRPr lang="en-US" dirty="0"/>
          </a:p>
        </p:txBody>
      </p:sp>
      <p:sp>
        <p:nvSpPr>
          <p:cNvPr id="4" name="Slayt Numarası Yer Tutucusu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37D525BB-DA17-4BA0-B3C8-3AC3ABC827E6}" type="datetimeFigureOut">
              <a:rPr lang="en-US" smtClean="0"/>
              <a:pPr/>
              <a:t>3/31/2020</a:t>
            </a:fld>
            <a:endParaRPr lang="en-US" dirty="0"/>
          </a:p>
        </p:txBody>
      </p:sp>
      <p:sp>
        <p:nvSpPr>
          <p:cNvPr id="6" name="Altbilgi Yer Tutucusu 5"/>
          <p:cNvSpPr>
            <a:spLocks noGrp="1"/>
          </p:cNvSpPr>
          <p:nvPr>
            <p:ph type="ftr" sz="quarter" idx="11"/>
          </p:nvPr>
        </p:nvSpPr>
        <p:spPr/>
        <p:txBody>
          <a:bodyPr/>
          <a:lstStyle/>
          <a:p>
            <a:r>
              <a:rPr lang="en-US"/>
              <a:t>
              </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Başlık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a:t>Asıl başlık stili için tıklatın</a:t>
            </a:r>
            <a:endParaRPr kumimoji="0" lang="en-US" dirty="0"/>
          </a:p>
        </p:txBody>
      </p:sp>
      <p:sp>
        <p:nvSpPr>
          <p:cNvPr id="4" name="Metin Yer Tutucusu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a:t>Asıl metin stillerini düzenlemek için tıklatın</a:t>
            </a:r>
          </a:p>
        </p:txBody>
      </p:sp>
      <p:sp>
        <p:nvSpPr>
          <p:cNvPr id="5" name="Veri Yer Tutucusu 4"/>
          <p:cNvSpPr>
            <a:spLocks noGrp="1"/>
          </p:cNvSpPr>
          <p:nvPr>
            <p:ph type="dt" sz="half" idx="10"/>
          </p:nvPr>
        </p:nvSpPr>
        <p:spPr/>
        <p:txBody>
          <a:bodyPr/>
          <a:lstStyle/>
          <a:p>
            <a:fld id="{B16C4C9A-3960-41CF-A4E9-2A8FB932454B}" type="datetimeFigureOut">
              <a:rPr lang="en-US" smtClean="0"/>
              <a:pPr/>
              <a:t>3/31/2020</a:t>
            </a:fld>
            <a:endParaRPr lang="en-US" dirty="0"/>
          </a:p>
        </p:txBody>
      </p:sp>
      <p:sp>
        <p:nvSpPr>
          <p:cNvPr id="6" name="Altbilgi Yer Tutucusu 5"/>
          <p:cNvSpPr>
            <a:spLocks noGrp="1"/>
          </p:cNvSpPr>
          <p:nvPr>
            <p:ph type="ftr" sz="quarter" idx="11"/>
          </p:nvPr>
        </p:nvSpPr>
        <p:spPr/>
        <p:txBody>
          <a:bodyPr/>
          <a:lstStyle/>
          <a:p>
            <a:r>
              <a:rPr lang="en-US"/>
              <a:t>
              </a:t>
            </a:r>
            <a:endParaRPr lang="en-US" dirty="0"/>
          </a:p>
        </p:txBody>
      </p:sp>
      <p:sp>
        <p:nvSpPr>
          <p:cNvPr id="7" name="Slayt Numarası Yer Tutucusu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Resim Yer Tutucusu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aşlık Yer Tutucusu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tr-TR"/>
              <a:t>Asıl başlık stili için tıklatın</a:t>
            </a:r>
            <a:endParaRPr kumimoji="0" lang="en-US"/>
          </a:p>
        </p:txBody>
      </p:sp>
      <p:sp>
        <p:nvSpPr>
          <p:cNvPr id="31" name="Metin Yer Tutucusu 30"/>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7" name="Veri Yer Tutucusu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3CBC1C18-307B-4F68-A007-B5B542270E8D}" type="datetimeFigureOut">
              <a:rPr lang="en-US" smtClean="0"/>
              <a:pPr/>
              <a:t>3/31/2020</a:t>
            </a:fld>
            <a:endParaRPr lang="en-US" dirty="0"/>
          </a:p>
        </p:txBody>
      </p:sp>
      <p:sp>
        <p:nvSpPr>
          <p:cNvPr id="4" name="Altbilgi Yer Tutucusu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r>
              <a:rPr lang="en-US"/>
              <a:t>
              </a:t>
            </a:r>
            <a:endParaRPr lang="en-US" dirty="0"/>
          </a:p>
        </p:txBody>
      </p:sp>
      <p:sp>
        <p:nvSpPr>
          <p:cNvPr id="16" name="Slayt Numarası Yer Tutucusu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Turkish_War_of_Independence" TargetMode="External"/><Relationship Id="rId2" Type="http://schemas.openxmlformats.org/officeDocument/2006/relationships/hyperlink" Target="https://istanbultourstudio.com/things-to-do/istiklal-avenu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Public_peace_and_order" TargetMode="External"/><Relationship Id="rId13" Type="http://schemas.openxmlformats.org/officeDocument/2006/relationships/hyperlink" Target="https://en.wikipedia.org/wiki/Stonemasonry" TargetMode="External"/><Relationship Id="rId18" Type="http://schemas.openxmlformats.org/officeDocument/2006/relationships/hyperlink" Target="https://en.wikipedia.org/wiki/Pottery" TargetMode="External"/><Relationship Id="rId3" Type="http://schemas.openxmlformats.org/officeDocument/2006/relationships/hyperlink" Target="https://en.wikipedia.org/wiki/Clemens_Holzmeister" TargetMode="External"/><Relationship Id="rId7" Type="http://schemas.openxmlformats.org/officeDocument/2006/relationships/hyperlink" Target="https://en.wikipedia.org/wiki/Security" TargetMode="External"/><Relationship Id="rId12" Type="http://schemas.openxmlformats.org/officeDocument/2006/relationships/hyperlink" Target="https://en.wikipedia.org/wiki/Mamak,_Ankara" TargetMode="External"/><Relationship Id="rId17" Type="http://schemas.openxmlformats.org/officeDocument/2006/relationships/hyperlink" Target="https://en.wikipedia.org/wiki/Miner" TargetMode="External"/><Relationship Id="rId2" Type="http://schemas.openxmlformats.org/officeDocument/2006/relationships/hyperlink" Target="https://en.wikipedia.org/wiki/Turkish_language" TargetMode="External"/><Relationship Id="rId16" Type="http://schemas.openxmlformats.org/officeDocument/2006/relationships/hyperlink" Target="https://en.wikipedia.org/wiki/Black_smith" TargetMode="External"/><Relationship Id="rId1" Type="http://schemas.openxmlformats.org/officeDocument/2006/relationships/slideLayout" Target="../slideLayouts/slideLayout2.xml"/><Relationship Id="rId6" Type="http://schemas.openxmlformats.org/officeDocument/2006/relationships/hyperlink" Target="https://en.wikipedia.org/wiki/Josef_Thorak" TargetMode="External"/><Relationship Id="rId11" Type="http://schemas.openxmlformats.org/officeDocument/2006/relationships/hyperlink" Target="https://en.wikipedia.org/wiki/Relief" TargetMode="External"/><Relationship Id="rId5" Type="http://schemas.openxmlformats.org/officeDocument/2006/relationships/hyperlink" Target="https://en.wikipedia.org/wiki/Anton_Hanak" TargetMode="External"/><Relationship Id="rId15" Type="http://schemas.openxmlformats.org/officeDocument/2006/relationships/hyperlink" Target="https://en.wikipedia.org/wiki/Paramedic" TargetMode="External"/><Relationship Id="rId10" Type="http://schemas.openxmlformats.org/officeDocument/2006/relationships/hyperlink" Target="https://en.wikipedia.org/w/index.php?title=Erdberg,_Vienna&amp;action=edit&amp;redlink=1" TargetMode="External"/><Relationship Id="rId4" Type="http://schemas.openxmlformats.org/officeDocument/2006/relationships/hyperlink" Target="https://en.wikipedia.org/wiki/G%C3%BCvenpark" TargetMode="External"/><Relationship Id="rId9" Type="http://schemas.openxmlformats.org/officeDocument/2006/relationships/hyperlink" Target="https://en.wikipedia.org/wiki/Bronze_sculpture" TargetMode="External"/><Relationship Id="rId14" Type="http://schemas.openxmlformats.org/officeDocument/2006/relationships/hyperlink" Target="https://en.wikipedia.org/wiki/Mustafa_Kemal_Atat%C3%BCr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Acroteria" TargetMode="External"/><Relationship Id="rId7" Type="http://schemas.openxmlformats.org/officeDocument/2006/relationships/hyperlink" Target="https://en.wikipedia.org/wiki/Yaz%C4%B1l%C4%B1kaya,_Eski%C5%9Fehir" TargetMode="External"/><Relationship Id="rId2" Type="http://schemas.openxmlformats.org/officeDocument/2006/relationships/hyperlink" Target="https://en.wikipedia.org/wiki/Pediment" TargetMode="External"/><Relationship Id="rId1" Type="http://schemas.openxmlformats.org/officeDocument/2006/relationships/slideLayout" Target="../slideLayouts/slideLayout2.xml"/><Relationship Id="rId6" Type="http://schemas.openxmlformats.org/officeDocument/2006/relationships/hyperlink" Target="https://en.wikipedia.org/wiki/Phrygian_language" TargetMode="External"/><Relationship Id="rId5" Type="http://schemas.openxmlformats.org/officeDocument/2006/relationships/hyperlink" Target="https://en.wikipedia.org/wiki/Cybele" TargetMode="External"/><Relationship Id="rId4" Type="http://schemas.openxmlformats.org/officeDocument/2006/relationships/hyperlink" Target="https://en.wikipedia.org/wiki/Terra_cotta"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en.wikipedia.org/wiki/Italian_people" TargetMode="External"/><Relationship Id="rId3" Type="http://schemas.openxmlformats.org/officeDocument/2006/relationships/hyperlink" Target="https://tools.wmflabs.org/geohack/geohack.php?pagename=Atat%C3%BCrk_Monument_(%C4%B0zmir)&amp;params=38_25_45_N_27_08_04_E_" TargetMode="External"/><Relationship Id="rId7" Type="http://schemas.openxmlformats.org/officeDocument/2006/relationships/hyperlink" Target="https://en.wikipedia.org/wiki/Pietro_Canonica" TargetMode="External"/><Relationship Id="rId2" Type="http://schemas.openxmlformats.org/officeDocument/2006/relationships/hyperlink" Target="https://en.wikipedia.org/wiki/%C4%B0zmir_Cumhuriyet_Square" TargetMode="External"/><Relationship Id="rId1" Type="http://schemas.openxmlformats.org/officeDocument/2006/relationships/slideLayout" Target="../slideLayouts/slideLayout2.xml"/><Relationship Id="rId6" Type="http://schemas.openxmlformats.org/officeDocument/2006/relationships/hyperlink" Target="https://en.wikipedia.org/wiki/Atat%C3%BCrk" TargetMode="External"/><Relationship Id="rId11" Type="http://schemas.openxmlformats.org/officeDocument/2006/relationships/hyperlink" Target="https://en.wikipedia.org/wiki/Afyonkarahisar" TargetMode="External"/><Relationship Id="rId5" Type="http://schemas.openxmlformats.org/officeDocument/2006/relationships/hyperlink" Target="https://en.wikipedia.org/wiki/Aegean_Sea" TargetMode="External"/><Relationship Id="rId10" Type="http://schemas.openxmlformats.org/officeDocument/2006/relationships/hyperlink" Target="https://en.wikipedia.org/wiki/Atat%C3%BCrk_Monument_(%C4%B0zmir)" TargetMode="External"/><Relationship Id="rId4" Type="http://schemas.openxmlformats.org/officeDocument/2006/relationships/hyperlink" Target="https://en.wikipedia.org/wiki/Gulf_of_%C4%B0zmir" TargetMode="External"/><Relationship Id="rId9" Type="http://schemas.openxmlformats.org/officeDocument/2006/relationships/hyperlink" Target="https://en.wikipedia.org/wiki/Taksim_Monument"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en.wikipedia.org/wiki/Ulu_Cami_(Birgi)" TargetMode="External"/><Relationship Id="rId3" Type="http://schemas.openxmlformats.org/officeDocument/2006/relationships/hyperlink" Target="https://en.wikipedia.org/wiki/Il%C3%A7e" TargetMode="External"/><Relationship Id="rId7" Type="http://schemas.openxmlformats.org/officeDocument/2006/relationships/hyperlink" Target="https://en.wikipedia.org/wiki/Ghazi_(warrior)" TargetMode="External"/><Relationship Id="rId2" Type="http://schemas.openxmlformats.org/officeDocument/2006/relationships/hyperlink" Target="https://en.wikipedia.org/wiki/%C3%96demi%C5%9F" TargetMode="External"/><Relationship Id="rId1" Type="http://schemas.openxmlformats.org/officeDocument/2006/relationships/slideLayout" Target="../slideLayouts/slideLayout2.xml"/><Relationship Id="rId6" Type="http://schemas.openxmlformats.org/officeDocument/2006/relationships/hyperlink" Target="https://en.wikipedia.org/wiki/Umur_Bey" TargetMode="External"/><Relationship Id="rId11" Type="http://schemas.openxmlformats.org/officeDocument/2006/relationships/hyperlink" Target="https://en.wikipedia.org/wiki/Ministry_of_Culture_and_Tourism_(Turkey)" TargetMode="External"/><Relationship Id="rId5" Type="http://schemas.openxmlformats.org/officeDocument/2006/relationships/hyperlink" Target="https://en.wikipedia.org/wiki/Ayd%C4%B1nids" TargetMode="External"/><Relationship Id="rId10" Type="http://schemas.openxmlformats.org/officeDocument/2006/relationships/hyperlink" Target="https://en.wikipedia.org/wiki/Turkish_Naval_Forces" TargetMode="External"/><Relationship Id="rId4" Type="http://schemas.openxmlformats.org/officeDocument/2006/relationships/hyperlink" Target="https://en.wikipedia.org/wiki/%C4%B0zmir_Province" TargetMode="External"/><Relationship Id="rId9" Type="http://schemas.openxmlformats.org/officeDocument/2006/relationships/hyperlink" Target="https://tools.wmflabs.org/geohack/geohack.php?pagename=Gazi_Umur_Bey_Monument&amp;params=38_15_24_N_28_04_03_E_"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DE8CD-ADDA-4F9A-9BE4-3DDF0DE63C6F}"/>
              </a:ext>
            </a:extLst>
          </p:cNvPr>
          <p:cNvSpPr>
            <a:spLocks noGrp="1"/>
          </p:cNvSpPr>
          <p:nvPr>
            <p:ph type="ctrTitle"/>
          </p:nvPr>
        </p:nvSpPr>
        <p:spPr>
          <a:xfrm>
            <a:off x="2588031" y="3159031"/>
            <a:ext cx="5518066" cy="1752601"/>
          </a:xfrm>
        </p:spPr>
        <p:txBody>
          <a:bodyPr>
            <a:normAutofit/>
          </a:bodyPr>
          <a:lstStyle/>
          <a:p>
            <a:r>
              <a:rPr lang="tr-TR" dirty="0">
                <a:latin typeface="Times New Roman" panose="02020603050405020304" pitchFamily="18" charset="0"/>
                <a:cs typeface="Times New Roman" panose="02020603050405020304" pitchFamily="18" charset="0"/>
              </a:rPr>
              <a:t>TURKISH MONUMENTS I</a:t>
            </a:r>
          </a:p>
        </p:txBody>
      </p:sp>
      <p:pic>
        <p:nvPicPr>
          <p:cNvPr id="3074" name="Picture 2" descr="dumlupınar şehitlik anıtı ile ilgili görsel sonucu">
            <a:extLst>
              <a:ext uri="{FF2B5EF4-FFF2-40B4-BE49-F238E27FC236}">
                <a16:creationId xmlns:a16="http://schemas.microsoft.com/office/drawing/2014/main" id="{31CBB113-6885-4756-8B8A-0305914F4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794" y="4961175"/>
            <a:ext cx="2328300" cy="1746225"/>
          </a:xfrm>
          <a:prstGeom prst="roundRect">
            <a:avLst>
              <a:gd name="adj" fmla="val 8594"/>
            </a:avLst>
          </a:prstGeom>
          <a:solidFill>
            <a:srgbClr val="FFFFFF">
              <a:shade val="85000"/>
            </a:srgbClr>
          </a:solidFill>
          <a:ln>
            <a:noFill/>
          </a:ln>
          <a:effectLst/>
        </p:spPr>
      </p:pic>
      <p:pic>
        <p:nvPicPr>
          <p:cNvPr id="3076" name="Picture 4" descr="conkbayırı atatürk zafer anıtı ile ilgili görsel sonucu">
            <a:extLst>
              <a:ext uri="{FF2B5EF4-FFF2-40B4-BE49-F238E27FC236}">
                <a16:creationId xmlns:a16="http://schemas.microsoft.com/office/drawing/2014/main" id="{99A34F04-2F53-4971-B6F0-45F21FB19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934" y="297167"/>
            <a:ext cx="2039448" cy="2555966"/>
          </a:xfrm>
          <a:prstGeom prst="roundRect">
            <a:avLst>
              <a:gd name="adj" fmla="val 8594"/>
            </a:avLst>
          </a:prstGeom>
          <a:solidFill>
            <a:srgbClr val="FFFFFF">
              <a:shade val="85000"/>
            </a:srgbClr>
          </a:solidFill>
          <a:ln>
            <a:noFill/>
          </a:ln>
          <a:effectLst/>
        </p:spPr>
      </p:pic>
      <p:pic>
        <p:nvPicPr>
          <p:cNvPr id="3078" name="Picture 6" descr="koca seyit anıtı ile ilgili görsel sonucu">
            <a:extLst>
              <a:ext uri="{FF2B5EF4-FFF2-40B4-BE49-F238E27FC236}">
                <a16:creationId xmlns:a16="http://schemas.microsoft.com/office/drawing/2014/main" id="{B2A05519-C30C-43F6-86F8-729884BC08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616" y="698850"/>
            <a:ext cx="2609850" cy="1752600"/>
          </a:xfrm>
          <a:prstGeom prst="roundRect">
            <a:avLst>
              <a:gd name="adj" fmla="val 8594"/>
            </a:avLst>
          </a:prstGeom>
          <a:solidFill>
            <a:srgbClr val="FFFFFF">
              <a:shade val="85000"/>
            </a:srgbClr>
          </a:solidFill>
          <a:ln>
            <a:noFill/>
          </a:ln>
          <a:effectLst/>
        </p:spPr>
      </p:pic>
      <p:pic>
        <p:nvPicPr>
          <p:cNvPr id="3080" name="Picture 8" descr="57. piyade alayı şehitliği ile ilgili görsel sonucu">
            <a:extLst>
              <a:ext uri="{FF2B5EF4-FFF2-40B4-BE49-F238E27FC236}">
                <a16:creationId xmlns:a16="http://schemas.microsoft.com/office/drawing/2014/main" id="{213CB174-558B-402C-A208-27686B6BF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65" y="158307"/>
            <a:ext cx="2331994" cy="2331994"/>
          </a:xfrm>
          <a:prstGeom prst="roundRect">
            <a:avLst>
              <a:gd name="adj" fmla="val 8594"/>
            </a:avLst>
          </a:prstGeom>
          <a:solidFill>
            <a:srgbClr val="FFFFFF">
              <a:shade val="85000"/>
            </a:srgbClr>
          </a:solidFill>
          <a:ln>
            <a:noFill/>
          </a:ln>
          <a:effectLst/>
        </p:spPr>
      </p:pic>
      <p:pic>
        <p:nvPicPr>
          <p:cNvPr id="3082" name="Picture 10" descr="anıtkabir ile ilgili görsel sonucu">
            <a:extLst>
              <a:ext uri="{FF2B5EF4-FFF2-40B4-BE49-F238E27FC236}">
                <a16:creationId xmlns:a16="http://schemas.microsoft.com/office/drawing/2014/main" id="{CAC0E58D-66D7-4D84-9E06-ECF3E8FA37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65" y="4637176"/>
            <a:ext cx="2906621" cy="163025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136398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fade">
                                      <p:cBhvr>
                                        <p:cTn id="7" dur="500"/>
                                        <p:tgtEl>
                                          <p:spTgt spid="308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500"/>
                                        <p:tgtEl>
                                          <p:spTgt spid="30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82"/>
                                        </p:tgtEl>
                                        <p:attrNameLst>
                                          <p:attrName>style.visibility</p:attrName>
                                        </p:attrNameLst>
                                      </p:cBhvr>
                                      <p:to>
                                        <p:strVal val="visible"/>
                                      </p:to>
                                    </p:set>
                                    <p:animEffect transition="in" filter="fade">
                                      <p:cBhvr>
                                        <p:cTn id="23" dur="500"/>
                                        <p:tgtEl>
                                          <p:spTgt spid="308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571461" y="428604"/>
            <a:ext cx="10972800" cy="1143000"/>
          </a:xfrm>
        </p:spPr>
        <p:txBody>
          <a:bodyPr/>
          <a:lstStyle/>
          <a:p>
            <a:r>
              <a:rPr lang="tr-TR" dirty="0"/>
              <a:t>TAKSİM REPUBLİC MONUMENT</a:t>
            </a:r>
          </a:p>
        </p:txBody>
      </p:sp>
      <p:sp>
        <p:nvSpPr>
          <p:cNvPr id="6" name="5 İçerik Yer Tutucusu"/>
          <p:cNvSpPr>
            <a:spLocks noGrp="1"/>
          </p:cNvSpPr>
          <p:nvPr>
            <p:ph idx="1"/>
          </p:nvPr>
        </p:nvSpPr>
        <p:spPr>
          <a:xfrm>
            <a:off x="609600" y="1785926"/>
            <a:ext cx="10099431" cy="4538674"/>
          </a:xfrm>
        </p:spPr>
        <p:txBody>
          <a:bodyPr>
            <a:normAutofit fontScale="85000" lnSpcReduction="20000"/>
          </a:bodyPr>
          <a:lstStyle/>
          <a:p>
            <a:r>
              <a:rPr lang="en-US" dirty="0" err="1">
                <a:solidFill>
                  <a:srgbClr val="002060"/>
                </a:solidFill>
                <a:latin typeface="Bahnschrift Light" pitchFamily="34" charset="0"/>
              </a:rPr>
              <a:t>Taksim</a:t>
            </a:r>
            <a:r>
              <a:rPr lang="en-US" dirty="0">
                <a:solidFill>
                  <a:srgbClr val="002060"/>
                </a:solidFill>
                <a:latin typeface="Bahnschrift Light" pitchFamily="34" charset="0"/>
              </a:rPr>
              <a:t> Republic Monument (</a:t>
            </a:r>
            <a:r>
              <a:rPr lang="en-US" dirty="0" err="1">
                <a:solidFill>
                  <a:srgbClr val="002060"/>
                </a:solidFill>
                <a:latin typeface="Bahnschrift Light" pitchFamily="34" charset="0"/>
              </a:rPr>
              <a:t>Taksim</a:t>
            </a:r>
            <a:r>
              <a:rPr lang="en-US" dirty="0">
                <a:solidFill>
                  <a:srgbClr val="002060"/>
                </a:solidFill>
                <a:latin typeface="Bahnschrift Light" pitchFamily="34" charset="0"/>
              </a:rPr>
              <a:t> </a:t>
            </a:r>
            <a:r>
              <a:rPr lang="en-US" dirty="0" err="1">
                <a:solidFill>
                  <a:srgbClr val="002060"/>
                </a:solidFill>
                <a:latin typeface="Bahnschrift Light" pitchFamily="34" charset="0"/>
              </a:rPr>
              <a:t>Cumhuriyet</a:t>
            </a:r>
            <a:r>
              <a:rPr lang="en-US" dirty="0">
                <a:solidFill>
                  <a:srgbClr val="002060"/>
                </a:solidFill>
                <a:latin typeface="Bahnschrift Light" pitchFamily="34" charset="0"/>
              </a:rPr>
              <a:t> </a:t>
            </a:r>
            <a:r>
              <a:rPr lang="en-US" dirty="0" err="1">
                <a:solidFill>
                  <a:srgbClr val="002060"/>
                </a:solidFill>
                <a:latin typeface="Bahnschrift Light" pitchFamily="34" charset="0"/>
              </a:rPr>
              <a:t>Anıtı</a:t>
            </a:r>
            <a:r>
              <a:rPr lang="en-US" dirty="0">
                <a:solidFill>
                  <a:srgbClr val="002060"/>
                </a:solidFill>
                <a:latin typeface="Bahnschrift Light" pitchFamily="34" charset="0"/>
              </a:rPr>
              <a:t>) is a commemorative sculpture group to honor the foundation of Turkish Republic in 1923. The monument is located in the </a:t>
            </a:r>
            <a:r>
              <a:rPr lang="en-US" dirty="0" err="1">
                <a:solidFill>
                  <a:srgbClr val="002060"/>
                </a:solidFill>
                <a:latin typeface="Bahnschrift Light" pitchFamily="34" charset="0"/>
              </a:rPr>
              <a:t>Taksim</a:t>
            </a:r>
            <a:r>
              <a:rPr lang="en-US" dirty="0">
                <a:solidFill>
                  <a:srgbClr val="002060"/>
                </a:solidFill>
                <a:latin typeface="Bahnschrift Light" pitchFamily="34" charset="0"/>
              </a:rPr>
              <a:t> Square that is the beating heart of Istanbul. In today’s Istanbul, celebrations, protests, official ceremonies, and many other activities take place in </a:t>
            </a:r>
            <a:r>
              <a:rPr lang="en-US" dirty="0" err="1">
                <a:solidFill>
                  <a:srgbClr val="002060"/>
                </a:solidFill>
                <a:latin typeface="Bahnschrift Light" pitchFamily="34" charset="0"/>
              </a:rPr>
              <a:t>Taksim</a:t>
            </a:r>
            <a:r>
              <a:rPr lang="en-US" dirty="0">
                <a:solidFill>
                  <a:srgbClr val="002060"/>
                </a:solidFill>
                <a:latin typeface="Bahnschrift Light" pitchFamily="34" charset="0"/>
              </a:rPr>
              <a:t> Square. In addition, </a:t>
            </a:r>
            <a:r>
              <a:rPr lang="en-US" dirty="0" err="1">
                <a:solidFill>
                  <a:srgbClr val="002060"/>
                </a:solidFill>
                <a:latin typeface="Bahnschrift Light" pitchFamily="34" charset="0"/>
              </a:rPr>
              <a:t>Taksim</a:t>
            </a:r>
            <a:r>
              <a:rPr lang="en-US" dirty="0">
                <a:solidFill>
                  <a:srgbClr val="002060"/>
                </a:solidFill>
                <a:latin typeface="Bahnschrift Light" pitchFamily="34" charset="0"/>
              </a:rPr>
              <a:t> Square as well as the </a:t>
            </a:r>
            <a:r>
              <a:rPr lang="en-US" dirty="0" err="1">
                <a:solidFill>
                  <a:srgbClr val="002060"/>
                </a:solidFill>
                <a:latin typeface="Bahnschrift Light" pitchFamily="34" charset="0"/>
              </a:rPr>
              <a:t>Taksim</a:t>
            </a:r>
            <a:r>
              <a:rPr lang="en-US" dirty="0">
                <a:solidFill>
                  <a:srgbClr val="002060"/>
                </a:solidFill>
                <a:latin typeface="Bahnschrift Light" pitchFamily="34" charset="0"/>
              </a:rPr>
              <a:t> Republic Monument marks the beginning of </a:t>
            </a:r>
            <a:r>
              <a:rPr lang="en-US" dirty="0" err="1">
                <a:solidFill>
                  <a:srgbClr val="002060"/>
                </a:solidFill>
                <a:latin typeface="Bahnschrift Light" pitchFamily="34" charset="0"/>
                <a:hlinkClick r:id="rId2">
                  <a:extLst>
                    <a:ext uri="{A12FA001-AC4F-418D-AE19-62706E023703}">
                      <ahyp:hlinkClr xmlns:ahyp="http://schemas.microsoft.com/office/drawing/2018/hyperlinkcolor" val="tx"/>
                    </a:ext>
                  </a:extLst>
                </a:hlinkClick>
              </a:rPr>
              <a:t>Istiklal</a:t>
            </a:r>
            <a:r>
              <a:rPr lang="en-US" dirty="0">
                <a:solidFill>
                  <a:srgbClr val="002060"/>
                </a:solidFill>
                <a:latin typeface="Bahnschrift Light" pitchFamily="34" charset="0"/>
                <a:hlinkClick r:id="rId2">
                  <a:extLst>
                    <a:ext uri="{A12FA001-AC4F-418D-AE19-62706E023703}">
                      <ahyp:hlinkClr xmlns:ahyp="http://schemas.microsoft.com/office/drawing/2018/hyperlinkcolor" val="tx"/>
                    </a:ext>
                  </a:extLst>
                </a:hlinkClick>
              </a:rPr>
              <a:t> Avenue</a:t>
            </a:r>
            <a:r>
              <a:rPr lang="en-US" dirty="0">
                <a:solidFill>
                  <a:srgbClr val="002060"/>
                </a:solidFill>
                <a:latin typeface="Bahnschrift Light" pitchFamily="34" charset="0"/>
              </a:rPr>
              <a:t> (</a:t>
            </a:r>
            <a:r>
              <a:rPr lang="en-US" dirty="0" err="1">
                <a:solidFill>
                  <a:srgbClr val="002060"/>
                </a:solidFill>
                <a:latin typeface="Bahnschrift Light" pitchFamily="34" charset="0"/>
              </a:rPr>
              <a:t>Istiklal</a:t>
            </a:r>
            <a:r>
              <a:rPr lang="en-US" dirty="0">
                <a:solidFill>
                  <a:srgbClr val="002060"/>
                </a:solidFill>
                <a:latin typeface="Bahnschrift Light" pitchFamily="34" charset="0"/>
              </a:rPr>
              <a:t> </a:t>
            </a:r>
            <a:r>
              <a:rPr lang="en-US" dirty="0" err="1">
                <a:solidFill>
                  <a:srgbClr val="002060"/>
                </a:solidFill>
                <a:latin typeface="Bahnschrift Light" pitchFamily="34" charset="0"/>
              </a:rPr>
              <a:t>Caddesi</a:t>
            </a:r>
            <a:r>
              <a:rPr lang="en-US" dirty="0">
                <a:solidFill>
                  <a:srgbClr val="002060"/>
                </a:solidFill>
                <a:latin typeface="Bahnschrift Light" pitchFamily="34" charset="0"/>
              </a:rPr>
              <a:t>), which is the most popular pedestrian street of Istanbul and approximately three million people pass it everyday.</a:t>
            </a:r>
            <a:endParaRPr lang="tr-TR" dirty="0">
              <a:solidFill>
                <a:srgbClr val="002060"/>
              </a:solidFill>
              <a:latin typeface="Bahnschrift Light" pitchFamily="34" charset="0"/>
            </a:endParaRPr>
          </a:p>
          <a:p>
            <a:endParaRPr lang="en-US" dirty="0">
              <a:solidFill>
                <a:srgbClr val="002060"/>
              </a:solidFill>
              <a:latin typeface="Bahnschrift Light" pitchFamily="34" charset="0"/>
            </a:endParaRPr>
          </a:p>
          <a:p>
            <a:r>
              <a:rPr lang="en-US" dirty="0">
                <a:solidFill>
                  <a:srgbClr val="002060"/>
                </a:solidFill>
                <a:latin typeface="Bahnschrift Light" pitchFamily="34" charset="0"/>
              </a:rPr>
              <a:t>The monument was erected in 1928 and it portrays the founders of the Turkish Republic as well as the other characters that symbolize the Turkish nation and the military aid of the Soviet Union during the </a:t>
            </a:r>
            <a:r>
              <a:rPr lang="en-US" dirty="0">
                <a:solidFill>
                  <a:srgbClr val="002060"/>
                </a:solidFill>
                <a:latin typeface="Bahnschrift Light" pitchFamily="34" charset="0"/>
                <a:hlinkClick r:id="rId3">
                  <a:extLst>
                    <a:ext uri="{A12FA001-AC4F-418D-AE19-62706E023703}">
                      <ahyp:hlinkClr xmlns:ahyp="http://schemas.microsoft.com/office/drawing/2018/hyperlinkcolor" val="tx"/>
                    </a:ext>
                  </a:extLst>
                </a:hlinkClick>
              </a:rPr>
              <a:t>Turkish War of Independence</a:t>
            </a:r>
            <a:r>
              <a:rPr lang="en-US" dirty="0">
                <a:solidFill>
                  <a:srgbClr val="002060"/>
                </a:solidFill>
                <a:latin typeface="Bahnschrift Light" pitchFamily="34" charset="0"/>
              </a:rPr>
              <a:t> between 1919 and 1923. </a:t>
            </a:r>
            <a:r>
              <a:rPr lang="en-US" dirty="0" err="1">
                <a:solidFill>
                  <a:srgbClr val="002060"/>
                </a:solidFill>
                <a:latin typeface="Bahnschrift Light" pitchFamily="34" charset="0"/>
              </a:rPr>
              <a:t>Taksim</a:t>
            </a:r>
            <a:r>
              <a:rPr lang="en-US" dirty="0">
                <a:solidFill>
                  <a:srgbClr val="002060"/>
                </a:solidFill>
                <a:latin typeface="Bahnschrift Light" pitchFamily="34" charset="0"/>
              </a:rPr>
              <a:t> Republic Monument is a two sided sculpture group and its one side represents the Turkish War of </a:t>
            </a:r>
            <a:r>
              <a:rPr lang="en-US" dirty="0" err="1">
                <a:solidFill>
                  <a:srgbClr val="002060"/>
                </a:solidFill>
                <a:latin typeface="Bahnschrift Light" pitchFamily="34" charset="0"/>
              </a:rPr>
              <a:t>Independece</a:t>
            </a:r>
            <a:r>
              <a:rPr lang="en-US" dirty="0">
                <a:solidFill>
                  <a:srgbClr val="002060"/>
                </a:solidFill>
                <a:latin typeface="Bahnschrift Light" pitchFamily="34" charset="0"/>
              </a:rPr>
              <a:t>, whereas the other side represents the modern Turkish Republic. </a:t>
            </a:r>
            <a:endParaRPr lang="tr-TR" dirty="0">
              <a:solidFill>
                <a:srgbClr val="002060"/>
              </a:solidFill>
              <a:latin typeface="Bahnschrift Light" pitchFamily="34" charset="0"/>
            </a:endParaRPr>
          </a:p>
        </p:txBody>
      </p:sp>
    </p:spTree>
    <p:extLst>
      <p:ext uri="{BB962C8B-B14F-4D97-AF65-F5344CB8AC3E}">
        <p14:creationId xmlns:p14="http://schemas.microsoft.com/office/powerpoint/2010/main" val="42039973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bs.twimg.com/media/EBcaVYHXsAA1Fbx.jpg"/>
          <p:cNvPicPr>
            <a:picLocks noChangeAspect="1" noChangeArrowheads="1"/>
          </p:cNvPicPr>
          <p:nvPr/>
        </p:nvPicPr>
        <p:blipFill>
          <a:blip r:embed="rId2"/>
          <a:srcRect/>
          <a:stretch>
            <a:fillRect/>
          </a:stretch>
        </p:blipFill>
        <p:spPr bwMode="auto">
          <a:xfrm>
            <a:off x="0" y="-1"/>
            <a:ext cx="12192000" cy="6989885"/>
          </a:xfrm>
          <a:prstGeom prst="rect">
            <a:avLst/>
          </a:prstGeom>
          <a:noFill/>
        </p:spPr>
      </p:pic>
    </p:spTree>
    <p:extLst>
      <p:ext uri="{BB962C8B-B14F-4D97-AF65-F5344CB8AC3E}">
        <p14:creationId xmlns:p14="http://schemas.microsoft.com/office/powerpoint/2010/main" val="65530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666712" y="571480"/>
            <a:ext cx="10972800" cy="1143000"/>
          </a:xfrm>
        </p:spPr>
        <p:txBody>
          <a:bodyPr/>
          <a:lstStyle/>
          <a:p>
            <a:r>
              <a:rPr lang="tr-TR" dirty="0"/>
              <a:t>FİRST BULLET MEMORİAL</a:t>
            </a:r>
          </a:p>
        </p:txBody>
      </p:sp>
      <p:sp>
        <p:nvSpPr>
          <p:cNvPr id="3" name="2 İçerik Yer Tutucusu"/>
          <p:cNvSpPr>
            <a:spLocks noGrp="1"/>
          </p:cNvSpPr>
          <p:nvPr>
            <p:ph idx="1"/>
          </p:nvPr>
        </p:nvSpPr>
        <p:spPr/>
        <p:txBody>
          <a:bodyPr>
            <a:normAutofit/>
          </a:bodyPr>
          <a:lstStyle/>
          <a:p>
            <a:r>
              <a:rPr lang="en-US" dirty="0">
                <a:latin typeface="Bahnschrift Light" pitchFamily="34" charset="0"/>
              </a:rPr>
              <a:t>Created by Sculptor </a:t>
            </a:r>
            <a:r>
              <a:rPr lang="en-US" dirty="0" err="1">
                <a:latin typeface="Bahnschrift Light" pitchFamily="34" charset="0"/>
              </a:rPr>
              <a:t>Hakkı</a:t>
            </a:r>
            <a:r>
              <a:rPr lang="en-US" dirty="0">
                <a:latin typeface="Bahnschrift Light" pitchFamily="34" charset="0"/>
              </a:rPr>
              <a:t> </a:t>
            </a:r>
            <a:r>
              <a:rPr lang="en-US" dirty="0" err="1">
                <a:latin typeface="Bahnschrift Light" pitchFamily="34" charset="0"/>
              </a:rPr>
              <a:t>Atamalı</a:t>
            </a:r>
            <a:r>
              <a:rPr lang="en-US" dirty="0">
                <a:latin typeface="Bahnschrift Light" pitchFamily="34" charset="0"/>
              </a:rPr>
              <a:t> between 1981-1982 to commemorate the 100th anniversary of </a:t>
            </a:r>
            <a:r>
              <a:rPr lang="en-US" dirty="0" err="1">
                <a:latin typeface="Bahnschrift Light" pitchFamily="34" charset="0"/>
              </a:rPr>
              <a:t>Atatürk's</a:t>
            </a:r>
            <a:r>
              <a:rPr lang="en-US" dirty="0">
                <a:latin typeface="Bahnschrift Light" pitchFamily="34" charset="0"/>
              </a:rPr>
              <a:t> </a:t>
            </a:r>
            <a:r>
              <a:rPr lang="en-US" dirty="0" err="1">
                <a:latin typeface="Bahnschrift Light" pitchFamily="34" charset="0"/>
              </a:rPr>
              <a:t>birthday.The</a:t>
            </a:r>
            <a:r>
              <a:rPr lang="en-US" dirty="0">
                <a:latin typeface="Bahnschrift Light" pitchFamily="34" charset="0"/>
              </a:rPr>
              <a:t> port where the pier where </a:t>
            </a:r>
            <a:r>
              <a:rPr lang="en-US" dirty="0" err="1">
                <a:latin typeface="Bahnschrift Light" pitchFamily="34" charset="0"/>
              </a:rPr>
              <a:t>Atatürk</a:t>
            </a:r>
            <a:r>
              <a:rPr lang="en-US" dirty="0">
                <a:latin typeface="Bahnschrift Light" pitchFamily="34" charset="0"/>
              </a:rPr>
              <a:t> set foot in Samsun on 19 May 1919 was filled with rocks during the construction of Samsun Port</a:t>
            </a:r>
            <a:r>
              <a:rPr lang="tr-TR" dirty="0">
                <a:latin typeface="Bahnschrift Light" pitchFamily="34" charset="0"/>
              </a:rPr>
              <a:t>.</a:t>
            </a:r>
          </a:p>
          <a:p>
            <a:endParaRPr lang="tr-TR" dirty="0">
              <a:latin typeface="Bahnschrift Light" pitchFamily="34" charset="0"/>
            </a:endParaRPr>
          </a:p>
          <a:p>
            <a:r>
              <a:rPr lang="en-US" dirty="0">
                <a:latin typeface="Bahnschrift Light" pitchFamily="34" charset="0"/>
              </a:rPr>
              <a:t>Today, the pier stands 250m from the </a:t>
            </a:r>
            <a:r>
              <a:rPr lang="en-US" dirty="0" err="1">
                <a:latin typeface="Bahnschrift Light" pitchFamily="34" charset="0"/>
              </a:rPr>
              <a:t>coast.This</a:t>
            </a:r>
            <a:r>
              <a:rPr lang="en-US" dirty="0">
                <a:latin typeface="Bahnschrift Light" pitchFamily="34" charset="0"/>
              </a:rPr>
              <a:t> monument was erected in order to determine the location of this </a:t>
            </a:r>
            <a:r>
              <a:rPr lang="en-US" dirty="0" err="1">
                <a:latin typeface="Bahnschrift Light" pitchFamily="34" charset="0"/>
              </a:rPr>
              <a:t>pier.This</a:t>
            </a:r>
            <a:r>
              <a:rPr lang="en-US" dirty="0">
                <a:latin typeface="Bahnschrift Light" pitchFamily="34" charset="0"/>
              </a:rPr>
              <a:t> monument </a:t>
            </a:r>
            <a:r>
              <a:rPr lang="en-US" dirty="0" err="1">
                <a:latin typeface="Bahnschrift Light" pitchFamily="34" charset="0"/>
              </a:rPr>
              <a:t>symbolizies</a:t>
            </a:r>
            <a:r>
              <a:rPr lang="en-US" dirty="0">
                <a:latin typeface="Bahnschrift Light" pitchFamily="34" charset="0"/>
              </a:rPr>
              <a:t> solidarity by putting at the center </a:t>
            </a:r>
            <a:r>
              <a:rPr lang="en-US" dirty="0" err="1">
                <a:latin typeface="Bahnschrift Light" pitchFamily="34" charset="0"/>
              </a:rPr>
              <a:t>Atatürk</a:t>
            </a:r>
            <a:r>
              <a:rPr lang="en-US" dirty="0">
                <a:latin typeface="Bahnschrift Light" pitchFamily="34" charset="0"/>
              </a:rPr>
              <a:t> and his </a:t>
            </a:r>
            <a:r>
              <a:rPr lang="en-US" dirty="0" err="1">
                <a:latin typeface="Bahnschrift Light" pitchFamily="34" charset="0"/>
              </a:rPr>
              <a:t>commanders.The</a:t>
            </a:r>
            <a:r>
              <a:rPr lang="en-US" dirty="0">
                <a:latin typeface="Bahnschrift Light" pitchFamily="34" charset="0"/>
              </a:rPr>
              <a:t> statues on both ends of the monument symbolize youth.</a:t>
            </a:r>
            <a:endParaRPr lang="tr-TR" dirty="0">
              <a:solidFill>
                <a:srgbClr val="002060"/>
              </a:solidFill>
              <a:latin typeface="Bahnschrift Light" pitchFamily="34" charset="0"/>
            </a:endParaRPr>
          </a:p>
        </p:txBody>
      </p:sp>
    </p:spTree>
    <p:extLst>
      <p:ext uri="{BB962C8B-B14F-4D97-AF65-F5344CB8AC3E}">
        <p14:creationId xmlns:p14="http://schemas.microsoft.com/office/powerpoint/2010/main" val="940406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367962" y="2143117"/>
            <a:ext cx="646331" cy="646331"/>
          </a:xfrm>
          <a:prstGeom prst="rect">
            <a:avLst/>
          </a:prstGeom>
          <a:noFill/>
        </p:spPr>
        <p:txBody>
          <a:bodyPr wrap="none" lIns="91440" tIns="45720" rIns="91440" bIns="45720">
            <a:spAutoFit/>
          </a:bodyPr>
          <a:lstStyle/>
          <a:p>
            <a:pPr algn="ctr"/>
            <a:r>
              <a:rPr lang="tr-TR"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6" name="5 Dikdörtgen"/>
          <p:cNvSpPr/>
          <p:nvPr/>
        </p:nvSpPr>
        <p:spPr>
          <a:xfrm>
            <a:off x="761963" y="4857761"/>
            <a:ext cx="356188" cy="830997"/>
          </a:xfrm>
          <a:prstGeom prst="rect">
            <a:avLst/>
          </a:prstGeom>
          <a:noFill/>
        </p:spPr>
        <p:txBody>
          <a:bodyPr wrap="none" lIns="91440" tIns="45720" rIns="91440" bIns="45720">
            <a:spAutoFit/>
          </a:bodyPr>
          <a:lstStyle/>
          <a:p>
            <a:r>
              <a:rPr lang="tr-TR" sz="4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p>
        </p:txBody>
      </p:sp>
      <p:pic>
        <p:nvPicPr>
          <p:cNvPr id="5122" name="Picture 2" descr="DSC_5228.JPG"/>
          <p:cNvPicPr>
            <a:picLocks noChangeAspect="1" noChangeArrowheads="1"/>
          </p:cNvPicPr>
          <p:nvPr/>
        </p:nvPicPr>
        <p:blipFill>
          <a:blip r:embed="rId2"/>
          <a:srcRect/>
          <a:stretch>
            <a:fillRect/>
          </a:stretch>
        </p:blipFill>
        <p:spPr bwMode="auto">
          <a:xfrm>
            <a:off x="0" y="0"/>
            <a:ext cx="12192000" cy="7025054"/>
          </a:xfrm>
          <a:prstGeom prst="rect">
            <a:avLst/>
          </a:prstGeom>
          <a:noFill/>
        </p:spPr>
      </p:pic>
    </p:spTree>
    <p:extLst>
      <p:ext uri="{BB962C8B-B14F-4D97-AF65-F5344CB8AC3E}">
        <p14:creationId xmlns:p14="http://schemas.microsoft.com/office/powerpoint/2010/main" val="21531725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aşlık"/>
          <p:cNvSpPr>
            <a:spLocks noGrp="1"/>
          </p:cNvSpPr>
          <p:nvPr>
            <p:ph type="title"/>
          </p:nvPr>
        </p:nvSpPr>
        <p:spPr/>
        <p:txBody>
          <a:bodyPr/>
          <a:lstStyle/>
          <a:p>
            <a:r>
              <a:rPr lang="tr-TR" dirty="0"/>
              <a:t>SEYİT ONBAŞI MONUMENT</a:t>
            </a:r>
          </a:p>
        </p:txBody>
      </p:sp>
      <p:sp>
        <p:nvSpPr>
          <p:cNvPr id="9" name="8 İçerik Yer Tutucusu"/>
          <p:cNvSpPr>
            <a:spLocks noGrp="1"/>
          </p:cNvSpPr>
          <p:nvPr>
            <p:ph idx="1"/>
          </p:nvPr>
        </p:nvSpPr>
        <p:spPr/>
        <p:txBody>
          <a:bodyPr>
            <a:normAutofit fontScale="92500" lnSpcReduction="10000"/>
          </a:bodyPr>
          <a:lstStyle/>
          <a:p>
            <a:r>
              <a:rPr lang="en-US" dirty="0">
                <a:latin typeface="Bahnschrift Light" pitchFamily="34" charset="0"/>
              </a:rPr>
              <a:t>This </a:t>
            </a:r>
            <a:r>
              <a:rPr lang="en-US" dirty="0" err="1">
                <a:latin typeface="Bahnschrift Light" pitchFamily="34" charset="0"/>
              </a:rPr>
              <a:t>monument,located</a:t>
            </a:r>
            <a:r>
              <a:rPr lang="en-US" dirty="0">
                <a:latin typeface="Bahnschrift Light" pitchFamily="34" charset="0"/>
              </a:rPr>
              <a:t> near </a:t>
            </a:r>
            <a:r>
              <a:rPr lang="en-US" dirty="0" err="1">
                <a:latin typeface="Bahnschrift Light" pitchFamily="34" charset="0"/>
              </a:rPr>
              <a:t>Kilitbahir</a:t>
            </a:r>
            <a:r>
              <a:rPr lang="en-US" dirty="0">
                <a:latin typeface="Bahnschrift Light" pitchFamily="34" charset="0"/>
              </a:rPr>
              <a:t> opposite </a:t>
            </a:r>
            <a:r>
              <a:rPr lang="en-US" dirty="0" err="1">
                <a:latin typeface="Bahnschrift Light" pitchFamily="34" charset="0"/>
              </a:rPr>
              <a:t>Mecidiye</a:t>
            </a:r>
            <a:r>
              <a:rPr lang="en-US" dirty="0">
                <a:latin typeface="Bahnschrift Light" pitchFamily="34" charset="0"/>
              </a:rPr>
              <a:t> </a:t>
            </a:r>
            <a:r>
              <a:rPr lang="en-US" dirty="0" err="1">
                <a:latin typeface="Bahnschrift Light" pitchFamily="34" charset="0"/>
              </a:rPr>
              <a:t>Şehitli,was</a:t>
            </a:r>
            <a:r>
              <a:rPr lang="en-US" dirty="0">
                <a:latin typeface="Bahnschrift Light" pitchFamily="34" charset="0"/>
              </a:rPr>
              <a:t> built in memory of </a:t>
            </a:r>
            <a:r>
              <a:rPr lang="en-US" dirty="0" err="1">
                <a:latin typeface="Bahnschrift Light" pitchFamily="34" charset="0"/>
              </a:rPr>
              <a:t>Seyit</a:t>
            </a:r>
            <a:r>
              <a:rPr lang="en-US" dirty="0">
                <a:latin typeface="Bahnschrift Light" pitchFamily="34" charset="0"/>
              </a:rPr>
              <a:t> </a:t>
            </a:r>
            <a:r>
              <a:rPr lang="en-US" dirty="0" err="1">
                <a:latin typeface="Bahnschrift Light" pitchFamily="34" charset="0"/>
              </a:rPr>
              <a:t>Onbaşı.Seyit</a:t>
            </a:r>
            <a:r>
              <a:rPr lang="en-US" dirty="0">
                <a:latin typeface="Bahnschrift Light" pitchFamily="34" charset="0"/>
              </a:rPr>
              <a:t> </a:t>
            </a:r>
            <a:r>
              <a:rPr lang="en-US" dirty="0" err="1">
                <a:latin typeface="Bahnschrift Light" pitchFamily="34" charset="0"/>
              </a:rPr>
              <a:t>Onbaşı</a:t>
            </a:r>
            <a:r>
              <a:rPr lang="en-US" dirty="0">
                <a:latin typeface="Bahnschrift Light" pitchFamily="34" charset="0"/>
              </a:rPr>
              <a:t> came to the world in </a:t>
            </a:r>
            <a:r>
              <a:rPr lang="en-US" dirty="0" err="1">
                <a:latin typeface="Bahnschrift Light" pitchFamily="34" charset="0"/>
              </a:rPr>
              <a:t>Edremit</a:t>
            </a:r>
            <a:r>
              <a:rPr lang="en-US" dirty="0">
                <a:latin typeface="Bahnschrift Light" pitchFamily="34" charset="0"/>
              </a:rPr>
              <a:t> in 1889 in the village of </a:t>
            </a:r>
            <a:r>
              <a:rPr lang="en-US" dirty="0" err="1">
                <a:latin typeface="Bahnschrift Light" pitchFamily="34" charset="0"/>
              </a:rPr>
              <a:t>Havran-Çamlık</a:t>
            </a:r>
            <a:r>
              <a:rPr lang="en-US" dirty="0">
                <a:latin typeface="Bahnschrift Light" pitchFamily="34" charset="0"/>
              </a:rPr>
              <a:t> and was admitted to the Balkan Wars in 1912 .In 1912 he joined the Balkan Wars. When the war was over, he was not demobilized. He served on the Dardanelles as the protester. </a:t>
            </a:r>
            <a:endParaRPr lang="tr-TR" dirty="0">
              <a:latin typeface="Bahnschrift Light" pitchFamily="34" charset="0"/>
            </a:endParaRPr>
          </a:p>
          <a:p>
            <a:endParaRPr lang="tr-TR" dirty="0">
              <a:latin typeface="Bahnschrift Light" pitchFamily="34" charset="0"/>
            </a:endParaRPr>
          </a:p>
          <a:p>
            <a:r>
              <a:rPr lang="en-US" dirty="0" err="1">
                <a:latin typeface="Bahnschrift Light" pitchFamily="34" charset="0"/>
              </a:rPr>
              <a:t>Seyit</a:t>
            </a:r>
            <a:r>
              <a:rPr lang="en-US" dirty="0">
                <a:latin typeface="Bahnschrift Light" pitchFamily="34" charset="0"/>
              </a:rPr>
              <a:t> </a:t>
            </a:r>
            <a:r>
              <a:rPr lang="en-US" dirty="0" err="1">
                <a:latin typeface="Bahnschrift Light" pitchFamily="34" charset="0"/>
              </a:rPr>
              <a:t>Onbaşı</a:t>
            </a:r>
            <a:r>
              <a:rPr lang="en-US" dirty="0">
                <a:latin typeface="Bahnschrift Light" pitchFamily="34" charset="0"/>
              </a:rPr>
              <a:t>, 276 kg bullet with the help of his  friend </a:t>
            </a:r>
            <a:r>
              <a:rPr lang="en-US" dirty="0" err="1">
                <a:latin typeface="Bahnschrift Light" pitchFamily="34" charset="0"/>
              </a:rPr>
              <a:t>Niğdeli</a:t>
            </a:r>
            <a:r>
              <a:rPr lang="en-US" dirty="0">
                <a:latin typeface="Bahnschrift Light" pitchFamily="34" charset="0"/>
              </a:rPr>
              <a:t> </a:t>
            </a:r>
            <a:r>
              <a:rPr lang="en-US" dirty="0" err="1">
                <a:latin typeface="Bahnschrift Light" pitchFamily="34" charset="0"/>
              </a:rPr>
              <a:t>Ali'nin</a:t>
            </a:r>
            <a:r>
              <a:rPr lang="en-US" dirty="0">
                <a:latin typeface="Bahnschrift Light" pitchFamily="34" charset="0"/>
              </a:rPr>
              <a:t> with the help of this way out of the top six steps bulleted and fired. After that, by the command of </a:t>
            </a:r>
            <a:r>
              <a:rPr lang="en-US" dirty="0" err="1">
                <a:latin typeface="Bahnschrift Light" pitchFamily="34" charset="0"/>
              </a:rPr>
              <a:t>Miralay</a:t>
            </a:r>
            <a:r>
              <a:rPr lang="en-US" dirty="0">
                <a:latin typeface="Bahnschrift Light" pitchFamily="34" charset="0"/>
              </a:rPr>
              <a:t> </a:t>
            </a:r>
            <a:r>
              <a:rPr lang="en-US" dirty="0" err="1">
                <a:latin typeface="Bahnschrift Light" pitchFamily="34" charset="0"/>
              </a:rPr>
              <a:t>Cevad</a:t>
            </a:r>
            <a:r>
              <a:rPr lang="en-US" dirty="0">
                <a:latin typeface="Bahnschrift Light" pitchFamily="34" charset="0"/>
              </a:rPr>
              <a:t> </a:t>
            </a:r>
            <a:r>
              <a:rPr lang="en-US" dirty="0" err="1">
                <a:latin typeface="Bahnschrift Light" pitchFamily="34" charset="0"/>
              </a:rPr>
              <a:t>Bey,commander</a:t>
            </a:r>
            <a:r>
              <a:rPr lang="en-US" dirty="0">
                <a:latin typeface="Bahnschrift Light" pitchFamily="34" charset="0"/>
              </a:rPr>
              <a:t> of the Turkish Constitutional Areas, he was wearing his rank of corporal. </a:t>
            </a:r>
            <a:r>
              <a:rPr lang="en-US" dirty="0" err="1">
                <a:latin typeface="Bahnschrift Light" pitchFamily="34" charset="0"/>
              </a:rPr>
              <a:t>Seyit</a:t>
            </a:r>
            <a:r>
              <a:rPr lang="en-US" dirty="0">
                <a:latin typeface="Bahnschrift Light" pitchFamily="34" charset="0"/>
              </a:rPr>
              <a:t> Corporal participated in the War of Independence and was wounded. In the autumn of 1918, he returned to his village.</a:t>
            </a:r>
            <a:endParaRPr lang="tr-TR" dirty="0">
              <a:latin typeface="Bahnschrift Light" pitchFamily="34" charset="0"/>
            </a:endParaRPr>
          </a:p>
        </p:txBody>
      </p:sp>
    </p:spTree>
    <p:extLst>
      <p:ext uri="{BB962C8B-B14F-4D97-AF65-F5344CB8AC3E}">
        <p14:creationId xmlns:p14="http://schemas.microsoft.com/office/powerpoint/2010/main" val="16141321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 Başlık"/>
          <p:cNvSpPr txBox="1">
            <a:spLocks/>
          </p:cNvSpPr>
          <p:nvPr/>
        </p:nvSpPr>
        <p:spPr>
          <a:xfrm>
            <a:off x="571461" y="2500306"/>
            <a:ext cx="10472928" cy="17526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tr-T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https://4.bp.blogspot.com/-Vozvf4GjvXQ/XIfaL7aYVKI/AAAAAAAAfxc/vfzjLZVF14MrNRYEBVqfRRh6IENfDN_fACKgBGAs/s1600/DSC_0026.JPG"/>
          <p:cNvPicPr>
            <a:picLocks noChangeAspect="1" noChangeArrowheads="1"/>
          </p:cNvPicPr>
          <p:nvPr/>
        </p:nvPicPr>
        <p:blipFill>
          <a:blip r:embed="rId2"/>
          <a:srcRect/>
          <a:stretch>
            <a:fillRect/>
          </a:stretch>
        </p:blipFill>
        <p:spPr bwMode="auto">
          <a:xfrm>
            <a:off x="0" y="0"/>
            <a:ext cx="12191999" cy="7095392"/>
          </a:xfrm>
          <a:prstGeom prst="rect">
            <a:avLst/>
          </a:prstGeom>
          <a:noFill/>
        </p:spPr>
      </p:pic>
    </p:spTree>
    <p:extLst>
      <p:ext uri="{BB962C8B-B14F-4D97-AF65-F5344CB8AC3E}">
        <p14:creationId xmlns:p14="http://schemas.microsoft.com/office/powerpoint/2010/main" val="233911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a:t>KOCATEPE MONUMENT</a:t>
            </a:r>
          </a:p>
        </p:txBody>
      </p:sp>
      <p:sp>
        <p:nvSpPr>
          <p:cNvPr id="6" name="5 İçerik Yer Tutucusu"/>
          <p:cNvSpPr>
            <a:spLocks noGrp="1"/>
          </p:cNvSpPr>
          <p:nvPr>
            <p:ph idx="1"/>
          </p:nvPr>
        </p:nvSpPr>
        <p:spPr/>
        <p:txBody>
          <a:bodyPr>
            <a:normAutofit/>
          </a:bodyPr>
          <a:lstStyle/>
          <a:p>
            <a:r>
              <a:rPr lang="en-US" dirty="0">
                <a:latin typeface="Bahnschrift Light" pitchFamily="34" charset="0"/>
              </a:rPr>
              <a:t>20 km from </a:t>
            </a:r>
            <a:r>
              <a:rPr lang="en-US" dirty="0" err="1">
                <a:latin typeface="Bahnschrift Light" pitchFamily="34" charset="0"/>
              </a:rPr>
              <a:t>Afyonkarahisar</a:t>
            </a:r>
            <a:r>
              <a:rPr lang="en-US" dirty="0">
                <a:latin typeface="Bahnschrift Light" pitchFamily="34" charset="0"/>
              </a:rPr>
              <a:t>. It is located 8 km from </a:t>
            </a:r>
            <a:r>
              <a:rPr lang="en-US" dirty="0" err="1">
                <a:latin typeface="Bahnschrift Light" pitchFamily="34" charset="0"/>
              </a:rPr>
              <a:t>Kültür</a:t>
            </a:r>
            <a:r>
              <a:rPr lang="en-US" dirty="0">
                <a:latin typeface="Bahnschrift Light" pitchFamily="34" charset="0"/>
              </a:rPr>
              <a:t> district. It is located at 1,874 </a:t>
            </a:r>
            <a:r>
              <a:rPr lang="en-US" dirty="0" err="1">
                <a:latin typeface="Bahnschrift Light" pitchFamily="34" charset="0"/>
              </a:rPr>
              <a:t>metres</a:t>
            </a:r>
            <a:r>
              <a:rPr lang="en-US" dirty="0">
                <a:latin typeface="Bahnschrift Light" pitchFamily="34" charset="0"/>
              </a:rPr>
              <a:t>. It is a monument symbolizing the climb to reach </a:t>
            </a:r>
            <a:r>
              <a:rPr lang="en-US" dirty="0" err="1">
                <a:latin typeface="Bahnschrift Light" pitchFamily="34" charset="0"/>
              </a:rPr>
              <a:t>Kocatepe</a:t>
            </a:r>
            <a:r>
              <a:rPr lang="en-US" dirty="0">
                <a:latin typeface="Bahnschrift Light" pitchFamily="34" charset="0"/>
              </a:rPr>
              <a:t>, where a major offensive operation was launched and led by Commander-in-chief Mustafa </a:t>
            </a:r>
            <a:r>
              <a:rPr lang="en-US" dirty="0" err="1">
                <a:latin typeface="Bahnschrift Light" pitchFamily="34" charset="0"/>
              </a:rPr>
              <a:t>Kemal</a:t>
            </a:r>
            <a:r>
              <a:rPr lang="en-US" dirty="0">
                <a:latin typeface="Bahnschrift Light" pitchFamily="34" charset="0"/>
              </a:rPr>
              <a:t> on August 26, 1922. </a:t>
            </a:r>
            <a:endParaRPr lang="tr-TR" dirty="0">
              <a:latin typeface="Bahnschrift Light" pitchFamily="34" charset="0"/>
            </a:endParaRPr>
          </a:p>
          <a:p>
            <a:endParaRPr lang="tr-TR" dirty="0">
              <a:latin typeface="Bahnschrift Light" pitchFamily="34" charset="0"/>
            </a:endParaRPr>
          </a:p>
          <a:p>
            <a:r>
              <a:rPr lang="en-US" dirty="0">
                <a:latin typeface="Bahnschrift Light" pitchFamily="34" charset="0"/>
              </a:rPr>
              <a:t>Due to its geographical location it dominates the plains of </a:t>
            </a:r>
            <a:r>
              <a:rPr lang="en-US" dirty="0" err="1">
                <a:latin typeface="Bahnschrift Light" pitchFamily="34" charset="0"/>
              </a:rPr>
              <a:t>Sinanpaşa</a:t>
            </a:r>
            <a:r>
              <a:rPr lang="en-US" dirty="0">
                <a:latin typeface="Bahnschrift Light" pitchFamily="34" charset="0"/>
              </a:rPr>
              <a:t> and </a:t>
            </a:r>
            <a:r>
              <a:rPr lang="en-US" dirty="0" err="1">
                <a:latin typeface="Bahnschrift Light" pitchFamily="34" charset="0"/>
              </a:rPr>
              <a:t>Afyonkarahisar</a:t>
            </a:r>
            <a:r>
              <a:rPr lang="en-US" dirty="0">
                <a:latin typeface="Bahnschrift Light" pitchFamily="34" charset="0"/>
              </a:rPr>
              <a:t>. Besides the </a:t>
            </a:r>
            <a:r>
              <a:rPr lang="en-US" dirty="0" err="1">
                <a:latin typeface="Bahnschrift Light" pitchFamily="34" charset="0"/>
              </a:rPr>
              <a:t>Atatürk</a:t>
            </a:r>
            <a:r>
              <a:rPr lang="en-US" dirty="0">
                <a:latin typeface="Bahnschrift Light" pitchFamily="34" charset="0"/>
              </a:rPr>
              <a:t> monument, there are also ceremonial sites and trenches in </a:t>
            </a:r>
            <a:r>
              <a:rPr lang="en-US" dirty="0" err="1">
                <a:latin typeface="Bahnschrift Light" pitchFamily="34" charset="0"/>
              </a:rPr>
              <a:t>Koc</a:t>
            </a:r>
            <a:r>
              <a:rPr lang="tr-TR" dirty="0">
                <a:latin typeface="Bahnschrift Light" pitchFamily="34" charset="0"/>
              </a:rPr>
              <a:t>a</a:t>
            </a:r>
            <a:r>
              <a:rPr lang="en-US" dirty="0" err="1">
                <a:latin typeface="Bahnschrift Light" pitchFamily="34" charset="0"/>
              </a:rPr>
              <a:t>tepe</a:t>
            </a:r>
            <a:r>
              <a:rPr lang="en-US" dirty="0">
                <a:latin typeface="Bahnschrift Light" pitchFamily="34" charset="0"/>
              </a:rPr>
              <a:t>.</a:t>
            </a:r>
            <a:endParaRPr lang="tr-TR" dirty="0">
              <a:latin typeface="Bahnschrift Light" pitchFamily="34" charset="0"/>
            </a:endParaRPr>
          </a:p>
        </p:txBody>
      </p:sp>
    </p:spTree>
    <p:extLst>
      <p:ext uri="{BB962C8B-B14F-4D97-AF65-F5344CB8AC3E}">
        <p14:creationId xmlns:p14="http://schemas.microsoft.com/office/powerpoint/2010/main" val="25128633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agizer.imageshack.com/v2/xq90/924/o2Imi8.jpg"/>
          <p:cNvPicPr>
            <a:picLocks noChangeAspect="1" noChangeArrowheads="1"/>
          </p:cNvPicPr>
          <p:nvPr/>
        </p:nvPicPr>
        <p:blipFill>
          <a:blip r:embed="rId2"/>
          <a:srcRect/>
          <a:stretch>
            <a:fillRect/>
          </a:stretch>
        </p:blipFill>
        <p:spPr bwMode="auto">
          <a:xfrm>
            <a:off x="0" y="-140677"/>
            <a:ext cx="12115800" cy="6928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28308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THE FİRST LEAD MONUMENT </a:t>
            </a:r>
          </a:p>
        </p:txBody>
      </p:sp>
      <p:sp>
        <p:nvSpPr>
          <p:cNvPr id="3" name="2 İçerik Yer Tutucusu"/>
          <p:cNvSpPr>
            <a:spLocks noGrp="1"/>
          </p:cNvSpPr>
          <p:nvPr>
            <p:ph idx="1"/>
          </p:nvPr>
        </p:nvSpPr>
        <p:spPr/>
        <p:txBody>
          <a:bodyPr/>
          <a:lstStyle/>
          <a:p>
            <a:r>
              <a:rPr lang="en-US" dirty="0">
                <a:latin typeface="Bahnschrift Light" pitchFamily="34" charset="0"/>
              </a:rPr>
              <a:t>It is a monument erected in 1974 on </a:t>
            </a:r>
            <a:r>
              <a:rPr lang="en-US" dirty="0" err="1">
                <a:latin typeface="Bahnschrift Light" pitchFamily="34" charset="0"/>
              </a:rPr>
              <a:t>Konak</a:t>
            </a:r>
            <a:r>
              <a:rPr lang="en-US" dirty="0">
                <a:latin typeface="Bahnschrift Light" pitchFamily="34" charset="0"/>
              </a:rPr>
              <a:t> Square in Izmir in memory of </a:t>
            </a:r>
            <a:r>
              <a:rPr lang="en-US" dirty="0" err="1">
                <a:latin typeface="Bahnschrift Light" pitchFamily="34" charset="0"/>
              </a:rPr>
              <a:t>Hasan</a:t>
            </a:r>
            <a:r>
              <a:rPr lang="en-US" dirty="0">
                <a:latin typeface="Bahnschrift Light" pitchFamily="34" charset="0"/>
              </a:rPr>
              <a:t> </a:t>
            </a:r>
            <a:r>
              <a:rPr lang="en-US" dirty="0" err="1">
                <a:latin typeface="Bahnschrift Light" pitchFamily="34" charset="0"/>
              </a:rPr>
              <a:t>Tahsin</a:t>
            </a:r>
            <a:r>
              <a:rPr lang="en-US" dirty="0">
                <a:latin typeface="Bahnschrift Light" pitchFamily="34" charset="0"/>
              </a:rPr>
              <a:t>, a journalist who was killed during the occupation of Izmir on 15 May 1919. The monument is a symbol of the Turkish resistance against the Greek invasion in 1919.</a:t>
            </a:r>
            <a:endParaRPr lang="tr-TR" dirty="0">
              <a:latin typeface="Bahnschrift Light" pitchFamily="34" charset="0"/>
            </a:endParaRPr>
          </a:p>
        </p:txBody>
      </p:sp>
    </p:spTree>
    <p:extLst>
      <p:ext uri="{BB962C8B-B14F-4D97-AF65-F5344CB8AC3E}">
        <p14:creationId xmlns:p14="http://schemas.microsoft.com/office/powerpoint/2010/main" val="57562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ttps://pbs.twimg.com/media/C_1-f6CXUAAOx2A.jpg"/>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Tree>
    <p:extLst>
      <p:ext uri="{BB962C8B-B14F-4D97-AF65-F5344CB8AC3E}">
        <p14:creationId xmlns:p14="http://schemas.microsoft.com/office/powerpoint/2010/main" val="2246637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A61C71-1F53-4F76-8E47-ED4B1D88249F}"/>
              </a:ext>
            </a:extLst>
          </p:cNvPr>
          <p:cNvSpPr>
            <a:spLocks noGrp="1"/>
          </p:cNvSpPr>
          <p:nvPr>
            <p:ph type="title"/>
          </p:nvPr>
        </p:nvSpPr>
        <p:spPr>
          <a:xfrm>
            <a:off x="2333136" y="747094"/>
            <a:ext cx="3962399" cy="578783"/>
          </a:xfrm>
        </p:spPr>
        <p:txBody>
          <a:bodyPr>
            <a:noAutofit/>
          </a:bodyPr>
          <a:lstStyle/>
          <a:p>
            <a:pPr algn="l"/>
            <a:r>
              <a:rPr lang="tr-TR" sz="5000" dirty="0">
                <a:latin typeface="Times New Roman" panose="02020603050405020304" pitchFamily="18" charset="0"/>
                <a:ea typeface="Tahoma" panose="020B0604030504040204" pitchFamily="34" charset="0"/>
                <a:cs typeface="Times New Roman" panose="02020603050405020304" pitchFamily="18" charset="0"/>
              </a:rPr>
              <a:t>ANITKABİR</a:t>
            </a:r>
          </a:p>
        </p:txBody>
      </p:sp>
      <p:sp>
        <p:nvSpPr>
          <p:cNvPr id="3" name="İçerik Yer Tutucusu 2">
            <a:extLst>
              <a:ext uri="{FF2B5EF4-FFF2-40B4-BE49-F238E27FC236}">
                <a16:creationId xmlns:a16="http://schemas.microsoft.com/office/drawing/2014/main" id="{C2FC761D-5CFB-47A5-8210-EE7A1BA92C6B}"/>
              </a:ext>
            </a:extLst>
          </p:cNvPr>
          <p:cNvSpPr>
            <a:spLocks noGrp="1"/>
          </p:cNvSpPr>
          <p:nvPr>
            <p:ph idx="1"/>
          </p:nvPr>
        </p:nvSpPr>
        <p:spPr>
          <a:xfrm>
            <a:off x="6726283" y="2539647"/>
            <a:ext cx="4044806" cy="2179320"/>
          </a:xfrm>
        </p:spPr>
        <p:txBody>
          <a:bodyPr>
            <a:normAutofit/>
          </a:bodyPr>
          <a:lstStyle/>
          <a:p>
            <a:r>
              <a:rPr lang="tr-TR" sz="1600" dirty="0">
                <a:latin typeface="Times New Roman" panose="02020603050405020304" pitchFamily="18" charset="0"/>
                <a:cs typeface="Times New Roman" panose="02020603050405020304" pitchFamily="18" charset="0"/>
              </a:rPr>
              <a:t>It is in Ankara.</a:t>
            </a:r>
          </a:p>
          <a:p>
            <a:r>
              <a:rPr lang="tr-TR" sz="1600" dirty="0">
                <a:latin typeface="Times New Roman" panose="02020603050405020304" pitchFamily="18" charset="0"/>
                <a:cs typeface="Times New Roman" panose="02020603050405020304" pitchFamily="18" charset="0"/>
              </a:rPr>
              <a:t>It was opened in 10 October 1953.</a:t>
            </a:r>
          </a:p>
          <a:p>
            <a:r>
              <a:rPr lang="en-US" sz="1600" dirty="0">
                <a:latin typeface="Times New Roman" panose="02020603050405020304" pitchFamily="18" charset="0"/>
                <a:cs typeface="Times New Roman" panose="02020603050405020304" pitchFamily="18" charset="0"/>
              </a:rPr>
              <a:t>The reason for opening this monument is to preserve our love and respect for our great leader.</a:t>
            </a:r>
            <a:endParaRPr lang="tr-T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This monument is a mausoleum for our great leader.</a:t>
            </a:r>
            <a:endParaRPr lang="tr-TR" sz="16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646872E5-41A1-444F-A880-CB6978A03E95}"/>
              </a:ext>
            </a:extLst>
          </p:cNvPr>
          <p:cNvPicPr>
            <a:picLocks noChangeAspect="1"/>
          </p:cNvPicPr>
          <p:nvPr/>
        </p:nvPicPr>
        <p:blipFill>
          <a:blip r:embed="rId2"/>
          <a:stretch>
            <a:fillRect/>
          </a:stretch>
        </p:blipFill>
        <p:spPr>
          <a:xfrm>
            <a:off x="1420911" y="2323600"/>
            <a:ext cx="5135880" cy="268600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22741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THE WORLD PEACE MONUMENT</a:t>
            </a:r>
          </a:p>
        </p:txBody>
      </p:sp>
      <p:sp>
        <p:nvSpPr>
          <p:cNvPr id="3" name="2 İçerik Yer Tutucusu"/>
          <p:cNvSpPr>
            <a:spLocks noGrp="1"/>
          </p:cNvSpPr>
          <p:nvPr>
            <p:ph idx="1"/>
          </p:nvPr>
        </p:nvSpPr>
        <p:spPr/>
        <p:txBody>
          <a:bodyPr>
            <a:normAutofit/>
          </a:bodyPr>
          <a:lstStyle/>
          <a:p>
            <a:r>
              <a:rPr lang="tr-TR" dirty="0" err="1">
                <a:latin typeface="Bahnschrift Light" pitchFamily="34" charset="0"/>
              </a:rPr>
              <a:t>The</a:t>
            </a:r>
            <a:r>
              <a:rPr lang="tr-TR" dirty="0">
                <a:latin typeface="Bahnschrift Light" pitchFamily="34" charset="0"/>
              </a:rPr>
              <a:t> </a:t>
            </a:r>
            <a:r>
              <a:rPr lang="tr-TR" dirty="0" err="1">
                <a:latin typeface="Bahnschrift Light" pitchFamily="34" charset="0"/>
              </a:rPr>
              <a:t>World</a:t>
            </a:r>
            <a:r>
              <a:rPr lang="tr-TR" dirty="0">
                <a:latin typeface="Bahnschrift Light" pitchFamily="34" charset="0"/>
              </a:rPr>
              <a:t> </a:t>
            </a:r>
            <a:r>
              <a:rPr lang="tr-TR" dirty="0" err="1">
                <a:latin typeface="Bahnschrift Light" pitchFamily="34" charset="0"/>
              </a:rPr>
              <a:t>Peace</a:t>
            </a:r>
            <a:r>
              <a:rPr lang="tr-TR" dirty="0">
                <a:latin typeface="Bahnschrift Light" pitchFamily="34" charset="0"/>
              </a:rPr>
              <a:t> </a:t>
            </a:r>
            <a:r>
              <a:rPr lang="tr-TR" dirty="0" err="1">
                <a:latin typeface="Bahnschrift Light" pitchFamily="34" charset="0"/>
              </a:rPr>
              <a:t>Monument</a:t>
            </a:r>
            <a:r>
              <a:rPr lang="tr-TR" dirty="0">
                <a:latin typeface="Bahnschrift Light" pitchFamily="34" charset="0"/>
              </a:rPr>
              <a:t> is a </a:t>
            </a:r>
            <a:r>
              <a:rPr lang="tr-TR" dirty="0" err="1">
                <a:latin typeface="Bahnschrift Light" pitchFamily="34" charset="0"/>
              </a:rPr>
              <a:t>monument</a:t>
            </a:r>
            <a:r>
              <a:rPr lang="tr-TR" dirty="0">
                <a:latin typeface="Bahnschrift Light" pitchFamily="34" charset="0"/>
              </a:rPr>
              <a:t> </a:t>
            </a:r>
            <a:r>
              <a:rPr lang="tr-TR" dirty="0" err="1">
                <a:latin typeface="Bahnschrift Light" pitchFamily="34" charset="0"/>
              </a:rPr>
              <a:t>built</a:t>
            </a:r>
            <a:r>
              <a:rPr lang="tr-TR" dirty="0">
                <a:latin typeface="Bahnschrift Light" pitchFamily="34" charset="0"/>
              </a:rPr>
              <a:t> </a:t>
            </a:r>
            <a:r>
              <a:rPr lang="tr-TR" dirty="0" err="1">
                <a:latin typeface="Bahnschrift Light" pitchFamily="34" charset="0"/>
              </a:rPr>
              <a:t>by</a:t>
            </a:r>
            <a:r>
              <a:rPr lang="tr-TR" dirty="0">
                <a:latin typeface="Bahnschrift Light" pitchFamily="34" charset="0"/>
              </a:rPr>
              <a:t> </a:t>
            </a:r>
            <a:r>
              <a:rPr lang="tr-TR" dirty="0" err="1">
                <a:latin typeface="Bahnschrift Light" pitchFamily="34" charset="0"/>
              </a:rPr>
              <a:t>İzmir’s</a:t>
            </a:r>
            <a:r>
              <a:rPr lang="tr-TR" dirty="0">
                <a:latin typeface="Bahnschrift Light" pitchFamily="34" charset="0"/>
              </a:rPr>
              <a:t> Karşıyaka </a:t>
            </a:r>
            <a:r>
              <a:rPr lang="tr-TR" dirty="0" err="1">
                <a:latin typeface="Bahnschrift Light" pitchFamily="34" charset="0"/>
              </a:rPr>
              <a:t>Municipality</a:t>
            </a:r>
            <a:r>
              <a:rPr lang="tr-TR" dirty="0">
                <a:latin typeface="Bahnschrift Light" pitchFamily="34" charset="0"/>
              </a:rPr>
              <a:t> in </a:t>
            </a:r>
            <a:r>
              <a:rPr lang="tr-TR" dirty="0" err="1">
                <a:latin typeface="Bahnschrift Light" pitchFamily="34" charset="0"/>
              </a:rPr>
              <a:t>the</a:t>
            </a:r>
            <a:r>
              <a:rPr lang="tr-TR" dirty="0">
                <a:latin typeface="Bahnschrift Light" pitchFamily="34" charset="0"/>
              </a:rPr>
              <a:t> </a:t>
            </a:r>
            <a:r>
              <a:rPr lang="tr-TR" dirty="0" err="1">
                <a:latin typeface="Bahnschrift Light" pitchFamily="34" charset="0"/>
              </a:rPr>
              <a:t>memory</a:t>
            </a:r>
            <a:r>
              <a:rPr lang="tr-TR" dirty="0">
                <a:latin typeface="Bahnschrift Light" pitchFamily="34" charset="0"/>
              </a:rPr>
              <a:t> of 33 </a:t>
            </a:r>
            <a:r>
              <a:rPr lang="tr-TR" dirty="0" err="1">
                <a:latin typeface="Bahnschrift Light" pitchFamily="34" charset="0"/>
              </a:rPr>
              <a:t>intellectuals</a:t>
            </a:r>
            <a:r>
              <a:rPr lang="tr-TR" dirty="0">
                <a:latin typeface="Bahnschrift Light" pitchFamily="34" charset="0"/>
              </a:rPr>
              <a:t> </a:t>
            </a:r>
            <a:r>
              <a:rPr lang="tr-TR" dirty="0" err="1">
                <a:latin typeface="Bahnschrift Light" pitchFamily="34" charset="0"/>
              </a:rPr>
              <a:t>who</a:t>
            </a:r>
            <a:r>
              <a:rPr lang="tr-TR" dirty="0">
                <a:latin typeface="Bahnschrift Light" pitchFamily="34" charset="0"/>
              </a:rPr>
              <a:t> </a:t>
            </a:r>
            <a:r>
              <a:rPr lang="tr-TR" dirty="0" err="1">
                <a:latin typeface="Bahnschrift Light" pitchFamily="34" charset="0"/>
              </a:rPr>
              <a:t>died</a:t>
            </a:r>
            <a:r>
              <a:rPr lang="tr-TR" dirty="0">
                <a:latin typeface="Bahnschrift Light" pitchFamily="34" charset="0"/>
              </a:rPr>
              <a:t> in Sivas </a:t>
            </a:r>
            <a:r>
              <a:rPr lang="tr-TR" dirty="0" err="1">
                <a:latin typeface="Bahnschrift Light" pitchFamily="34" charset="0"/>
              </a:rPr>
              <a:t>Massacre</a:t>
            </a:r>
            <a:r>
              <a:rPr lang="tr-TR" dirty="0">
                <a:latin typeface="Bahnschrift Light" pitchFamily="34" charset="0"/>
              </a:rPr>
              <a:t> in Sivas, in </a:t>
            </a:r>
            <a:r>
              <a:rPr lang="tr-TR" dirty="0" err="1">
                <a:latin typeface="Bahnschrift Light" pitchFamily="34" charset="0"/>
              </a:rPr>
              <a:t>the</a:t>
            </a:r>
            <a:r>
              <a:rPr lang="tr-TR" dirty="0">
                <a:latin typeface="Bahnschrift Light" pitchFamily="34" charset="0"/>
              </a:rPr>
              <a:t> General Nafiz </a:t>
            </a:r>
            <a:r>
              <a:rPr lang="tr-TR" dirty="0" err="1">
                <a:latin typeface="Bahnschrift Light" pitchFamily="34" charset="0"/>
              </a:rPr>
              <a:t>Gürman</a:t>
            </a:r>
            <a:r>
              <a:rPr lang="tr-TR" dirty="0">
                <a:latin typeface="Bahnschrift Light" pitchFamily="34" charset="0"/>
              </a:rPr>
              <a:t> </a:t>
            </a:r>
            <a:r>
              <a:rPr lang="tr-TR" dirty="0" err="1">
                <a:latin typeface="Bahnschrift Light" pitchFamily="34" charset="0"/>
              </a:rPr>
              <a:t>Neighborhood</a:t>
            </a:r>
            <a:r>
              <a:rPr lang="tr-TR" dirty="0">
                <a:latin typeface="Bahnschrift Light" pitchFamily="34" charset="0"/>
              </a:rPr>
              <a:t>. </a:t>
            </a:r>
          </a:p>
          <a:p>
            <a:endParaRPr lang="tr-TR" dirty="0">
              <a:latin typeface="Bahnschrift Light" pitchFamily="34" charset="0"/>
            </a:endParaRPr>
          </a:p>
          <a:p>
            <a:r>
              <a:rPr lang="tr-TR" dirty="0" err="1">
                <a:latin typeface="Bahnschrift Light" pitchFamily="34" charset="0"/>
              </a:rPr>
              <a:t>It</a:t>
            </a:r>
            <a:r>
              <a:rPr lang="tr-TR" dirty="0">
                <a:latin typeface="Bahnschrift Light" pitchFamily="34" charset="0"/>
              </a:rPr>
              <a:t> </a:t>
            </a:r>
            <a:r>
              <a:rPr lang="tr-TR" dirty="0" err="1">
                <a:latin typeface="Bahnschrift Light" pitchFamily="34" charset="0"/>
              </a:rPr>
              <a:t>was</a:t>
            </a:r>
            <a:r>
              <a:rPr lang="tr-TR" dirty="0">
                <a:latin typeface="Bahnschrift Light" pitchFamily="34" charset="0"/>
              </a:rPr>
              <a:t> </a:t>
            </a:r>
            <a:r>
              <a:rPr lang="tr-TR" dirty="0" err="1">
                <a:latin typeface="Bahnschrift Light" pitchFamily="34" charset="0"/>
              </a:rPr>
              <a:t>transferred</a:t>
            </a:r>
            <a:r>
              <a:rPr lang="tr-TR" dirty="0">
                <a:latin typeface="Bahnschrift Light" pitchFamily="34" charset="0"/>
              </a:rPr>
              <a:t> </a:t>
            </a:r>
            <a:r>
              <a:rPr lang="tr-TR" dirty="0" err="1">
                <a:latin typeface="Bahnschrift Light" pitchFamily="34" charset="0"/>
              </a:rPr>
              <a:t>to</a:t>
            </a:r>
            <a:r>
              <a:rPr lang="tr-TR" dirty="0">
                <a:latin typeface="Bahnschrift Light" pitchFamily="34" charset="0"/>
              </a:rPr>
              <a:t> Bayraklı </a:t>
            </a:r>
            <a:r>
              <a:rPr lang="tr-TR" dirty="0" err="1">
                <a:latin typeface="Bahnschrift Light" pitchFamily="34" charset="0"/>
              </a:rPr>
              <a:t>Municipality</a:t>
            </a:r>
            <a:r>
              <a:rPr lang="tr-TR" dirty="0">
                <a:latin typeface="Bahnschrift Light" pitchFamily="34" charset="0"/>
              </a:rPr>
              <a:t> </a:t>
            </a:r>
            <a:r>
              <a:rPr lang="tr-TR" dirty="0" err="1">
                <a:latin typeface="Bahnschrift Light" pitchFamily="34" charset="0"/>
              </a:rPr>
              <a:t>within</a:t>
            </a:r>
            <a:r>
              <a:rPr lang="tr-TR" dirty="0">
                <a:latin typeface="Bahnschrift Light" pitchFamily="34" charset="0"/>
              </a:rPr>
              <a:t> </a:t>
            </a:r>
            <a:r>
              <a:rPr lang="tr-TR" dirty="0" err="1">
                <a:latin typeface="Bahnschrift Light" pitchFamily="34" charset="0"/>
              </a:rPr>
              <a:t>the</a:t>
            </a:r>
            <a:r>
              <a:rPr lang="tr-TR" dirty="0">
                <a:latin typeface="Bahnschrift Light" pitchFamily="34" charset="0"/>
              </a:rPr>
              <a:t> </a:t>
            </a:r>
            <a:r>
              <a:rPr lang="tr-TR" dirty="0" err="1">
                <a:latin typeface="Bahnschrift Light" pitchFamily="34" charset="0"/>
              </a:rPr>
              <a:t>scope</a:t>
            </a:r>
            <a:r>
              <a:rPr lang="tr-TR" dirty="0">
                <a:latin typeface="Bahnschrift Light" pitchFamily="34" charset="0"/>
              </a:rPr>
              <a:t> of </a:t>
            </a:r>
            <a:r>
              <a:rPr lang="tr-TR" dirty="0" err="1">
                <a:latin typeface="Bahnschrift Light" pitchFamily="34" charset="0"/>
              </a:rPr>
              <a:t>the</a:t>
            </a:r>
            <a:r>
              <a:rPr lang="tr-TR" dirty="0">
                <a:latin typeface="Bahnschrift Light" pitchFamily="34" charset="0"/>
              </a:rPr>
              <a:t> </a:t>
            </a:r>
            <a:r>
              <a:rPr lang="tr-TR" dirty="0" err="1">
                <a:latin typeface="Bahnschrift Light" pitchFamily="34" charset="0"/>
              </a:rPr>
              <a:t>Law</a:t>
            </a:r>
            <a:r>
              <a:rPr lang="tr-TR" dirty="0">
                <a:latin typeface="Bahnschrift Light" pitchFamily="34" charset="0"/>
              </a:rPr>
              <a:t> No.5747,</a:t>
            </a:r>
            <a:r>
              <a:rPr lang="tr-TR" dirty="0" err="1">
                <a:latin typeface="Bahnschrift Light" pitchFamily="34" charset="0"/>
              </a:rPr>
              <a:t>which</a:t>
            </a:r>
            <a:r>
              <a:rPr lang="tr-TR" dirty="0">
                <a:latin typeface="Bahnschrift Light" pitchFamily="34" charset="0"/>
              </a:rPr>
              <a:t> </a:t>
            </a:r>
            <a:r>
              <a:rPr lang="tr-TR" dirty="0" err="1">
                <a:latin typeface="Bahnschrift Light" pitchFamily="34" charset="0"/>
              </a:rPr>
              <a:t>was</a:t>
            </a:r>
            <a:r>
              <a:rPr lang="tr-TR" dirty="0">
                <a:latin typeface="Bahnschrift Light" pitchFamily="34" charset="0"/>
              </a:rPr>
              <a:t> </a:t>
            </a:r>
            <a:r>
              <a:rPr lang="tr-TR" dirty="0" err="1">
                <a:latin typeface="Bahnschrift Light" pitchFamily="34" charset="0"/>
              </a:rPr>
              <a:t>issued</a:t>
            </a:r>
            <a:r>
              <a:rPr lang="tr-TR" dirty="0">
                <a:latin typeface="Bahnschrift Light" pitchFamily="34" charset="0"/>
              </a:rPr>
              <a:t> </a:t>
            </a:r>
            <a:r>
              <a:rPr lang="tr-TR" dirty="0" err="1">
                <a:latin typeface="Bahnschrift Light" pitchFamily="34" charset="0"/>
              </a:rPr>
              <a:t>before</a:t>
            </a:r>
            <a:r>
              <a:rPr lang="tr-TR" dirty="0">
                <a:latin typeface="Bahnschrift Light" pitchFamily="34" charset="0"/>
              </a:rPr>
              <a:t> </a:t>
            </a:r>
            <a:r>
              <a:rPr lang="tr-TR" dirty="0" err="1">
                <a:latin typeface="Bahnschrift Light" pitchFamily="34" charset="0"/>
              </a:rPr>
              <a:t>the</a:t>
            </a:r>
            <a:r>
              <a:rPr lang="tr-TR" dirty="0">
                <a:latin typeface="Bahnschrift Light" pitchFamily="34" charset="0"/>
              </a:rPr>
              <a:t> </a:t>
            </a:r>
            <a:r>
              <a:rPr lang="tr-TR" dirty="0" err="1">
                <a:latin typeface="Bahnschrift Light" pitchFamily="34" charset="0"/>
              </a:rPr>
              <a:t>local</a:t>
            </a:r>
            <a:r>
              <a:rPr lang="tr-TR" dirty="0">
                <a:latin typeface="Bahnschrift Light" pitchFamily="34" charset="0"/>
              </a:rPr>
              <a:t> </a:t>
            </a:r>
            <a:r>
              <a:rPr lang="tr-TR" dirty="0" err="1">
                <a:latin typeface="Bahnschrift Light" pitchFamily="34" charset="0"/>
              </a:rPr>
              <a:t>elections</a:t>
            </a:r>
            <a:r>
              <a:rPr lang="tr-TR" dirty="0">
                <a:latin typeface="Bahnschrift Light" pitchFamily="34" charset="0"/>
              </a:rPr>
              <a:t>. </a:t>
            </a:r>
            <a:r>
              <a:rPr lang="tr-TR" dirty="0" err="1">
                <a:latin typeface="Bahnschrift Light" pitchFamily="34" charset="0"/>
              </a:rPr>
              <a:t>World</a:t>
            </a:r>
            <a:r>
              <a:rPr lang="tr-TR" dirty="0">
                <a:latin typeface="Bahnschrift Light" pitchFamily="34" charset="0"/>
              </a:rPr>
              <a:t> </a:t>
            </a:r>
            <a:r>
              <a:rPr lang="tr-TR" dirty="0" err="1">
                <a:latin typeface="Bahnschrift Light" pitchFamily="34" charset="0"/>
              </a:rPr>
              <a:t>Peace</a:t>
            </a:r>
            <a:r>
              <a:rPr lang="tr-TR" dirty="0">
                <a:latin typeface="Bahnschrift Light" pitchFamily="34" charset="0"/>
              </a:rPr>
              <a:t> </a:t>
            </a:r>
            <a:r>
              <a:rPr lang="tr-TR" dirty="0" err="1">
                <a:latin typeface="Bahnschrift Light" pitchFamily="34" charset="0"/>
              </a:rPr>
              <a:t>Monument</a:t>
            </a:r>
            <a:r>
              <a:rPr lang="tr-TR" dirty="0">
                <a:latin typeface="Bahnschrift Light" pitchFamily="34" charset="0"/>
              </a:rPr>
              <a:t> </a:t>
            </a:r>
            <a:r>
              <a:rPr lang="tr-TR" dirty="0" err="1">
                <a:latin typeface="Bahnschrift Light" pitchFamily="34" charset="0"/>
              </a:rPr>
              <a:t>was</a:t>
            </a:r>
            <a:r>
              <a:rPr lang="tr-TR" dirty="0">
                <a:latin typeface="Bahnschrift Light" pitchFamily="34" charset="0"/>
              </a:rPr>
              <a:t> </a:t>
            </a:r>
            <a:r>
              <a:rPr lang="tr-TR" dirty="0" err="1">
                <a:latin typeface="Bahnschrift Light" pitchFamily="34" charset="0"/>
              </a:rPr>
              <a:t>built</a:t>
            </a:r>
            <a:r>
              <a:rPr lang="tr-TR" dirty="0">
                <a:latin typeface="Bahnschrift Light" pitchFamily="34" charset="0"/>
              </a:rPr>
              <a:t> </a:t>
            </a:r>
            <a:r>
              <a:rPr lang="tr-TR" dirty="0" err="1">
                <a:latin typeface="Bahnschrift Light" pitchFamily="34" charset="0"/>
              </a:rPr>
              <a:t>by</a:t>
            </a:r>
            <a:r>
              <a:rPr lang="tr-TR" dirty="0">
                <a:latin typeface="Bahnschrift Light" pitchFamily="34" charset="0"/>
              </a:rPr>
              <a:t> </a:t>
            </a:r>
            <a:r>
              <a:rPr lang="tr-TR" dirty="0" err="1">
                <a:latin typeface="Bahnschrift Light" pitchFamily="34" charset="0"/>
              </a:rPr>
              <a:t>Civil</a:t>
            </a:r>
            <a:r>
              <a:rPr lang="tr-TR" dirty="0">
                <a:latin typeface="Bahnschrift Light" pitchFamily="34" charset="0"/>
              </a:rPr>
              <a:t> </a:t>
            </a:r>
            <a:r>
              <a:rPr lang="tr-TR" dirty="0" err="1">
                <a:latin typeface="Bahnschrift Light" pitchFamily="34" charset="0"/>
              </a:rPr>
              <a:t>Engineer</a:t>
            </a:r>
            <a:r>
              <a:rPr lang="tr-TR" dirty="0">
                <a:latin typeface="Bahnschrift Light" pitchFamily="34" charset="0"/>
              </a:rPr>
              <a:t> </a:t>
            </a:r>
            <a:r>
              <a:rPr lang="tr-TR" dirty="0" err="1">
                <a:latin typeface="Bahnschrift Light" pitchFamily="34" charset="0"/>
              </a:rPr>
              <a:t>M.Bülent</a:t>
            </a:r>
            <a:r>
              <a:rPr lang="tr-TR" dirty="0">
                <a:latin typeface="Bahnschrift Light" pitchFamily="34" charset="0"/>
              </a:rPr>
              <a:t> Kantarcı </a:t>
            </a:r>
            <a:r>
              <a:rPr lang="tr-TR" dirty="0" err="1">
                <a:latin typeface="Bahnschrift Light" pitchFamily="34" charset="0"/>
              </a:rPr>
              <a:t>who</a:t>
            </a:r>
            <a:r>
              <a:rPr lang="tr-TR" dirty="0">
                <a:latin typeface="Bahnschrift Light" pitchFamily="34" charset="0"/>
              </a:rPr>
              <a:t> </a:t>
            </a:r>
            <a:r>
              <a:rPr lang="tr-TR" dirty="0" err="1">
                <a:latin typeface="Bahnschrift Light" pitchFamily="34" charset="0"/>
              </a:rPr>
              <a:t>was</a:t>
            </a:r>
            <a:r>
              <a:rPr lang="tr-TR" dirty="0">
                <a:latin typeface="Bahnschrift Light" pitchFamily="34" charset="0"/>
              </a:rPr>
              <a:t> </a:t>
            </a:r>
            <a:r>
              <a:rPr lang="tr-TR" dirty="0" err="1">
                <a:latin typeface="Bahnschrift Light" pitchFamily="34" charset="0"/>
              </a:rPr>
              <a:t>the</a:t>
            </a:r>
            <a:r>
              <a:rPr lang="tr-TR" dirty="0">
                <a:latin typeface="Bahnschrift Light" pitchFamily="34" charset="0"/>
              </a:rPr>
              <a:t> </a:t>
            </a:r>
            <a:r>
              <a:rPr lang="tr-TR" dirty="0" err="1">
                <a:latin typeface="Bahnschrift Light" pitchFamily="34" charset="0"/>
              </a:rPr>
              <a:t>Mayor</a:t>
            </a:r>
            <a:r>
              <a:rPr lang="tr-TR" dirty="0">
                <a:latin typeface="Bahnschrift Light" pitchFamily="34" charset="0"/>
              </a:rPr>
              <a:t> of Çaycuma </a:t>
            </a:r>
            <a:r>
              <a:rPr lang="tr-TR" dirty="0" err="1">
                <a:latin typeface="Bahnschrift Light" pitchFamily="34" charset="0"/>
              </a:rPr>
              <a:t>district</a:t>
            </a:r>
            <a:r>
              <a:rPr lang="tr-TR" dirty="0">
                <a:latin typeface="Bahnschrift Light" pitchFamily="34" charset="0"/>
              </a:rPr>
              <a:t> of Zonguldak </a:t>
            </a:r>
            <a:r>
              <a:rPr lang="tr-TR" dirty="0" err="1">
                <a:latin typeface="Bahnschrift Light" pitchFamily="34" charset="0"/>
              </a:rPr>
              <a:t>province</a:t>
            </a:r>
            <a:r>
              <a:rPr lang="tr-TR" dirty="0">
                <a:latin typeface="Bahnschrift Light" pitchFamily="34" charset="0"/>
              </a:rPr>
              <a:t> in 2014 </a:t>
            </a:r>
            <a:r>
              <a:rPr lang="tr-TR" dirty="0" err="1">
                <a:latin typeface="Bahnschrift Light" pitchFamily="34" charset="0"/>
              </a:rPr>
              <a:t>elections</a:t>
            </a:r>
            <a:r>
              <a:rPr lang="tr-TR" dirty="0">
                <a:latin typeface="Bahnschrift Light" pitchFamily="34" charset="0"/>
              </a:rPr>
              <a:t>. </a:t>
            </a:r>
          </a:p>
        </p:txBody>
      </p:sp>
    </p:spTree>
    <p:extLst>
      <p:ext uri="{BB962C8B-B14F-4D97-AF65-F5344CB8AC3E}">
        <p14:creationId xmlns:p14="http://schemas.microsoft.com/office/powerpoint/2010/main" val="36260846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photos.wikimapia.org/p/00/05/34/76/10_full.jpg"/>
          <p:cNvPicPr>
            <a:picLocks noChangeAspect="1" noChangeArrowheads="1"/>
          </p:cNvPicPr>
          <p:nvPr/>
        </p:nvPicPr>
        <p:blipFill>
          <a:blip r:embed="rId2"/>
          <a:srcRect/>
          <a:stretch>
            <a:fillRect/>
          </a:stretch>
        </p:blipFill>
        <p:spPr bwMode="auto">
          <a:xfrm>
            <a:off x="0" y="0"/>
            <a:ext cx="12191999" cy="6928338"/>
          </a:xfrm>
          <a:prstGeom prst="rect">
            <a:avLst/>
          </a:prstGeom>
          <a:noFill/>
        </p:spPr>
      </p:pic>
    </p:spTree>
    <p:extLst>
      <p:ext uri="{BB962C8B-B14F-4D97-AF65-F5344CB8AC3E}">
        <p14:creationId xmlns:p14="http://schemas.microsoft.com/office/powerpoint/2010/main" val="3186695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İZMİR ATATÜRK MONUMENT</a:t>
            </a:r>
          </a:p>
        </p:txBody>
      </p:sp>
      <p:sp>
        <p:nvSpPr>
          <p:cNvPr id="4" name="3 İçerik Yer Tutucusu"/>
          <p:cNvSpPr>
            <a:spLocks noGrp="1"/>
          </p:cNvSpPr>
          <p:nvPr>
            <p:ph idx="1"/>
          </p:nvPr>
        </p:nvSpPr>
        <p:spPr/>
        <p:txBody>
          <a:bodyPr>
            <a:normAutofit lnSpcReduction="10000"/>
          </a:bodyPr>
          <a:lstStyle/>
          <a:p>
            <a:r>
              <a:rPr lang="en-US" dirty="0"/>
              <a:t>Izmir </a:t>
            </a:r>
            <a:r>
              <a:rPr lang="en-US" dirty="0" err="1"/>
              <a:t>Atatürk</a:t>
            </a:r>
            <a:r>
              <a:rPr lang="en-US" dirty="0"/>
              <a:t> monument is a monument erected in 1932 to represent the national struggle in Izmir Republic </a:t>
            </a:r>
            <a:r>
              <a:rPr lang="en-US" dirty="0" err="1"/>
              <a:t>Square.It</a:t>
            </a:r>
            <a:r>
              <a:rPr lang="en-US" dirty="0"/>
              <a:t> was built by the governor of Izmir and the municipality to the Italian sculptor </a:t>
            </a:r>
            <a:r>
              <a:rPr lang="en-US" dirty="0" err="1"/>
              <a:t>Pietro</a:t>
            </a:r>
            <a:r>
              <a:rPr lang="en-US" dirty="0"/>
              <a:t> </a:t>
            </a:r>
            <a:r>
              <a:rPr lang="en-US" dirty="0" err="1"/>
              <a:t>Canonica</a:t>
            </a:r>
            <a:r>
              <a:rPr lang="en-US" dirty="0"/>
              <a:t>. </a:t>
            </a:r>
            <a:endParaRPr lang="tr-TR" dirty="0"/>
          </a:p>
          <a:p>
            <a:endParaRPr lang="tr-TR" dirty="0"/>
          </a:p>
          <a:p>
            <a:r>
              <a:rPr lang="en-US" dirty="0"/>
              <a:t>The monument, on a pedestal of dark red colored </a:t>
            </a:r>
            <a:r>
              <a:rPr lang="en-US" dirty="0" err="1"/>
              <a:t>Afyonkarahisar</a:t>
            </a:r>
            <a:r>
              <a:rPr lang="en-US" dirty="0"/>
              <a:t> marble, was written by Mustafa </a:t>
            </a:r>
            <a:r>
              <a:rPr lang="en-US" dirty="0" err="1"/>
              <a:t>Kemal</a:t>
            </a:r>
            <a:r>
              <a:rPr lang="en-US" dirty="0"/>
              <a:t> Ataturk, “armies, your first goal is the Mediterranean!"it consists of an equestrian bronze statue depicting the moment he gave his order. On the three fronts of the pedestal are bronze reliefs on the theme of the Liberation War and victory.</a:t>
            </a:r>
            <a:endParaRPr lang="tr-TR" dirty="0"/>
          </a:p>
        </p:txBody>
      </p:sp>
    </p:spTree>
    <p:extLst>
      <p:ext uri="{BB962C8B-B14F-4D97-AF65-F5344CB8AC3E}">
        <p14:creationId xmlns:p14="http://schemas.microsoft.com/office/powerpoint/2010/main" val="3757764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13195"/>
            <a:ext cx="10972800" cy="1143000"/>
          </a:xfrm>
        </p:spPr>
        <p:txBody>
          <a:bodyPr>
            <a:normAutofit/>
          </a:bodyPr>
          <a:lstStyle/>
          <a:p>
            <a:r>
              <a:rPr lang="tr-TR" dirty="0"/>
              <a:t>TAYYARE MARTYRS MONUMENT</a:t>
            </a:r>
          </a:p>
        </p:txBody>
      </p:sp>
      <p:sp>
        <p:nvSpPr>
          <p:cNvPr id="3" name="2 İçerik Yer Tutucusu"/>
          <p:cNvSpPr>
            <a:spLocks noGrp="1"/>
          </p:cNvSpPr>
          <p:nvPr>
            <p:ph idx="1"/>
          </p:nvPr>
        </p:nvSpPr>
        <p:spPr/>
        <p:txBody>
          <a:bodyPr>
            <a:normAutofit fontScale="92500" lnSpcReduction="20000"/>
          </a:bodyPr>
          <a:lstStyle/>
          <a:p>
            <a:r>
              <a:rPr lang="en-US" dirty="0" err="1">
                <a:latin typeface="Bahnschrift Light" pitchFamily="34" charset="0"/>
              </a:rPr>
              <a:t>Tayyare</a:t>
            </a:r>
            <a:r>
              <a:rPr lang="en-US" dirty="0">
                <a:latin typeface="Bahnschrift Light" pitchFamily="34" charset="0"/>
              </a:rPr>
              <a:t> Martyrs Monument (Air Martyrs Monument), a monument erected in 1916 in Istanbul against the old </a:t>
            </a:r>
            <a:r>
              <a:rPr lang="en-US" dirty="0" err="1">
                <a:latin typeface="Bahnschrift Light" pitchFamily="34" charset="0"/>
              </a:rPr>
              <a:t>Fatih</a:t>
            </a:r>
            <a:r>
              <a:rPr lang="en-US" dirty="0">
                <a:latin typeface="Bahnschrift Light" pitchFamily="34" charset="0"/>
              </a:rPr>
              <a:t> City Hall (</a:t>
            </a:r>
            <a:r>
              <a:rPr lang="en-US" dirty="0" err="1">
                <a:latin typeface="Bahnschrift Light" pitchFamily="34" charset="0"/>
              </a:rPr>
              <a:t>Fatih</a:t>
            </a:r>
            <a:r>
              <a:rPr lang="en-US" dirty="0">
                <a:latin typeface="Bahnschrift Light" pitchFamily="34" charset="0"/>
              </a:rPr>
              <a:t> Sultan </a:t>
            </a:r>
            <a:r>
              <a:rPr lang="en-US" dirty="0" err="1">
                <a:latin typeface="Bahnschrift Light" pitchFamily="34" charset="0"/>
              </a:rPr>
              <a:t>Mehmet</a:t>
            </a:r>
            <a:r>
              <a:rPr lang="en-US" dirty="0">
                <a:latin typeface="Bahnschrift Light" pitchFamily="34" charset="0"/>
              </a:rPr>
              <a:t> </a:t>
            </a:r>
            <a:r>
              <a:rPr lang="en-US" dirty="0" err="1">
                <a:latin typeface="Bahnschrift Light" pitchFamily="34" charset="0"/>
              </a:rPr>
              <a:t>Vakıf</a:t>
            </a:r>
            <a:r>
              <a:rPr lang="en-US" dirty="0">
                <a:latin typeface="Bahnschrift Light" pitchFamily="34" charset="0"/>
              </a:rPr>
              <a:t> University </a:t>
            </a:r>
            <a:r>
              <a:rPr lang="en-US" dirty="0" err="1">
                <a:latin typeface="Bahnschrift Light" pitchFamily="34" charset="0"/>
              </a:rPr>
              <a:t>rectorate</a:t>
            </a:r>
            <a:r>
              <a:rPr lang="en-US" dirty="0">
                <a:latin typeface="Bahnschrift Light" pitchFamily="34" charset="0"/>
              </a:rPr>
              <a:t> building since 2010) in memory of </a:t>
            </a:r>
            <a:r>
              <a:rPr lang="en-US" dirty="0" err="1">
                <a:latin typeface="Bahnschrift Light" pitchFamily="34" charset="0"/>
              </a:rPr>
              <a:t>Fethi</a:t>
            </a:r>
            <a:r>
              <a:rPr lang="en-US" dirty="0">
                <a:latin typeface="Bahnschrift Light" pitchFamily="34" charset="0"/>
              </a:rPr>
              <a:t>, </a:t>
            </a:r>
            <a:r>
              <a:rPr lang="en-US" dirty="0" err="1">
                <a:latin typeface="Bahnschrift Light" pitchFamily="34" charset="0"/>
              </a:rPr>
              <a:t>Sadiq</a:t>
            </a:r>
            <a:r>
              <a:rPr lang="en-US" dirty="0">
                <a:latin typeface="Bahnschrift Light" pitchFamily="34" charset="0"/>
              </a:rPr>
              <a:t> and </a:t>
            </a:r>
            <a:r>
              <a:rPr lang="en-US" dirty="0" err="1">
                <a:latin typeface="Bahnschrift Light" pitchFamily="34" charset="0"/>
              </a:rPr>
              <a:t>Nuri</a:t>
            </a:r>
            <a:r>
              <a:rPr lang="en-US" dirty="0">
                <a:latin typeface="Bahnschrift Light" pitchFamily="34" charset="0"/>
              </a:rPr>
              <a:t> </a:t>
            </a:r>
            <a:r>
              <a:rPr lang="en-US" dirty="0" err="1">
                <a:latin typeface="Bahnschrift Light" pitchFamily="34" charset="0"/>
              </a:rPr>
              <a:t>Beys</a:t>
            </a:r>
            <a:r>
              <a:rPr lang="en-US" dirty="0">
                <a:latin typeface="Bahnschrift Light" pitchFamily="34" charset="0"/>
              </a:rPr>
              <a:t> who lost their first lives in Turkish aviation history and are referred to as "</a:t>
            </a:r>
            <a:r>
              <a:rPr lang="en-US" dirty="0" err="1">
                <a:latin typeface="Bahnschrift Light" pitchFamily="34" charset="0"/>
              </a:rPr>
              <a:t>martyrs".It</a:t>
            </a:r>
            <a:r>
              <a:rPr lang="en-US" dirty="0">
                <a:latin typeface="Bahnschrift Light" pitchFamily="34" charset="0"/>
              </a:rPr>
              <a:t> is located in </a:t>
            </a:r>
            <a:r>
              <a:rPr lang="en-US" dirty="0" err="1">
                <a:latin typeface="Bahnschrift Light" pitchFamily="34" charset="0"/>
              </a:rPr>
              <a:t>Fatih</a:t>
            </a:r>
            <a:r>
              <a:rPr lang="en-US" dirty="0">
                <a:latin typeface="Bahnschrift Light" pitchFamily="34" charset="0"/>
              </a:rPr>
              <a:t> Park in </a:t>
            </a:r>
            <a:r>
              <a:rPr lang="en-US" dirty="0" err="1">
                <a:latin typeface="Bahnschrift Light" pitchFamily="34" charset="0"/>
              </a:rPr>
              <a:t>Saraçhanebaşı</a:t>
            </a:r>
            <a:r>
              <a:rPr lang="en-US" dirty="0">
                <a:latin typeface="Bahnschrift Light" pitchFamily="34" charset="0"/>
              </a:rPr>
              <a:t>, </a:t>
            </a:r>
            <a:r>
              <a:rPr lang="en-US" dirty="0" err="1">
                <a:latin typeface="Bahnschrift Light" pitchFamily="34" charset="0"/>
              </a:rPr>
              <a:t>Fatih</a:t>
            </a:r>
            <a:r>
              <a:rPr lang="en-US" dirty="0">
                <a:latin typeface="Bahnschrift Light" pitchFamily="34" charset="0"/>
              </a:rPr>
              <a:t> district of Istanbul.</a:t>
            </a:r>
            <a:endParaRPr lang="tr-TR" dirty="0">
              <a:latin typeface="Bahnschrift Light" pitchFamily="34" charset="0"/>
            </a:endParaRPr>
          </a:p>
          <a:p>
            <a:endParaRPr lang="tr-TR" dirty="0">
              <a:latin typeface="Bahnschrift Light" pitchFamily="34" charset="0"/>
            </a:endParaRPr>
          </a:p>
          <a:p>
            <a:r>
              <a:rPr lang="en-US" dirty="0">
                <a:latin typeface="Bahnschrift Light" pitchFamily="34" charset="0"/>
              </a:rPr>
              <a:t> The foundation of the monument, the work of architect </a:t>
            </a:r>
            <a:r>
              <a:rPr lang="en-US" dirty="0" err="1">
                <a:latin typeface="Bahnschrift Light" pitchFamily="34" charset="0"/>
              </a:rPr>
              <a:t>Vedat</a:t>
            </a:r>
            <a:r>
              <a:rPr lang="en-US" dirty="0">
                <a:latin typeface="Bahnschrift Light" pitchFamily="34" charset="0"/>
              </a:rPr>
              <a:t> </a:t>
            </a:r>
            <a:r>
              <a:rPr lang="en-US" dirty="0" err="1">
                <a:latin typeface="Bahnschrift Light" pitchFamily="34" charset="0"/>
              </a:rPr>
              <a:t>Tek</a:t>
            </a:r>
            <a:r>
              <a:rPr lang="en-US" dirty="0">
                <a:latin typeface="Bahnschrift Light" pitchFamily="34" charset="0"/>
              </a:rPr>
              <a:t>, was laid on 2 April 1914 and its construction was completed in 1916. It consists of a broken column on a marble plinth.I.2,500 km running from Istanbul to Cairo in two planes before World War </a:t>
            </a:r>
            <a:r>
              <a:rPr lang="en-US" dirty="0" err="1">
                <a:latin typeface="Bahnschrift Light" pitchFamily="34" charset="0"/>
              </a:rPr>
              <a:t>II.the</a:t>
            </a:r>
            <a:r>
              <a:rPr lang="en-US" dirty="0">
                <a:latin typeface="Bahnschrift Light" pitchFamily="34" charset="0"/>
              </a:rPr>
              <a:t> pilots who died on their way to perform a flight were buried next to the Tomb of Saladin at the Umayyad Mosque in Damascus. The monument is in The Shape of a broken column, symbolizing the half-way flight</a:t>
            </a:r>
            <a:endParaRPr lang="tr-TR" dirty="0">
              <a:latin typeface="Bahnschrift Light" pitchFamily="34" charset="0"/>
            </a:endParaRPr>
          </a:p>
        </p:txBody>
      </p:sp>
    </p:spTree>
    <p:extLst>
      <p:ext uri="{BB962C8B-B14F-4D97-AF65-F5344CB8AC3E}">
        <p14:creationId xmlns:p14="http://schemas.microsoft.com/office/powerpoint/2010/main" val="1554663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2.bp.blogspot.com/-uPdPEftl52Q/Tp3O8pQCUqI/AAAAAAAAJIg/gCyvg69bNKc/s1600/Tayyare+%25C5%259Eehitleri+An%25C4%25B1t%25C4%25B1.jpg"/>
          <p:cNvPicPr>
            <a:picLocks noChangeAspect="1" noChangeArrowheads="1"/>
          </p:cNvPicPr>
          <p:nvPr/>
        </p:nvPicPr>
        <p:blipFill>
          <a:blip r:embed="rId2"/>
          <a:srcRect/>
          <a:stretch>
            <a:fillRect/>
          </a:stretch>
        </p:blipFill>
        <p:spPr bwMode="auto">
          <a:xfrm>
            <a:off x="952464" y="1071547"/>
            <a:ext cx="10287072" cy="5548303"/>
          </a:xfrm>
          <a:prstGeom prst="rect">
            <a:avLst/>
          </a:prstGeom>
          <a:noFill/>
        </p:spPr>
      </p:pic>
    </p:spTree>
    <p:extLst>
      <p:ext uri="{BB962C8B-B14F-4D97-AF65-F5344CB8AC3E}">
        <p14:creationId xmlns:p14="http://schemas.microsoft.com/office/powerpoint/2010/main" val="1914552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BA3554-A38E-4B1C-AA9A-751D19BD14C9}"/>
              </a:ext>
            </a:extLst>
          </p:cNvPr>
          <p:cNvSpPr>
            <a:spLocks noGrp="1"/>
          </p:cNvSpPr>
          <p:nvPr>
            <p:ph type="ctrTitle"/>
          </p:nvPr>
        </p:nvSpPr>
        <p:spPr/>
        <p:txBody>
          <a:bodyPr/>
          <a:lstStyle/>
          <a:p>
            <a:r>
              <a:rPr lang="tr-TR" dirty="0"/>
              <a:t>TURKISH MONUMENTS III</a:t>
            </a:r>
          </a:p>
        </p:txBody>
      </p:sp>
      <p:sp>
        <p:nvSpPr>
          <p:cNvPr id="3" name="Alt Başlık 2">
            <a:extLst>
              <a:ext uri="{FF2B5EF4-FFF2-40B4-BE49-F238E27FC236}">
                <a16:creationId xmlns:a16="http://schemas.microsoft.com/office/drawing/2014/main" id="{1818B757-97E1-4FA6-9F7A-04395432F543}"/>
              </a:ext>
            </a:extLst>
          </p:cNvPr>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692949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9EFB2F-7EBD-4622-BE4A-D8B2273F2436}"/>
              </a:ext>
            </a:extLst>
          </p:cNvPr>
          <p:cNvSpPr>
            <a:spLocks noGrp="1"/>
          </p:cNvSpPr>
          <p:nvPr>
            <p:ph type="title"/>
          </p:nvPr>
        </p:nvSpPr>
        <p:spPr>
          <a:xfrm>
            <a:off x="1516039" y="516450"/>
            <a:ext cx="8610600" cy="659423"/>
          </a:xfrm>
        </p:spPr>
        <p:txBody>
          <a:bodyPr>
            <a:normAutofit fontScale="90000"/>
          </a:bodyPr>
          <a:lstStyle/>
          <a:p>
            <a:br>
              <a:rPr lang="tr-TR" dirty="0"/>
            </a:br>
            <a:br>
              <a:rPr lang="tr-TR" dirty="0"/>
            </a:br>
            <a:br>
              <a:rPr lang="tr-TR" dirty="0"/>
            </a:br>
            <a:br>
              <a:rPr lang="tr-TR" dirty="0"/>
            </a:br>
            <a:r>
              <a:rPr lang="tr-TR" dirty="0" err="1"/>
              <a:t>Monument</a:t>
            </a:r>
            <a:r>
              <a:rPr lang="tr-TR" dirty="0"/>
              <a:t> of </a:t>
            </a:r>
            <a:r>
              <a:rPr lang="tr-TR" dirty="0" err="1"/>
              <a:t>Liberty</a:t>
            </a:r>
            <a:r>
              <a:rPr lang="tr-TR" dirty="0"/>
              <a:t>, </a:t>
            </a:r>
            <a:r>
              <a:rPr lang="tr-TR" dirty="0" err="1"/>
              <a:t>Istanbul</a:t>
            </a:r>
            <a:br>
              <a:rPr lang="tr-TR" dirty="0"/>
            </a:br>
            <a:endParaRPr lang="tr-TR" dirty="0"/>
          </a:p>
        </p:txBody>
      </p:sp>
      <p:sp>
        <p:nvSpPr>
          <p:cNvPr id="3" name="İçerik Yer Tutucusu 2">
            <a:extLst>
              <a:ext uri="{FF2B5EF4-FFF2-40B4-BE49-F238E27FC236}">
                <a16:creationId xmlns:a16="http://schemas.microsoft.com/office/drawing/2014/main" id="{17C4A2E6-C6C7-4809-B650-FD6C8B73710B}"/>
              </a:ext>
            </a:extLst>
          </p:cNvPr>
          <p:cNvSpPr>
            <a:spLocks noGrp="1"/>
          </p:cNvSpPr>
          <p:nvPr>
            <p:ph idx="1"/>
          </p:nvPr>
        </p:nvSpPr>
        <p:spPr>
          <a:xfrm>
            <a:off x="532263" y="764931"/>
            <a:ext cx="9594376" cy="4107321"/>
          </a:xfrm>
        </p:spPr>
        <p:txBody>
          <a:bodyPr>
            <a:noAutofit/>
          </a:bodyPr>
          <a:lstStyle/>
          <a:p>
            <a:r>
              <a:rPr lang="en-US" sz="1700" dirty="0"/>
              <a:t>The Monument of Liberty or Monument of Eternal Liberty (Turkish: </a:t>
            </a:r>
            <a:r>
              <a:rPr lang="en-US" sz="1700" dirty="0" err="1"/>
              <a:t>Hürriyet</a:t>
            </a:r>
            <a:r>
              <a:rPr lang="en-US" sz="1700" dirty="0"/>
              <a:t> </a:t>
            </a:r>
            <a:r>
              <a:rPr lang="en-US" sz="1700" dirty="0" err="1"/>
              <a:t>Anıtı</a:t>
            </a:r>
            <a:r>
              <a:rPr lang="en-US" sz="1700" dirty="0"/>
              <a:t>; Ottoman Turkish: Abide-</a:t>
            </a:r>
            <a:r>
              <a:rPr lang="en-US" sz="1700" dirty="0" err="1"/>
              <a:t>i</a:t>
            </a:r>
            <a:r>
              <a:rPr lang="en-US" sz="1700" dirty="0"/>
              <a:t> </a:t>
            </a:r>
            <a:r>
              <a:rPr lang="en-US" sz="1700" dirty="0" err="1"/>
              <a:t>Hürriyet</a:t>
            </a:r>
            <a:r>
              <a:rPr lang="en-US" sz="1700" dirty="0"/>
              <a:t>), located in the </a:t>
            </a:r>
            <a:r>
              <a:rPr lang="en-US" sz="1700" dirty="0" err="1"/>
              <a:t>Şişli</a:t>
            </a:r>
            <a:r>
              <a:rPr lang="en-US" sz="1700" dirty="0"/>
              <a:t> district of Istanbul, Turkey, is a memorial in honor of the soldiers killed defending the Ottoman parliament against reactionary monarchist forces during the 1909 countercoup, most notably in the 31 March Incident.</a:t>
            </a:r>
          </a:p>
          <a:p>
            <a:r>
              <a:rPr lang="en-US" sz="1700" dirty="0"/>
              <a:t>The </a:t>
            </a:r>
            <a:r>
              <a:rPr lang="en-US" sz="1700" dirty="0" err="1"/>
              <a:t>Tanzimat</a:t>
            </a:r>
            <a:r>
              <a:rPr lang="en-US" sz="1700" dirty="0"/>
              <a:t> reforms, which began in 1839, along with other subsequent liberalization processes, were strongly opposed by conservatives in the Ottoman Empire. They hoped to re-affirm the monarchic powers of the Sultan </a:t>
            </a:r>
            <a:r>
              <a:rPr lang="en-US" sz="1700" dirty="0" err="1"/>
              <a:t>Abdulhamid</a:t>
            </a:r>
            <a:r>
              <a:rPr lang="en-US" sz="1700" dirty="0"/>
              <a:t> II as absolute monarch, even though the Sultan himself came to power accepting a Constitution and opening the first Ottoman parliament, the General Assembly of the Ottoman Empire, in 1876 during the First Constitutional Era. Parliament was adjourned in 1878 with the pretext of the Russian War and </a:t>
            </a:r>
            <a:r>
              <a:rPr lang="en-US" sz="1700" dirty="0" err="1"/>
              <a:t>Abdulhamid</a:t>
            </a:r>
            <a:r>
              <a:rPr lang="en-US" sz="1700" dirty="0"/>
              <a:t> II reigned as an absolute monarch for over 30 years until 1908, when Parliament resumed its activities in the Second Constitutional Era, upon pressure of the progressive forces in the Empire. However, a reactionary uprising that began on April 13, 1909 (March 31, 1325 AH in Rumi calendar) caused the democratic process to be interrupted once again. Progressive forces of the "</a:t>
            </a:r>
            <a:r>
              <a:rPr lang="en-US" sz="1700" dirty="0" err="1"/>
              <a:t>Hareket</a:t>
            </a:r>
            <a:r>
              <a:rPr lang="en-US" sz="1700" dirty="0"/>
              <a:t> </a:t>
            </a:r>
            <a:r>
              <a:rPr lang="en-US" sz="1700" dirty="0" err="1"/>
              <a:t>Ordusu</a:t>
            </a:r>
            <a:r>
              <a:rPr lang="en-US" sz="1700" dirty="0"/>
              <a:t>" (Turkish for "Army of Action") that came from the Rumelia, under the command of Mahmud </a:t>
            </a:r>
            <a:r>
              <a:rPr lang="en-US" sz="1700" dirty="0" err="1"/>
              <a:t>Șevked</a:t>
            </a:r>
            <a:r>
              <a:rPr lang="en-US" sz="1700" dirty="0"/>
              <a:t> Pasha, suppressed the countercoup on July 23, 1909. </a:t>
            </a:r>
            <a:r>
              <a:rPr lang="en-US" sz="1700" dirty="0" err="1"/>
              <a:t>Abdulhamid</a:t>
            </a:r>
            <a:r>
              <a:rPr lang="en-US" sz="1700" dirty="0"/>
              <a:t> II was deposed by the Committee of Union and Progress, the foremost constitutionalist party, and sent to exile in Salonica, then part of the Ottoman Empire.</a:t>
            </a:r>
          </a:p>
          <a:p>
            <a:r>
              <a:rPr lang="en-US" sz="1700" dirty="0"/>
              <a:t>The monument was inaugurated in 1911, at the second anniversary of the 31 March Incident. The complex also holds the graves of four notable Ottoman high-ranked officials, which were moved here in a later time. The monument, seen today as a symbol of modernity, democracy, and secularism in Turkey,[1] serves as a place of some official ceremonies and public gatherings.</a:t>
            </a:r>
            <a:endParaRPr lang="tr-TR" sz="1700" dirty="0"/>
          </a:p>
        </p:txBody>
      </p:sp>
    </p:spTree>
    <p:extLst>
      <p:ext uri="{BB962C8B-B14F-4D97-AF65-F5344CB8AC3E}">
        <p14:creationId xmlns:p14="http://schemas.microsoft.com/office/powerpoint/2010/main" val="17321072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ide i hürriyet anıtı ile ilgili görsel sonucu">
            <a:extLst>
              <a:ext uri="{FF2B5EF4-FFF2-40B4-BE49-F238E27FC236}">
                <a16:creationId xmlns:a16="http://schemas.microsoft.com/office/drawing/2014/main" id="{8240C024-9928-4BA3-AAF4-DC51CE242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762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bide i hürriyet anıtı ile ilgili görsel sonucu">
            <a:extLst>
              <a:ext uri="{FF2B5EF4-FFF2-40B4-BE49-F238E27FC236}">
                <a16:creationId xmlns:a16="http://schemas.microsoft.com/office/drawing/2014/main" id="{C0E6EC96-CB63-406A-BF4C-A60ACF5AD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050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47CA93-4468-49C8-BF73-4534757F0A0A}"/>
              </a:ext>
            </a:extLst>
          </p:cNvPr>
          <p:cNvSpPr>
            <a:spLocks noGrp="1"/>
          </p:cNvSpPr>
          <p:nvPr>
            <p:ph type="title"/>
          </p:nvPr>
        </p:nvSpPr>
        <p:spPr>
          <a:xfrm>
            <a:off x="1337481" y="341194"/>
            <a:ext cx="6332561" cy="951834"/>
          </a:xfrm>
        </p:spPr>
        <p:txBody>
          <a:bodyPr/>
          <a:lstStyle/>
          <a:p>
            <a:r>
              <a:rPr lang="tr-TR" dirty="0" err="1"/>
              <a:t>Trust</a:t>
            </a:r>
            <a:r>
              <a:rPr lang="tr-TR" dirty="0"/>
              <a:t> </a:t>
            </a:r>
            <a:r>
              <a:rPr lang="tr-TR" dirty="0" err="1"/>
              <a:t>monument</a:t>
            </a:r>
            <a:endParaRPr lang="tr-TR" dirty="0"/>
          </a:p>
        </p:txBody>
      </p:sp>
      <p:sp>
        <p:nvSpPr>
          <p:cNvPr id="3" name="İçerik Yer Tutucusu 2">
            <a:extLst>
              <a:ext uri="{FF2B5EF4-FFF2-40B4-BE49-F238E27FC236}">
                <a16:creationId xmlns:a16="http://schemas.microsoft.com/office/drawing/2014/main" id="{0166A8B9-1B4B-4337-80EA-FC987DBAB254}"/>
              </a:ext>
            </a:extLst>
          </p:cNvPr>
          <p:cNvSpPr>
            <a:spLocks noGrp="1"/>
          </p:cNvSpPr>
          <p:nvPr>
            <p:ph idx="1"/>
          </p:nvPr>
        </p:nvSpPr>
        <p:spPr/>
        <p:txBody>
          <a:bodyPr>
            <a:normAutofit fontScale="62500" lnSpcReduction="20000"/>
          </a:bodyPr>
          <a:lstStyle/>
          <a:p>
            <a:r>
              <a:rPr lang="en-US" dirty="0" err="1"/>
              <a:t>Güvenpark</a:t>
            </a:r>
            <a:r>
              <a:rPr lang="en-US" dirty="0"/>
              <a:t> is noted for its "Trust Monument" (</a:t>
            </a:r>
            <a:r>
              <a:rPr lang="en-US" dirty="0">
                <a:hlinkClick r:id="rId2" tooltip="Turkish language">
                  <a:extLst>
                    <a:ext uri="{A12FA001-AC4F-418D-AE19-62706E023703}">
                      <ahyp:hlinkClr xmlns:ahyp="http://schemas.microsoft.com/office/drawing/2018/hyperlinkcolor" val="tx"/>
                    </a:ext>
                  </a:extLst>
                </a:hlinkClick>
              </a:rPr>
              <a:t>Turkish</a:t>
            </a:r>
            <a:r>
              <a:rPr lang="en-US" dirty="0"/>
              <a:t>: </a:t>
            </a:r>
            <a:r>
              <a:rPr lang="en-US" i="1" dirty="0" err="1"/>
              <a:t>Güven</a:t>
            </a:r>
            <a:r>
              <a:rPr lang="en-US" i="1" dirty="0"/>
              <a:t> </a:t>
            </a:r>
            <a:r>
              <a:rPr lang="en-US" i="1" dirty="0" err="1"/>
              <a:t>Anıtı</a:t>
            </a:r>
            <a:r>
              <a:rPr lang="en-US" dirty="0"/>
              <a:t>), which was proposed by Austrian architect </a:t>
            </a:r>
            <a:r>
              <a:rPr lang="en-US" dirty="0">
                <a:hlinkClick r:id="rId3" tooltip="Clemens Holzmeister">
                  <a:extLst>
                    <a:ext uri="{A12FA001-AC4F-418D-AE19-62706E023703}">
                      <ahyp:hlinkClr xmlns:ahyp="http://schemas.microsoft.com/office/drawing/2018/hyperlinkcolor" val="tx"/>
                    </a:ext>
                  </a:extLst>
                </a:hlinkClick>
              </a:rPr>
              <a:t>Clemens </a:t>
            </a:r>
            <a:r>
              <a:rPr lang="en-US" dirty="0" err="1">
                <a:hlinkClick r:id="rId3" tooltip="Clemens Holzmeister">
                  <a:extLst>
                    <a:ext uri="{A12FA001-AC4F-418D-AE19-62706E023703}">
                      <ahyp:hlinkClr xmlns:ahyp="http://schemas.microsoft.com/office/drawing/2018/hyperlinkcolor" val="tx"/>
                    </a:ext>
                  </a:extLst>
                </a:hlinkClick>
              </a:rPr>
              <a:t>Holzmeister</a:t>
            </a:r>
            <a:r>
              <a:rPr lang="en-US" dirty="0"/>
              <a:t> (1886–1983), who designed public buildings in Ankara.</a:t>
            </a:r>
            <a:r>
              <a:rPr lang="en-US" baseline="30000" dirty="0">
                <a:hlinkClick r:id="rId4">
                  <a:extLst>
                    <a:ext uri="{A12FA001-AC4F-418D-AE19-62706E023703}">
                      <ahyp:hlinkClr xmlns:ahyp="http://schemas.microsoft.com/office/drawing/2018/hyperlinkcolor" val="tx"/>
                    </a:ext>
                  </a:extLst>
                </a:hlinkClick>
              </a:rPr>
              <a:t>[5]</a:t>
            </a:r>
            <a:r>
              <a:rPr lang="en-US" dirty="0"/>
              <a:t> The monument was created by the Austrian sculptor </a:t>
            </a:r>
            <a:r>
              <a:rPr lang="en-US" dirty="0">
                <a:hlinkClick r:id="rId5" tooltip="Anton Hanak">
                  <a:extLst>
                    <a:ext uri="{A12FA001-AC4F-418D-AE19-62706E023703}">
                      <ahyp:hlinkClr xmlns:ahyp="http://schemas.microsoft.com/office/drawing/2018/hyperlinkcolor" val="tx"/>
                    </a:ext>
                  </a:extLst>
                </a:hlinkClick>
              </a:rPr>
              <a:t>Anton </a:t>
            </a:r>
            <a:r>
              <a:rPr lang="en-US" dirty="0" err="1">
                <a:hlinkClick r:id="rId5" tooltip="Anton Hanak">
                  <a:extLst>
                    <a:ext uri="{A12FA001-AC4F-418D-AE19-62706E023703}">
                      <ahyp:hlinkClr xmlns:ahyp="http://schemas.microsoft.com/office/drawing/2018/hyperlinkcolor" val="tx"/>
                    </a:ext>
                  </a:extLst>
                </a:hlinkClick>
              </a:rPr>
              <a:t>Hanak</a:t>
            </a:r>
            <a:r>
              <a:rPr lang="en-US" dirty="0"/>
              <a:t> (1875–1934). It was completed in 1935 by Austrian sculptor </a:t>
            </a:r>
            <a:r>
              <a:rPr lang="en-US" dirty="0">
                <a:hlinkClick r:id="rId6" tooltip="Josef Thorak">
                  <a:extLst>
                    <a:ext uri="{A12FA001-AC4F-418D-AE19-62706E023703}">
                      <ahyp:hlinkClr xmlns:ahyp="http://schemas.microsoft.com/office/drawing/2018/hyperlinkcolor" val="tx"/>
                    </a:ext>
                  </a:extLst>
                </a:hlinkClick>
              </a:rPr>
              <a:t>Josef </a:t>
            </a:r>
            <a:r>
              <a:rPr lang="en-US" dirty="0" err="1">
                <a:hlinkClick r:id="rId6" tooltip="Josef Thorak">
                  <a:extLst>
                    <a:ext uri="{A12FA001-AC4F-418D-AE19-62706E023703}">
                      <ahyp:hlinkClr xmlns:ahyp="http://schemas.microsoft.com/office/drawing/2018/hyperlinkcolor" val="tx"/>
                    </a:ext>
                  </a:extLst>
                </a:hlinkClick>
              </a:rPr>
              <a:t>Thorak</a:t>
            </a:r>
            <a:r>
              <a:rPr lang="en-US" dirty="0"/>
              <a:t> (1889–1952),</a:t>
            </a:r>
            <a:r>
              <a:rPr lang="en-US" baseline="30000" dirty="0">
                <a:hlinkClick r:id="rId4">
                  <a:extLst>
                    <a:ext uri="{A12FA001-AC4F-418D-AE19-62706E023703}">
                      <ahyp:hlinkClr xmlns:ahyp="http://schemas.microsoft.com/office/drawing/2018/hyperlinkcolor" val="tx"/>
                    </a:ext>
                  </a:extLst>
                </a:hlinkClick>
              </a:rPr>
              <a:t>[5]</a:t>
            </a:r>
            <a:r>
              <a:rPr lang="en-US" dirty="0"/>
              <a:t> who was charged after the death of </a:t>
            </a:r>
            <a:r>
              <a:rPr lang="en-US" dirty="0" err="1"/>
              <a:t>Hanak</a:t>
            </a:r>
            <a:r>
              <a:rPr lang="en-US" dirty="0"/>
              <a:t> on January 6, 1934.</a:t>
            </a:r>
            <a:r>
              <a:rPr lang="en-US" baseline="30000" dirty="0">
                <a:hlinkClick r:id="rId4">
                  <a:extLst>
                    <a:ext uri="{A12FA001-AC4F-418D-AE19-62706E023703}">
                      <ahyp:hlinkClr xmlns:ahyp="http://schemas.microsoft.com/office/drawing/2018/hyperlinkcolor" val="tx"/>
                    </a:ext>
                  </a:extLst>
                </a:hlinkClick>
              </a:rPr>
              <a:t>[1]</a:t>
            </a:r>
            <a:endParaRPr lang="en-US" dirty="0"/>
          </a:p>
          <a:p>
            <a:r>
              <a:rPr lang="en-US" dirty="0"/>
              <a:t>The monument faces </a:t>
            </a:r>
            <a:r>
              <a:rPr lang="en-US" dirty="0" err="1"/>
              <a:t>Kızılay</a:t>
            </a:r>
            <a:r>
              <a:rPr lang="en-US" dirty="0"/>
              <a:t> Square, and was initially named Security Monument (</a:t>
            </a:r>
            <a:r>
              <a:rPr lang="en-US" dirty="0">
                <a:hlinkClick r:id="rId2" tooltip="Turkish language">
                  <a:extLst>
                    <a:ext uri="{A12FA001-AC4F-418D-AE19-62706E023703}">
                      <ahyp:hlinkClr xmlns:ahyp="http://schemas.microsoft.com/office/drawing/2018/hyperlinkcolor" val="tx"/>
                    </a:ext>
                  </a:extLst>
                </a:hlinkClick>
              </a:rPr>
              <a:t>Turkish</a:t>
            </a:r>
            <a:r>
              <a:rPr lang="en-US" dirty="0"/>
              <a:t>: </a:t>
            </a:r>
            <a:r>
              <a:rPr lang="en-US" i="1" dirty="0" err="1"/>
              <a:t>Emniyet</a:t>
            </a:r>
            <a:r>
              <a:rPr lang="en-US" i="1" dirty="0"/>
              <a:t> </a:t>
            </a:r>
            <a:r>
              <a:rPr lang="en-US" i="1" dirty="0" err="1"/>
              <a:t>Abidesi</a:t>
            </a:r>
            <a:r>
              <a:rPr lang="en-US" dirty="0"/>
              <a:t>). It is dedicated to the Turkish security forces, which provide </a:t>
            </a:r>
            <a:r>
              <a:rPr lang="en-US" dirty="0">
                <a:hlinkClick r:id="rId7" tooltip="Security">
                  <a:extLst>
                    <a:ext uri="{A12FA001-AC4F-418D-AE19-62706E023703}">
                      <ahyp:hlinkClr xmlns:ahyp="http://schemas.microsoft.com/office/drawing/2018/hyperlinkcolor" val="tx"/>
                    </a:ext>
                  </a:extLst>
                </a:hlinkClick>
              </a:rPr>
              <a:t>security</a:t>
            </a:r>
            <a:r>
              <a:rPr lang="en-US" dirty="0"/>
              <a:t>, </a:t>
            </a:r>
            <a:r>
              <a:rPr lang="en-US" dirty="0">
                <a:hlinkClick r:id="rId8" tooltip="Public peace and order">
                  <a:extLst>
                    <a:ext uri="{A12FA001-AC4F-418D-AE19-62706E023703}">
                      <ahyp:hlinkClr xmlns:ahyp="http://schemas.microsoft.com/office/drawing/2018/hyperlinkcolor" val="tx"/>
                    </a:ext>
                  </a:extLst>
                </a:hlinkClick>
              </a:rPr>
              <a:t>public peace and order</a:t>
            </a:r>
            <a:r>
              <a:rPr lang="en-US" dirty="0"/>
              <a:t>. The </a:t>
            </a:r>
            <a:r>
              <a:rPr lang="en-US" dirty="0">
                <a:hlinkClick r:id="rId9" tooltip="Bronze sculpture">
                  <a:extLst>
                    <a:ext uri="{A12FA001-AC4F-418D-AE19-62706E023703}">
                      <ahyp:hlinkClr xmlns:ahyp="http://schemas.microsoft.com/office/drawing/2018/hyperlinkcolor" val="tx"/>
                    </a:ext>
                  </a:extLst>
                </a:hlinkClick>
              </a:rPr>
              <a:t>bronze sculptures</a:t>
            </a:r>
            <a:r>
              <a:rPr lang="en-US" dirty="0"/>
              <a:t> were cast in </a:t>
            </a:r>
            <a:r>
              <a:rPr lang="en-US" dirty="0" err="1">
                <a:hlinkClick r:id="rId10" tooltip="Erdberg, Vienna (page does not exist)">
                  <a:extLst>
                    <a:ext uri="{A12FA001-AC4F-418D-AE19-62706E023703}">
                      <ahyp:hlinkClr xmlns:ahyp="http://schemas.microsoft.com/office/drawing/2018/hyperlinkcolor" val="tx"/>
                    </a:ext>
                  </a:extLst>
                </a:hlinkClick>
              </a:rPr>
              <a:t>Erdberg</a:t>
            </a:r>
            <a:r>
              <a:rPr lang="en-US" dirty="0">
                <a:hlinkClick r:id="rId10" tooltip="Erdberg, Vienna (page does not exist)">
                  <a:extLst>
                    <a:ext uri="{A12FA001-AC4F-418D-AE19-62706E023703}">
                      <ahyp:hlinkClr xmlns:ahyp="http://schemas.microsoft.com/office/drawing/2018/hyperlinkcolor" val="tx"/>
                    </a:ext>
                  </a:extLst>
                </a:hlinkClick>
              </a:rPr>
              <a:t>, Vienna</a:t>
            </a:r>
            <a:r>
              <a:rPr lang="en-US" dirty="0"/>
              <a:t>, Austria while the bronze </a:t>
            </a:r>
            <a:r>
              <a:rPr lang="en-US" dirty="0">
                <a:hlinkClick r:id="rId11" tooltip="Relief">
                  <a:extLst>
                    <a:ext uri="{A12FA001-AC4F-418D-AE19-62706E023703}">
                      <ahyp:hlinkClr xmlns:ahyp="http://schemas.microsoft.com/office/drawing/2018/hyperlinkcolor" val="tx"/>
                    </a:ext>
                  </a:extLst>
                </a:hlinkClick>
              </a:rPr>
              <a:t>reliefs</a:t>
            </a:r>
            <a:r>
              <a:rPr lang="en-US" dirty="0"/>
              <a:t>, attached on </a:t>
            </a:r>
            <a:r>
              <a:rPr lang="en-US" dirty="0">
                <a:hlinkClick r:id="rId12" tooltip="Mamak, Ankara">
                  <a:extLst>
                    <a:ext uri="{A12FA001-AC4F-418D-AE19-62706E023703}">
                      <ahyp:hlinkClr xmlns:ahyp="http://schemas.microsoft.com/office/drawing/2018/hyperlinkcolor" val="tx"/>
                    </a:ext>
                  </a:extLst>
                </a:hlinkClick>
              </a:rPr>
              <a:t>Mamak</a:t>
            </a:r>
            <a:r>
              <a:rPr lang="en-US" dirty="0"/>
              <a:t> stone, were cast in Turkey. The </a:t>
            </a:r>
            <a:r>
              <a:rPr lang="en-US" dirty="0" err="1">
                <a:hlinkClick r:id="rId13" tooltip="Stonemasonry">
                  <a:extLst>
                    <a:ext uri="{A12FA001-AC4F-418D-AE19-62706E023703}">
                      <ahyp:hlinkClr xmlns:ahyp="http://schemas.microsoft.com/office/drawing/2018/hyperlinkcolor" val="tx"/>
                    </a:ext>
                  </a:extLst>
                </a:hlinkClick>
              </a:rPr>
              <a:t>stonemasonary</a:t>
            </a:r>
            <a:r>
              <a:rPr lang="en-US" dirty="0"/>
              <a:t> works were carried out by Austrian students of the sculptor and Turkish craftsmen.</a:t>
            </a:r>
            <a:r>
              <a:rPr lang="en-US" baseline="30000" dirty="0">
                <a:hlinkClick r:id="rId4">
                  <a:extLst>
                    <a:ext uri="{A12FA001-AC4F-418D-AE19-62706E023703}">
                      <ahyp:hlinkClr xmlns:ahyp="http://schemas.microsoft.com/office/drawing/2018/hyperlinkcolor" val="tx"/>
                    </a:ext>
                  </a:extLst>
                </a:hlinkClick>
              </a:rPr>
              <a:t>[1]</a:t>
            </a:r>
            <a:endParaRPr lang="en-US" dirty="0"/>
          </a:p>
          <a:p>
            <a:r>
              <a:rPr lang="en-US" dirty="0"/>
              <a:t>The monument's base is 37 m (121 ft) long. The middle block is 8 m (26 ft) high, the side wings 2 m (6.6 ft), and the bronze figures are 6 m (20 ft) tall. On one facade of the composition, apart from the main block, two musician figures are placed above </a:t>
            </a:r>
            <a:r>
              <a:rPr lang="en-US" dirty="0">
                <a:hlinkClick r:id="rId14" tooltip="Mustafa Kemal Atatürk">
                  <a:extLst>
                    <a:ext uri="{A12FA001-AC4F-418D-AE19-62706E023703}">
                      <ahyp:hlinkClr xmlns:ahyp="http://schemas.microsoft.com/office/drawing/2018/hyperlinkcolor" val="tx"/>
                    </a:ext>
                  </a:extLst>
                </a:hlinkClick>
              </a:rPr>
              <a:t>Atatürk</a:t>
            </a:r>
            <a:r>
              <a:rPr lang="en-US" dirty="0"/>
              <a:t>'s famous phrase "</a:t>
            </a:r>
            <a:r>
              <a:rPr lang="en-US" dirty="0" err="1"/>
              <a:t>Türk</a:t>
            </a:r>
            <a:r>
              <a:rPr lang="en-US" dirty="0"/>
              <a:t>, </a:t>
            </a:r>
            <a:r>
              <a:rPr lang="en-US" dirty="0" err="1"/>
              <a:t>Öğün</a:t>
            </a:r>
            <a:r>
              <a:rPr lang="en-US" dirty="0"/>
              <a:t>, </a:t>
            </a:r>
            <a:r>
              <a:rPr lang="en-US" dirty="0" err="1"/>
              <a:t>Çalış</a:t>
            </a:r>
            <a:r>
              <a:rPr lang="en-US" dirty="0"/>
              <a:t>, </a:t>
            </a:r>
            <a:r>
              <a:rPr lang="en-US" dirty="0" err="1"/>
              <a:t>Güven</a:t>
            </a:r>
            <a:r>
              <a:rPr lang="en-US" dirty="0"/>
              <a:t>!" (literally: Turk, boast, work, trust!). Figures of old people in the background and young people in the foreground symbolize Turkish people's transition from the past to the future. The reliefs depict Turkish villagers carrying weapons to the front, military </a:t>
            </a:r>
            <a:r>
              <a:rPr lang="en-US" dirty="0">
                <a:hlinkClick r:id="rId15" tooltip="Paramedic">
                  <a:extLst>
                    <a:ext uri="{A12FA001-AC4F-418D-AE19-62706E023703}">
                      <ahyp:hlinkClr xmlns:ahyp="http://schemas.microsoft.com/office/drawing/2018/hyperlinkcolor" val="tx"/>
                    </a:ext>
                  </a:extLst>
                </a:hlinkClick>
              </a:rPr>
              <a:t>paramedic</a:t>
            </a:r>
            <a:r>
              <a:rPr lang="en-US" dirty="0"/>
              <a:t> teams in the back front, security forces, artists and thinkers envisaged for the new formation of the Republic and craftsmen in various profession groups such as </a:t>
            </a:r>
            <a:r>
              <a:rPr lang="en-US" dirty="0">
                <a:hlinkClick r:id="rId16" tooltip="Black smith">
                  <a:extLst>
                    <a:ext uri="{A12FA001-AC4F-418D-AE19-62706E023703}">
                      <ahyp:hlinkClr xmlns:ahyp="http://schemas.microsoft.com/office/drawing/2018/hyperlinkcolor" val="tx"/>
                    </a:ext>
                  </a:extLst>
                </a:hlinkClick>
              </a:rPr>
              <a:t>black smiths</a:t>
            </a:r>
            <a:r>
              <a:rPr lang="en-US" dirty="0"/>
              <a:t>, </a:t>
            </a:r>
            <a:r>
              <a:rPr lang="en-US" dirty="0">
                <a:hlinkClick r:id="rId17" tooltip="Miner">
                  <a:extLst>
                    <a:ext uri="{A12FA001-AC4F-418D-AE19-62706E023703}">
                      <ahyp:hlinkClr xmlns:ahyp="http://schemas.microsoft.com/office/drawing/2018/hyperlinkcolor" val="tx"/>
                    </a:ext>
                  </a:extLst>
                </a:hlinkClick>
              </a:rPr>
              <a:t>miners</a:t>
            </a:r>
            <a:r>
              <a:rPr lang="en-US" dirty="0"/>
              <a:t>, </a:t>
            </a:r>
            <a:r>
              <a:rPr lang="en-US" dirty="0">
                <a:hlinkClick r:id="rId18" tooltip="Pottery">
                  <a:extLst>
                    <a:ext uri="{A12FA001-AC4F-418D-AE19-62706E023703}">
                      <ahyp:hlinkClr xmlns:ahyp="http://schemas.microsoft.com/office/drawing/2018/hyperlinkcolor" val="tx"/>
                    </a:ext>
                  </a:extLst>
                </a:hlinkClick>
              </a:rPr>
              <a:t>potters</a:t>
            </a:r>
            <a:r>
              <a:rPr lang="en-US" dirty="0"/>
              <a:t>. On the other side of the monument, Mustafa Kemal Atatürk is portrayed, flanked by youth and looking into a future with hope.</a:t>
            </a:r>
          </a:p>
          <a:p>
            <a:endParaRPr lang="tr-TR" dirty="0"/>
          </a:p>
        </p:txBody>
      </p:sp>
    </p:spTree>
    <p:extLst>
      <p:ext uri="{BB962C8B-B14F-4D97-AF65-F5344CB8AC3E}">
        <p14:creationId xmlns:p14="http://schemas.microsoft.com/office/powerpoint/2010/main" val="2171238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8526CE-F540-4523-8C1B-BD16E001B025}"/>
              </a:ext>
            </a:extLst>
          </p:cNvPr>
          <p:cNvSpPr>
            <a:spLocks noGrp="1"/>
          </p:cNvSpPr>
          <p:nvPr>
            <p:ph type="title"/>
          </p:nvPr>
        </p:nvSpPr>
        <p:spPr>
          <a:xfrm>
            <a:off x="1971732" y="799349"/>
            <a:ext cx="8796421" cy="1491007"/>
          </a:xfrm>
        </p:spPr>
        <p:txBody>
          <a:bodyPr>
            <a:noAutofit/>
          </a:bodyPr>
          <a:lstStyle/>
          <a:p>
            <a:pPr algn="l"/>
            <a:r>
              <a:rPr lang="tr-TR" sz="5000" dirty="0">
                <a:latin typeface="Times New Roman" panose="02020603050405020304" pitchFamily="18" charset="0"/>
                <a:cs typeface="Times New Roman" panose="02020603050405020304" pitchFamily="18" charset="0"/>
              </a:rPr>
              <a:t>Fifty-Seventh Infantry Regiment Martyrdom</a:t>
            </a:r>
          </a:p>
        </p:txBody>
      </p:sp>
      <p:sp>
        <p:nvSpPr>
          <p:cNvPr id="3" name="İçerik Yer Tutucusu 2">
            <a:extLst>
              <a:ext uri="{FF2B5EF4-FFF2-40B4-BE49-F238E27FC236}">
                <a16:creationId xmlns:a16="http://schemas.microsoft.com/office/drawing/2014/main" id="{274D206A-72BF-416D-AEA9-5CF74A758300}"/>
              </a:ext>
            </a:extLst>
          </p:cNvPr>
          <p:cNvSpPr>
            <a:spLocks noGrp="1"/>
          </p:cNvSpPr>
          <p:nvPr>
            <p:ph idx="1"/>
          </p:nvPr>
        </p:nvSpPr>
        <p:spPr>
          <a:xfrm>
            <a:off x="6096001" y="2812868"/>
            <a:ext cx="4672152" cy="2338251"/>
          </a:xfrm>
        </p:spPr>
        <p:txBody>
          <a:bodyPr>
            <a:normAutofit/>
          </a:bodyPr>
          <a:lstStyle/>
          <a:p>
            <a:r>
              <a:rPr lang="tr-TR" sz="1500" dirty="0">
                <a:latin typeface="Times New Roman" panose="02020603050405020304" pitchFamily="18" charset="0"/>
                <a:cs typeface="Times New Roman" panose="02020603050405020304" pitchFamily="18" charset="0"/>
              </a:rPr>
              <a:t>It’s in Çanakkale.</a:t>
            </a:r>
          </a:p>
          <a:p>
            <a:r>
              <a:rPr lang="tr-TR" sz="1500" dirty="0">
                <a:latin typeface="Times New Roman" panose="02020603050405020304" pitchFamily="18" charset="0"/>
                <a:cs typeface="Times New Roman" panose="02020603050405020304" pitchFamily="18" charset="0"/>
              </a:rPr>
              <a:t>It was opened in 12 December 1992.</a:t>
            </a:r>
          </a:p>
          <a:p>
            <a:r>
              <a:rPr lang="en-US" sz="1500" dirty="0">
                <a:latin typeface="Times New Roman" panose="02020603050405020304" pitchFamily="18" charset="0"/>
                <a:cs typeface="Times New Roman" panose="02020603050405020304" pitchFamily="18" charset="0"/>
              </a:rPr>
              <a:t>This monument tells us that our country is not easily won.</a:t>
            </a:r>
            <a:endParaRPr lang="tr-TR"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It was built to commemorate the Fifty-Seventh Infantry Regiment and its martyrs who lost all their soldiers in </a:t>
            </a:r>
            <a:r>
              <a:rPr lang="tr-TR" sz="1500" dirty="0">
                <a:latin typeface="Times New Roman" panose="02020603050405020304" pitchFamily="18" charset="0"/>
                <a:cs typeface="Times New Roman" panose="02020603050405020304" pitchFamily="18" charset="0"/>
              </a:rPr>
              <a:t>Battle of Dardanelles.</a:t>
            </a:r>
          </a:p>
        </p:txBody>
      </p:sp>
      <p:pic>
        <p:nvPicPr>
          <p:cNvPr id="5" name="Resim 4">
            <a:extLst>
              <a:ext uri="{FF2B5EF4-FFF2-40B4-BE49-F238E27FC236}">
                <a16:creationId xmlns:a16="http://schemas.microsoft.com/office/drawing/2014/main" id="{67EDAC35-7209-4750-AAAE-75F091978A1C}"/>
              </a:ext>
            </a:extLst>
          </p:cNvPr>
          <p:cNvPicPr>
            <a:picLocks noChangeAspect="1"/>
          </p:cNvPicPr>
          <p:nvPr/>
        </p:nvPicPr>
        <p:blipFill rotWithShape="1">
          <a:blip r:embed="rId2"/>
          <a:srcRect t="5374" b="5106"/>
          <a:stretch/>
        </p:blipFill>
        <p:spPr>
          <a:xfrm>
            <a:off x="1352659" y="2619101"/>
            <a:ext cx="4533994" cy="272578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1832481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üvenpark anıtı ile ilgili görsel sonucu">
            <a:extLst>
              <a:ext uri="{FF2B5EF4-FFF2-40B4-BE49-F238E27FC236}">
                <a16:creationId xmlns:a16="http://schemas.microsoft.com/office/drawing/2014/main" id="{2B2AD2E8-54E8-4B0C-AC8A-4ABF20970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83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5787F7-DEDB-4812-BDCB-7DB1C6537EEE}"/>
              </a:ext>
            </a:extLst>
          </p:cNvPr>
          <p:cNvSpPr>
            <a:spLocks noGrp="1"/>
          </p:cNvSpPr>
          <p:nvPr>
            <p:ph type="title"/>
          </p:nvPr>
        </p:nvSpPr>
        <p:spPr>
          <a:xfrm>
            <a:off x="1654448" y="0"/>
            <a:ext cx="8610600" cy="1293028"/>
          </a:xfrm>
        </p:spPr>
        <p:txBody>
          <a:bodyPr/>
          <a:lstStyle/>
          <a:p>
            <a:r>
              <a:rPr lang="tr-TR" dirty="0" err="1"/>
              <a:t>The</a:t>
            </a:r>
            <a:r>
              <a:rPr lang="tr-TR" dirty="0"/>
              <a:t> Midas </a:t>
            </a:r>
            <a:r>
              <a:rPr lang="tr-TR" dirty="0" err="1"/>
              <a:t>Monument</a:t>
            </a:r>
            <a:br>
              <a:rPr lang="tr-TR" dirty="0"/>
            </a:br>
            <a:endParaRPr lang="tr-TR" dirty="0"/>
          </a:p>
        </p:txBody>
      </p:sp>
      <p:sp>
        <p:nvSpPr>
          <p:cNvPr id="3" name="İçerik Yer Tutucusu 2">
            <a:extLst>
              <a:ext uri="{FF2B5EF4-FFF2-40B4-BE49-F238E27FC236}">
                <a16:creationId xmlns:a16="http://schemas.microsoft.com/office/drawing/2014/main" id="{2C9CFB61-C815-499F-A045-B2CEEC136E42}"/>
              </a:ext>
            </a:extLst>
          </p:cNvPr>
          <p:cNvSpPr>
            <a:spLocks noGrp="1"/>
          </p:cNvSpPr>
          <p:nvPr>
            <p:ph idx="1"/>
          </p:nvPr>
        </p:nvSpPr>
        <p:spPr/>
        <p:txBody>
          <a:bodyPr>
            <a:normAutofit lnSpcReduction="10000"/>
          </a:bodyPr>
          <a:lstStyle/>
          <a:p>
            <a:r>
              <a:rPr lang="en-US" dirty="0"/>
              <a:t>The most prominent part of the Midas Monument is a high rock-cut facade with an incised decoration apparently showing a </a:t>
            </a:r>
            <a:r>
              <a:rPr lang="en-US" dirty="0">
                <a:hlinkClick r:id="rId2" tooltip="Pediment">
                  <a:extLst>
                    <a:ext uri="{A12FA001-AC4F-418D-AE19-62706E023703}">
                      <ahyp:hlinkClr xmlns:ahyp="http://schemas.microsoft.com/office/drawing/2018/hyperlinkcolor" val="tx"/>
                    </a:ext>
                  </a:extLst>
                </a:hlinkClick>
              </a:rPr>
              <a:t>pedimented</a:t>
            </a:r>
            <a:r>
              <a:rPr lang="en-US" dirty="0"/>
              <a:t> temple front with </a:t>
            </a:r>
            <a:r>
              <a:rPr lang="en-US" dirty="0">
                <a:hlinkClick r:id="rId3" tooltip="Acroteria">
                  <a:extLst>
                    <a:ext uri="{A12FA001-AC4F-418D-AE19-62706E023703}">
                      <ahyp:hlinkClr xmlns:ahyp="http://schemas.microsoft.com/office/drawing/2018/hyperlinkcolor" val="tx"/>
                    </a:ext>
                  </a:extLst>
                </a:hlinkClick>
              </a:rPr>
              <a:t>acroteria</a:t>
            </a:r>
            <a:r>
              <a:rPr lang="en-US" dirty="0"/>
              <a:t>, faced with </a:t>
            </a:r>
            <a:r>
              <a:rPr lang="en-US" dirty="0">
                <a:hlinkClick r:id="rId4" tooltip="Terra cotta">
                  <a:extLst>
                    <a:ext uri="{A12FA001-AC4F-418D-AE19-62706E023703}">
                      <ahyp:hlinkClr xmlns:ahyp="http://schemas.microsoft.com/office/drawing/2018/hyperlinkcolor" val="tx"/>
                    </a:ext>
                  </a:extLst>
                </a:hlinkClick>
              </a:rPr>
              <a:t>terra cotta</a:t>
            </a:r>
            <a:r>
              <a:rPr lang="en-US" dirty="0"/>
              <a:t> and with a niche at the bottom center. The niche's walls bear graffiti reading </a:t>
            </a:r>
            <a:r>
              <a:rPr lang="en-US" i="1" dirty="0" err="1"/>
              <a:t>Matar</a:t>
            </a:r>
            <a:r>
              <a:rPr lang="en-US" dirty="0"/>
              <a:t> (Mother, </a:t>
            </a:r>
            <a:r>
              <a:rPr lang="en-US" i="1" dirty="0"/>
              <a:t>i.e.</a:t>
            </a:r>
            <a:r>
              <a:rPr lang="en-US" dirty="0"/>
              <a:t> the goddess Cybele) and it probably held a statue of </a:t>
            </a:r>
            <a:r>
              <a:rPr lang="en-US" dirty="0">
                <a:hlinkClick r:id="rId5" tooltip="Cybele">
                  <a:extLst>
                    <a:ext uri="{A12FA001-AC4F-418D-AE19-62706E023703}">
                      <ahyp:hlinkClr xmlns:ahyp="http://schemas.microsoft.com/office/drawing/2018/hyperlinkcolor" val="tx"/>
                    </a:ext>
                  </a:extLst>
                </a:hlinkClick>
              </a:rPr>
              <a:t>Cybele</a:t>
            </a:r>
            <a:r>
              <a:rPr lang="en-US" dirty="0"/>
              <a:t>.</a:t>
            </a:r>
            <a:endParaRPr lang="tr-TR" dirty="0"/>
          </a:p>
          <a:p>
            <a:r>
              <a:rPr lang="en-US" dirty="0"/>
              <a:t>The monument carries a dedication in </a:t>
            </a:r>
            <a:r>
              <a:rPr lang="en-US" dirty="0">
                <a:hlinkClick r:id="rId6" tooltip="Phrygian language">
                  <a:extLst>
                    <a:ext uri="{A12FA001-AC4F-418D-AE19-62706E023703}">
                      <ahyp:hlinkClr xmlns:ahyp="http://schemas.microsoft.com/office/drawing/2018/hyperlinkcolor" val="tx"/>
                    </a:ext>
                  </a:extLst>
                </a:hlinkClick>
              </a:rPr>
              <a:t>Old Phrygian</a:t>
            </a:r>
            <a:r>
              <a:rPr lang="en-US" dirty="0"/>
              <a:t> by </a:t>
            </a:r>
            <a:r>
              <a:rPr lang="en-US" dirty="0" err="1"/>
              <a:t>Ates</a:t>
            </a:r>
            <a:r>
              <a:rPr lang="en-US" dirty="0"/>
              <a:t> son of </a:t>
            </a:r>
            <a:r>
              <a:rPr lang="en-US" dirty="0" err="1"/>
              <a:t>Arkias</a:t>
            </a:r>
            <a:r>
              <a:rPr lang="en-US" dirty="0"/>
              <a:t> to Midas (ΜΙΔΑΙ ϜΑΝΑΚΤΕΙ), and probably dates from the 7th or 6th century BCE.</a:t>
            </a:r>
            <a:r>
              <a:rPr lang="en-US" baseline="30000" dirty="0">
                <a:hlinkClick r:id="rId7">
                  <a:extLst>
                    <a:ext uri="{A12FA001-AC4F-418D-AE19-62706E023703}">
                      <ahyp:hlinkClr xmlns:ahyp="http://schemas.microsoft.com/office/drawing/2018/hyperlinkcolor" val="tx"/>
                    </a:ext>
                  </a:extLst>
                </a:hlinkClick>
              </a:rPr>
              <a:t>[3][8]</a:t>
            </a:r>
            <a:r>
              <a:rPr lang="en-US" dirty="0"/>
              <a:t> The inscription mentions Midas in the dative with titles: "</a:t>
            </a:r>
            <a:r>
              <a:rPr lang="en-US" i="1" dirty="0" err="1"/>
              <a:t>Midai</a:t>
            </a:r>
            <a:r>
              <a:rPr lang="en-US" i="1" dirty="0"/>
              <a:t> </a:t>
            </a:r>
            <a:r>
              <a:rPr lang="en-US" i="1" dirty="0" err="1"/>
              <a:t>lavagtaei</a:t>
            </a:r>
            <a:r>
              <a:rPr lang="en-US" i="1" dirty="0"/>
              <a:t> </a:t>
            </a:r>
            <a:r>
              <a:rPr lang="en-US" i="1" dirty="0" err="1"/>
              <a:t>vanaktei</a:t>
            </a:r>
            <a:r>
              <a:rPr lang="en-US" dirty="0"/>
              <a:t>", probably meaning "leader of the people" and "ruler".</a:t>
            </a:r>
            <a:r>
              <a:rPr lang="en-US" baseline="30000" dirty="0">
                <a:hlinkClick r:id="rId7">
                  <a:extLst>
                    <a:ext uri="{A12FA001-AC4F-418D-AE19-62706E023703}">
                      <ahyp:hlinkClr xmlns:ahyp="http://schemas.microsoft.com/office/drawing/2018/hyperlinkcolor" val="tx"/>
                    </a:ext>
                  </a:extLst>
                </a:hlinkClick>
              </a:rPr>
              <a:t>[9]</a:t>
            </a:r>
            <a:r>
              <a:rPr lang="en-US" dirty="0"/>
              <a:t> The inscription is:</a:t>
            </a:r>
            <a:endParaRPr lang="tr-TR" dirty="0"/>
          </a:p>
        </p:txBody>
      </p:sp>
    </p:spTree>
    <p:extLst>
      <p:ext uri="{BB962C8B-B14F-4D97-AF65-F5344CB8AC3E}">
        <p14:creationId xmlns:p14="http://schemas.microsoft.com/office/powerpoint/2010/main" val="31517639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idas anıtı ile ilgili görsel sonucu">
            <a:extLst>
              <a:ext uri="{FF2B5EF4-FFF2-40B4-BE49-F238E27FC236}">
                <a16:creationId xmlns:a16="http://schemas.microsoft.com/office/drawing/2014/main" id="{0D1512C9-5EC5-4719-AAAD-6D53E7B2D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3405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D00704-18AF-4D6D-8A34-012677E74EA6}"/>
              </a:ext>
            </a:extLst>
          </p:cNvPr>
          <p:cNvSpPr>
            <a:spLocks noGrp="1"/>
          </p:cNvSpPr>
          <p:nvPr>
            <p:ph type="title"/>
          </p:nvPr>
        </p:nvSpPr>
        <p:spPr>
          <a:xfrm>
            <a:off x="1199965" y="356000"/>
            <a:ext cx="8610600" cy="1293028"/>
          </a:xfrm>
        </p:spPr>
        <p:txBody>
          <a:bodyPr/>
          <a:lstStyle/>
          <a:p>
            <a:r>
              <a:rPr lang="tr-TR" dirty="0"/>
              <a:t>Atatürk </a:t>
            </a:r>
            <a:r>
              <a:rPr lang="tr-TR" dirty="0" err="1"/>
              <a:t>Monument</a:t>
            </a:r>
            <a:r>
              <a:rPr lang="tr-TR" dirty="0"/>
              <a:t> (İzmir)</a:t>
            </a:r>
            <a:br>
              <a:rPr lang="tr-TR" dirty="0"/>
            </a:br>
            <a:endParaRPr lang="tr-TR" dirty="0"/>
          </a:p>
        </p:txBody>
      </p:sp>
      <p:sp>
        <p:nvSpPr>
          <p:cNvPr id="3" name="İçerik Yer Tutucusu 2">
            <a:extLst>
              <a:ext uri="{FF2B5EF4-FFF2-40B4-BE49-F238E27FC236}">
                <a16:creationId xmlns:a16="http://schemas.microsoft.com/office/drawing/2014/main" id="{2BC65DF4-0706-4E6E-B869-95B67B6694BA}"/>
              </a:ext>
            </a:extLst>
          </p:cNvPr>
          <p:cNvSpPr>
            <a:spLocks noGrp="1"/>
          </p:cNvSpPr>
          <p:nvPr>
            <p:ph idx="1"/>
          </p:nvPr>
        </p:nvSpPr>
        <p:spPr/>
        <p:txBody>
          <a:bodyPr>
            <a:normAutofit fontScale="70000" lnSpcReduction="20000"/>
          </a:bodyPr>
          <a:lstStyle/>
          <a:p>
            <a:r>
              <a:rPr lang="en-US" dirty="0"/>
              <a:t>Geography</a:t>
            </a:r>
            <a:endParaRPr lang="tr-TR" dirty="0"/>
          </a:p>
          <a:p>
            <a:r>
              <a:rPr lang="en-US" dirty="0"/>
              <a:t>The monument is in the </a:t>
            </a:r>
            <a:r>
              <a:rPr lang="en-US" dirty="0">
                <a:hlinkClick r:id="rId2" tooltip="İzmir Cumhuriyet Square">
                  <a:extLst>
                    <a:ext uri="{A12FA001-AC4F-418D-AE19-62706E023703}">
                      <ahyp:hlinkClr xmlns:ahyp="http://schemas.microsoft.com/office/drawing/2018/hyperlinkcolor" val="tx"/>
                    </a:ext>
                  </a:extLst>
                </a:hlinkClick>
              </a:rPr>
              <a:t>Cumhuriyet </a:t>
            </a:r>
            <a:r>
              <a:rPr lang="en-US" dirty="0" err="1">
                <a:hlinkClick r:id="rId2" tooltip="İzmir Cumhuriyet Square">
                  <a:extLst>
                    <a:ext uri="{A12FA001-AC4F-418D-AE19-62706E023703}">
                      <ahyp:hlinkClr xmlns:ahyp="http://schemas.microsoft.com/office/drawing/2018/hyperlinkcolor" val="tx"/>
                    </a:ext>
                  </a:extLst>
                </a:hlinkClick>
              </a:rPr>
              <a:t>Sqıare</a:t>
            </a:r>
            <a:r>
              <a:rPr lang="en-US" dirty="0"/>
              <a:t> (“Republic square”) in İzmir.</a:t>
            </a:r>
            <a:r>
              <a:rPr lang="en-US" baseline="30000" dirty="0"/>
              <a:t> </a:t>
            </a:r>
            <a:r>
              <a:rPr lang="en-US" dirty="0"/>
              <a:t>at </a:t>
            </a:r>
            <a:r>
              <a:rPr lang="en-US" dirty="0">
                <a:hlinkClick r:id="rId3">
                  <a:extLst>
                    <a:ext uri="{A12FA001-AC4F-418D-AE19-62706E023703}">
                      <ahyp:hlinkClr xmlns:ahyp="http://schemas.microsoft.com/office/drawing/2018/hyperlinkcolor" val="tx"/>
                    </a:ext>
                  </a:extLst>
                </a:hlinkClick>
              </a:rPr>
              <a:t>38°25′45″N 27°08′04″E</a:t>
            </a:r>
            <a:r>
              <a:rPr lang="en-US" dirty="0"/>
              <a:t>. The square is located in the seaside and the monument is located about 60 </a:t>
            </a:r>
            <a:r>
              <a:rPr lang="en-US" dirty="0" err="1"/>
              <a:t>metres</a:t>
            </a:r>
            <a:r>
              <a:rPr lang="en-US" dirty="0"/>
              <a:t> (200 ft) to southeast of the </a:t>
            </a:r>
            <a:r>
              <a:rPr lang="en-US" dirty="0">
                <a:hlinkClick r:id="rId4" tooltip="Gulf of İzmir">
                  <a:extLst>
                    <a:ext uri="{A12FA001-AC4F-418D-AE19-62706E023703}">
                      <ahyp:hlinkClr xmlns:ahyp="http://schemas.microsoft.com/office/drawing/2018/hyperlinkcolor" val="tx"/>
                    </a:ext>
                  </a:extLst>
                </a:hlinkClick>
              </a:rPr>
              <a:t>İzmir Bay</a:t>
            </a:r>
            <a:r>
              <a:rPr lang="en-US" dirty="0"/>
              <a:t> (i.e., </a:t>
            </a:r>
            <a:r>
              <a:rPr lang="en-US" dirty="0">
                <a:hlinkClick r:id="rId5" tooltip="Aegean Sea">
                  <a:extLst>
                    <a:ext uri="{A12FA001-AC4F-418D-AE19-62706E023703}">
                      <ahyp:hlinkClr xmlns:ahyp="http://schemas.microsoft.com/office/drawing/2018/hyperlinkcolor" val="tx"/>
                    </a:ext>
                  </a:extLst>
                </a:hlinkClick>
              </a:rPr>
              <a:t>Aegean Sea</a:t>
            </a:r>
            <a:r>
              <a:rPr lang="en-US" dirty="0"/>
              <a:t>).</a:t>
            </a:r>
          </a:p>
          <a:p>
            <a:r>
              <a:rPr lang="en-US" dirty="0"/>
              <a:t>History</a:t>
            </a:r>
          </a:p>
          <a:p>
            <a:r>
              <a:rPr lang="en-US" dirty="0"/>
              <a:t>The municipality and governorship of İzmir decided to build a monument dedicated to </a:t>
            </a:r>
            <a:r>
              <a:rPr lang="en-US" dirty="0">
                <a:hlinkClick r:id="rId6" tooltip="Atatürk">
                  <a:extLst>
                    <a:ext uri="{A12FA001-AC4F-418D-AE19-62706E023703}">
                      <ahyp:hlinkClr xmlns:ahyp="http://schemas.microsoft.com/office/drawing/2018/hyperlinkcolor" val="tx"/>
                    </a:ext>
                  </a:extLst>
                </a:hlinkClick>
              </a:rPr>
              <a:t>Atatürk</a:t>
            </a:r>
            <a:r>
              <a:rPr lang="en-US" dirty="0"/>
              <a:t>, the founder of modern Turkey. In 1929, the statue of the monument was commissioned to </a:t>
            </a:r>
            <a:r>
              <a:rPr lang="en-US" dirty="0">
                <a:hlinkClick r:id="rId7" tooltip="Pietro Canonica">
                  <a:extLst>
                    <a:ext uri="{A12FA001-AC4F-418D-AE19-62706E023703}">
                      <ahyp:hlinkClr xmlns:ahyp="http://schemas.microsoft.com/office/drawing/2018/hyperlinkcolor" val="tx"/>
                    </a:ext>
                  </a:extLst>
                </a:hlinkClick>
              </a:rPr>
              <a:t>Pietro </a:t>
            </a:r>
            <a:r>
              <a:rPr lang="en-US" dirty="0" err="1">
                <a:hlinkClick r:id="rId7" tooltip="Pietro Canonica">
                  <a:extLst>
                    <a:ext uri="{A12FA001-AC4F-418D-AE19-62706E023703}">
                      <ahyp:hlinkClr xmlns:ahyp="http://schemas.microsoft.com/office/drawing/2018/hyperlinkcolor" val="tx"/>
                    </a:ext>
                  </a:extLst>
                </a:hlinkClick>
              </a:rPr>
              <a:t>Canonica</a:t>
            </a:r>
            <a:r>
              <a:rPr lang="en-US" dirty="0"/>
              <a:t> an </a:t>
            </a:r>
            <a:r>
              <a:rPr lang="en-US" dirty="0">
                <a:hlinkClick r:id="rId8" tooltip="Italian people">
                  <a:extLst>
                    <a:ext uri="{A12FA001-AC4F-418D-AE19-62706E023703}">
                      <ahyp:hlinkClr xmlns:ahyp="http://schemas.microsoft.com/office/drawing/2018/hyperlinkcolor" val="tx"/>
                    </a:ext>
                  </a:extLst>
                </a:hlinkClick>
              </a:rPr>
              <a:t>Italian</a:t>
            </a:r>
            <a:r>
              <a:rPr lang="en-US" dirty="0"/>
              <a:t> sculptor who had formerly created another Atatürk statue in </a:t>
            </a:r>
            <a:r>
              <a:rPr lang="en-US" dirty="0">
                <a:hlinkClick r:id="rId9" tooltip="Taksim Monument">
                  <a:extLst>
                    <a:ext uri="{A12FA001-AC4F-418D-AE19-62706E023703}">
                      <ahyp:hlinkClr xmlns:ahyp="http://schemas.microsoft.com/office/drawing/2018/hyperlinkcolor" val="tx"/>
                    </a:ext>
                  </a:extLst>
                </a:hlinkClick>
              </a:rPr>
              <a:t>İstanbul</a:t>
            </a:r>
            <a:r>
              <a:rPr lang="en-US" dirty="0"/>
              <a:t> in 1928. The base of the statue was designed by Turkish architect </a:t>
            </a:r>
            <a:r>
              <a:rPr lang="en-US" dirty="0" err="1"/>
              <a:t>Asım</a:t>
            </a:r>
            <a:r>
              <a:rPr lang="en-US" dirty="0"/>
              <a:t> </a:t>
            </a:r>
            <a:r>
              <a:rPr lang="en-US" dirty="0" err="1"/>
              <a:t>Kömürcü</a:t>
            </a:r>
            <a:r>
              <a:rPr lang="en-US" dirty="0"/>
              <a:t> and the statue was erected on 27 July 1932.</a:t>
            </a:r>
            <a:r>
              <a:rPr lang="en-US" baseline="30000" dirty="0">
                <a:hlinkClick r:id="rId10">
                  <a:extLst>
                    <a:ext uri="{A12FA001-AC4F-418D-AE19-62706E023703}">
                      <ahyp:hlinkClr xmlns:ahyp="http://schemas.microsoft.com/office/drawing/2018/hyperlinkcolor" val="tx"/>
                    </a:ext>
                  </a:extLst>
                </a:hlinkClick>
              </a:rPr>
              <a:t>[2]</a:t>
            </a:r>
            <a:endParaRPr lang="tr-TR" baseline="30000" dirty="0"/>
          </a:p>
          <a:p>
            <a:r>
              <a:rPr lang="tr-TR" dirty="0"/>
              <a:t>Technical </a:t>
            </a:r>
            <a:r>
              <a:rPr lang="tr-TR" dirty="0" err="1"/>
              <a:t>details</a:t>
            </a:r>
            <a:endParaRPr lang="tr-TR" dirty="0"/>
          </a:p>
          <a:p>
            <a:r>
              <a:rPr lang="en-US" dirty="0"/>
              <a:t>Technical </a:t>
            </a:r>
            <a:r>
              <a:rPr lang="en-US" dirty="0" err="1"/>
              <a:t>detailsThe</a:t>
            </a:r>
            <a:r>
              <a:rPr lang="en-US" dirty="0"/>
              <a:t> marble used in the base is the red marble of </a:t>
            </a:r>
            <a:r>
              <a:rPr lang="en-US" dirty="0" err="1">
                <a:hlinkClick r:id="rId11" tooltip="Afyonkarahisar">
                  <a:extLst>
                    <a:ext uri="{A12FA001-AC4F-418D-AE19-62706E023703}">
                      <ahyp:hlinkClr xmlns:ahyp="http://schemas.microsoft.com/office/drawing/2018/hyperlinkcolor" val="tx"/>
                    </a:ext>
                  </a:extLst>
                </a:hlinkClick>
              </a:rPr>
              <a:t>Afyonkarahisar</a:t>
            </a:r>
            <a:r>
              <a:rPr lang="en-US" dirty="0"/>
              <a:t> and the material of the statue is bronze. The statue shows equestrian Atatürk in the Turkish War of Independence. There are also reliefs on the base showing scenes of war. Atatürk’s famous quotation “Armies your first target is the Mediterranean Sea. Forward!” has been inscribed in front of the base marble.</a:t>
            </a:r>
          </a:p>
          <a:p>
            <a:endParaRPr lang="tr-TR" dirty="0"/>
          </a:p>
        </p:txBody>
      </p:sp>
    </p:spTree>
    <p:extLst>
      <p:ext uri="{BB962C8B-B14F-4D97-AF65-F5344CB8AC3E}">
        <p14:creationId xmlns:p14="http://schemas.microsoft.com/office/powerpoint/2010/main" val="436980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TATÜRK ANITI İZMİR ile ilgili görsel sonucu">
            <a:extLst>
              <a:ext uri="{FF2B5EF4-FFF2-40B4-BE49-F238E27FC236}">
                <a16:creationId xmlns:a16="http://schemas.microsoft.com/office/drawing/2014/main" id="{CF7E1332-B365-40F3-847A-53695514C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15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AFAC88-7F28-4319-B6F9-E60F3582A67B}"/>
              </a:ext>
            </a:extLst>
          </p:cNvPr>
          <p:cNvSpPr>
            <a:spLocks noGrp="1"/>
          </p:cNvSpPr>
          <p:nvPr>
            <p:ph type="title"/>
          </p:nvPr>
        </p:nvSpPr>
        <p:spPr>
          <a:xfrm>
            <a:off x="1057922" y="293856"/>
            <a:ext cx="7267212" cy="1293028"/>
          </a:xfrm>
        </p:spPr>
        <p:txBody>
          <a:bodyPr/>
          <a:lstStyle/>
          <a:p>
            <a:r>
              <a:rPr lang="tr-TR" dirty="0"/>
              <a:t>Gazi Umur Bey </a:t>
            </a:r>
            <a:r>
              <a:rPr lang="tr-TR" dirty="0" err="1"/>
              <a:t>Monument</a:t>
            </a:r>
            <a:br>
              <a:rPr lang="tr-TR" dirty="0"/>
            </a:br>
            <a:endParaRPr lang="tr-TR" dirty="0"/>
          </a:p>
        </p:txBody>
      </p:sp>
      <p:sp>
        <p:nvSpPr>
          <p:cNvPr id="3" name="İçerik Yer Tutucusu 2">
            <a:extLst>
              <a:ext uri="{FF2B5EF4-FFF2-40B4-BE49-F238E27FC236}">
                <a16:creationId xmlns:a16="http://schemas.microsoft.com/office/drawing/2014/main" id="{2D8C5089-50A8-4989-B90F-44DE2C7D4F89}"/>
              </a:ext>
            </a:extLst>
          </p:cNvPr>
          <p:cNvSpPr>
            <a:spLocks noGrp="1"/>
          </p:cNvSpPr>
          <p:nvPr>
            <p:ph idx="1"/>
          </p:nvPr>
        </p:nvSpPr>
        <p:spPr/>
        <p:txBody>
          <a:bodyPr>
            <a:normAutofit lnSpcReduction="10000"/>
          </a:bodyPr>
          <a:lstStyle/>
          <a:p>
            <a:r>
              <a:rPr lang="en-US" dirty="0"/>
              <a:t>Currently, </a:t>
            </a:r>
            <a:r>
              <a:rPr lang="en-US" dirty="0" err="1"/>
              <a:t>Birgi</a:t>
            </a:r>
            <a:r>
              <a:rPr lang="en-US" dirty="0"/>
              <a:t> is a small town in </a:t>
            </a:r>
            <a:r>
              <a:rPr lang="en-US" dirty="0" err="1">
                <a:hlinkClick r:id="rId2" tooltip="Ödemiş">
                  <a:extLst>
                    <a:ext uri="{A12FA001-AC4F-418D-AE19-62706E023703}">
                      <ahyp:hlinkClr xmlns:ahyp="http://schemas.microsoft.com/office/drawing/2018/hyperlinkcolor" val="tx"/>
                    </a:ext>
                  </a:extLst>
                </a:hlinkClick>
              </a:rPr>
              <a:t>Ödemiş</a:t>
            </a:r>
            <a:r>
              <a:rPr lang="en-US" dirty="0"/>
              <a:t> </a:t>
            </a:r>
            <a:r>
              <a:rPr lang="en-US" dirty="0" err="1">
                <a:hlinkClick r:id="rId3" tooltip="Ilçe">
                  <a:extLst>
                    <a:ext uri="{A12FA001-AC4F-418D-AE19-62706E023703}">
                      <ahyp:hlinkClr xmlns:ahyp="http://schemas.microsoft.com/office/drawing/2018/hyperlinkcolor" val="tx"/>
                    </a:ext>
                  </a:extLst>
                </a:hlinkClick>
              </a:rPr>
              <a:t>ilçe</a:t>
            </a:r>
            <a:r>
              <a:rPr lang="en-US" dirty="0"/>
              <a:t> (district) of </a:t>
            </a:r>
            <a:r>
              <a:rPr lang="en-US" dirty="0">
                <a:hlinkClick r:id="rId4" tooltip="İzmir Province">
                  <a:extLst>
                    <a:ext uri="{A12FA001-AC4F-418D-AE19-62706E023703}">
                      <ahyp:hlinkClr xmlns:ahyp="http://schemas.microsoft.com/office/drawing/2018/hyperlinkcolor" val="tx"/>
                    </a:ext>
                  </a:extLst>
                </a:hlinkClick>
              </a:rPr>
              <a:t>İzmir Province</a:t>
            </a:r>
            <a:r>
              <a:rPr lang="en-US" dirty="0"/>
              <a:t>. But it was an important city in the middle ages and it was the capital of the </a:t>
            </a:r>
            <a:r>
              <a:rPr lang="en-US" dirty="0" err="1">
                <a:hlinkClick r:id="rId5" tooltip="Aydınids">
                  <a:extLst>
                    <a:ext uri="{A12FA001-AC4F-418D-AE19-62706E023703}">
                      <ahyp:hlinkClr xmlns:ahyp="http://schemas.microsoft.com/office/drawing/2018/hyperlinkcolor" val="tx"/>
                    </a:ext>
                  </a:extLst>
                </a:hlinkClick>
              </a:rPr>
              <a:t>Aydınids</a:t>
            </a:r>
            <a:r>
              <a:rPr lang="en-US" dirty="0"/>
              <a:t> in the early 14th century. </a:t>
            </a:r>
            <a:r>
              <a:rPr lang="en-US" dirty="0" err="1">
                <a:hlinkClick r:id="rId6" tooltip="Umur Bey">
                  <a:extLst>
                    <a:ext uri="{A12FA001-AC4F-418D-AE19-62706E023703}">
                      <ahyp:hlinkClr xmlns:ahyp="http://schemas.microsoft.com/office/drawing/2018/hyperlinkcolor" val="tx"/>
                    </a:ext>
                  </a:extLst>
                </a:hlinkClick>
              </a:rPr>
              <a:t>Umur</a:t>
            </a:r>
            <a:r>
              <a:rPr lang="en-US" dirty="0">
                <a:hlinkClick r:id="rId6" tooltip="Umur Bey">
                  <a:extLst>
                    <a:ext uri="{A12FA001-AC4F-418D-AE19-62706E023703}">
                      <ahyp:hlinkClr xmlns:ahyp="http://schemas.microsoft.com/office/drawing/2018/hyperlinkcolor" val="tx"/>
                    </a:ext>
                  </a:extLst>
                </a:hlinkClick>
              </a:rPr>
              <a:t> Bey</a:t>
            </a:r>
            <a:r>
              <a:rPr lang="en-US" dirty="0"/>
              <a:t> (r.1334-1348) was the second bey of the </a:t>
            </a:r>
            <a:r>
              <a:rPr lang="en-US" dirty="0" err="1"/>
              <a:t>Aydınıds</a:t>
            </a:r>
            <a:r>
              <a:rPr lang="en-US" dirty="0"/>
              <a:t> and was one of the earliest seamen of Turkish history. His </a:t>
            </a:r>
            <a:r>
              <a:rPr lang="en-US" dirty="0" err="1"/>
              <a:t>ephitet</a:t>
            </a:r>
            <a:r>
              <a:rPr lang="en-US" dirty="0"/>
              <a:t> Gazi (</a:t>
            </a:r>
            <a:r>
              <a:rPr lang="en-US" dirty="0">
                <a:hlinkClick r:id="rId7" tooltip="Ghazi (warrior)">
                  <a:extLst>
                    <a:ext uri="{A12FA001-AC4F-418D-AE19-62706E023703}">
                      <ahyp:hlinkClr xmlns:ahyp="http://schemas.microsoft.com/office/drawing/2018/hyperlinkcolor" val="tx"/>
                    </a:ext>
                  </a:extLst>
                </a:hlinkClick>
              </a:rPr>
              <a:t>Ghazi</a:t>
            </a:r>
            <a:r>
              <a:rPr lang="en-US" dirty="0"/>
              <a:t>) means veteran.</a:t>
            </a:r>
          </a:p>
          <a:p>
            <a:r>
              <a:rPr lang="en-US" dirty="0"/>
              <a:t>His statue was erected in 2008 next to </a:t>
            </a:r>
            <a:r>
              <a:rPr lang="en-US" dirty="0">
                <a:hlinkClick r:id="rId8" tooltip="Ulu Cami (Birgi)">
                  <a:extLst>
                    <a:ext uri="{A12FA001-AC4F-418D-AE19-62706E023703}">
                      <ahyp:hlinkClr xmlns:ahyp="http://schemas.microsoft.com/office/drawing/2018/hyperlinkcolor" val="tx"/>
                    </a:ext>
                  </a:extLst>
                </a:hlinkClick>
              </a:rPr>
              <a:t>Ulu Cami</a:t>
            </a:r>
            <a:r>
              <a:rPr lang="en-US" dirty="0"/>
              <a:t> (mosque) in </a:t>
            </a:r>
            <a:r>
              <a:rPr lang="en-US" dirty="0" err="1"/>
              <a:t>Birgi</a:t>
            </a:r>
            <a:r>
              <a:rPr lang="en-US" dirty="0"/>
              <a:t> at </a:t>
            </a:r>
            <a:r>
              <a:rPr lang="en-US" dirty="0">
                <a:hlinkClick r:id="rId9">
                  <a:extLst>
                    <a:ext uri="{A12FA001-AC4F-418D-AE19-62706E023703}">
                      <ahyp:hlinkClr xmlns:ahyp="http://schemas.microsoft.com/office/drawing/2018/hyperlinkcolor" val="tx"/>
                    </a:ext>
                  </a:extLst>
                </a:hlinkClick>
              </a:rPr>
              <a:t>38°15′24″N 28°04′03″E</a:t>
            </a:r>
            <a:r>
              <a:rPr lang="en-US" dirty="0"/>
              <a:t>. Its height is 3 </a:t>
            </a:r>
            <a:r>
              <a:rPr lang="en-US" dirty="0" err="1"/>
              <a:t>metres</a:t>
            </a:r>
            <a:r>
              <a:rPr lang="en-US" dirty="0"/>
              <a:t> (9.8 ft). It was commissioned by the municipality of </a:t>
            </a:r>
            <a:r>
              <a:rPr lang="en-US" dirty="0" err="1"/>
              <a:t>Birgi</a:t>
            </a:r>
            <a:r>
              <a:rPr lang="en-US" dirty="0"/>
              <a:t> and İzmir branch of </a:t>
            </a:r>
            <a:r>
              <a:rPr lang="en-US" dirty="0">
                <a:hlinkClick r:id="rId10" tooltip="Turkish Naval Forces">
                  <a:extLst>
                    <a:ext uri="{A12FA001-AC4F-418D-AE19-62706E023703}">
                      <ahyp:hlinkClr xmlns:ahyp="http://schemas.microsoft.com/office/drawing/2018/hyperlinkcolor" val="tx"/>
                    </a:ext>
                  </a:extLst>
                </a:hlinkClick>
              </a:rPr>
              <a:t>Turkish Naval Forces</a:t>
            </a:r>
            <a:r>
              <a:rPr lang="en-US" dirty="0"/>
              <a:t>. It was also sponsored by the </a:t>
            </a:r>
            <a:r>
              <a:rPr lang="en-US" dirty="0">
                <a:hlinkClick r:id="rId11" tooltip="Ministry of Culture and Tourism (Turkey)">
                  <a:extLst>
                    <a:ext uri="{A12FA001-AC4F-418D-AE19-62706E023703}">
                      <ahyp:hlinkClr xmlns:ahyp="http://schemas.microsoft.com/office/drawing/2018/hyperlinkcolor" val="tx"/>
                    </a:ext>
                  </a:extLst>
                </a:hlinkClick>
              </a:rPr>
              <a:t>Ministry of Culture and Tourism</a:t>
            </a:r>
            <a:r>
              <a:rPr lang="en-US" dirty="0"/>
              <a:t>. Its creator was </a:t>
            </a:r>
            <a:r>
              <a:rPr lang="en-US" dirty="0" err="1"/>
              <a:t>Eray</a:t>
            </a:r>
            <a:r>
              <a:rPr lang="en-US" dirty="0"/>
              <a:t> </a:t>
            </a:r>
            <a:r>
              <a:rPr lang="en-US" dirty="0" err="1"/>
              <a:t>Okkan</a:t>
            </a:r>
            <a:r>
              <a:rPr lang="en-US" dirty="0"/>
              <a:t>.</a:t>
            </a:r>
          </a:p>
          <a:p>
            <a:endParaRPr lang="tr-TR" dirty="0"/>
          </a:p>
        </p:txBody>
      </p:sp>
    </p:spTree>
    <p:extLst>
      <p:ext uri="{BB962C8B-B14F-4D97-AF65-F5344CB8AC3E}">
        <p14:creationId xmlns:p14="http://schemas.microsoft.com/office/powerpoint/2010/main" val="2505453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gazi umur bey anıtı ile ilgili görsel sonucu">
            <a:extLst>
              <a:ext uri="{FF2B5EF4-FFF2-40B4-BE49-F238E27FC236}">
                <a16:creationId xmlns:a16="http://schemas.microsoft.com/office/drawing/2014/main" id="{0DCFA2FD-5668-466E-9AE0-703BD3F4F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79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7200" dirty="0">
                <a:latin typeface="Algerian" pitchFamily="82" charset="0"/>
              </a:rPr>
              <a:t>THANKS FOR LISTENING….</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D9AA51-6A2E-40D0-9466-65DD80C3DF60}"/>
              </a:ext>
            </a:extLst>
          </p:cNvPr>
          <p:cNvSpPr>
            <a:spLocks noGrp="1"/>
          </p:cNvSpPr>
          <p:nvPr>
            <p:ph type="title"/>
          </p:nvPr>
        </p:nvSpPr>
        <p:spPr>
          <a:xfrm>
            <a:off x="2350552" y="764515"/>
            <a:ext cx="7958331" cy="1077229"/>
          </a:xfrm>
        </p:spPr>
        <p:txBody>
          <a:bodyPr>
            <a:normAutofit fontScale="90000"/>
          </a:bodyPr>
          <a:lstStyle/>
          <a:p>
            <a:pPr algn="l"/>
            <a:r>
              <a:rPr lang="tr-TR" sz="5000" dirty="0">
                <a:latin typeface="Times New Roman" panose="02020603050405020304" pitchFamily="18" charset="0"/>
                <a:cs typeface="Times New Roman" panose="02020603050405020304" pitchFamily="18" charset="0"/>
              </a:rPr>
              <a:t>Koca Seyit Monument</a:t>
            </a:r>
          </a:p>
        </p:txBody>
      </p:sp>
      <p:sp>
        <p:nvSpPr>
          <p:cNvPr id="3" name="İçerik Yer Tutucusu 2">
            <a:extLst>
              <a:ext uri="{FF2B5EF4-FFF2-40B4-BE49-F238E27FC236}">
                <a16:creationId xmlns:a16="http://schemas.microsoft.com/office/drawing/2014/main" id="{F1D446BB-52CF-45AD-BBD9-FB8760AF594F}"/>
              </a:ext>
            </a:extLst>
          </p:cNvPr>
          <p:cNvSpPr>
            <a:spLocks noGrp="1"/>
          </p:cNvSpPr>
          <p:nvPr>
            <p:ph idx="1"/>
          </p:nvPr>
        </p:nvSpPr>
        <p:spPr>
          <a:xfrm>
            <a:off x="6096000" y="3193863"/>
            <a:ext cx="4692162" cy="1721784"/>
          </a:xfrm>
        </p:spPr>
        <p:txBody>
          <a:bodyPr>
            <a:normAutofit/>
          </a:bodyPr>
          <a:lstStyle/>
          <a:p>
            <a:r>
              <a:rPr lang="tr-TR" sz="1500" dirty="0">
                <a:latin typeface="Times New Roman" panose="02020603050405020304" pitchFamily="18" charset="0"/>
                <a:cs typeface="Times New Roman" panose="02020603050405020304" pitchFamily="18" charset="0"/>
              </a:rPr>
              <a:t>It is in Balıkesir.</a:t>
            </a:r>
          </a:p>
          <a:p>
            <a:r>
              <a:rPr lang="tr-TR" sz="1500" dirty="0">
                <a:latin typeface="Times New Roman" panose="02020603050405020304" pitchFamily="18" charset="0"/>
                <a:cs typeface="Times New Roman" panose="02020603050405020304" pitchFamily="18" charset="0"/>
              </a:rPr>
              <a:t>It </a:t>
            </a:r>
            <a:r>
              <a:rPr lang="tr-TR" sz="1500" dirty="0" err="1">
                <a:latin typeface="Times New Roman" panose="02020603050405020304" pitchFamily="18" charset="0"/>
                <a:cs typeface="Times New Roman" panose="02020603050405020304" pitchFamily="18" charset="0"/>
              </a:rPr>
              <a:t>was</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made</a:t>
            </a:r>
            <a:r>
              <a:rPr lang="tr-TR" sz="1500" dirty="0">
                <a:latin typeface="Times New Roman" panose="02020603050405020304" pitchFamily="18" charset="0"/>
                <a:cs typeface="Times New Roman" panose="02020603050405020304" pitchFamily="18" charset="0"/>
              </a:rPr>
              <a:t> in 2006.</a:t>
            </a:r>
          </a:p>
          <a:p>
            <a:r>
              <a:rPr lang="en-US" sz="1500" dirty="0">
                <a:latin typeface="Times New Roman" panose="02020603050405020304" pitchFamily="18" charset="0"/>
                <a:cs typeface="Times New Roman" panose="02020603050405020304" pitchFamily="18" charset="0"/>
              </a:rPr>
              <a:t>This monument shows that our country has real heroes.</a:t>
            </a:r>
            <a:endParaRPr lang="tr-TR"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It was built to commemorate Seyit Corporal</a:t>
            </a:r>
            <a:r>
              <a:rPr lang="tr-TR" sz="1500" dirty="0">
                <a:latin typeface="Times New Roman" panose="02020603050405020304" pitchFamily="18" charset="0"/>
                <a:cs typeface="Times New Roman" panose="02020603050405020304" pitchFamily="18" charset="0"/>
              </a:rPr>
              <a:t> (Koca Seyit)</a:t>
            </a:r>
            <a:r>
              <a:rPr lang="en-US" sz="1500" dirty="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993E0C31-47B4-4DA6-8596-E66219838591}"/>
              </a:ext>
            </a:extLst>
          </p:cNvPr>
          <p:cNvPicPr>
            <a:picLocks noChangeAspect="1"/>
          </p:cNvPicPr>
          <p:nvPr/>
        </p:nvPicPr>
        <p:blipFill rotWithShape="1">
          <a:blip r:embed="rId2"/>
          <a:srcRect l="15158" t="2756" r="12007" b="1969"/>
          <a:stretch/>
        </p:blipFill>
        <p:spPr>
          <a:xfrm>
            <a:off x="1567541" y="1994262"/>
            <a:ext cx="4107261" cy="4029556"/>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2388367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B05454-0500-496A-9F9E-1B3BDB772E4C}"/>
              </a:ext>
            </a:extLst>
          </p:cNvPr>
          <p:cNvSpPr>
            <a:spLocks noGrp="1"/>
          </p:cNvSpPr>
          <p:nvPr>
            <p:ph type="title"/>
          </p:nvPr>
        </p:nvSpPr>
        <p:spPr>
          <a:xfrm>
            <a:off x="2350550" y="755805"/>
            <a:ext cx="7673015" cy="1360378"/>
          </a:xfrm>
        </p:spPr>
        <p:txBody>
          <a:bodyPr>
            <a:noAutofit/>
          </a:bodyPr>
          <a:lstStyle/>
          <a:p>
            <a:pPr algn="l"/>
            <a:r>
              <a:rPr lang="tr-TR" sz="5000" dirty="0" err="1">
                <a:latin typeface="Times New Roman" panose="02020603050405020304" pitchFamily="18" charset="0"/>
                <a:cs typeface="Times New Roman" panose="02020603050405020304" pitchFamily="18" charset="0"/>
              </a:rPr>
              <a:t>Conkbayırı</a:t>
            </a:r>
            <a:r>
              <a:rPr lang="tr-TR" sz="5000" dirty="0">
                <a:latin typeface="Times New Roman" panose="02020603050405020304" pitchFamily="18" charset="0"/>
                <a:cs typeface="Times New Roman" panose="02020603050405020304" pitchFamily="18" charset="0"/>
              </a:rPr>
              <a:t> Atatürk </a:t>
            </a:r>
            <a:r>
              <a:rPr lang="tr-TR" sz="5000" dirty="0" err="1">
                <a:latin typeface="Times New Roman" panose="02020603050405020304" pitchFamily="18" charset="0"/>
                <a:cs typeface="Times New Roman" panose="02020603050405020304" pitchFamily="18" charset="0"/>
              </a:rPr>
              <a:t>Victory</a:t>
            </a:r>
            <a:r>
              <a:rPr lang="tr-TR" sz="5000" dirty="0">
                <a:latin typeface="Times New Roman" panose="02020603050405020304" pitchFamily="18" charset="0"/>
                <a:cs typeface="Times New Roman" panose="02020603050405020304" pitchFamily="18" charset="0"/>
              </a:rPr>
              <a:t> Monument</a:t>
            </a:r>
          </a:p>
        </p:txBody>
      </p:sp>
      <p:sp>
        <p:nvSpPr>
          <p:cNvPr id="3" name="İçerik Yer Tutucusu 2">
            <a:extLst>
              <a:ext uri="{FF2B5EF4-FFF2-40B4-BE49-F238E27FC236}">
                <a16:creationId xmlns:a16="http://schemas.microsoft.com/office/drawing/2014/main" id="{348D99AA-1470-4514-BF15-998694D3E590}"/>
              </a:ext>
            </a:extLst>
          </p:cNvPr>
          <p:cNvSpPr>
            <a:spLocks noGrp="1"/>
          </p:cNvSpPr>
          <p:nvPr>
            <p:ph idx="1"/>
          </p:nvPr>
        </p:nvSpPr>
        <p:spPr>
          <a:xfrm>
            <a:off x="6775268" y="3161211"/>
            <a:ext cx="3924970" cy="2592641"/>
          </a:xfrm>
        </p:spPr>
        <p:txBody>
          <a:bodyPr>
            <a:normAutofit/>
          </a:bodyPr>
          <a:lstStyle/>
          <a:p>
            <a:r>
              <a:rPr lang="tr-TR" sz="1500" dirty="0">
                <a:latin typeface="Times New Roman" panose="02020603050405020304" pitchFamily="18" charset="0"/>
                <a:cs typeface="Times New Roman" panose="02020603050405020304" pitchFamily="18" charset="0"/>
              </a:rPr>
              <a:t>It’s in Çanakkale.</a:t>
            </a:r>
          </a:p>
          <a:p>
            <a:r>
              <a:rPr lang="tr-TR" sz="1500" dirty="0">
                <a:latin typeface="Times New Roman" panose="02020603050405020304" pitchFamily="18" charset="0"/>
                <a:cs typeface="Times New Roman" panose="02020603050405020304" pitchFamily="18" charset="0"/>
              </a:rPr>
              <a:t>It </a:t>
            </a:r>
            <a:r>
              <a:rPr lang="tr-TR" sz="1500" dirty="0" err="1">
                <a:latin typeface="Times New Roman" panose="02020603050405020304" pitchFamily="18" charset="0"/>
                <a:cs typeface="Times New Roman" panose="02020603050405020304" pitchFamily="18" charset="0"/>
              </a:rPr>
              <a:t>was</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made</a:t>
            </a:r>
            <a:r>
              <a:rPr lang="tr-TR" sz="1500" dirty="0">
                <a:latin typeface="Times New Roman" panose="02020603050405020304" pitchFamily="18" charset="0"/>
                <a:cs typeface="Times New Roman" panose="02020603050405020304" pitchFamily="18" charset="0"/>
              </a:rPr>
              <a:t> in 1993.</a:t>
            </a:r>
          </a:p>
          <a:p>
            <a:r>
              <a:rPr lang="en-US" sz="1500" dirty="0">
                <a:latin typeface="Times New Roman" panose="02020603050405020304" pitchFamily="18" charset="0"/>
                <a:cs typeface="Times New Roman" panose="02020603050405020304" pitchFamily="18" charset="0"/>
              </a:rPr>
              <a:t>This monument has been made to tell future generations that our country is</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precious</a:t>
            </a:r>
            <a:r>
              <a:rPr lang="tr-TR" sz="1500" dirty="0">
                <a:latin typeface="Times New Roman" panose="02020603050405020304" pitchFamily="18" charset="0"/>
                <a:cs typeface="Times New Roman" panose="02020603050405020304" pitchFamily="18" charset="0"/>
              </a:rPr>
              <a:t>.</a:t>
            </a:r>
          </a:p>
          <a:p>
            <a:r>
              <a:rPr lang="en-US" sz="1500" dirty="0">
                <a:latin typeface="Times New Roman" panose="02020603050405020304" pitchFamily="18" charset="0"/>
                <a:cs typeface="Times New Roman" panose="02020603050405020304" pitchFamily="18" charset="0"/>
              </a:rPr>
              <a:t>The place of this monument is one of the bloodiest in the Dardanelles War and this monument explains how this battle happened.</a:t>
            </a:r>
            <a:endParaRPr lang="tr-TR" sz="1500" dirty="0">
              <a:latin typeface="Times New Roman" panose="02020603050405020304" pitchFamily="18" charset="0"/>
              <a:cs typeface="Times New Roman" panose="02020603050405020304" pitchFamily="18" charset="0"/>
            </a:endParaRPr>
          </a:p>
        </p:txBody>
      </p:sp>
      <p:pic>
        <p:nvPicPr>
          <p:cNvPr id="1026" name="Picture 2" descr="conkbayırı anıtı ile ilgili görsel sonucu">
            <a:extLst>
              <a:ext uri="{FF2B5EF4-FFF2-40B4-BE49-F238E27FC236}">
                <a16:creationId xmlns:a16="http://schemas.microsoft.com/office/drawing/2014/main" id="{FC1626DF-4FB0-4003-BE96-7124CE283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679" y="2670687"/>
            <a:ext cx="5520962" cy="260371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17225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E2C44A-7A29-4972-9A85-07C99C66D7EA}"/>
              </a:ext>
            </a:extLst>
          </p:cNvPr>
          <p:cNvSpPr>
            <a:spLocks noGrp="1"/>
          </p:cNvSpPr>
          <p:nvPr>
            <p:ph type="title"/>
          </p:nvPr>
        </p:nvSpPr>
        <p:spPr/>
        <p:txBody>
          <a:bodyPr/>
          <a:lstStyle/>
          <a:p>
            <a:pPr algn="l"/>
            <a:r>
              <a:rPr lang="tr-TR" sz="5000" dirty="0">
                <a:latin typeface="Times New Roman" panose="02020603050405020304" pitchFamily="18" charset="0"/>
                <a:cs typeface="Times New Roman" panose="02020603050405020304" pitchFamily="18" charset="0"/>
              </a:rPr>
              <a:t>Dumlupınar</a:t>
            </a:r>
            <a:r>
              <a:rPr lang="tr-TR" dirty="0">
                <a:latin typeface="Times New Roman" panose="02020603050405020304" pitchFamily="18" charset="0"/>
                <a:cs typeface="Times New Roman" panose="02020603050405020304" pitchFamily="18" charset="0"/>
              </a:rPr>
              <a:t> </a:t>
            </a:r>
            <a:r>
              <a:rPr lang="tr-TR" sz="5000" dirty="0">
                <a:latin typeface="Times New Roman" panose="02020603050405020304" pitchFamily="18" charset="0"/>
                <a:cs typeface="Times New Roman" panose="02020603050405020304" pitchFamily="18" charset="0"/>
              </a:rPr>
              <a:t>Martyrdom</a:t>
            </a:r>
          </a:p>
        </p:txBody>
      </p:sp>
      <p:sp>
        <p:nvSpPr>
          <p:cNvPr id="3" name="İçerik Yer Tutucusu 2">
            <a:extLst>
              <a:ext uri="{FF2B5EF4-FFF2-40B4-BE49-F238E27FC236}">
                <a16:creationId xmlns:a16="http://schemas.microsoft.com/office/drawing/2014/main" id="{99D968B0-FADD-4018-B88F-15AC3A0AD092}"/>
              </a:ext>
            </a:extLst>
          </p:cNvPr>
          <p:cNvSpPr>
            <a:spLocks noGrp="1"/>
          </p:cNvSpPr>
          <p:nvPr>
            <p:ph idx="1"/>
          </p:nvPr>
        </p:nvSpPr>
        <p:spPr>
          <a:xfrm>
            <a:off x="6548845" y="2882537"/>
            <a:ext cx="4387053" cy="2760617"/>
          </a:xfrm>
        </p:spPr>
        <p:txBody>
          <a:bodyPr>
            <a:normAutofit/>
          </a:bodyPr>
          <a:lstStyle/>
          <a:p>
            <a:r>
              <a:rPr lang="tr-TR" sz="1500" dirty="0">
                <a:latin typeface="Times New Roman" panose="02020603050405020304" pitchFamily="18" charset="0"/>
                <a:cs typeface="Times New Roman" panose="02020603050405020304" pitchFamily="18" charset="0"/>
              </a:rPr>
              <a:t>It is in Kütahya.</a:t>
            </a:r>
          </a:p>
          <a:p>
            <a:r>
              <a:rPr lang="tr-TR" sz="1500" dirty="0">
                <a:latin typeface="Times New Roman" panose="02020603050405020304" pitchFamily="18" charset="0"/>
                <a:cs typeface="Times New Roman" panose="02020603050405020304" pitchFamily="18" charset="0"/>
              </a:rPr>
              <a:t>It was opened in 30 </a:t>
            </a:r>
            <a:r>
              <a:rPr lang="tr-TR" sz="1500" dirty="0" err="1">
                <a:latin typeface="Times New Roman" panose="02020603050405020304" pitchFamily="18" charset="0"/>
                <a:cs typeface="Times New Roman" panose="02020603050405020304" pitchFamily="18" charset="0"/>
              </a:rPr>
              <a:t>August</a:t>
            </a:r>
            <a:r>
              <a:rPr lang="tr-TR" sz="1500" dirty="0">
                <a:latin typeface="Times New Roman" panose="02020603050405020304" pitchFamily="18" charset="0"/>
                <a:cs typeface="Times New Roman" panose="02020603050405020304" pitchFamily="18" charset="0"/>
              </a:rPr>
              <a:t> 1992.</a:t>
            </a:r>
          </a:p>
          <a:p>
            <a:r>
              <a:rPr lang="en-US" sz="1500" dirty="0">
                <a:latin typeface="Times New Roman" panose="02020603050405020304" pitchFamily="18" charset="0"/>
                <a:cs typeface="Times New Roman" panose="02020603050405020304" pitchFamily="18" charset="0"/>
              </a:rPr>
              <a:t>This monument tells us that the freedom of our country is not easily won and that we give too much for our freedom.</a:t>
            </a:r>
            <a:endParaRPr lang="tr-TR"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This monument was built to commemorate the martyrs who died in </a:t>
            </a:r>
            <a:r>
              <a:rPr lang="en-US" sz="1500" dirty="0" err="1">
                <a:latin typeface="Times New Roman" panose="02020603050405020304" pitchFamily="18" charset="0"/>
                <a:cs typeface="Times New Roman" panose="02020603050405020304" pitchFamily="18" charset="0"/>
              </a:rPr>
              <a:t>Dumlupınar</a:t>
            </a:r>
            <a:r>
              <a:rPr lang="en-US" sz="1500" dirty="0">
                <a:latin typeface="Times New Roman" panose="02020603050405020304" pitchFamily="18" charset="0"/>
                <a:cs typeface="Times New Roman" panose="02020603050405020304" pitchFamily="18" charset="0"/>
              </a:rPr>
              <a:t>.</a:t>
            </a:r>
            <a:endParaRPr lang="tr-TR" sz="1500" dirty="0">
              <a:latin typeface="Times New Roman" panose="02020603050405020304" pitchFamily="18" charset="0"/>
              <a:cs typeface="Times New Roman" panose="02020603050405020304" pitchFamily="18" charset="0"/>
            </a:endParaRPr>
          </a:p>
        </p:txBody>
      </p:sp>
      <p:pic>
        <p:nvPicPr>
          <p:cNvPr id="2050" name="Picture 2" descr="dumlupınar şehitlik anıtı ile ilgili görsel sonucu">
            <a:extLst>
              <a:ext uri="{FF2B5EF4-FFF2-40B4-BE49-F238E27FC236}">
                <a16:creationId xmlns:a16="http://schemas.microsoft.com/office/drawing/2014/main" id="{80EF3393-1ACA-42F8-9338-B30EBC871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829" y="2157548"/>
            <a:ext cx="4876800" cy="36576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5416873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p:txBody>
          <a:bodyPr>
            <a:normAutofit/>
          </a:bodyPr>
          <a:lstStyle/>
          <a:p>
            <a:r>
              <a:rPr lang="tr-TR" dirty="0">
                <a:solidFill>
                  <a:srgbClr val="FF0000"/>
                </a:solidFill>
                <a:latin typeface="Arial Black" pitchFamily="34" charset="0"/>
              </a:rPr>
              <a:t>TURKISH  MONUMENTS II</a:t>
            </a:r>
            <a:endParaRPr lang="tr-TR" dirty="0"/>
          </a:p>
        </p:txBody>
      </p:sp>
      <p:pic>
        <p:nvPicPr>
          <p:cNvPr id="11" name="Picture 2" descr="https://2.bp.blogspot.com/-p_VIkBJCjm4/VW2RlnhyeSI/AAAAAAAADTg/bQRx5KZ1oQU/s1600/%25C3%2587anakkale%2B%25C5%259Eehitlerine.jpg"/>
          <p:cNvPicPr>
            <a:picLocks noChangeAspect="1" noChangeArrowheads="1"/>
          </p:cNvPicPr>
          <p:nvPr/>
        </p:nvPicPr>
        <p:blipFill>
          <a:blip r:embed="rId2" cstate="print"/>
          <a:srcRect/>
          <a:stretch>
            <a:fillRect/>
          </a:stretch>
        </p:blipFill>
        <p:spPr bwMode="auto">
          <a:xfrm>
            <a:off x="1089793" y="3500438"/>
            <a:ext cx="2286016" cy="2143140"/>
          </a:xfrm>
          <a:prstGeom prst="rect">
            <a:avLst/>
          </a:prstGeom>
          <a:noFill/>
        </p:spPr>
      </p:pic>
      <p:pic>
        <p:nvPicPr>
          <p:cNvPr id="12" name="Picture 4" descr="https://pbs.twimg.com/media/C-XXbB0XkAEifEX.jpg"/>
          <p:cNvPicPr>
            <a:picLocks noChangeAspect="1" noChangeArrowheads="1"/>
          </p:cNvPicPr>
          <p:nvPr/>
        </p:nvPicPr>
        <p:blipFill>
          <a:blip r:embed="rId3" cstate="print"/>
          <a:srcRect/>
          <a:stretch>
            <a:fillRect/>
          </a:stretch>
        </p:blipFill>
        <p:spPr bwMode="auto">
          <a:xfrm>
            <a:off x="4381488" y="2428868"/>
            <a:ext cx="2571768" cy="2143140"/>
          </a:xfrm>
          <a:prstGeom prst="rect">
            <a:avLst/>
          </a:prstGeom>
          <a:noFill/>
        </p:spPr>
      </p:pic>
      <p:pic>
        <p:nvPicPr>
          <p:cNvPr id="13" name="Picture 6" descr="https://farm5.static.flickr.com/4109/5032532947_72983f937c_b.jpg"/>
          <p:cNvPicPr>
            <a:picLocks noChangeAspect="1" noChangeArrowheads="1"/>
          </p:cNvPicPr>
          <p:nvPr/>
        </p:nvPicPr>
        <p:blipFill>
          <a:blip r:embed="rId4" cstate="print"/>
          <a:srcRect/>
          <a:stretch>
            <a:fillRect/>
          </a:stretch>
        </p:blipFill>
        <p:spPr bwMode="auto">
          <a:xfrm>
            <a:off x="7412742" y="2662377"/>
            <a:ext cx="2745295" cy="2214578"/>
          </a:xfrm>
          <a:prstGeom prst="rect">
            <a:avLst/>
          </a:prstGeom>
          <a:noFill/>
        </p:spPr>
      </p:pic>
    </p:spTree>
    <p:extLst>
      <p:ext uri="{BB962C8B-B14F-4D97-AF65-F5344CB8AC3E}">
        <p14:creationId xmlns:p14="http://schemas.microsoft.com/office/powerpoint/2010/main" val="46099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571461" y="428604"/>
            <a:ext cx="10972800" cy="1143000"/>
          </a:xfrm>
        </p:spPr>
        <p:txBody>
          <a:bodyPr/>
          <a:lstStyle/>
          <a:p>
            <a:r>
              <a:rPr lang="tr-TR" dirty="0"/>
              <a:t>TROJAN HORSE </a:t>
            </a:r>
          </a:p>
        </p:txBody>
      </p:sp>
      <p:sp>
        <p:nvSpPr>
          <p:cNvPr id="6" name="5 İçerik Yer Tutucusu"/>
          <p:cNvSpPr>
            <a:spLocks noGrp="1"/>
          </p:cNvSpPr>
          <p:nvPr>
            <p:ph idx="1"/>
          </p:nvPr>
        </p:nvSpPr>
        <p:spPr>
          <a:xfrm>
            <a:off x="571461" y="1571612"/>
            <a:ext cx="10234285" cy="4531996"/>
          </a:xfrm>
        </p:spPr>
        <p:txBody>
          <a:bodyPr>
            <a:normAutofit fontScale="92500" lnSpcReduction="20000"/>
          </a:bodyPr>
          <a:lstStyle/>
          <a:p>
            <a:r>
              <a:rPr lang="en-US" dirty="0">
                <a:latin typeface="Bahnschrift Light" pitchFamily="34" charset="0"/>
              </a:rPr>
              <a:t>According to the legend, the </a:t>
            </a:r>
            <a:r>
              <a:rPr lang="en-US" dirty="0" err="1">
                <a:latin typeface="Bahnschrift Light" pitchFamily="34" charset="0"/>
              </a:rPr>
              <a:t>Akhalis</a:t>
            </a:r>
            <a:r>
              <a:rPr lang="en-US" dirty="0">
                <a:latin typeface="Bahnschrift Light" pitchFamily="34" charset="0"/>
              </a:rPr>
              <a:t> have surrounded the city of Troy for exactly 9 years, but they can not take it.</a:t>
            </a:r>
            <a:r>
              <a:rPr lang="tr-TR" dirty="0">
                <a:latin typeface="Bahnschrift Light" pitchFamily="34" charset="0"/>
              </a:rPr>
              <a:t> </a:t>
            </a:r>
            <a:r>
              <a:rPr lang="en-US" dirty="0">
                <a:latin typeface="Bahnschrift Light" pitchFamily="34" charset="0"/>
              </a:rPr>
              <a:t>After many attempts, the famous and successful commander Odysseus' mind comes to make a horse on a wooden board one day. Thanks to this clever horse and trick, the Trojan city is dropped.</a:t>
            </a:r>
            <a:r>
              <a:rPr lang="tr-TR" dirty="0">
                <a:latin typeface="Bahnschrift Light" pitchFamily="34" charset="0"/>
              </a:rPr>
              <a:t> </a:t>
            </a:r>
            <a:r>
              <a:rPr lang="en-US" dirty="0">
                <a:latin typeface="Bahnschrift Light" pitchFamily="34" charset="0"/>
              </a:rPr>
              <a:t>The area where the war was made takes place within the boundaries of </a:t>
            </a:r>
            <a:r>
              <a:rPr lang="en-US" dirty="0" err="1">
                <a:latin typeface="Bahnschrift Light" pitchFamily="34" charset="0"/>
              </a:rPr>
              <a:t>Çanakkale</a:t>
            </a:r>
            <a:r>
              <a:rPr lang="en-US" dirty="0">
                <a:latin typeface="Bahnschrift Light" pitchFamily="34" charset="0"/>
              </a:rPr>
              <a:t> today.</a:t>
            </a:r>
            <a:endParaRPr lang="tr-TR" dirty="0">
              <a:latin typeface="Bahnschrift Light" pitchFamily="34" charset="0"/>
            </a:endParaRPr>
          </a:p>
          <a:p>
            <a:endParaRPr lang="tr-TR" dirty="0">
              <a:latin typeface="Bahnschrift Light" pitchFamily="34" charset="0"/>
            </a:endParaRPr>
          </a:p>
          <a:p>
            <a:r>
              <a:rPr lang="en-US" dirty="0">
                <a:latin typeface="Bahnschrift Light" pitchFamily="34" charset="0"/>
              </a:rPr>
              <a:t> In 1973 the Ministry of Culture decided to have a replica of the horse. Wooden Trojan horse which was planted since the war in the region, representing has been ruined, that who came to Hollywood many years later filmed and originally made new and used Trojan horse legend Trojan the region and suitable as a gift to the people of </a:t>
            </a:r>
            <a:r>
              <a:rPr lang="en-US" dirty="0" err="1">
                <a:latin typeface="Bahnschrift Light" pitchFamily="34" charset="0"/>
              </a:rPr>
              <a:t>Çanakkale</a:t>
            </a:r>
            <a:r>
              <a:rPr lang="en-US" dirty="0">
                <a:latin typeface="Bahnschrift Light" pitchFamily="34" charset="0"/>
              </a:rPr>
              <a:t>. Hollywood-crafted wooden horse today is exhibited at the center of </a:t>
            </a:r>
            <a:r>
              <a:rPr lang="en-US" dirty="0" err="1">
                <a:latin typeface="Bahnschrift Light" pitchFamily="34" charset="0"/>
              </a:rPr>
              <a:t>Çanakkale</a:t>
            </a:r>
            <a:r>
              <a:rPr lang="en-US" dirty="0">
                <a:latin typeface="Bahnschrift Light" pitchFamily="34" charset="0"/>
              </a:rPr>
              <a:t>, near the sea.</a:t>
            </a:r>
            <a:endParaRPr lang="tr-TR" dirty="0">
              <a:latin typeface="Bahnschrift Light" pitchFamily="34" charset="0"/>
            </a:endParaRPr>
          </a:p>
        </p:txBody>
      </p:sp>
    </p:spTree>
    <p:extLst>
      <p:ext uri="{BB962C8B-B14F-4D97-AF65-F5344CB8AC3E}">
        <p14:creationId xmlns:p14="http://schemas.microsoft.com/office/powerpoint/2010/main" val="2593153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pbs.twimg.com/media/DVWpYezX4AAAPzI.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3707156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228</TotalTime>
  <Words>2543</Words>
  <Application>Microsoft Office PowerPoint</Application>
  <PresentationFormat>Geniş ekran</PresentationFormat>
  <Paragraphs>86</Paragraphs>
  <Slides>37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Algerian</vt:lpstr>
      <vt:lpstr>Arial Black</vt:lpstr>
      <vt:lpstr>Bahnschrift Light</vt:lpstr>
      <vt:lpstr>Times New Roman</vt:lpstr>
      <vt:lpstr>Trebuchet MS</vt:lpstr>
      <vt:lpstr>Wingdings</vt:lpstr>
      <vt:lpstr>Wingdings 2</vt:lpstr>
      <vt:lpstr>Zengin</vt:lpstr>
      <vt:lpstr>TURKISH MONUMENTS I</vt:lpstr>
      <vt:lpstr>ANITKABİR</vt:lpstr>
      <vt:lpstr>Fifty-Seventh Infantry Regiment Martyrdom</vt:lpstr>
      <vt:lpstr>Koca Seyit Monument</vt:lpstr>
      <vt:lpstr>Conkbayırı Atatürk Victory Monument</vt:lpstr>
      <vt:lpstr>Dumlupınar Martyrdom</vt:lpstr>
      <vt:lpstr>TURKISH  MONUMENTS II</vt:lpstr>
      <vt:lpstr>TROJAN HORSE </vt:lpstr>
      <vt:lpstr>PowerPoint Sunusu</vt:lpstr>
      <vt:lpstr>TAKSİM REPUBLİC MONUMENT</vt:lpstr>
      <vt:lpstr>PowerPoint Sunusu</vt:lpstr>
      <vt:lpstr>FİRST BULLET MEMORİAL</vt:lpstr>
      <vt:lpstr>PowerPoint Sunusu</vt:lpstr>
      <vt:lpstr>SEYİT ONBAŞI MONUMENT</vt:lpstr>
      <vt:lpstr>PowerPoint Sunusu</vt:lpstr>
      <vt:lpstr>KOCATEPE MONUMENT</vt:lpstr>
      <vt:lpstr>PowerPoint Sunusu</vt:lpstr>
      <vt:lpstr>THE FİRST LEAD MONUMENT </vt:lpstr>
      <vt:lpstr>PowerPoint Sunusu</vt:lpstr>
      <vt:lpstr>THE WORLD PEACE MONUMENT</vt:lpstr>
      <vt:lpstr>PowerPoint Sunusu</vt:lpstr>
      <vt:lpstr>İZMİR ATATÜRK MONUMENT</vt:lpstr>
      <vt:lpstr>TAYYARE MARTYRS MONUMENT</vt:lpstr>
      <vt:lpstr>PowerPoint Sunusu</vt:lpstr>
      <vt:lpstr>TURKISH MONUMENTS III</vt:lpstr>
      <vt:lpstr>    Monument of Liberty, Istanbul </vt:lpstr>
      <vt:lpstr>PowerPoint Sunusu</vt:lpstr>
      <vt:lpstr>PowerPoint Sunusu</vt:lpstr>
      <vt:lpstr>Trust monument</vt:lpstr>
      <vt:lpstr>PowerPoint Sunusu</vt:lpstr>
      <vt:lpstr>The Midas Monument </vt:lpstr>
      <vt:lpstr>PowerPoint Sunusu</vt:lpstr>
      <vt:lpstr>Atatürk Monument (İzmir) </vt:lpstr>
      <vt:lpstr>PowerPoint Sunusu</vt:lpstr>
      <vt:lpstr>Gazi Umur Bey Monument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TURKISH MONUMENTS</dc:title>
  <dc:creator>PC</dc:creator>
  <cp:lastModifiedBy>Mehmet Çoban</cp:lastModifiedBy>
  <cp:revision>31</cp:revision>
  <dcterms:created xsi:type="dcterms:W3CDTF">2020-02-01T10:31:54Z</dcterms:created>
  <dcterms:modified xsi:type="dcterms:W3CDTF">2020-03-31T17:52:05Z</dcterms:modified>
</cp:coreProperties>
</file>