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0" r:id="rId5"/>
    <p:sldId id="259" r:id="rId6"/>
    <p:sldId id="261" r:id="rId7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452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8A250-8338-4EE1-B7C9-94B3C3614426}" type="datetimeFigureOut">
              <a:rPr lang="it-IT" smtClean="0"/>
              <a:t>27/10/2019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4C17D-8D5F-418B-A13F-BC2750E9C60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593926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vortex dir="r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8A250-8338-4EE1-B7C9-94B3C3614426}" type="datetimeFigureOut">
              <a:rPr lang="it-IT" smtClean="0"/>
              <a:t>27/10/2019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4C17D-8D5F-418B-A13F-BC2750E9C60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805641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vortex dir="r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8A250-8338-4EE1-B7C9-94B3C3614426}" type="datetimeFigureOut">
              <a:rPr lang="it-IT" smtClean="0"/>
              <a:t>27/10/2019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4C17D-8D5F-418B-A13F-BC2750E9C60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276189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vortex dir="r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8A250-8338-4EE1-B7C9-94B3C3614426}" type="datetimeFigureOut">
              <a:rPr lang="it-IT" smtClean="0"/>
              <a:t>27/10/2019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4C17D-8D5F-418B-A13F-BC2750E9C60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238469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vortex dir="r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8A250-8338-4EE1-B7C9-94B3C3614426}" type="datetimeFigureOut">
              <a:rPr lang="it-IT" smtClean="0"/>
              <a:t>27/10/2019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4C17D-8D5F-418B-A13F-BC2750E9C60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561464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vortex dir="r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8A250-8338-4EE1-B7C9-94B3C3614426}" type="datetimeFigureOut">
              <a:rPr lang="it-IT" smtClean="0"/>
              <a:t>27/10/2019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4C17D-8D5F-418B-A13F-BC2750E9C60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519598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vortex dir="r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8A250-8338-4EE1-B7C9-94B3C3614426}" type="datetimeFigureOut">
              <a:rPr lang="it-IT" smtClean="0"/>
              <a:t>27/10/2019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4C17D-8D5F-418B-A13F-BC2750E9C60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857385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vortex dir="r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8A250-8338-4EE1-B7C9-94B3C3614426}" type="datetimeFigureOut">
              <a:rPr lang="it-IT" smtClean="0"/>
              <a:t>27/10/2019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4C17D-8D5F-418B-A13F-BC2750E9C60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618759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vortex dir="r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8A250-8338-4EE1-B7C9-94B3C3614426}" type="datetimeFigureOut">
              <a:rPr lang="it-IT" smtClean="0"/>
              <a:t>27/10/2019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4C17D-8D5F-418B-A13F-BC2750E9C60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480642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vortex dir="r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8A250-8338-4EE1-B7C9-94B3C3614426}" type="datetimeFigureOut">
              <a:rPr lang="it-IT" smtClean="0"/>
              <a:t>27/10/2019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4C17D-8D5F-418B-A13F-BC2750E9C60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784607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vortex dir="r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8A250-8338-4EE1-B7C9-94B3C3614426}" type="datetimeFigureOut">
              <a:rPr lang="it-IT" smtClean="0"/>
              <a:t>27/10/2019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4C17D-8D5F-418B-A13F-BC2750E9C60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386126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vortex dir="r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58A250-8338-4EE1-B7C9-94B3C3614426}" type="datetimeFigureOut">
              <a:rPr lang="it-IT" smtClean="0"/>
              <a:t>27/10/2019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34C17D-8D5F-418B-A13F-BC2750E9C60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815528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2000">
        <p14:vortex dir="r"/>
      </p:transition>
    </mc:Choice>
    <mc:Fallback xmlns="">
      <p:transition spd="slow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1.pn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png"/><Relationship Id="rId4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png"/><Relationship Id="rId4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png"/><Relationship Id="rId4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uppo 2"/>
          <p:cNvGrpSpPr/>
          <p:nvPr/>
        </p:nvGrpSpPr>
        <p:grpSpPr>
          <a:xfrm>
            <a:off x="424247" y="188640"/>
            <a:ext cx="8612249" cy="1296144"/>
            <a:chOff x="424247" y="188640"/>
            <a:chExt cx="8612249" cy="1296144"/>
          </a:xfrm>
        </p:grpSpPr>
        <p:grpSp>
          <p:nvGrpSpPr>
            <p:cNvPr id="2" name="Gruppo 1"/>
            <p:cNvGrpSpPr/>
            <p:nvPr/>
          </p:nvGrpSpPr>
          <p:grpSpPr>
            <a:xfrm>
              <a:off x="424247" y="188640"/>
              <a:ext cx="8612249" cy="1296144"/>
              <a:chOff x="424247" y="188640"/>
              <a:chExt cx="8612249" cy="1296144"/>
            </a:xfrm>
          </p:grpSpPr>
          <p:pic>
            <p:nvPicPr>
              <p:cNvPr id="4" name="Immagine 3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596336" y="188640"/>
                <a:ext cx="1440160" cy="1296144"/>
              </a:xfrm>
              <a:prstGeom prst="rect">
                <a:avLst/>
              </a:prstGeom>
            </p:spPr>
          </p:pic>
          <p:pic>
            <p:nvPicPr>
              <p:cNvPr id="6" name="Immagine 5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24247" y="263620"/>
                <a:ext cx="1794639" cy="1221164"/>
              </a:xfrm>
              <a:prstGeom prst="rect">
                <a:avLst/>
              </a:prstGeom>
            </p:spPr>
          </p:pic>
        </p:grpSp>
        <p:sp>
          <p:nvSpPr>
            <p:cNvPr id="7" name="CasellaDiTesto 6"/>
            <p:cNvSpPr txBox="1"/>
            <p:nvPr/>
          </p:nvSpPr>
          <p:spPr>
            <a:xfrm>
              <a:off x="2022224" y="221498"/>
              <a:ext cx="5040560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it-IT" sz="24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Bodoni MT" pitchFamily="18" charset="0"/>
                  <a:ea typeface="Verdana" pitchFamily="34" charset="0"/>
                </a:rPr>
                <a:t>LICEO ARTISTICO   </a:t>
              </a:r>
            </a:p>
            <a:p>
              <a:pPr algn="ctr"/>
              <a:r>
                <a:rPr lang="it-IT" sz="24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Bodoni MT" pitchFamily="18" charset="0"/>
                  <a:ea typeface="Verdana" pitchFamily="34" charset="0"/>
                </a:rPr>
                <a:t>Anno Scolastico   2019 - 20   </a:t>
              </a:r>
            </a:p>
            <a:p>
              <a:pPr algn="ctr"/>
              <a:r>
                <a:rPr lang="it-IT" sz="24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Bodoni MT" pitchFamily="18" charset="0"/>
                  <a:ea typeface="Verdana" pitchFamily="34" charset="0"/>
                </a:rPr>
                <a:t>Classe  2^ AL</a:t>
              </a:r>
              <a:endParaRPr lang="it-IT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doni MT" pitchFamily="18" charset="0"/>
                <a:ea typeface="Verdana" pitchFamily="34" charset="0"/>
              </a:endParaRPr>
            </a:p>
          </p:txBody>
        </p:sp>
      </p:grpSp>
      <p:pic>
        <p:nvPicPr>
          <p:cNvPr id="1026" name="Picture 2" descr="Immagine correlata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926"/>
          <a:stretch/>
        </p:blipFill>
        <p:spPr bwMode="auto">
          <a:xfrm>
            <a:off x="1835696" y="2188704"/>
            <a:ext cx="5515120" cy="3515056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CasellaDiTesto 10"/>
          <p:cNvSpPr txBox="1"/>
          <p:nvPr/>
        </p:nvSpPr>
        <p:spPr>
          <a:xfrm>
            <a:off x="4067944" y="6444044"/>
            <a:ext cx="50405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t-IT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doni MT" pitchFamily="18" charset="0"/>
                <a:ea typeface="Verdana" pitchFamily="34" charset="0"/>
              </a:rPr>
              <a:t>Oderzo, 28 ottobre 2019</a:t>
            </a:r>
          </a:p>
        </p:txBody>
      </p:sp>
    </p:spTree>
    <p:extLst>
      <p:ext uri="{BB962C8B-B14F-4D97-AF65-F5344CB8AC3E}">
        <p14:creationId xmlns:p14="http://schemas.microsoft.com/office/powerpoint/2010/main" val="20817490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6" presetClass="entr" presetSubtype="32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3" dur="1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820" y="2284316"/>
            <a:ext cx="7944950" cy="409854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CasellaDiTesto 8"/>
          <p:cNvSpPr txBox="1"/>
          <p:nvPr/>
        </p:nvSpPr>
        <p:spPr>
          <a:xfrm>
            <a:off x="0" y="1577577"/>
            <a:ext cx="914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itchFamily="18" charset="0"/>
                <a:ea typeface="Cambria Math" pitchFamily="18" charset="0"/>
              </a:rPr>
              <a:t>Gruppo Pera</a:t>
            </a:r>
            <a:endParaRPr lang="it-IT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 Math" pitchFamily="18" charset="0"/>
              <a:ea typeface="Cambria Math" pitchFamily="18" charset="0"/>
            </a:endParaRPr>
          </a:p>
        </p:txBody>
      </p:sp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993" y="2863568"/>
            <a:ext cx="2876887" cy="30137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CasellaDiTesto 6"/>
          <p:cNvSpPr txBox="1"/>
          <p:nvPr/>
        </p:nvSpPr>
        <p:spPr>
          <a:xfrm>
            <a:off x="1464664" y="4667884"/>
            <a:ext cx="108279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4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doni MT" pitchFamily="18" charset="0"/>
                <a:ea typeface="Verdana" pitchFamily="34" charset="0"/>
              </a:rPr>
              <a:t>LORY</a:t>
            </a:r>
          </a:p>
        </p:txBody>
      </p:sp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7596" y="2863568"/>
            <a:ext cx="2973726" cy="30137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CasellaDiTesto 13"/>
          <p:cNvSpPr txBox="1"/>
          <p:nvPr/>
        </p:nvSpPr>
        <p:spPr>
          <a:xfrm>
            <a:off x="3660042" y="4661900"/>
            <a:ext cx="1730722" cy="3742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4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doni MT" pitchFamily="18" charset="0"/>
                <a:ea typeface="Verdana" pitchFamily="34" charset="0"/>
              </a:rPr>
              <a:t>CLAUDIA</a:t>
            </a:r>
          </a:p>
        </p:txBody>
      </p:sp>
      <p:pic>
        <p:nvPicPr>
          <p:cNvPr id="13" name="Picture 3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7372" y="2855021"/>
            <a:ext cx="3007479" cy="30023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" name="CasellaDiTesto 14"/>
          <p:cNvSpPr txBox="1"/>
          <p:nvPr/>
        </p:nvSpPr>
        <p:spPr>
          <a:xfrm>
            <a:off x="6421730" y="4653354"/>
            <a:ext cx="1331962" cy="3742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4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doni MT" pitchFamily="18" charset="0"/>
                <a:ea typeface="Verdana" pitchFamily="34" charset="0"/>
              </a:rPr>
              <a:t>ELISA</a:t>
            </a:r>
          </a:p>
        </p:txBody>
      </p:sp>
      <p:grpSp>
        <p:nvGrpSpPr>
          <p:cNvPr id="10" name="Gruppo 9"/>
          <p:cNvGrpSpPr/>
          <p:nvPr/>
        </p:nvGrpSpPr>
        <p:grpSpPr>
          <a:xfrm>
            <a:off x="251520" y="116632"/>
            <a:ext cx="8856984" cy="1188236"/>
            <a:chOff x="251520" y="116632"/>
            <a:chExt cx="8856984" cy="1188236"/>
          </a:xfrm>
        </p:grpSpPr>
        <p:pic>
          <p:nvPicPr>
            <p:cNvPr id="24" name="Immagine 23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1520" y="397971"/>
              <a:ext cx="1269887" cy="864096"/>
            </a:xfrm>
            <a:prstGeom prst="rect">
              <a:avLst/>
            </a:prstGeom>
          </p:spPr>
        </p:pic>
        <p:grpSp>
          <p:nvGrpSpPr>
            <p:cNvPr id="4" name="Gruppo 3"/>
            <p:cNvGrpSpPr/>
            <p:nvPr/>
          </p:nvGrpSpPr>
          <p:grpSpPr>
            <a:xfrm>
              <a:off x="7253615" y="116632"/>
              <a:ext cx="1854889" cy="1188236"/>
              <a:chOff x="7253615" y="116632"/>
              <a:chExt cx="1854889" cy="1188236"/>
            </a:xfrm>
          </p:grpSpPr>
          <p:pic>
            <p:nvPicPr>
              <p:cNvPr id="30" name="Immagine 29"/>
              <p:cNvPicPr>
                <a:picLocks noChangeAspect="1"/>
              </p:cNvPicPr>
              <p:nvPr/>
            </p:nvPicPr>
            <p:blipFill>
              <a:blip r:embed="rId5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253615" y="371721"/>
                <a:ext cx="990793" cy="891714"/>
              </a:xfrm>
              <a:prstGeom prst="rect">
                <a:avLst/>
              </a:prstGeom>
            </p:spPr>
          </p:pic>
          <p:pic>
            <p:nvPicPr>
              <p:cNvPr id="31" name="Immagine 30"/>
              <p:cNvPicPr>
                <a:picLocks noChangeAspect="1"/>
              </p:cNvPicPr>
              <p:nvPr/>
            </p:nvPicPr>
            <p:blipFill>
              <a:blip r:embed="rId6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340867" y="613995"/>
                <a:ext cx="767637" cy="690873"/>
              </a:xfrm>
              <a:prstGeom prst="rect">
                <a:avLst/>
              </a:prstGeom>
            </p:spPr>
          </p:pic>
          <p:pic>
            <p:nvPicPr>
              <p:cNvPr id="22" name="Immagine 21"/>
              <p:cNvPicPr>
                <a:picLocks noChangeAspect="1"/>
              </p:cNvPicPr>
              <p:nvPr/>
            </p:nvPicPr>
            <p:blipFill>
              <a:blip r:embed="rId5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629179" y="116632"/>
                <a:ext cx="1230458" cy="1107412"/>
              </a:xfrm>
              <a:prstGeom prst="rect">
                <a:avLst/>
              </a:prstGeom>
            </p:spPr>
          </p:pic>
        </p:grpSp>
      </p:grpSp>
      <p:cxnSp>
        <p:nvCxnSpPr>
          <p:cNvPr id="26" name="Connettore 1 25"/>
          <p:cNvCxnSpPr/>
          <p:nvPr/>
        </p:nvCxnSpPr>
        <p:spPr>
          <a:xfrm>
            <a:off x="0" y="1376587"/>
            <a:ext cx="9144000" cy="0"/>
          </a:xfrm>
          <a:prstGeom prst="line">
            <a:avLst/>
          </a:prstGeom>
          <a:ln>
            <a:solidFill>
              <a:schemeClr val="tx1"/>
            </a:solidFill>
          </a:ln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CasellaDiTesto 36"/>
          <p:cNvSpPr txBox="1"/>
          <p:nvPr/>
        </p:nvSpPr>
        <p:spPr>
          <a:xfrm>
            <a:off x="0" y="503780"/>
            <a:ext cx="914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32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doni MT" pitchFamily="18" charset="0"/>
              </a:rPr>
              <a:t>PROGETTO ETWINNING</a:t>
            </a:r>
            <a:endParaRPr lang="it-IT" sz="32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doni MT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740123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34" presetClass="emph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1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1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2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7" grpId="0"/>
      <p:bldP spid="14" grpId="0"/>
      <p:bldP spid="15" grpId="0"/>
      <p:bldP spid="3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CasellaDiTesto 24"/>
          <p:cNvSpPr txBox="1"/>
          <p:nvPr/>
        </p:nvSpPr>
        <p:spPr>
          <a:xfrm>
            <a:off x="0" y="1376587"/>
            <a:ext cx="914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itchFamily="18" charset="0"/>
                <a:ea typeface="Cambria Math" pitchFamily="18" charset="0"/>
              </a:rPr>
              <a:t>Lory Di Maio</a:t>
            </a:r>
            <a:endParaRPr lang="it-IT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 Math" pitchFamily="18" charset="0"/>
              <a:ea typeface="Cambria Math" pitchFamily="18" charset="0"/>
            </a:endParaRPr>
          </a:p>
        </p:txBody>
      </p:sp>
      <p:pic>
        <p:nvPicPr>
          <p:cNvPr id="3076" name="Picture 4" descr="C:\Users\Lory Di Maio\Pictures\IMMAGINI PERSONALI\IMG_20190619_201317_edited_edite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564904"/>
            <a:ext cx="3240360" cy="3570412"/>
          </a:xfrm>
          <a:prstGeom prst="rect">
            <a:avLst/>
          </a:prstGeom>
          <a:ln w="76200">
            <a:solidFill>
              <a:schemeClr val="bg1"/>
            </a:solidFill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7" name="CasellaDiTesto 36"/>
          <p:cNvSpPr txBox="1"/>
          <p:nvPr/>
        </p:nvSpPr>
        <p:spPr>
          <a:xfrm>
            <a:off x="4139952" y="2348880"/>
            <a:ext cx="4853176" cy="44935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200" dirty="0" smtClean="0">
                <a:latin typeface="Cambria Math" pitchFamily="18" charset="0"/>
                <a:ea typeface="Cambria Math" pitchFamily="18" charset="0"/>
              </a:rPr>
              <a:t>Hi, </a:t>
            </a:r>
            <a:r>
              <a:rPr lang="it-IT" sz="2200" dirty="0" err="1" smtClean="0">
                <a:latin typeface="Cambria Math" pitchFamily="18" charset="0"/>
                <a:ea typeface="Cambria Math" pitchFamily="18" charset="0"/>
              </a:rPr>
              <a:t>I’m</a:t>
            </a:r>
            <a:r>
              <a:rPr lang="it-IT" sz="2200" dirty="0" smtClean="0">
                <a:latin typeface="Cambria Math" pitchFamily="18" charset="0"/>
                <a:ea typeface="Cambria Math" pitchFamily="18" charset="0"/>
              </a:rPr>
              <a:t> Lory. </a:t>
            </a:r>
            <a:r>
              <a:rPr lang="it-IT" sz="2200" dirty="0" err="1" smtClean="0">
                <a:latin typeface="Cambria Math" pitchFamily="18" charset="0"/>
                <a:ea typeface="Cambria Math" pitchFamily="18" charset="0"/>
              </a:rPr>
              <a:t>I’m</a:t>
            </a:r>
            <a:r>
              <a:rPr lang="it-IT" sz="2200" dirty="0" smtClean="0">
                <a:latin typeface="Cambria Math" pitchFamily="18" charset="0"/>
                <a:ea typeface="Cambria Math" pitchFamily="18" charset="0"/>
              </a:rPr>
              <a:t> 14 </a:t>
            </a:r>
            <a:r>
              <a:rPr lang="it-IT" sz="2200" dirty="0" err="1" smtClean="0">
                <a:latin typeface="Cambria Math" pitchFamily="18" charset="0"/>
                <a:ea typeface="Cambria Math" pitchFamily="18" charset="0"/>
              </a:rPr>
              <a:t>years</a:t>
            </a:r>
            <a:r>
              <a:rPr lang="it-IT" sz="2200" dirty="0" smtClean="0">
                <a:latin typeface="Cambria Math" pitchFamily="18" charset="0"/>
                <a:ea typeface="Cambria Math" pitchFamily="18" charset="0"/>
              </a:rPr>
              <a:t> </a:t>
            </a:r>
            <a:r>
              <a:rPr lang="it-IT" sz="2200" dirty="0" err="1" smtClean="0">
                <a:latin typeface="Cambria Math" pitchFamily="18" charset="0"/>
                <a:ea typeface="Cambria Math" pitchFamily="18" charset="0"/>
              </a:rPr>
              <a:t>old</a:t>
            </a:r>
            <a:r>
              <a:rPr lang="it-IT" sz="2200" dirty="0" smtClean="0">
                <a:latin typeface="Cambria Math" pitchFamily="18" charset="0"/>
                <a:ea typeface="Cambria Math" pitchFamily="18" charset="0"/>
              </a:rPr>
              <a:t> and </a:t>
            </a:r>
            <a:r>
              <a:rPr lang="it-IT" sz="2200" dirty="0" err="1" smtClean="0">
                <a:latin typeface="Cambria Math" pitchFamily="18" charset="0"/>
                <a:ea typeface="Cambria Math" pitchFamily="18" charset="0"/>
              </a:rPr>
              <a:t>I’m</a:t>
            </a:r>
            <a:r>
              <a:rPr lang="it-IT" sz="2200" dirty="0" smtClean="0">
                <a:latin typeface="Cambria Math" pitchFamily="18" charset="0"/>
                <a:ea typeface="Cambria Math" pitchFamily="18" charset="0"/>
              </a:rPr>
              <a:t> in the </a:t>
            </a:r>
            <a:r>
              <a:rPr lang="it-IT" sz="2200" dirty="0" err="1" smtClean="0">
                <a:latin typeface="Cambria Math" pitchFamily="18" charset="0"/>
                <a:ea typeface="Cambria Math" pitchFamily="18" charset="0"/>
              </a:rPr>
              <a:t>second</a:t>
            </a:r>
            <a:r>
              <a:rPr lang="it-IT" sz="2200" dirty="0" smtClean="0">
                <a:latin typeface="Cambria Math" pitchFamily="18" charset="0"/>
                <a:ea typeface="Cambria Math" pitchFamily="18" charset="0"/>
              </a:rPr>
              <a:t> </a:t>
            </a:r>
            <a:r>
              <a:rPr lang="it-IT" sz="2200" dirty="0" err="1" smtClean="0">
                <a:latin typeface="Cambria Math" pitchFamily="18" charset="0"/>
                <a:ea typeface="Cambria Math" pitchFamily="18" charset="0"/>
              </a:rPr>
              <a:t>year</a:t>
            </a:r>
            <a:r>
              <a:rPr lang="it-IT" sz="2200" dirty="0" smtClean="0">
                <a:latin typeface="Cambria Math" pitchFamily="18" charset="0"/>
                <a:ea typeface="Cambria Math" pitchFamily="18" charset="0"/>
              </a:rPr>
              <a:t> of </a:t>
            </a:r>
            <a:r>
              <a:rPr lang="it-IT" sz="2200" dirty="0" err="1" smtClean="0">
                <a:latin typeface="Cambria Math" pitchFamily="18" charset="0"/>
                <a:ea typeface="Cambria Math" pitchFamily="18" charset="0"/>
              </a:rPr>
              <a:t>secondary</a:t>
            </a:r>
            <a:r>
              <a:rPr lang="it-IT" sz="2200" dirty="0" smtClean="0">
                <a:latin typeface="Cambria Math" pitchFamily="18" charset="0"/>
                <a:ea typeface="Cambria Math" pitchFamily="18" charset="0"/>
              </a:rPr>
              <a:t> </a:t>
            </a:r>
            <a:r>
              <a:rPr lang="it-IT" sz="2200" dirty="0" err="1" smtClean="0">
                <a:latin typeface="Cambria Math" pitchFamily="18" charset="0"/>
                <a:ea typeface="Cambria Math" pitchFamily="18" charset="0"/>
              </a:rPr>
              <a:t>school</a:t>
            </a:r>
            <a:r>
              <a:rPr lang="it-IT" sz="2200" dirty="0" smtClean="0">
                <a:latin typeface="Cambria Math" pitchFamily="18" charset="0"/>
                <a:ea typeface="Cambria Math" pitchFamily="18" charset="0"/>
              </a:rPr>
              <a:t> and I </a:t>
            </a:r>
            <a:r>
              <a:rPr lang="it-IT" sz="2200" dirty="0" err="1" smtClean="0">
                <a:latin typeface="Cambria Math" pitchFamily="18" charset="0"/>
                <a:ea typeface="Cambria Math" pitchFamily="18" charset="0"/>
              </a:rPr>
              <a:t>attend</a:t>
            </a:r>
            <a:r>
              <a:rPr lang="it-IT" sz="2200" dirty="0" smtClean="0">
                <a:latin typeface="Cambria Math" pitchFamily="18" charset="0"/>
                <a:ea typeface="Cambria Math" pitchFamily="18" charset="0"/>
              </a:rPr>
              <a:t> art </a:t>
            </a:r>
            <a:r>
              <a:rPr lang="it-IT" sz="2200" dirty="0" err="1" smtClean="0">
                <a:latin typeface="Cambria Math" pitchFamily="18" charset="0"/>
                <a:ea typeface="Cambria Math" pitchFamily="18" charset="0"/>
              </a:rPr>
              <a:t>school.I</a:t>
            </a:r>
            <a:r>
              <a:rPr lang="it-IT" sz="2200" dirty="0" smtClean="0">
                <a:latin typeface="Cambria Math" pitchFamily="18" charset="0"/>
                <a:ea typeface="Cambria Math" pitchFamily="18" charset="0"/>
              </a:rPr>
              <a:t> </a:t>
            </a:r>
            <a:r>
              <a:rPr lang="it-IT" sz="2200" dirty="0" err="1" smtClean="0">
                <a:latin typeface="Cambria Math" pitchFamily="18" charset="0"/>
                <a:ea typeface="Cambria Math" pitchFamily="18" charset="0"/>
              </a:rPr>
              <a:t>was</a:t>
            </a:r>
            <a:r>
              <a:rPr lang="it-IT" sz="2200" dirty="0" smtClean="0">
                <a:latin typeface="Cambria Math" pitchFamily="18" charset="0"/>
                <a:ea typeface="Cambria Math" pitchFamily="18" charset="0"/>
              </a:rPr>
              <a:t> </a:t>
            </a:r>
            <a:r>
              <a:rPr lang="it-IT" sz="2200" dirty="0" err="1" smtClean="0">
                <a:latin typeface="Cambria Math" pitchFamily="18" charset="0"/>
                <a:ea typeface="Cambria Math" pitchFamily="18" charset="0"/>
              </a:rPr>
              <a:t>born</a:t>
            </a:r>
            <a:r>
              <a:rPr lang="it-IT" sz="2200" dirty="0" smtClean="0">
                <a:latin typeface="Cambria Math" pitchFamily="18" charset="0"/>
                <a:ea typeface="Cambria Math" pitchFamily="18" charset="0"/>
              </a:rPr>
              <a:t> on </a:t>
            </a:r>
            <a:r>
              <a:rPr lang="it-IT" sz="2200" dirty="0" err="1" smtClean="0">
                <a:latin typeface="Cambria Math" pitchFamily="18" charset="0"/>
                <a:ea typeface="Cambria Math" pitchFamily="18" charset="0"/>
              </a:rPr>
              <a:t>November</a:t>
            </a:r>
            <a:r>
              <a:rPr lang="it-IT" sz="2200" dirty="0" smtClean="0">
                <a:latin typeface="Cambria Math" pitchFamily="18" charset="0"/>
                <a:ea typeface="Cambria Math" pitchFamily="18" charset="0"/>
              </a:rPr>
              <a:t> 9th 2004 in Nocera Inferiore (SA).</a:t>
            </a:r>
          </a:p>
          <a:p>
            <a:pPr algn="ctr"/>
            <a:r>
              <a:rPr lang="it-IT" sz="2200" dirty="0" smtClean="0">
                <a:latin typeface="Cambria Math" pitchFamily="18" charset="0"/>
                <a:ea typeface="Cambria Math" pitchFamily="18" charset="0"/>
              </a:rPr>
              <a:t>I </a:t>
            </a:r>
            <a:r>
              <a:rPr lang="it-IT" sz="2200" dirty="0" err="1" smtClean="0">
                <a:latin typeface="Cambria Math" pitchFamily="18" charset="0"/>
                <a:ea typeface="Cambria Math" pitchFamily="18" charset="0"/>
              </a:rPr>
              <a:t>have</a:t>
            </a:r>
            <a:r>
              <a:rPr lang="it-IT" sz="2200" dirty="0" smtClean="0">
                <a:latin typeface="Cambria Math" pitchFamily="18" charset="0"/>
                <a:ea typeface="Cambria Math" pitchFamily="18" charset="0"/>
              </a:rPr>
              <a:t> </a:t>
            </a:r>
            <a:r>
              <a:rPr lang="it-IT" sz="2200" dirty="0" err="1" smtClean="0">
                <a:latin typeface="Cambria Math" pitchFamily="18" charset="0"/>
                <a:ea typeface="Cambria Math" pitchFamily="18" charset="0"/>
              </a:rPr>
              <a:t>many</a:t>
            </a:r>
            <a:r>
              <a:rPr lang="it-IT" sz="2200" dirty="0" smtClean="0">
                <a:latin typeface="Cambria Math" pitchFamily="18" charset="0"/>
                <a:ea typeface="Cambria Math" pitchFamily="18" charset="0"/>
              </a:rPr>
              <a:t> </a:t>
            </a:r>
            <a:r>
              <a:rPr lang="it-IT" sz="2200" dirty="0" err="1" smtClean="0">
                <a:latin typeface="Cambria Math" pitchFamily="18" charset="0"/>
                <a:ea typeface="Cambria Math" pitchFamily="18" charset="0"/>
              </a:rPr>
              <a:t>passions</a:t>
            </a:r>
            <a:r>
              <a:rPr lang="it-IT" sz="2200" dirty="0" smtClean="0">
                <a:latin typeface="Cambria Math" pitchFamily="18" charset="0"/>
                <a:ea typeface="Cambria Math" pitchFamily="18" charset="0"/>
              </a:rPr>
              <a:t> </a:t>
            </a:r>
            <a:r>
              <a:rPr lang="it-IT" sz="2200" dirty="0" err="1" smtClean="0">
                <a:latin typeface="Cambria Math" pitchFamily="18" charset="0"/>
                <a:ea typeface="Cambria Math" pitchFamily="18" charset="0"/>
              </a:rPr>
              <a:t>including</a:t>
            </a:r>
            <a:r>
              <a:rPr lang="it-IT" sz="2200" dirty="0" smtClean="0">
                <a:latin typeface="Cambria Math" pitchFamily="18" charset="0"/>
                <a:ea typeface="Cambria Math" pitchFamily="18" charset="0"/>
              </a:rPr>
              <a:t> art, music and </a:t>
            </a:r>
            <a:r>
              <a:rPr lang="it-IT" sz="2200" dirty="0" err="1" smtClean="0">
                <a:latin typeface="Cambria Math" pitchFamily="18" charset="0"/>
                <a:ea typeface="Cambria Math" pitchFamily="18" charset="0"/>
              </a:rPr>
              <a:t>psychology</a:t>
            </a:r>
            <a:r>
              <a:rPr lang="it-IT" sz="2200" dirty="0" smtClean="0">
                <a:latin typeface="Cambria Math" pitchFamily="18" charset="0"/>
                <a:ea typeface="Cambria Math" pitchFamily="18" charset="0"/>
              </a:rPr>
              <a:t>.</a:t>
            </a:r>
          </a:p>
          <a:p>
            <a:pPr algn="ctr"/>
            <a:r>
              <a:rPr lang="it-IT" sz="2200" dirty="0" smtClean="0">
                <a:latin typeface="Cambria Math" pitchFamily="18" charset="0"/>
                <a:ea typeface="Cambria Math" pitchFamily="18" charset="0"/>
              </a:rPr>
              <a:t>I </a:t>
            </a:r>
            <a:r>
              <a:rPr lang="it-IT" sz="2200" dirty="0" err="1" smtClean="0">
                <a:latin typeface="Cambria Math" pitchFamily="18" charset="0"/>
                <a:ea typeface="Cambria Math" pitchFamily="18" charset="0"/>
              </a:rPr>
              <a:t>would</a:t>
            </a:r>
            <a:r>
              <a:rPr lang="it-IT" sz="2200" dirty="0" smtClean="0">
                <a:latin typeface="Cambria Math" pitchFamily="18" charset="0"/>
                <a:ea typeface="Cambria Math" pitchFamily="18" charset="0"/>
              </a:rPr>
              <a:t> </a:t>
            </a:r>
            <a:r>
              <a:rPr lang="it-IT" sz="2200" dirty="0" err="1" smtClean="0">
                <a:latin typeface="Cambria Math" pitchFamily="18" charset="0"/>
                <a:ea typeface="Cambria Math" pitchFamily="18" charset="0"/>
              </a:rPr>
              <a:t>describe</a:t>
            </a:r>
            <a:r>
              <a:rPr lang="it-IT" sz="2200" dirty="0" smtClean="0">
                <a:latin typeface="Cambria Math" pitchFamily="18" charset="0"/>
                <a:ea typeface="Cambria Math" pitchFamily="18" charset="0"/>
              </a:rPr>
              <a:t> </a:t>
            </a:r>
            <a:r>
              <a:rPr lang="it-IT" sz="2200" dirty="0" err="1" smtClean="0">
                <a:latin typeface="Cambria Math" pitchFamily="18" charset="0"/>
                <a:ea typeface="Cambria Math" pitchFamily="18" charset="0"/>
              </a:rPr>
              <a:t>myself</a:t>
            </a:r>
            <a:r>
              <a:rPr lang="it-IT" sz="2200" dirty="0" smtClean="0">
                <a:latin typeface="Cambria Math" pitchFamily="18" charset="0"/>
                <a:ea typeface="Cambria Math" pitchFamily="18" charset="0"/>
              </a:rPr>
              <a:t> </a:t>
            </a:r>
            <a:r>
              <a:rPr lang="it-IT" sz="2200" dirty="0" err="1" smtClean="0">
                <a:latin typeface="Cambria Math" pitchFamily="18" charset="0"/>
                <a:ea typeface="Cambria Math" pitchFamily="18" charset="0"/>
              </a:rPr>
              <a:t>this</a:t>
            </a:r>
            <a:r>
              <a:rPr lang="it-IT" sz="2200" dirty="0" smtClean="0">
                <a:latin typeface="Cambria Math" pitchFamily="18" charset="0"/>
                <a:ea typeface="Cambria Math" pitchFamily="18" charset="0"/>
              </a:rPr>
              <a:t> way: </a:t>
            </a:r>
            <a:r>
              <a:rPr lang="it-IT" sz="2200" dirty="0" err="1" smtClean="0">
                <a:latin typeface="Cambria Math" pitchFamily="18" charset="0"/>
                <a:ea typeface="Cambria Math" pitchFamily="18" charset="0"/>
              </a:rPr>
              <a:t>moody</a:t>
            </a:r>
            <a:r>
              <a:rPr lang="it-IT" sz="2200" dirty="0" smtClean="0">
                <a:latin typeface="Cambria Math" pitchFamily="18" charset="0"/>
                <a:ea typeface="Cambria Math" pitchFamily="18" charset="0"/>
              </a:rPr>
              <a:t>, </a:t>
            </a:r>
            <a:r>
              <a:rPr lang="it-IT" sz="2200" dirty="0" err="1" smtClean="0">
                <a:latin typeface="Cambria Math" pitchFamily="18" charset="0"/>
                <a:ea typeface="Cambria Math" pitchFamily="18" charset="0"/>
              </a:rPr>
              <a:t>anxious</a:t>
            </a:r>
            <a:r>
              <a:rPr lang="it-IT" sz="2200" dirty="0">
                <a:latin typeface="Cambria Math" pitchFamily="18" charset="0"/>
                <a:ea typeface="Cambria Math" pitchFamily="18" charset="0"/>
              </a:rPr>
              <a:t> </a:t>
            </a:r>
            <a:r>
              <a:rPr lang="it-IT" sz="2200" dirty="0" smtClean="0">
                <a:latin typeface="Cambria Math" pitchFamily="18" charset="0"/>
                <a:ea typeface="Cambria Math" pitchFamily="18" charset="0"/>
              </a:rPr>
              <a:t>and </a:t>
            </a:r>
            <a:r>
              <a:rPr lang="it-IT" sz="2200" dirty="0" err="1" smtClean="0">
                <a:latin typeface="Cambria Math" pitchFamily="18" charset="0"/>
                <a:ea typeface="Cambria Math" pitchFamily="18" charset="0"/>
              </a:rPr>
              <a:t>very</a:t>
            </a:r>
            <a:r>
              <a:rPr lang="it-IT" sz="2200" dirty="0" smtClean="0">
                <a:latin typeface="Cambria Math" pitchFamily="18" charset="0"/>
                <a:ea typeface="Cambria Math" pitchFamily="18" charset="0"/>
              </a:rPr>
              <a:t> </a:t>
            </a:r>
            <a:r>
              <a:rPr lang="it-IT" sz="2200" dirty="0" err="1" smtClean="0">
                <a:latin typeface="Cambria Math" pitchFamily="18" charset="0"/>
                <a:ea typeface="Cambria Math" pitchFamily="18" charset="0"/>
              </a:rPr>
              <a:t>mad</a:t>
            </a:r>
            <a:r>
              <a:rPr lang="it-IT" sz="2200" dirty="0" smtClean="0">
                <a:latin typeface="Cambria Math" pitchFamily="18" charset="0"/>
                <a:ea typeface="Cambria Math" pitchFamily="18" charset="0"/>
              </a:rPr>
              <a:t>.</a:t>
            </a:r>
          </a:p>
          <a:p>
            <a:pPr algn="ctr"/>
            <a:r>
              <a:rPr lang="it-IT" sz="2200" dirty="0" err="1" smtClean="0">
                <a:latin typeface="Cambria Math" pitchFamily="18" charset="0"/>
                <a:ea typeface="Cambria Math" pitchFamily="18" charset="0"/>
              </a:rPr>
              <a:t>Currently</a:t>
            </a:r>
            <a:r>
              <a:rPr lang="it-IT" sz="2200" dirty="0" smtClean="0">
                <a:latin typeface="Cambria Math" pitchFamily="18" charset="0"/>
                <a:ea typeface="Cambria Math" pitchFamily="18" charset="0"/>
              </a:rPr>
              <a:t> i </a:t>
            </a:r>
            <a:r>
              <a:rPr lang="it-IT" sz="2200" dirty="0" err="1" smtClean="0">
                <a:latin typeface="Cambria Math" pitchFamily="18" charset="0"/>
                <a:ea typeface="Cambria Math" pitchFamily="18" charset="0"/>
              </a:rPr>
              <a:t>don’t</a:t>
            </a:r>
            <a:r>
              <a:rPr lang="it-IT" sz="2200" dirty="0" smtClean="0">
                <a:latin typeface="Cambria Math" pitchFamily="18" charset="0"/>
                <a:ea typeface="Cambria Math" pitchFamily="18" charset="0"/>
              </a:rPr>
              <a:t> </a:t>
            </a:r>
            <a:r>
              <a:rPr lang="it-IT" sz="2200" dirty="0" err="1" smtClean="0">
                <a:latin typeface="Cambria Math" pitchFamily="18" charset="0"/>
                <a:ea typeface="Cambria Math" pitchFamily="18" charset="0"/>
              </a:rPr>
              <a:t>practice</a:t>
            </a:r>
            <a:r>
              <a:rPr lang="it-IT" sz="2200" dirty="0" smtClean="0">
                <a:latin typeface="Cambria Math" pitchFamily="18" charset="0"/>
                <a:ea typeface="Cambria Math" pitchFamily="18" charset="0"/>
              </a:rPr>
              <a:t> </a:t>
            </a:r>
            <a:r>
              <a:rPr lang="it-IT" sz="2200" dirty="0" err="1" smtClean="0">
                <a:latin typeface="Cambria Math" pitchFamily="18" charset="0"/>
                <a:ea typeface="Cambria Math" pitchFamily="18" charset="0"/>
              </a:rPr>
              <a:t>sports</a:t>
            </a:r>
            <a:r>
              <a:rPr lang="it-IT" sz="2200" dirty="0" smtClean="0">
                <a:latin typeface="Cambria Math" pitchFamily="18" charset="0"/>
                <a:ea typeface="Cambria Math" pitchFamily="18" charset="0"/>
              </a:rPr>
              <a:t> </a:t>
            </a:r>
            <a:r>
              <a:rPr lang="it-IT" sz="2200" dirty="0" err="1" smtClean="0">
                <a:latin typeface="Cambria Math" pitchFamily="18" charset="0"/>
                <a:ea typeface="Cambria Math" pitchFamily="18" charset="0"/>
              </a:rPr>
              <a:t>but</a:t>
            </a:r>
            <a:r>
              <a:rPr lang="it-IT" sz="2200" dirty="0" smtClean="0">
                <a:latin typeface="Cambria Math" pitchFamily="18" charset="0"/>
                <a:ea typeface="Cambria Math" pitchFamily="18" charset="0"/>
              </a:rPr>
              <a:t> from 6 </a:t>
            </a:r>
            <a:r>
              <a:rPr lang="it-IT" sz="2200" dirty="0" err="1" smtClean="0">
                <a:latin typeface="Cambria Math" pitchFamily="18" charset="0"/>
                <a:ea typeface="Cambria Math" pitchFamily="18" charset="0"/>
              </a:rPr>
              <a:t>years</a:t>
            </a:r>
            <a:r>
              <a:rPr lang="it-IT" sz="2200" dirty="0" smtClean="0">
                <a:latin typeface="Cambria Math" pitchFamily="18" charset="0"/>
                <a:ea typeface="Cambria Math" pitchFamily="18" charset="0"/>
              </a:rPr>
              <a:t> up to 13 I </a:t>
            </a:r>
            <a:r>
              <a:rPr lang="it-IT" sz="2200" dirty="0" err="1" smtClean="0">
                <a:latin typeface="Cambria Math" pitchFamily="18" charset="0"/>
                <a:ea typeface="Cambria Math" pitchFamily="18" charset="0"/>
              </a:rPr>
              <a:t>practied</a:t>
            </a:r>
            <a:r>
              <a:rPr lang="it-IT" sz="2200" dirty="0" smtClean="0">
                <a:latin typeface="Cambria Math" pitchFamily="18" charset="0"/>
                <a:ea typeface="Cambria Math" pitchFamily="18" charset="0"/>
              </a:rPr>
              <a:t> </a:t>
            </a:r>
            <a:r>
              <a:rPr lang="it-IT" sz="2200" dirty="0" err="1" smtClean="0">
                <a:latin typeface="Cambria Math" pitchFamily="18" charset="0"/>
                <a:ea typeface="Cambria Math" pitchFamily="18" charset="0"/>
              </a:rPr>
              <a:t>Taekwon-Do</a:t>
            </a:r>
            <a:r>
              <a:rPr lang="it-IT" sz="2200" dirty="0" smtClean="0">
                <a:latin typeface="Cambria Math" pitchFamily="18" charset="0"/>
                <a:ea typeface="Cambria Math" pitchFamily="18" charset="0"/>
              </a:rPr>
              <a:t>, a </a:t>
            </a:r>
            <a:r>
              <a:rPr lang="it-IT" sz="2200" dirty="0" err="1" smtClean="0">
                <a:latin typeface="Cambria Math" pitchFamily="18" charset="0"/>
                <a:ea typeface="Cambria Math" pitchFamily="18" charset="0"/>
              </a:rPr>
              <a:t>Korean</a:t>
            </a:r>
            <a:r>
              <a:rPr lang="it-IT" sz="2200" dirty="0" smtClean="0">
                <a:latin typeface="Cambria Math" pitchFamily="18" charset="0"/>
                <a:ea typeface="Cambria Math" pitchFamily="18" charset="0"/>
              </a:rPr>
              <a:t> </a:t>
            </a:r>
            <a:r>
              <a:rPr lang="it-IT" sz="2200" dirty="0" err="1" smtClean="0">
                <a:latin typeface="Cambria Math" pitchFamily="18" charset="0"/>
                <a:ea typeface="Cambria Math" pitchFamily="18" charset="0"/>
              </a:rPr>
              <a:t>martial</a:t>
            </a:r>
            <a:r>
              <a:rPr lang="it-IT" sz="2200" dirty="0" smtClean="0">
                <a:latin typeface="Cambria Math" pitchFamily="18" charset="0"/>
                <a:ea typeface="Cambria Math" pitchFamily="18" charset="0"/>
              </a:rPr>
              <a:t> art.</a:t>
            </a:r>
          </a:p>
          <a:p>
            <a:pPr algn="ctr"/>
            <a:r>
              <a:rPr lang="it-IT" sz="2200" dirty="0" smtClean="0">
                <a:latin typeface="Cambria Math" pitchFamily="18" charset="0"/>
                <a:ea typeface="Cambria Math" pitchFamily="18" charset="0"/>
              </a:rPr>
              <a:t>   </a:t>
            </a:r>
          </a:p>
        </p:txBody>
      </p:sp>
      <p:grpSp>
        <p:nvGrpSpPr>
          <p:cNvPr id="40" name="Gruppo 39"/>
          <p:cNvGrpSpPr/>
          <p:nvPr/>
        </p:nvGrpSpPr>
        <p:grpSpPr>
          <a:xfrm>
            <a:off x="251520" y="116632"/>
            <a:ext cx="8856984" cy="1188236"/>
            <a:chOff x="251520" y="116632"/>
            <a:chExt cx="8856984" cy="1188236"/>
          </a:xfrm>
        </p:grpSpPr>
        <p:pic>
          <p:nvPicPr>
            <p:cNvPr id="41" name="Immagine 40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1520" y="397971"/>
              <a:ext cx="1269887" cy="864096"/>
            </a:xfrm>
            <a:prstGeom prst="rect">
              <a:avLst/>
            </a:prstGeom>
          </p:spPr>
        </p:pic>
        <p:grpSp>
          <p:nvGrpSpPr>
            <p:cNvPr id="42" name="Gruppo 41"/>
            <p:cNvGrpSpPr/>
            <p:nvPr/>
          </p:nvGrpSpPr>
          <p:grpSpPr>
            <a:xfrm>
              <a:off x="7253615" y="116632"/>
              <a:ext cx="1854889" cy="1188236"/>
              <a:chOff x="7253615" y="116632"/>
              <a:chExt cx="1854889" cy="1188236"/>
            </a:xfrm>
          </p:grpSpPr>
          <p:pic>
            <p:nvPicPr>
              <p:cNvPr id="43" name="Immagine 42"/>
              <p:cNvPicPr>
                <a:picLocks noChangeAspect="1"/>
              </p:cNvPicPr>
              <p:nvPr/>
            </p:nvPicPr>
            <p:blipFill>
              <a:blip r:embed="rId4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253615" y="371721"/>
                <a:ext cx="990793" cy="891714"/>
              </a:xfrm>
              <a:prstGeom prst="rect">
                <a:avLst/>
              </a:prstGeom>
            </p:spPr>
          </p:pic>
          <p:pic>
            <p:nvPicPr>
              <p:cNvPr id="44" name="Immagine 43"/>
              <p:cNvPicPr>
                <a:picLocks noChangeAspect="1"/>
              </p:cNvPicPr>
              <p:nvPr/>
            </p:nvPicPr>
            <p:blipFill>
              <a:blip r:embed="rId5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340867" y="613995"/>
                <a:ext cx="767637" cy="690873"/>
              </a:xfrm>
              <a:prstGeom prst="rect">
                <a:avLst/>
              </a:prstGeom>
            </p:spPr>
          </p:pic>
          <p:pic>
            <p:nvPicPr>
              <p:cNvPr id="45" name="Immagine 44"/>
              <p:cNvPicPr>
                <a:picLocks noChangeAspect="1"/>
              </p:cNvPicPr>
              <p:nvPr/>
            </p:nvPicPr>
            <p:blipFill>
              <a:blip r:embed="rId4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629179" y="116632"/>
                <a:ext cx="1230458" cy="1107412"/>
              </a:xfrm>
              <a:prstGeom prst="rect">
                <a:avLst/>
              </a:prstGeom>
            </p:spPr>
          </p:pic>
        </p:grpSp>
      </p:grpSp>
      <p:cxnSp>
        <p:nvCxnSpPr>
          <p:cNvPr id="46" name="Connettore 1 45"/>
          <p:cNvCxnSpPr/>
          <p:nvPr/>
        </p:nvCxnSpPr>
        <p:spPr>
          <a:xfrm>
            <a:off x="0" y="1376587"/>
            <a:ext cx="9144000" cy="0"/>
          </a:xfrm>
          <a:prstGeom prst="line">
            <a:avLst/>
          </a:prstGeom>
          <a:ln>
            <a:solidFill>
              <a:schemeClr val="tx1"/>
            </a:solidFill>
          </a:ln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CasellaDiTesto 46"/>
          <p:cNvSpPr txBox="1"/>
          <p:nvPr/>
        </p:nvSpPr>
        <p:spPr>
          <a:xfrm>
            <a:off x="0" y="503780"/>
            <a:ext cx="914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32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doni MT" pitchFamily="18" charset="0"/>
              </a:rPr>
              <a:t>PROGETTO ETWINNING</a:t>
            </a:r>
            <a:endParaRPr lang="it-IT" sz="32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doni MT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740123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34" presetClass="emph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11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12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3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4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5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300"/>
                            </p:stCondLst>
                            <p:childTnLst>
                              <p:par>
                                <p:cTn id="27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800"/>
                            </p:stCondLst>
                            <p:childTnLst>
                              <p:par>
                                <p:cTn id="34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300"/>
                            </p:stCondLst>
                            <p:childTnLst>
                              <p:par>
                                <p:cTn id="41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3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3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2800"/>
                            </p:stCondLst>
                            <p:childTnLst>
                              <p:par>
                                <p:cTn id="48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3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3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3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3300"/>
                            </p:stCondLst>
                            <p:childTnLst>
                              <p:par>
                                <p:cTn id="55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3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3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3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3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37" grpId="0" build="p"/>
      <p:bldP spid="4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217208"/>
            <a:ext cx="2808312" cy="4092112"/>
          </a:xfrm>
          <a:prstGeom prst="rect">
            <a:avLst/>
          </a:prstGeom>
          <a:ln w="76200">
            <a:solidFill>
              <a:schemeClr val="bg1"/>
            </a:solidFill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15" name="CasellaDiTesto 14"/>
          <p:cNvSpPr txBox="1"/>
          <p:nvPr/>
        </p:nvSpPr>
        <p:spPr>
          <a:xfrm>
            <a:off x="0" y="1370264"/>
            <a:ext cx="914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itchFamily="18" charset="0"/>
                <a:ea typeface="Cambria Math" pitchFamily="18" charset="0"/>
              </a:rPr>
              <a:t>Claudia </a:t>
            </a:r>
            <a:r>
              <a:rPr lang="it-IT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itchFamily="18" charset="0"/>
                <a:ea typeface="Cambria Math" pitchFamily="18" charset="0"/>
              </a:rPr>
              <a:t>Candosin</a:t>
            </a:r>
            <a:endParaRPr lang="it-IT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 Math" pitchFamily="18" charset="0"/>
              <a:ea typeface="Cambria Math" pitchFamily="18" charset="0"/>
            </a:endParaRPr>
          </a:p>
        </p:txBody>
      </p:sp>
      <p:sp>
        <p:nvSpPr>
          <p:cNvPr id="25" name="CasellaDiTesto 24"/>
          <p:cNvSpPr txBox="1"/>
          <p:nvPr/>
        </p:nvSpPr>
        <p:spPr>
          <a:xfrm>
            <a:off x="4012579" y="2247830"/>
            <a:ext cx="4853176" cy="44935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200" dirty="0">
                <a:latin typeface="Cambria Math" pitchFamily="18" charset="0"/>
                <a:ea typeface="Cambria Math" pitchFamily="18" charset="0"/>
              </a:rPr>
              <a:t>Hi, </a:t>
            </a:r>
            <a:r>
              <a:rPr lang="it-IT" sz="2200" dirty="0" err="1">
                <a:latin typeface="Cambria Math" pitchFamily="18" charset="0"/>
                <a:ea typeface="Cambria Math" pitchFamily="18" charset="0"/>
              </a:rPr>
              <a:t>I’m</a:t>
            </a:r>
            <a:r>
              <a:rPr lang="it-IT" sz="2200" dirty="0">
                <a:latin typeface="Cambria Math" pitchFamily="18" charset="0"/>
                <a:ea typeface="Cambria Math" pitchFamily="18" charset="0"/>
              </a:rPr>
              <a:t> Claudia. </a:t>
            </a:r>
            <a:r>
              <a:rPr lang="it-IT" sz="2200" dirty="0" err="1">
                <a:latin typeface="Cambria Math" pitchFamily="18" charset="0"/>
                <a:ea typeface="Cambria Math" pitchFamily="18" charset="0"/>
              </a:rPr>
              <a:t>I’m</a:t>
            </a:r>
            <a:r>
              <a:rPr lang="it-IT" sz="2200" dirty="0">
                <a:latin typeface="Cambria Math" pitchFamily="18" charset="0"/>
                <a:ea typeface="Cambria Math" pitchFamily="18" charset="0"/>
              </a:rPr>
              <a:t>  15 </a:t>
            </a:r>
            <a:r>
              <a:rPr lang="it-IT" sz="2200" dirty="0" err="1">
                <a:latin typeface="Cambria Math" pitchFamily="18" charset="0"/>
                <a:ea typeface="Cambria Math" pitchFamily="18" charset="0"/>
              </a:rPr>
              <a:t>years</a:t>
            </a:r>
            <a:r>
              <a:rPr lang="it-IT" sz="2200" dirty="0">
                <a:latin typeface="Cambria Math" pitchFamily="18" charset="0"/>
                <a:ea typeface="Cambria Math" pitchFamily="18" charset="0"/>
              </a:rPr>
              <a:t> </a:t>
            </a:r>
            <a:r>
              <a:rPr lang="it-IT" sz="2200" dirty="0" err="1">
                <a:latin typeface="Cambria Math" pitchFamily="18" charset="0"/>
                <a:ea typeface="Cambria Math" pitchFamily="18" charset="0"/>
              </a:rPr>
              <a:t>old</a:t>
            </a:r>
            <a:r>
              <a:rPr lang="it-IT" sz="2200" dirty="0">
                <a:latin typeface="Cambria Math" pitchFamily="18" charset="0"/>
                <a:ea typeface="Cambria Math" pitchFamily="18" charset="0"/>
              </a:rPr>
              <a:t>, and </a:t>
            </a:r>
            <a:r>
              <a:rPr lang="it-IT" sz="2200" dirty="0" err="1">
                <a:latin typeface="Cambria Math" pitchFamily="18" charset="0"/>
                <a:ea typeface="Cambria Math" pitchFamily="18" charset="0"/>
              </a:rPr>
              <a:t>I’m</a:t>
            </a:r>
            <a:r>
              <a:rPr lang="it-IT" sz="2200" dirty="0">
                <a:latin typeface="Cambria Math" pitchFamily="18" charset="0"/>
                <a:ea typeface="Cambria Math" pitchFamily="18" charset="0"/>
              </a:rPr>
              <a:t> in 2° </a:t>
            </a:r>
            <a:r>
              <a:rPr lang="it-IT" sz="2200" dirty="0" err="1">
                <a:latin typeface="Cambria Math" pitchFamily="18" charset="0"/>
                <a:ea typeface="Cambria Math" pitchFamily="18" charset="0"/>
              </a:rPr>
              <a:t>at</a:t>
            </a:r>
            <a:r>
              <a:rPr lang="it-IT" sz="2200" dirty="0">
                <a:latin typeface="Cambria Math" pitchFamily="18" charset="0"/>
                <a:ea typeface="Cambria Math" pitchFamily="18" charset="0"/>
              </a:rPr>
              <a:t> art </a:t>
            </a:r>
            <a:r>
              <a:rPr lang="it-IT" sz="2200" dirty="0" err="1">
                <a:latin typeface="Cambria Math" pitchFamily="18" charset="0"/>
                <a:ea typeface="Cambria Math" pitchFamily="18" charset="0"/>
              </a:rPr>
              <a:t>school</a:t>
            </a:r>
            <a:r>
              <a:rPr lang="it-IT" sz="2200" dirty="0">
                <a:latin typeface="Cambria Math" pitchFamily="18" charset="0"/>
                <a:ea typeface="Cambria Math" pitchFamily="18" charset="0"/>
              </a:rPr>
              <a:t>. </a:t>
            </a:r>
          </a:p>
          <a:p>
            <a:pPr algn="ctr"/>
            <a:r>
              <a:rPr lang="it-IT" sz="2200" dirty="0">
                <a:latin typeface="Cambria Math" pitchFamily="18" charset="0"/>
                <a:ea typeface="Cambria Math" pitchFamily="18" charset="0"/>
              </a:rPr>
              <a:t>My </a:t>
            </a:r>
            <a:r>
              <a:rPr lang="it-IT" sz="2200" dirty="0" err="1">
                <a:latin typeface="Cambria Math" pitchFamily="18" charset="0"/>
                <a:ea typeface="Cambria Math" pitchFamily="18" charset="0"/>
              </a:rPr>
              <a:t>greatest</a:t>
            </a:r>
            <a:r>
              <a:rPr lang="it-IT" sz="2200" dirty="0">
                <a:latin typeface="Cambria Math" pitchFamily="18" charset="0"/>
                <a:ea typeface="Cambria Math" pitchFamily="18" charset="0"/>
              </a:rPr>
              <a:t> </a:t>
            </a:r>
            <a:r>
              <a:rPr lang="it-IT" sz="2200" dirty="0" err="1">
                <a:latin typeface="Cambria Math" pitchFamily="18" charset="0"/>
                <a:ea typeface="Cambria Math" pitchFamily="18" charset="0"/>
              </a:rPr>
              <a:t>passion</a:t>
            </a:r>
            <a:r>
              <a:rPr lang="it-IT" sz="2200" dirty="0">
                <a:latin typeface="Cambria Math" pitchFamily="18" charset="0"/>
                <a:ea typeface="Cambria Math" pitchFamily="18" charset="0"/>
              </a:rPr>
              <a:t> are art and music, </a:t>
            </a:r>
            <a:r>
              <a:rPr lang="it-IT" sz="2200" dirty="0" err="1">
                <a:latin typeface="Cambria Math" pitchFamily="18" charset="0"/>
                <a:ea typeface="Cambria Math" pitchFamily="18" charset="0"/>
              </a:rPr>
              <a:t>without</a:t>
            </a:r>
            <a:r>
              <a:rPr lang="it-IT" sz="2200" dirty="0">
                <a:latin typeface="Cambria Math" pitchFamily="18" charset="0"/>
                <a:ea typeface="Cambria Math" pitchFamily="18" charset="0"/>
              </a:rPr>
              <a:t> i </a:t>
            </a:r>
            <a:r>
              <a:rPr lang="it-IT" sz="2200" dirty="0" err="1">
                <a:latin typeface="Cambria Math" pitchFamily="18" charset="0"/>
                <a:ea typeface="Cambria Math" pitchFamily="18" charset="0"/>
              </a:rPr>
              <a:t>don’t</a:t>
            </a:r>
            <a:r>
              <a:rPr lang="it-IT" sz="2200" dirty="0">
                <a:latin typeface="Cambria Math" pitchFamily="18" charset="0"/>
                <a:ea typeface="Cambria Math" pitchFamily="18" charset="0"/>
              </a:rPr>
              <a:t> </a:t>
            </a:r>
            <a:r>
              <a:rPr lang="it-IT" sz="2200" dirty="0" err="1">
                <a:latin typeface="Cambria Math" pitchFamily="18" charset="0"/>
                <a:ea typeface="Cambria Math" pitchFamily="18" charset="0"/>
              </a:rPr>
              <a:t>know</a:t>
            </a:r>
            <a:r>
              <a:rPr lang="it-IT" sz="2200" dirty="0">
                <a:latin typeface="Cambria Math" pitchFamily="18" charset="0"/>
                <a:ea typeface="Cambria Math" pitchFamily="18" charset="0"/>
              </a:rPr>
              <a:t> </a:t>
            </a:r>
            <a:r>
              <a:rPr lang="it-IT" sz="2200" dirty="0" err="1">
                <a:latin typeface="Cambria Math" pitchFamily="18" charset="0"/>
                <a:ea typeface="Cambria Math" pitchFamily="18" charset="0"/>
              </a:rPr>
              <a:t>what</a:t>
            </a:r>
            <a:r>
              <a:rPr lang="it-IT" sz="2200" dirty="0">
                <a:latin typeface="Cambria Math" pitchFamily="18" charset="0"/>
                <a:ea typeface="Cambria Math" pitchFamily="18" charset="0"/>
              </a:rPr>
              <a:t> </a:t>
            </a:r>
            <a:r>
              <a:rPr lang="it-IT" sz="2200" dirty="0" err="1">
                <a:latin typeface="Cambria Math" pitchFamily="18" charset="0"/>
                <a:ea typeface="Cambria Math" pitchFamily="18" charset="0"/>
              </a:rPr>
              <a:t>i’d</a:t>
            </a:r>
            <a:r>
              <a:rPr lang="it-IT" sz="2200" dirty="0">
                <a:latin typeface="Cambria Math" pitchFamily="18" charset="0"/>
                <a:ea typeface="Cambria Math" pitchFamily="18" charset="0"/>
              </a:rPr>
              <a:t> do, </a:t>
            </a:r>
            <a:r>
              <a:rPr lang="it-IT" sz="2200" dirty="0" err="1">
                <a:latin typeface="Cambria Math" pitchFamily="18" charset="0"/>
                <a:ea typeface="Cambria Math" pitchFamily="18" charset="0"/>
              </a:rPr>
              <a:t>it’s</a:t>
            </a:r>
            <a:r>
              <a:rPr lang="it-IT" sz="2200" dirty="0">
                <a:latin typeface="Cambria Math" pitchFamily="18" charset="0"/>
                <a:ea typeface="Cambria Math" pitchFamily="18" charset="0"/>
              </a:rPr>
              <a:t> </a:t>
            </a:r>
            <a:r>
              <a:rPr lang="it-IT" sz="2200" dirty="0" err="1">
                <a:latin typeface="Cambria Math" pitchFamily="18" charset="0"/>
                <a:ea typeface="Cambria Math" pitchFamily="18" charset="0"/>
              </a:rPr>
              <a:t>my</a:t>
            </a:r>
            <a:r>
              <a:rPr lang="it-IT" sz="2200" dirty="0">
                <a:latin typeface="Cambria Math" pitchFamily="18" charset="0"/>
                <a:ea typeface="Cambria Math" pitchFamily="18" charset="0"/>
              </a:rPr>
              <a:t> life. </a:t>
            </a:r>
          </a:p>
          <a:p>
            <a:pPr algn="ctr"/>
            <a:r>
              <a:rPr lang="it-IT" sz="2200" dirty="0" err="1">
                <a:latin typeface="Cambria Math" pitchFamily="18" charset="0"/>
                <a:ea typeface="Cambria Math" pitchFamily="18" charset="0"/>
              </a:rPr>
              <a:t>If</a:t>
            </a:r>
            <a:r>
              <a:rPr lang="it-IT" sz="2200" dirty="0">
                <a:latin typeface="Cambria Math" pitchFamily="18" charset="0"/>
                <a:ea typeface="Cambria Math" pitchFamily="18" charset="0"/>
              </a:rPr>
              <a:t> I </a:t>
            </a:r>
            <a:r>
              <a:rPr lang="it-IT" sz="2200" dirty="0" err="1">
                <a:latin typeface="Cambria Math" pitchFamily="18" charset="0"/>
                <a:ea typeface="Cambria Math" pitchFamily="18" charset="0"/>
              </a:rPr>
              <a:t>had</a:t>
            </a:r>
            <a:r>
              <a:rPr lang="it-IT" sz="2200" dirty="0">
                <a:latin typeface="Cambria Math" pitchFamily="18" charset="0"/>
                <a:ea typeface="Cambria Math" pitchFamily="18" charset="0"/>
              </a:rPr>
              <a:t> to </a:t>
            </a:r>
            <a:r>
              <a:rPr lang="it-IT" sz="2200" dirty="0" err="1">
                <a:latin typeface="Cambria Math" pitchFamily="18" charset="0"/>
                <a:ea typeface="Cambria Math" pitchFamily="18" charset="0"/>
              </a:rPr>
              <a:t>describe</a:t>
            </a:r>
            <a:r>
              <a:rPr lang="it-IT" sz="2200" dirty="0">
                <a:latin typeface="Cambria Math" pitchFamily="18" charset="0"/>
                <a:ea typeface="Cambria Math" pitchFamily="18" charset="0"/>
              </a:rPr>
              <a:t> </a:t>
            </a:r>
            <a:r>
              <a:rPr lang="it-IT" sz="2200" dirty="0" err="1">
                <a:latin typeface="Cambria Math" pitchFamily="18" charset="0"/>
                <a:ea typeface="Cambria Math" pitchFamily="18" charset="0"/>
              </a:rPr>
              <a:t>myself</a:t>
            </a:r>
            <a:r>
              <a:rPr lang="it-IT" sz="2200" dirty="0">
                <a:latin typeface="Cambria Math" pitchFamily="18" charset="0"/>
                <a:ea typeface="Cambria Math" pitchFamily="18" charset="0"/>
              </a:rPr>
              <a:t>  I </a:t>
            </a:r>
            <a:r>
              <a:rPr lang="it-IT" sz="2200" dirty="0" err="1">
                <a:latin typeface="Cambria Math" pitchFamily="18" charset="0"/>
                <a:ea typeface="Cambria Math" pitchFamily="18" charset="0"/>
              </a:rPr>
              <a:t>would</a:t>
            </a:r>
            <a:r>
              <a:rPr lang="it-IT" sz="2200" dirty="0">
                <a:latin typeface="Cambria Math" pitchFamily="18" charset="0"/>
                <a:ea typeface="Cambria Math" pitchFamily="18" charset="0"/>
              </a:rPr>
              <a:t> </a:t>
            </a:r>
            <a:r>
              <a:rPr lang="it-IT" sz="2200" dirty="0" err="1">
                <a:latin typeface="Cambria Math" pitchFamily="18" charset="0"/>
                <a:ea typeface="Cambria Math" pitchFamily="18" charset="0"/>
              </a:rPr>
              <a:t>say</a:t>
            </a:r>
            <a:r>
              <a:rPr lang="it-IT" sz="2200" dirty="0">
                <a:latin typeface="Cambria Math" pitchFamily="18" charset="0"/>
                <a:ea typeface="Cambria Math" pitchFamily="18" charset="0"/>
              </a:rPr>
              <a:t> : </a:t>
            </a:r>
            <a:r>
              <a:rPr lang="it-IT" sz="2200" dirty="0" err="1">
                <a:latin typeface="Cambria Math" pitchFamily="18" charset="0"/>
                <a:ea typeface="Cambria Math" pitchFamily="18" charset="0"/>
              </a:rPr>
              <a:t>introverted</a:t>
            </a:r>
            <a:r>
              <a:rPr lang="it-IT" sz="2200" dirty="0">
                <a:latin typeface="Cambria Math" pitchFamily="18" charset="0"/>
                <a:ea typeface="Cambria Math" pitchFamily="18" charset="0"/>
              </a:rPr>
              <a:t>, </a:t>
            </a:r>
            <a:r>
              <a:rPr lang="it-IT" sz="2200" dirty="0" err="1">
                <a:latin typeface="Cambria Math" pitchFamily="18" charset="0"/>
                <a:ea typeface="Cambria Math" pitchFamily="18" charset="0"/>
              </a:rPr>
              <a:t>sensible</a:t>
            </a:r>
            <a:r>
              <a:rPr lang="it-IT" sz="2200" dirty="0">
                <a:latin typeface="Cambria Math" pitchFamily="18" charset="0"/>
                <a:ea typeface="Cambria Math" pitchFamily="18" charset="0"/>
              </a:rPr>
              <a:t> and </a:t>
            </a:r>
            <a:r>
              <a:rPr lang="it-IT" sz="2200" dirty="0" err="1">
                <a:latin typeface="Cambria Math" pitchFamily="18" charset="0"/>
                <a:ea typeface="Cambria Math" pitchFamily="18" charset="0"/>
              </a:rPr>
              <a:t>very</a:t>
            </a:r>
            <a:r>
              <a:rPr lang="it-IT" sz="2200" dirty="0">
                <a:latin typeface="Cambria Math" pitchFamily="18" charset="0"/>
                <a:ea typeface="Cambria Math" pitchFamily="18" charset="0"/>
              </a:rPr>
              <a:t> </a:t>
            </a:r>
            <a:r>
              <a:rPr lang="it-IT" sz="2200" dirty="0" err="1">
                <a:latin typeface="Cambria Math" pitchFamily="18" charset="0"/>
                <a:ea typeface="Cambria Math" pitchFamily="18" charset="0"/>
              </a:rPr>
              <a:t>stubborn</a:t>
            </a:r>
            <a:r>
              <a:rPr lang="it-IT" sz="2200" dirty="0">
                <a:latin typeface="Cambria Math" pitchFamily="18" charset="0"/>
                <a:ea typeface="Cambria Math" pitchFamily="18" charset="0"/>
              </a:rPr>
              <a:t>, in </a:t>
            </a:r>
            <a:r>
              <a:rPr lang="it-IT" sz="2200" dirty="0" err="1">
                <a:latin typeface="Cambria Math" pitchFamily="18" charset="0"/>
                <a:ea typeface="Cambria Math" pitchFamily="18" charset="0"/>
              </a:rPr>
              <a:t>fact</a:t>
            </a:r>
            <a:r>
              <a:rPr lang="it-IT" sz="2200" dirty="0">
                <a:latin typeface="Cambria Math" pitchFamily="18" charset="0"/>
                <a:ea typeface="Cambria Math" pitchFamily="18" charset="0"/>
              </a:rPr>
              <a:t> </a:t>
            </a:r>
            <a:r>
              <a:rPr lang="it-IT" sz="2200" dirty="0" err="1">
                <a:latin typeface="Cambria Math" pitchFamily="18" charset="0"/>
                <a:ea typeface="Cambria Math" pitchFamily="18" charset="0"/>
              </a:rPr>
              <a:t>anything</a:t>
            </a:r>
            <a:r>
              <a:rPr lang="it-IT" sz="2200" dirty="0">
                <a:latin typeface="Cambria Math" pitchFamily="18" charset="0"/>
                <a:ea typeface="Cambria Math" pitchFamily="18" charset="0"/>
              </a:rPr>
              <a:t> I put in </a:t>
            </a:r>
            <a:r>
              <a:rPr lang="it-IT" sz="2200" dirty="0" err="1">
                <a:latin typeface="Cambria Math" pitchFamily="18" charset="0"/>
                <a:ea typeface="Cambria Math" pitchFamily="18" charset="0"/>
              </a:rPr>
              <a:t>my</a:t>
            </a:r>
            <a:r>
              <a:rPr lang="it-IT" sz="2200" dirty="0">
                <a:latin typeface="Cambria Math" pitchFamily="18" charset="0"/>
                <a:ea typeface="Cambria Math" pitchFamily="18" charset="0"/>
              </a:rPr>
              <a:t> head to do </a:t>
            </a:r>
            <a:r>
              <a:rPr lang="it-IT" sz="2200" dirty="0" err="1">
                <a:latin typeface="Cambria Math" pitchFamily="18" charset="0"/>
                <a:ea typeface="Cambria Math" pitchFamily="18" charset="0"/>
              </a:rPr>
              <a:t>is</a:t>
            </a:r>
            <a:r>
              <a:rPr lang="it-IT" sz="2200" dirty="0">
                <a:latin typeface="Cambria Math" pitchFamily="18" charset="0"/>
                <a:ea typeface="Cambria Math" pitchFamily="18" charset="0"/>
              </a:rPr>
              <a:t> </a:t>
            </a:r>
            <a:r>
              <a:rPr lang="it-IT" sz="2200" dirty="0" err="1">
                <a:latin typeface="Cambria Math" pitchFamily="18" charset="0"/>
                <a:ea typeface="Cambria Math" pitchFamily="18" charset="0"/>
              </a:rPr>
              <a:t>difficult</a:t>
            </a:r>
            <a:r>
              <a:rPr lang="it-IT" sz="2200" dirty="0">
                <a:latin typeface="Cambria Math" pitchFamily="18" charset="0"/>
                <a:ea typeface="Cambria Math" pitchFamily="18" charset="0"/>
              </a:rPr>
              <a:t> to </a:t>
            </a:r>
            <a:r>
              <a:rPr lang="it-IT" sz="2200" dirty="0" err="1">
                <a:latin typeface="Cambria Math" pitchFamily="18" charset="0"/>
                <a:ea typeface="Cambria Math" pitchFamily="18" charset="0"/>
              </a:rPr>
              <a:t>make</a:t>
            </a:r>
            <a:r>
              <a:rPr lang="it-IT" sz="2200" dirty="0">
                <a:latin typeface="Cambria Math" pitchFamily="18" charset="0"/>
                <a:ea typeface="Cambria Math" pitchFamily="18" charset="0"/>
              </a:rPr>
              <a:t> me </a:t>
            </a:r>
            <a:r>
              <a:rPr lang="it-IT" sz="2200" dirty="0" err="1">
                <a:latin typeface="Cambria Math" pitchFamily="18" charset="0"/>
                <a:ea typeface="Cambria Math" pitchFamily="18" charset="0"/>
              </a:rPr>
              <a:t>change</a:t>
            </a:r>
            <a:r>
              <a:rPr lang="it-IT" sz="2200" dirty="0">
                <a:latin typeface="Cambria Math" pitchFamily="18" charset="0"/>
                <a:ea typeface="Cambria Math" pitchFamily="18" charset="0"/>
              </a:rPr>
              <a:t> </a:t>
            </a:r>
            <a:r>
              <a:rPr lang="it-IT" sz="2200" dirty="0" err="1">
                <a:latin typeface="Cambria Math" pitchFamily="18" charset="0"/>
                <a:ea typeface="Cambria Math" pitchFamily="18" charset="0"/>
              </a:rPr>
              <a:t>my</a:t>
            </a:r>
            <a:r>
              <a:rPr lang="it-IT" sz="2200" dirty="0">
                <a:latin typeface="Cambria Math" pitchFamily="18" charset="0"/>
                <a:ea typeface="Cambria Math" pitchFamily="18" charset="0"/>
              </a:rPr>
              <a:t> </a:t>
            </a:r>
            <a:r>
              <a:rPr lang="it-IT" sz="2200" dirty="0" err="1">
                <a:latin typeface="Cambria Math" pitchFamily="18" charset="0"/>
                <a:ea typeface="Cambria Math" pitchFamily="18" charset="0"/>
              </a:rPr>
              <a:t>mind</a:t>
            </a:r>
            <a:r>
              <a:rPr lang="it-IT" sz="2200" dirty="0">
                <a:latin typeface="Cambria Math" pitchFamily="18" charset="0"/>
                <a:ea typeface="Cambria Math" pitchFamily="18" charset="0"/>
              </a:rPr>
              <a:t>. </a:t>
            </a:r>
            <a:endParaRPr lang="it-IT" sz="2200" dirty="0" smtClean="0">
              <a:latin typeface="Cambria Math" pitchFamily="18" charset="0"/>
              <a:ea typeface="Cambria Math" pitchFamily="18" charset="0"/>
            </a:endParaRPr>
          </a:p>
          <a:p>
            <a:pPr algn="ctr"/>
            <a:r>
              <a:rPr lang="it-IT" sz="2200" dirty="0" smtClean="0">
                <a:latin typeface="Cambria Math" pitchFamily="18" charset="0"/>
                <a:ea typeface="Cambria Math" pitchFamily="18" charset="0"/>
              </a:rPr>
              <a:t>Precision </a:t>
            </a:r>
            <a:r>
              <a:rPr lang="it-IT" sz="2200" dirty="0" err="1">
                <a:latin typeface="Cambria Math" pitchFamily="18" charset="0"/>
                <a:ea typeface="Cambria Math" pitchFamily="18" charset="0"/>
              </a:rPr>
              <a:t>is</a:t>
            </a:r>
            <a:r>
              <a:rPr lang="it-IT" sz="2200" dirty="0">
                <a:latin typeface="Cambria Math" pitchFamily="18" charset="0"/>
                <a:ea typeface="Cambria Math" pitchFamily="18" charset="0"/>
              </a:rPr>
              <a:t> the </a:t>
            </a:r>
            <a:r>
              <a:rPr lang="it-IT" sz="2200" dirty="0" err="1">
                <a:latin typeface="Cambria Math" pitchFamily="18" charset="0"/>
                <a:ea typeface="Cambria Math" pitchFamily="18" charset="0"/>
              </a:rPr>
              <a:t>fourth</a:t>
            </a:r>
            <a:r>
              <a:rPr lang="it-IT" sz="2200" dirty="0">
                <a:latin typeface="Cambria Math" pitchFamily="18" charset="0"/>
                <a:ea typeface="Cambria Math" pitchFamily="18" charset="0"/>
              </a:rPr>
              <a:t> </a:t>
            </a:r>
            <a:r>
              <a:rPr lang="it-IT" sz="2200" dirty="0" err="1">
                <a:latin typeface="Cambria Math" pitchFamily="18" charset="0"/>
                <a:ea typeface="Cambria Math" pitchFamily="18" charset="0"/>
              </a:rPr>
              <a:t>adjective</a:t>
            </a:r>
            <a:r>
              <a:rPr lang="it-IT" sz="2200" dirty="0">
                <a:latin typeface="Cambria Math" pitchFamily="18" charset="0"/>
                <a:ea typeface="Cambria Math" pitchFamily="18" charset="0"/>
              </a:rPr>
              <a:t>, </a:t>
            </a:r>
            <a:r>
              <a:rPr lang="it-IT" sz="2200" dirty="0" err="1">
                <a:latin typeface="Cambria Math" pitchFamily="18" charset="0"/>
                <a:ea typeface="Cambria Math" pitchFamily="18" charset="0"/>
              </a:rPr>
              <a:t>when</a:t>
            </a:r>
            <a:r>
              <a:rPr lang="it-IT" sz="2200" dirty="0">
                <a:latin typeface="Cambria Math" pitchFamily="18" charset="0"/>
                <a:ea typeface="Cambria Math" pitchFamily="18" charset="0"/>
              </a:rPr>
              <a:t> I </a:t>
            </a:r>
            <a:r>
              <a:rPr lang="it-IT" sz="2200" dirty="0" err="1">
                <a:latin typeface="Cambria Math" pitchFamily="18" charset="0"/>
                <a:ea typeface="Cambria Math" pitchFamily="18" charset="0"/>
              </a:rPr>
              <a:t>have</a:t>
            </a:r>
            <a:r>
              <a:rPr lang="it-IT" sz="2200" dirty="0">
                <a:latin typeface="Cambria Math" pitchFamily="18" charset="0"/>
                <a:ea typeface="Cambria Math" pitchFamily="18" charset="0"/>
              </a:rPr>
              <a:t> to do </a:t>
            </a:r>
            <a:r>
              <a:rPr lang="it-IT" sz="2200" dirty="0" err="1">
                <a:latin typeface="Cambria Math" pitchFamily="18" charset="0"/>
                <a:ea typeface="Cambria Math" pitchFamily="18" charset="0"/>
              </a:rPr>
              <a:t>something</a:t>
            </a:r>
            <a:r>
              <a:rPr lang="it-IT" sz="2200" dirty="0">
                <a:latin typeface="Cambria Math" pitchFamily="18" charset="0"/>
                <a:ea typeface="Cambria Math" pitchFamily="18" charset="0"/>
              </a:rPr>
              <a:t> or i do </a:t>
            </a:r>
            <a:r>
              <a:rPr lang="it-IT" sz="2200" dirty="0" err="1">
                <a:latin typeface="Cambria Math" pitchFamily="18" charset="0"/>
                <a:ea typeface="Cambria Math" pitchFamily="18" charset="0"/>
              </a:rPr>
              <a:t>it</a:t>
            </a:r>
            <a:r>
              <a:rPr lang="it-IT" sz="2200" dirty="0">
                <a:latin typeface="Cambria Math" pitchFamily="18" charset="0"/>
                <a:ea typeface="Cambria Math" pitchFamily="18" charset="0"/>
              </a:rPr>
              <a:t> </a:t>
            </a:r>
            <a:r>
              <a:rPr lang="it-IT" sz="2200" dirty="0" err="1">
                <a:latin typeface="Cambria Math" pitchFamily="18" charset="0"/>
                <a:ea typeface="Cambria Math" pitchFamily="18" charset="0"/>
              </a:rPr>
              <a:t>well</a:t>
            </a:r>
            <a:r>
              <a:rPr lang="it-IT" sz="2200" dirty="0">
                <a:latin typeface="Cambria Math" pitchFamily="18" charset="0"/>
                <a:ea typeface="Cambria Math" pitchFamily="18" charset="0"/>
              </a:rPr>
              <a:t> or I </a:t>
            </a:r>
            <a:r>
              <a:rPr lang="it-IT" sz="2200" dirty="0" err="1">
                <a:latin typeface="Cambria Math" pitchFamily="18" charset="0"/>
                <a:ea typeface="Cambria Math" pitchFamily="18" charset="0"/>
              </a:rPr>
              <a:t>don’t</a:t>
            </a:r>
            <a:r>
              <a:rPr lang="it-IT" sz="2200" dirty="0">
                <a:latin typeface="Cambria Math" pitchFamily="18" charset="0"/>
                <a:ea typeface="Cambria Math" pitchFamily="18" charset="0"/>
              </a:rPr>
              <a:t> do i </a:t>
            </a:r>
            <a:r>
              <a:rPr lang="it-IT" sz="2200" dirty="0" err="1">
                <a:latin typeface="Cambria Math" pitchFamily="18" charset="0"/>
                <a:ea typeface="Cambria Math" pitchFamily="18" charset="0"/>
              </a:rPr>
              <a:t>at</a:t>
            </a:r>
            <a:r>
              <a:rPr lang="it-IT" sz="2200" dirty="0">
                <a:latin typeface="Cambria Math" pitchFamily="18" charset="0"/>
                <a:ea typeface="Cambria Math" pitchFamily="18" charset="0"/>
              </a:rPr>
              <a:t> </a:t>
            </a:r>
            <a:r>
              <a:rPr lang="it-IT" sz="2200" dirty="0" err="1">
                <a:latin typeface="Cambria Math" pitchFamily="18" charset="0"/>
                <a:ea typeface="Cambria Math" pitchFamily="18" charset="0"/>
              </a:rPr>
              <a:t>all</a:t>
            </a:r>
            <a:r>
              <a:rPr lang="it-IT" sz="2200" dirty="0" smtClean="0">
                <a:latin typeface="Cambria Math" pitchFamily="18" charset="0"/>
                <a:ea typeface="Cambria Math" pitchFamily="18" charset="0"/>
              </a:rPr>
              <a:t>.</a:t>
            </a:r>
            <a:endParaRPr lang="it-IT" sz="2200" dirty="0">
              <a:latin typeface="Cambria Math" pitchFamily="18" charset="0"/>
              <a:ea typeface="Cambria Math" pitchFamily="18" charset="0"/>
            </a:endParaRPr>
          </a:p>
        </p:txBody>
      </p:sp>
      <p:grpSp>
        <p:nvGrpSpPr>
          <p:cNvPr id="34" name="Gruppo 33"/>
          <p:cNvGrpSpPr/>
          <p:nvPr/>
        </p:nvGrpSpPr>
        <p:grpSpPr>
          <a:xfrm>
            <a:off x="251520" y="116632"/>
            <a:ext cx="8856984" cy="1188236"/>
            <a:chOff x="251520" y="116632"/>
            <a:chExt cx="8856984" cy="1188236"/>
          </a:xfrm>
        </p:grpSpPr>
        <p:pic>
          <p:nvPicPr>
            <p:cNvPr id="35" name="Immagine 34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1520" y="397971"/>
              <a:ext cx="1269887" cy="864096"/>
            </a:xfrm>
            <a:prstGeom prst="rect">
              <a:avLst/>
            </a:prstGeom>
          </p:spPr>
        </p:pic>
        <p:grpSp>
          <p:nvGrpSpPr>
            <p:cNvPr id="36" name="Gruppo 35"/>
            <p:cNvGrpSpPr/>
            <p:nvPr/>
          </p:nvGrpSpPr>
          <p:grpSpPr>
            <a:xfrm>
              <a:off x="7253615" y="116632"/>
              <a:ext cx="1854889" cy="1188236"/>
              <a:chOff x="7253615" y="116632"/>
              <a:chExt cx="1854889" cy="1188236"/>
            </a:xfrm>
          </p:grpSpPr>
          <p:pic>
            <p:nvPicPr>
              <p:cNvPr id="37" name="Immagine 36"/>
              <p:cNvPicPr>
                <a:picLocks noChangeAspect="1"/>
              </p:cNvPicPr>
              <p:nvPr/>
            </p:nvPicPr>
            <p:blipFill>
              <a:blip r:embed="rId4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253615" y="371721"/>
                <a:ext cx="990793" cy="891714"/>
              </a:xfrm>
              <a:prstGeom prst="rect">
                <a:avLst/>
              </a:prstGeom>
            </p:spPr>
          </p:pic>
          <p:pic>
            <p:nvPicPr>
              <p:cNvPr id="38" name="Immagine 37"/>
              <p:cNvPicPr>
                <a:picLocks noChangeAspect="1"/>
              </p:cNvPicPr>
              <p:nvPr/>
            </p:nvPicPr>
            <p:blipFill>
              <a:blip r:embed="rId5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340867" y="613995"/>
                <a:ext cx="767637" cy="690873"/>
              </a:xfrm>
              <a:prstGeom prst="rect">
                <a:avLst/>
              </a:prstGeom>
            </p:spPr>
          </p:pic>
          <p:pic>
            <p:nvPicPr>
              <p:cNvPr id="39" name="Immagine 38"/>
              <p:cNvPicPr>
                <a:picLocks noChangeAspect="1"/>
              </p:cNvPicPr>
              <p:nvPr/>
            </p:nvPicPr>
            <p:blipFill>
              <a:blip r:embed="rId4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629179" y="116632"/>
                <a:ext cx="1230458" cy="1107412"/>
              </a:xfrm>
              <a:prstGeom prst="rect">
                <a:avLst/>
              </a:prstGeom>
            </p:spPr>
          </p:pic>
        </p:grpSp>
      </p:grpSp>
      <p:cxnSp>
        <p:nvCxnSpPr>
          <p:cNvPr id="40" name="Connettore 1 39"/>
          <p:cNvCxnSpPr/>
          <p:nvPr/>
        </p:nvCxnSpPr>
        <p:spPr>
          <a:xfrm>
            <a:off x="0" y="1376587"/>
            <a:ext cx="9144000" cy="0"/>
          </a:xfrm>
          <a:prstGeom prst="line">
            <a:avLst/>
          </a:prstGeom>
          <a:ln>
            <a:solidFill>
              <a:schemeClr val="tx1"/>
            </a:solidFill>
          </a:ln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CasellaDiTesto 40"/>
          <p:cNvSpPr txBox="1"/>
          <p:nvPr/>
        </p:nvSpPr>
        <p:spPr>
          <a:xfrm>
            <a:off x="0" y="503780"/>
            <a:ext cx="914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32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doni MT" pitchFamily="18" charset="0"/>
              </a:rPr>
              <a:t>PROGETTO ETWINNING</a:t>
            </a:r>
            <a:endParaRPr lang="it-IT" sz="32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doni MT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884591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34" presetClass="emph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11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12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3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4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5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300"/>
                            </p:stCondLst>
                            <p:childTnLst>
                              <p:par>
                                <p:cTn id="27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800"/>
                            </p:stCondLst>
                            <p:childTnLst>
                              <p:par>
                                <p:cTn id="34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300"/>
                            </p:stCondLst>
                            <p:childTnLst>
                              <p:par>
                                <p:cTn id="41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2800"/>
                            </p:stCondLst>
                            <p:childTnLst>
                              <p:par>
                                <p:cTn id="48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25" grpId="0" build="p"/>
      <p:bldP spid="4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asellaDiTesto 12"/>
          <p:cNvSpPr txBox="1"/>
          <p:nvPr/>
        </p:nvSpPr>
        <p:spPr>
          <a:xfrm>
            <a:off x="0" y="1370264"/>
            <a:ext cx="914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itchFamily="18" charset="0"/>
                <a:ea typeface="Cambria Math" pitchFamily="18" charset="0"/>
              </a:rPr>
              <a:t>Elisa Angi</a:t>
            </a:r>
            <a:endParaRPr lang="it-IT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 Math" pitchFamily="18" charset="0"/>
              <a:ea typeface="Cambria Math" pitchFamily="18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564904"/>
            <a:ext cx="3024336" cy="3570412"/>
          </a:xfrm>
          <a:prstGeom prst="rect">
            <a:avLst/>
          </a:prstGeom>
          <a:ln w="76200">
            <a:solidFill>
              <a:schemeClr val="bg1"/>
            </a:solidFill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30" name="CasellaDiTesto 29"/>
          <p:cNvSpPr txBox="1"/>
          <p:nvPr/>
        </p:nvSpPr>
        <p:spPr>
          <a:xfrm>
            <a:off x="3779912" y="2442368"/>
            <a:ext cx="4853176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dirty="0">
                <a:latin typeface="Cambria Math" pitchFamily="18" charset="0"/>
                <a:ea typeface="Cambria Math" pitchFamily="18" charset="0"/>
              </a:rPr>
              <a:t>My name is Elisa and I'm 15 years old, I'm in the 2nd at School art.</a:t>
            </a:r>
          </a:p>
          <a:p>
            <a:pPr algn="ctr"/>
            <a:r>
              <a:rPr lang="en-US" sz="2200" dirty="0">
                <a:latin typeface="Cambria Math" pitchFamily="18" charset="0"/>
                <a:ea typeface="Cambria Math" pitchFamily="18" charset="0"/>
              </a:rPr>
              <a:t>My greatest passions are dancing and drawing: dance for 3 years, modern dance and classical dance without I could not stay.</a:t>
            </a:r>
          </a:p>
          <a:p>
            <a:pPr algn="ctr"/>
            <a:r>
              <a:rPr lang="en-US" sz="2200" dirty="0">
                <a:latin typeface="Cambria Math" pitchFamily="18" charset="0"/>
                <a:ea typeface="Cambria Math" pitchFamily="18" charset="0"/>
              </a:rPr>
              <a:t> I have a very particular character and many times I tell myself that I also struggle to put up with it, </a:t>
            </a:r>
          </a:p>
          <a:p>
            <a:pPr algn="ctr"/>
            <a:r>
              <a:rPr lang="en-US" sz="2200" dirty="0">
                <a:latin typeface="Cambria Math" pitchFamily="18" charset="0"/>
                <a:ea typeface="Cambria Math" pitchFamily="18" charset="0"/>
              </a:rPr>
              <a:t>but in any case I call myself a very sweet extrovert and melancholic I am also very sensitive</a:t>
            </a:r>
            <a:r>
              <a:rPr lang="en-US" sz="2200" dirty="0" smtClean="0">
                <a:latin typeface="Cambria Math" pitchFamily="18" charset="0"/>
                <a:ea typeface="Cambria Math" pitchFamily="18" charset="0"/>
              </a:rPr>
              <a:t>.</a:t>
            </a:r>
            <a:endParaRPr lang="it-IT" sz="2200" dirty="0">
              <a:latin typeface="Cambria Math" pitchFamily="18" charset="0"/>
              <a:ea typeface="Cambria Math" pitchFamily="18" charset="0"/>
            </a:endParaRPr>
          </a:p>
        </p:txBody>
      </p:sp>
      <p:grpSp>
        <p:nvGrpSpPr>
          <p:cNvPr id="39" name="Gruppo 38"/>
          <p:cNvGrpSpPr/>
          <p:nvPr/>
        </p:nvGrpSpPr>
        <p:grpSpPr>
          <a:xfrm>
            <a:off x="251520" y="116632"/>
            <a:ext cx="8856984" cy="1188236"/>
            <a:chOff x="251520" y="116632"/>
            <a:chExt cx="8856984" cy="1188236"/>
          </a:xfrm>
        </p:grpSpPr>
        <p:pic>
          <p:nvPicPr>
            <p:cNvPr id="40" name="Immagine 39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1520" y="397971"/>
              <a:ext cx="1269887" cy="864096"/>
            </a:xfrm>
            <a:prstGeom prst="rect">
              <a:avLst/>
            </a:prstGeom>
          </p:spPr>
        </p:pic>
        <p:grpSp>
          <p:nvGrpSpPr>
            <p:cNvPr id="41" name="Gruppo 40"/>
            <p:cNvGrpSpPr/>
            <p:nvPr/>
          </p:nvGrpSpPr>
          <p:grpSpPr>
            <a:xfrm>
              <a:off x="7253615" y="116632"/>
              <a:ext cx="1854889" cy="1188236"/>
              <a:chOff x="7253615" y="116632"/>
              <a:chExt cx="1854889" cy="1188236"/>
            </a:xfrm>
          </p:grpSpPr>
          <p:pic>
            <p:nvPicPr>
              <p:cNvPr id="42" name="Immagine 41"/>
              <p:cNvPicPr>
                <a:picLocks noChangeAspect="1"/>
              </p:cNvPicPr>
              <p:nvPr/>
            </p:nvPicPr>
            <p:blipFill>
              <a:blip r:embed="rId4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253615" y="371721"/>
                <a:ext cx="990793" cy="891714"/>
              </a:xfrm>
              <a:prstGeom prst="rect">
                <a:avLst/>
              </a:prstGeom>
            </p:spPr>
          </p:pic>
          <p:pic>
            <p:nvPicPr>
              <p:cNvPr id="43" name="Immagine 42"/>
              <p:cNvPicPr>
                <a:picLocks noChangeAspect="1"/>
              </p:cNvPicPr>
              <p:nvPr/>
            </p:nvPicPr>
            <p:blipFill>
              <a:blip r:embed="rId5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340867" y="613995"/>
                <a:ext cx="767637" cy="690873"/>
              </a:xfrm>
              <a:prstGeom prst="rect">
                <a:avLst/>
              </a:prstGeom>
            </p:spPr>
          </p:pic>
          <p:pic>
            <p:nvPicPr>
              <p:cNvPr id="44" name="Immagine 43"/>
              <p:cNvPicPr>
                <a:picLocks noChangeAspect="1"/>
              </p:cNvPicPr>
              <p:nvPr/>
            </p:nvPicPr>
            <p:blipFill>
              <a:blip r:embed="rId4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629179" y="116632"/>
                <a:ext cx="1230458" cy="1107412"/>
              </a:xfrm>
              <a:prstGeom prst="rect">
                <a:avLst/>
              </a:prstGeom>
            </p:spPr>
          </p:pic>
        </p:grpSp>
      </p:grpSp>
      <p:cxnSp>
        <p:nvCxnSpPr>
          <p:cNvPr id="45" name="Connettore 1 44"/>
          <p:cNvCxnSpPr/>
          <p:nvPr/>
        </p:nvCxnSpPr>
        <p:spPr>
          <a:xfrm>
            <a:off x="0" y="1376587"/>
            <a:ext cx="9144000" cy="0"/>
          </a:xfrm>
          <a:prstGeom prst="line">
            <a:avLst/>
          </a:prstGeom>
          <a:ln>
            <a:solidFill>
              <a:schemeClr val="tx1"/>
            </a:solidFill>
          </a:ln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CasellaDiTesto 45"/>
          <p:cNvSpPr txBox="1"/>
          <p:nvPr/>
        </p:nvSpPr>
        <p:spPr>
          <a:xfrm>
            <a:off x="0" y="503780"/>
            <a:ext cx="914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32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doni MT" pitchFamily="18" charset="0"/>
              </a:rPr>
              <a:t>PROGETTO ETWINNING</a:t>
            </a:r>
            <a:endParaRPr lang="it-IT" sz="32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doni MT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593182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34" presetClass="emph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11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12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3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4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5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300"/>
                            </p:stCondLst>
                            <p:childTnLst>
                              <p:par>
                                <p:cTn id="27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800"/>
                            </p:stCondLst>
                            <p:childTnLst>
                              <p:par>
                                <p:cTn id="34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300"/>
                            </p:stCondLst>
                            <p:childTnLst>
                              <p:par>
                                <p:cTn id="41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2800"/>
                            </p:stCondLst>
                            <p:childTnLst>
                              <p:par>
                                <p:cTn id="48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30" grpId="0" build="p"/>
      <p:bldP spid="4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asellaDiTesto 8"/>
          <p:cNvSpPr txBox="1"/>
          <p:nvPr/>
        </p:nvSpPr>
        <p:spPr>
          <a:xfrm>
            <a:off x="-7016" y="1376587"/>
            <a:ext cx="914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itchFamily="18" charset="0"/>
                <a:ea typeface="Cambria Math" pitchFamily="18" charset="0"/>
              </a:rPr>
              <a:t>Our</a:t>
            </a:r>
            <a:r>
              <a:rPr lang="it-IT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itchFamily="18" charset="0"/>
                <a:ea typeface="Cambria Math" pitchFamily="18" charset="0"/>
              </a:rPr>
              <a:t> School</a:t>
            </a:r>
            <a:endParaRPr lang="it-IT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 Math" pitchFamily="18" charset="0"/>
              <a:ea typeface="Cambria Math" pitchFamily="18" charset="0"/>
            </a:endParaRPr>
          </a:p>
        </p:txBody>
      </p:sp>
      <p:pic>
        <p:nvPicPr>
          <p:cNvPr id="13" name="Immagine 12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56592" y="1897370"/>
            <a:ext cx="3240360" cy="4563982"/>
          </a:xfrm>
          <a:prstGeom prst="rect">
            <a:avLst/>
          </a:prstGeom>
        </p:spPr>
      </p:pic>
      <p:pic>
        <p:nvPicPr>
          <p:cNvPr id="14" name="Immagine 13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444208" y="1884845"/>
            <a:ext cx="3456384" cy="4606253"/>
          </a:xfrm>
          <a:prstGeom prst="rect">
            <a:avLst/>
          </a:prstGeom>
        </p:spPr>
      </p:pic>
      <p:sp>
        <p:nvSpPr>
          <p:cNvPr id="22" name="CasellaDiTesto 21"/>
          <p:cNvSpPr txBox="1"/>
          <p:nvPr/>
        </p:nvSpPr>
        <p:spPr>
          <a:xfrm>
            <a:off x="1763688" y="2226344"/>
            <a:ext cx="5616624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200" dirty="0">
                <a:latin typeface="Cambria Math" pitchFamily="18" charset="0"/>
                <a:ea typeface="Cambria Math" pitchFamily="18" charset="0"/>
              </a:rPr>
              <a:t>In </a:t>
            </a:r>
            <a:r>
              <a:rPr lang="it-IT" sz="2200" dirty="0" err="1">
                <a:latin typeface="Cambria Math" pitchFamily="18" charset="0"/>
                <a:ea typeface="Cambria Math" pitchFamily="18" charset="0"/>
              </a:rPr>
              <a:t>our</a:t>
            </a:r>
            <a:r>
              <a:rPr lang="it-IT" sz="2200" dirty="0">
                <a:latin typeface="Cambria Math" pitchFamily="18" charset="0"/>
                <a:ea typeface="Cambria Math" pitchFamily="18" charset="0"/>
              </a:rPr>
              <a:t> </a:t>
            </a:r>
            <a:r>
              <a:rPr lang="it-IT" sz="2200" dirty="0" err="1">
                <a:latin typeface="Cambria Math" pitchFamily="18" charset="0"/>
                <a:ea typeface="Cambria Math" pitchFamily="18" charset="0"/>
              </a:rPr>
              <a:t>school</a:t>
            </a:r>
            <a:r>
              <a:rPr lang="it-IT" sz="2200" dirty="0">
                <a:latin typeface="Cambria Math" pitchFamily="18" charset="0"/>
                <a:ea typeface="Cambria Math" pitchFamily="18" charset="0"/>
              </a:rPr>
              <a:t> </a:t>
            </a:r>
            <a:r>
              <a:rPr lang="it-IT" sz="2200" dirty="0" err="1">
                <a:latin typeface="Cambria Math" pitchFamily="18" charset="0"/>
                <a:ea typeface="Cambria Math" pitchFamily="18" charset="0"/>
              </a:rPr>
              <a:t>there</a:t>
            </a:r>
            <a:r>
              <a:rPr lang="it-IT" sz="2200" dirty="0">
                <a:latin typeface="Cambria Math" pitchFamily="18" charset="0"/>
                <a:ea typeface="Cambria Math" pitchFamily="18" charset="0"/>
              </a:rPr>
              <a:t> are 4 </a:t>
            </a:r>
            <a:r>
              <a:rPr lang="it-IT" sz="2200" dirty="0" err="1">
                <a:latin typeface="Cambria Math" pitchFamily="18" charset="0"/>
                <a:ea typeface="Cambria Math" pitchFamily="18" charset="0"/>
              </a:rPr>
              <a:t>addresses</a:t>
            </a:r>
            <a:r>
              <a:rPr lang="it-IT" sz="2200" dirty="0">
                <a:latin typeface="Cambria Math" pitchFamily="18" charset="0"/>
                <a:ea typeface="Cambria Math" pitchFamily="18" charset="0"/>
              </a:rPr>
              <a:t>: </a:t>
            </a:r>
            <a:r>
              <a:rPr lang="it-IT" sz="2200" dirty="0" err="1">
                <a:latin typeface="Cambria Math" pitchFamily="18" charset="0"/>
                <a:ea typeface="Cambria Math" pitchFamily="18" charset="0"/>
              </a:rPr>
              <a:t>Mechanical</a:t>
            </a:r>
            <a:r>
              <a:rPr lang="it-IT" sz="2200" dirty="0">
                <a:latin typeface="Cambria Math" pitchFamily="18" charset="0"/>
                <a:ea typeface="Cambria Math" pitchFamily="18" charset="0"/>
              </a:rPr>
              <a:t>, commercial, </a:t>
            </a:r>
            <a:r>
              <a:rPr lang="it-IT" sz="2200" dirty="0" err="1">
                <a:latin typeface="Cambria Math" pitchFamily="18" charset="0"/>
                <a:ea typeface="Cambria Math" pitchFamily="18" charset="0"/>
              </a:rPr>
              <a:t>socio-sanitary</a:t>
            </a:r>
            <a:r>
              <a:rPr lang="it-IT" sz="2200" dirty="0">
                <a:latin typeface="Cambria Math" pitchFamily="18" charset="0"/>
                <a:ea typeface="Cambria Math" pitchFamily="18" charset="0"/>
              </a:rPr>
              <a:t> e the </a:t>
            </a:r>
            <a:r>
              <a:rPr lang="it-IT" sz="2200" dirty="0" err="1">
                <a:latin typeface="Cambria Math" pitchFamily="18" charset="0"/>
                <a:ea typeface="Cambria Math" pitchFamily="18" charset="0"/>
              </a:rPr>
              <a:t>artistic</a:t>
            </a:r>
            <a:r>
              <a:rPr lang="it-IT" sz="2200" dirty="0">
                <a:latin typeface="Cambria Math" pitchFamily="18" charset="0"/>
                <a:ea typeface="Cambria Math" pitchFamily="18" charset="0"/>
              </a:rPr>
              <a:t> high </a:t>
            </a:r>
            <a:r>
              <a:rPr lang="it-IT" sz="2200" dirty="0" err="1">
                <a:latin typeface="Cambria Math" pitchFamily="18" charset="0"/>
                <a:ea typeface="Cambria Math" pitchFamily="18" charset="0"/>
              </a:rPr>
              <a:t>school</a:t>
            </a:r>
            <a:r>
              <a:rPr lang="it-IT" sz="2200" dirty="0">
                <a:latin typeface="Cambria Math" pitchFamily="18" charset="0"/>
                <a:ea typeface="Cambria Math" pitchFamily="18" charset="0"/>
              </a:rPr>
              <a:t>, </a:t>
            </a:r>
          </a:p>
          <a:p>
            <a:pPr algn="ctr"/>
            <a:r>
              <a:rPr lang="it-IT" sz="2200" dirty="0" err="1">
                <a:latin typeface="Cambria Math" pitchFamily="18" charset="0"/>
                <a:ea typeface="Cambria Math" pitchFamily="18" charset="0"/>
              </a:rPr>
              <a:t>that</a:t>
            </a:r>
            <a:r>
              <a:rPr lang="it-IT" sz="2200" dirty="0">
                <a:latin typeface="Cambria Math" pitchFamily="18" charset="0"/>
                <a:ea typeface="Cambria Math" pitchFamily="18" charset="0"/>
              </a:rPr>
              <a:t> </a:t>
            </a:r>
            <a:r>
              <a:rPr lang="it-IT" sz="2200" dirty="0" err="1">
                <a:latin typeface="Cambria Math" pitchFamily="18" charset="0"/>
                <a:ea typeface="Cambria Math" pitchFamily="18" charset="0"/>
              </a:rPr>
              <a:t>is</a:t>
            </a:r>
            <a:r>
              <a:rPr lang="it-IT" sz="2200" dirty="0">
                <a:latin typeface="Cambria Math" pitchFamily="18" charset="0"/>
                <a:ea typeface="Cambria Math" pitchFamily="18" charset="0"/>
              </a:rPr>
              <a:t> </a:t>
            </a:r>
            <a:r>
              <a:rPr lang="it-IT" sz="2200" dirty="0" err="1">
                <a:latin typeface="Cambria Math" pitchFamily="18" charset="0"/>
                <a:ea typeface="Cambria Math" pitchFamily="18" charset="0"/>
              </a:rPr>
              <a:t>divided</a:t>
            </a:r>
            <a:r>
              <a:rPr lang="it-IT" sz="2200" dirty="0">
                <a:latin typeface="Cambria Math" pitchFamily="18" charset="0"/>
                <a:ea typeface="Cambria Math" pitchFamily="18" charset="0"/>
              </a:rPr>
              <a:t> </a:t>
            </a:r>
            <a:r>
              <a:rPr lang="it-IT" sz="2200" dirty="0" err="1">
                <a:latin typeface="Cambria Math" pitchFamily="18" charset="0"/>
                <a:ea typeface="Cambria Math" pitchFamily="18" charset="0"/>
              </a:rPr>
              <a:t>into</a:t>
            </a:r>
            <a:r>
              <a:rPr lang="it-IT" sz="2200" dirty="0">
                <a:latin typeface="Cambria Math" pitchFamily="18" charset="0"/>
                <a:ea typeface="Cambria Math" pitchFamily="18" charset="0"/>
              </a:rPr>
              <a:t> a common </a:t>
            </a:r>
            <a:r>
              <a:rPr lang="it-IT" sz="2200" dirty="0" err="1">
                <a:latin typeface="Cambria Math" pitchFamily="18" charset="0"/>
                <a:ea typeface="Cambria Math" pitchFamily="18" charset="0"/>
              </a:rPr>
              <a:t>two-year</a:t>
            </a:r>
            <a:r>
              <a:rPr lang="it-IT" sz="2200" dirty="0">
                <a:latin typeface="Cambria Math" pitchFamily="18" charset="0"/>
                <a:ea typeface="Cambria Math" pitchFamily="18" charset="0"/>
              </a:rPr>
              <a:t> </a:t>
            </a:r>
            <a:r>
              <a:rPr lang="it-IT" sz="2200" dirty="0" err="1">
                <a:latin typeface="Cambria Math" pitchFamily="18" charset="0"/>
                <a:ea typeface="Cambria Math" pitchFamily="18" charset="0"/>
              </a:rPr>
              <a:t>period</a:t>
            </a:r>
            <a:r>
              <a:rPr lang="it-IT" sz="2200" dirty="0">
                <a:latin typeface="Cambria Math" pitchFamily="18" charset="0"/>
                <a:ea typeface="Cambria Math" pitchFamily="18" charset="0"/>
              </a:rPr>
              <a:t> and a </a:t>
            </a:r>
            <a:r>
              <a:rPr lang="it-IT" sz="2200" dirty="0" err="1">
                <a:latin typeface="Cambria Math" pitchFamily="18" charset="0"/>
                <a:ea typeface="Cambria Math" pitchFamily="18" charset="0"/>
              </a:rPr>
              <a:t>three-year</a:t>
            </a:r>
            <a:r>
              <a:rPr lang="it-IT" sz="2200" dirty="0">
                <a:latin typeface="Cambria Math" pitchFamily="18" charset="0"/>
                <a:ea typeface="Cambria Math" pitchFamily="18" charset="0"/>
              </a:rPr>
              <a:t> </a:t>
            </a:r>
            <a:r>
              <a:rPr lang="it-IT" sz="2200" dirty="0" err="1">
                <a:latin typeface="Cambria Math" pitchFamily="18" charset="0"/>
                <a:ea typeface="Cambria Math" pitchFamily="18" charset="0"/>
              </a:rPr>
              <a:t>course</a:t>
            </a:r>
            <a:r>
              <a:rPr lang="it-IT" sz="2200" dirty="0">
                <a:latin typeface="Cambria Math" pitchFamily="18" charset="0"/>
                <a:ea typeface="Cambria Math" pitchFamily="18" charset="0"/>
              </a:rPr>
              <a:t> </a:t>
            </a:r>
            <a:r>
              <a:rPr lang="it-IT" sz="2200" dirty="0" err="1">
                <a:latin typeface="Cambria Math" pitchFamily="18" charset="0"/>
                <a:ea typeface="Cambria Math" pitchFamily="18" charset="0"/>
              </a:rPr>
              <a:t>that</a:t>
            </a:r>
            <a:r>
              <a:rPr lang="it-IT" sz="2200" dirty="0">
                <a:latin typeface="Cambria Math" pitchFamily="18" charset="0"/>
                <a:ea typeface="Cambria Math" pitchFamily="18" charset="0"/>
              </a:rPr>
              <a:t> </a:t>
            </a:r>
            <a:r>
              <a:rPr lang="it-IT" sz="2200" dirty="0" err="1">
                <a:latin typeface="Cambria Math" pitchFamily="18" charset="0"/>
                <a:ea typeface="Cambria Math" pitchFamily="18" charset="0"/>
              </a:rPr>
              <a:t>offers</a:t>
            </a:r>
            <a:r>
              <a:rPr lang="it-IT" sz="2200" dirty="0">
                <a:latin typeface="Cambria Math" pitchFamily="18" charset="0"/>
                <a:ea typeface="Cambria Math" pitchFamily="18" charset="0"/>
              </a:rPr>
              <a:t> the ‘’</a:t>
            </a:r>
            <a:r>
              <a:rPr lang="it-IT" sz="2200" dirty="0" err="1">
                <a:latin typeface="Cambria Math" pitchFamily="18" charset="0"/>
                <a:ea typeface="Cambria Math" pitchFamily="18" charset="0"/>
              </a:rPr>
              <a:t>graphic</a:t>
            </a:r>
            <a:r>
              <a:rPr lang="it-IT" sz="2200" dirty="0">
                <a:latin typeface="Cambria Math" pitchFamily="18" charset="0"/>
                <a:ea typeface="Cambria Math" pitchFamily="18" charset="0"/>
              </a:rPr>
              <a:t>-</a:t>
            </a:r>
            <a:r>
              <a:rPr lang="it-IT" sz="2200" dirty="0" err="1">
                <a:latin typeface="Cambria Math" pitchFamily="18" charset="0"/>
                <a:ea typeface="Cambria Math" pitchFamily="18" charset="0"/>
              </a:rPr>
              <a:t>advertising’’and</a:t>
            </a:r>
            <a:r>
              <a:rPr lang="it-IT" sz="2200" dirty="0">
                <a:latin typeface="Cambria Math" pitchFamily="18" charset="0"/>
                <a:ea typeface="Cambria Math" pitchFamily="18" charset="0"/>
              </a:rPr>
              <a:t> ‘’</a:t>
            </a:r>
            <a:r>
              <a:rPr lang="it-IT" sz="2200" dirty="0" err="1">
                <a:latin typeface="Cambria Math" pitchFamily="18" charset="0"/>
                <a:ea typeface="Cambria Math" pitchFamily="18" charset="0"/>
              </a:rPr>
              <a:t>audiovisual</a:t>
            </a:r>
            <a:r>
              <a:rPr lang="it-IT" sz="2200" dirty="0">
                <a:latin typeface="Cambria Math" pitchFamily="18" charset="0"/>
                <a:ea typeface="Cambria Math" pitchFamily="18" charset="0"/>
              </a:rPr>
              <a:t> and multimedia’’ </a:t>
            </a:r>
            <a:r>
              <a:rPr lang="it-IT" sz="2200" dirty="0" err="1">
                <a:latin typeface="Cambria Math" pitchFamily="18" charset="0"/>
                <a:ea typeface="Cambria Math" pitchFamily="18" charset="0"/>
              </a:rPr>
              <a:t>addresses</a:t>
            </a:r>
            <a:r>
              <a:rPr lang="it-IT" sz="2200" dirty="0">
                <a:latin typeface="Cambria Math" pitchFamily="18" charset="0"/>
                <a:ea typeface="Cambria Math" pitchFamily="18" charset="0"/>
              </a:rPr>
              <a:t>.</a:t>
            </a:r>
          </a:p>
          <a:p>
            <a:pPr algn="ctr"/>
            <a:r>
              <a:rPr lang="it-IT" sz="2200" dirty="0">
                <a:latin typeface="Cambria Math" pitchFamily="18" charset="0"/>
                <a:ea typeface="Cambria Math" pitchFamily="18" charset="0"/>
              </a:rPr>
              <a:t>The </a:t>
            </a:r>
            <a:r>
              <a:rPr lang="it-IT" sz="2200" dirty="0" err="1">
                <a:latin typeface="Cambria Math" pitchFamily="18" charset="0"/>
                <a:ea typeface="Cambria Math" pitchFamily="18" charset="0"/>
              </a:rPr>
              <a:t>subject</a:t>
            </a:r>
            <a:r>
              <a:rPr lang="it-IT" sz="2200" dirty="0">
                <a:latin typeface="Cambria Math" pitchFamily="18" charset="0"/>
                <a:ea typeface="Cambria Math" pitchFamily="18" charset="0"/>
              </a:rPr>
              <a:t> </a:t>
            </a:r>
            <a:r>
              <a:rPr lang="it-IT" sz="2200" dirty="0" err="1">
                <a:latin typeface="Cambria Math" pitchFamily="18" charset="0"/>
                <a:ea typeface="Cambria Math" pitchFamily="18" charset="0"/>
              </a:rPr>
              <a:t>that</a:t>
            </a:r>
            <a:r>
              <a:rPr lang="it-IT" sz="2200" dirty="0">
                <a:latin typeface="Cambria Math" pitchFamily="18" charset="0"/>
                <a:ea typeface="Cambria Math" pitchFamily="18" charset="0"/>
              </a:rPr>
              <a:t> </a:t>
            </a:r>
            <a:r>
              <a:rPr lang="it-IT" sz="2200" dirty="0" err="1">
                <a:latin typeface="Cambria Math" pitchFamily="18" charset="0"/>
                <a:ea typeface="Cambria Math" pitchFamily="18" charset="0"/>
              </a:rPr>
              <a:t>aren’t</a:t>
            </a:r>
            <a:r>
              <a:rPr lang="it-IT" sz="2200" dirty="0">
                <a:latin typeface="Cambria Math" pitchFamily="18" charset="0"/>
                <a:ea typeface="Cambria Math" pitchFamily="18" charset="0"/>
              </a:rPr>
              <a:t> in common </a:t>
            </a:r>
            <a:r>
              <a:rPr lang="it-IT" sz="2200" dirty="0" err="1">
                <a:latin typeface="Cambria Math" pitchFamily="18" charset="0"/>
                <a:ea typeface="Cambria Math" pitchFamily="18" charset="0"/>
              </a:rPr>
              <a:t>withother</a:t>
            </a:r>
            <a:r>
              <a:rPr lang="it-IT" sz="2200" dirty="0">
                <a:latin typeface="Cambria Math" pitchFamily="18" charset="0"/>
                <a:ea typeface="Cambria Math" pitchFamily="18" charset="0"/>
              </a:rPr>
              <a:t> </a:t>
            </a:r>
            <a:r>
              <a:rPr lang="it-IT" sz="2200" dirty="0" err="1">
                <a:latin typeface="Cambria Math" pitchFamily="18" charset="0"/>
                <a:ea typeface="Cambria Math" pitchFamily="18" charset="0"/>
              </a:rPr>
              <a:t>addresses</a:t>
            </a:r>
            <a:r>
              <a:rPr lang="it-IT" sz="2200" dirty="0">
                <a:latin typeface="Cambria Math" pitchFamily="18" charset="0"/>
                <a:ea typeface="Cambria Math" pitchFamily="18" charset="0"/>
              </a:rPr>
              <a:t> are:</a:t>
            </a:r>
          </a:p>
          <a:p>
            <a:pPr algn="ctr"/>
            <a:r>
              <a:rPr lang="it-IT" sz="2200" dirty="0" err="1">
                <a:latin typeface="Cambria Math" pitchFamily="18" charset="0"/>
                <a:ea typeface="Cambria Math" pitchFamily="18" charset="0"/>
              </a:rPr>
              <a:t>Artistic</a:t>
            </a:r>
            <a:r>
              <a:rPr lang="it-IT" sz="2200" dirty="0">
                <a:latin typeface="Cambria Math" pitchFamily="18" charset="0"/>
                <a:ea typeface="Cambria Math" pitchFamily="18" charset="0"/>
              </a:rPr>
              <a:t> </a:t>
            </a:r>
            <a:r>
              <a:rPr lang="it-IT" sz="2200" dirty="0" err="1">
                <a:latin typeface="Cambria Math" pitchFamily="18" charset="0"/>
                <a:ea typeface="Cambria Math" pitchFamily="18" charset="0"/>
              </a:rPr>
              <a:t>Laboratory</a:t>
            </a:r>
            <a:r>
              <a:rPr lang="it-IT" sz="2200" dirty="0">
                <a:latin typeface="Cambria Math" pitchFamily="18" charset="0"/>
                <a:ea typeface="Cambria Math" pitchFamily="18" charset="0"/>
              </a:rPr>
              <a:t>, </a:t>
            </a:r>
            <a:r>
              <a:rPr lang="it-IT" sz="2200" dirty="0" err="1">
                <a:latin typeface="Cambria Math" pitchFamily="18" charset="0"/>
                <a:ea typeface="Cambria Math" pitchFamily="18" charset="0"/>
              </a:rPr>
              <a:t>Graphic</a:t>
            </a:r>
            <a:r>
              <a:rPr lang="it-IT" sz="2200" dirty="0">
                <a:latin typeface="Cambria Math" pitchFamily="18" charset="0"/>
                <a:ea typeface="Cambria Math" pitchFamily="18" charset="0"/>
              </a:rPr>
              <a:t> and </a:t>
            </a:r>
            <a:r>
              <a:rPr lang="it-IT" sz="2200" dirty="0" err="1">
                <a:latin typeface="Cambria Math" pitchFamily="18" charset="0"/>
                <a:ea typeface="Cambria Math" pitchFamily="18" charset="0"/>
              </a:rPr>
              <a:t>Pictorial</a:t>
            </a:r>
            <a:r>
              <a:rPr lang="it-IT" sz="2200" dirty="0">
                <a:latin typeface="Cambria Math" pitchFamily="18" charset="0"/>
                <a:ea typeface="Cambria Math" pitchFamily="18" charset="0"/>
              </a:rPr>
              <a:t> </a:t>
            </a:r>
            <a:r>
              <a:rPr lang="it-IT" sz="2200" dirty="0" err="1">
                <a:latin typeface="Cambria Math" pitchFamily="18" charset="0"/>
                <a:ea typeface="Cambria Math" pitchFamily="18" charset="0"/>
              </a:rPr>
              <a:t>Disciplines</a:t>
            </a:r>
            <a:r>
              <a:rPr lang="it-IT" sz="2200" dirty="0">
                <a:latin typeface="Cambria Math" pitchFamily="18" charset="0"/>
                <a:ea typeface="Cambria Math" pitchFamily="18" charset="0"/>
              </a:rPr>
              <a:t>, Plastic and </a:t>
            </a:r>
            <a:r>
              <a:rPr lang="it-IT" sz="2200" dirty="0" err="1">
                <a:latin typeface="Cambria Math" pitchFamily="18" charset="0"/>
                <a:ea typeface="Cambria Math" pitchFamily="18" charset="0"/>
              </a:rPr>
              <a:t>Sculptorial</a:t>
            </a:r>
            <a:r>
              <a:rPr lang="it-IT" sz="2200" dirty="0">
                <a:latin typeface="Cambria Math" pitchFamily="18" charset="0"/>
                <a:ea typeface="Cambria Math" pitchFamily="18" charset="0"/>
              </a:rPr>
              <a:t> </a:t>
            </a:r>
            <a:r>
              <a:rPr lang="it-IT" sz="2200" dirty="0" err="1">
                <a:latin typeface="Cambria Math" pitchFamily="18" charset="0"/>
                <a:ea typeface="Cambria Math" pitchFamily="18" charset="0"/>
              </a:rPr>
              <a:t>Disciplines</a:t>
            </a:r>
            <a:r>
              <a:rPr lang="it-IT" sz="2200" dirty="0">
                <a:latin typeface="Cambria Math" pitchFamily="18" charset="0"/>
                <a:ea typeface="Cambria Math" pitchFamily="18" charset="0"/>
              </a:rPr>
              <a:t>, and </a:t>
            </a:r>
            <a:r>
              <a:rPr lang="it-IT" sz="2200" dirty="0" err="1">
                <a:latin typeface="Cambria Math" pitchFamily="18" charset="0"/>
                <a:ea typeface="Cambria Math" pitchFamily="18" charset="0"/>
              </a:rPr>
              <a:t>Geometric</a:t>
            </a:r>
            <a:r>
              <a:rPr lang="it-IT" sz="2200" dirty="0">
                <a:latin typeface="Cambria Math" pitchFamily="18" charset="0"/>
                <a:ea typeface="Cambria Math" pitchFamily="18" charset="0"/>
              </a:rPr>
              <a:t> </a:t>
            </a:r>
            <a:r>
              <a:rPr lang="it-IT" sz="2200" dirty="0" err="1">
                <a:latin typeface="Cambria Math" pitchFamily="18" charset="0"/>
                <a:ea typeface="Cambria Math" pitchFamily="18" charset="0"/>
              </a:rPr>
              <a:t>dispiplines</a:t>
            </a:r>
            <a:r>
              <a:rPr lang="it-IT" sz="2200" dirty="0" smtClean="0">
                <a:latin typeface="Cambria Math" pitchFamily="18" charset="0"/>
                <a:ea typeface="Cambria Math" pitchFamily="18" charset="0"/>
              </a:rPr>
              <a:t>.</a:t>
            </a:r>
            <a:endParaRPr lang="it-IT" sz="2200" dirty="0">
              <a:latin typeface="Cambria Math" pitchFamily="18" charset="0"/>
              <a:ea typeface="Cambria Math" pitchFamily="18" charset="0"/>
            </a:endParaRPr>
          </a:p>
        </p:txBody>
      </p:sp>
      <p:grpSp>
        <p:nvGrpSpPr>
          <p:cNvPr id="40" name="Gruppo 39"/>
          <p:cNvGrpSpPr/>
          <p:nvPr/>
        </p:nvGrpSpPr>
        <p:grpSpPr>
          <a:xfrm>
            <a:off x="251520" y="116632"/>
            <a:ext cx="8856984" cy="1188236"/>
            <a:chOff x="251520" y="116632"/>
            <a:chExt cx="8856984" cy="1188236"/>
          </a:xfrm>
        </p:grpSpPr>
        <p:pic>
          <p:nvPicPr>
            <p:cNvPr id="41" name="Immagine 40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1520" y="397971"/>
              <a:ext cx="1269887" cy="864096"/>
            </a:xfrm>
            <a:prstGeom prst="rect">
              <a:avLst/>
            </a:prstGeom>
          </p:spPr>
        </p:pic>
        <p:grpSp>
          <p:nvGrpSpPr>
            <p:cNvPr id="42" name="Gruppo 41"/>
            <p:cNvGrpSpPr/>
            <p:nvPr/>
          </p:nvGrpSpPr>
          <p:grpSpPr>
            <a:xfrm>
              <a:off x="7253615" y="116632"/>
              <a:ext cx="1854889" cy="1188236"/>
              <a:chOff x="7253615" y="116632"/>
              <a:chExt cx="1854889" cy="1188236"/>
            </a:xfrm>
          </p:grpSpPr>
          <p:pic>
            <p:nvPicPr>
              <p:cNvPr id="43" name="Immagine 42"/>
              <p:cNvPicPr>
                <a:picLocks noChangeAspect="1"/>
              </p:cNvPicPr>
              <p:nvPr/>
            </p:nvPicPr>
            <p:blipFill>
              <a:blip r:embed="rId2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253615" y="371721"/>
                <a:ext cx="990793" cy="891714"/>
              </a:xfrm>
              <a:prstGeom prst="rect">
                <a:avLst/>
              </a:prstGeom>
            </p:spPr>
          </p:pic>
          <p:pic>
            <p:nvPicPr>
              <p:cNvPr id="44" name="Immagine 43"/>
              <p:cNvPicPr>
                <a:picLocks noChangeAspect="1"/>
              </p:cNvPicPr>
              <p:nvPr/>
            </p:nvPicPr>
            <p:blipFill>
              <a:blip r:embed="rId4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340867" y="613995"/>
                <a:ext cx="767637" cy="690873"/>
              </a:xfrm>
              <a:prstGeom prst="rect">
                <a:avLst/>
              </a:prstGeom>
            </p:spPr>
          </p:pic>
          <p:pic>
            <p:nvPicPr>
              <p:cNvPr id="45" name="Immagine 44"/>
              <p:cNvPicPr>
                <a:picLocks noChangeAspect="1"/>
              </p:cNvPicPr>
              <p:nvPr/>
            </p:nvPicPr>
            <p:blipFill>
              <a:blip r:embed="rId2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629179" y="116632"/>
                <a:ext cx="1230458" cy="1107412"/>
              </a:xfrm>
              <a:prstGeom prst="rect">
                <a:avLst/>
              </a:prstGeom>
            </p:spPr>
          </p:pic>
        </p:grpSp>
      </p:grpSp>
      <p:cxnSp>
        <p:nvCxnSpPr>
          <p:cNvPr id="46" name="Connettore 1 45"/>
          <p:cNvCxnSpPr/>
          <p:nvPr/>
        </p:nvCxnSpPr>
        <p:spPr>
          <a:xfrm>
            <a:off x="0" y="1376587"/>
            <a:ext cx="9144000" cy="0"/>
          </a:xfrm>
          <a:prstGeom prst="line">
            <a:avLst/>
          </a:prstGeom>
          <a:ln>
            <a:solidFill>
              <a:schemeClr val="tx1"/>
            </a:solidFill>
          </a:ln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CasellaDiTesto 46"/>
          <p:cNvSpPr txBox="1"/>
          <p:nvPr/>
        </p:nvSpPr>
        <p:spPr>
          <a:xfrm>
            <a:off x="0" y="503780"/>
            <a:ext cx="914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32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doni MT" pitchFamily="18" charset="0"/>
              </a:rPr>
              <a:t>PROGETTO ETWINNING</a:t>
            </a:r>
            <a:endParaRPr lang="it-IT" sz="32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doni MT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774906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34" presetClass="emph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11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12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3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4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5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300"/>
                            </p:stCondLst>
                            <p:childTnLst>
                              <p:par>
                                <p:cTn id="32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800"/>
                            </p:stCondLst>
                            <p:childTnLst>
                              <p:par>
                                <p:cTn id="39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2300"/>
                            </p:stCondLst>
                            <p:childTnLst>
                              <p:par>
                                <p:cTn id="46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2800"/>
                            </p:stCondLst>
                            <p:childTnLst>
                              <p:par>
                                <p:cTn id="53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22" grpId="0" build="p"/>
      <p:bldP spid="47" grpId="0"/>
    </p:bldLst>
  </p:timing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223</TotalTime>
  <Words>378</Words>
  <Application>Microsoft Office PowerPoint</Application>
  <PresentationFormat>Presentazione su schermo (4:3)</PresentationFormat>
  <Paragraphs>34</Paragraphs>
  <Slides>6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6</vt:i4>
      </vt:variant>
    </vt:vector>
  </HeadingPairs>
  <TitlesOfParts>
    <vt:vector size="7" baseType="lpstr">
      <vt:lpstr>Tema di Office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Lory Di Maio</dc:creator>
  <cp:lastModifiedBy>Lory Di Maio</cp:lastModifiedBy>
  <cp:revision>34</cp:revision>
  <dcterms:created xsi:type="dcterms:W3CDTF">2019-10-27T09:13:33Z</dcterms:created>
  <dcterms:modified xsi:type="dcterms:W3CDTF">2019-10-27T14:10:57Z</dcterms:modified>
</cp:coreProperties>
</file>