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ACF0915-7BC0-4415-BBF1-5AD5FEC9CEF1}" type="datetimeFigureOut">
              <a:rPr lang="de-DE" smtClean="0"/>
              <a:t>07.05.2019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6F258A5-3935-4970-AECC-A5C37D052E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4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0915-7BC0-4415-BBF1-5AD5FEC9CEF1}" type="datetimeFigureOut">
              <a:rPr lang="de-DE" smtClean="0"/>
              <a:t>07.05.2019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58A5-3935-4970-AECC-A5C37D052E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8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0915-7BC0-4415-BBF1-5AD5FEC9CEF1}" type="datetimeFigureOut">
              <a:rPr lang="de-DE" smtClean="0"/>
              <a:t>07.05.2019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58A5-3935-4970-AECC-A5C37D052E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476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0915-7BC0-4415-BBF1-5AD5FEC9CEF1}" type="datetimeFigureOut">
              <a:rPr lang="de-DE" smtClean="0"/>
              <a:t>07.05.2019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58A5-3935-4970-AECC-A5C37D052EFD}" type="slidenum">
              <a:rPr lang="de-DE" smtClean="0"/>
              <a:t>‹Nr.›</a:t>
            </a:fld>
            <a:endParaRPr lang="de-DE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9001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0915-7BC0-4415-BBF1-5AD5FEC9CEF1}" type="datetimeFigureOut">
              <a:rPr lang="de-DE" smtClean="0"/>
              <a:t>07.05.2019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58A5-3935-4970-AECC-A5C37D052E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51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0915-7BC0-4415-BBF1-5AD5FEC9CEF1}" type="datetimeFigureOut">
              <a:rPr lang="de-DE" smtClean="0"/>
              <a:t>07.05.2019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58A5-3935-4970-AECC-A5C37D052E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2635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0915-7BC0-4415-BBF1-5AD5FEC9CEF1}" type="datetimeFigureOut">
              <a:rPr lang="de-DE" smtClean="0"/>
              <a:t>07.05.2019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58A5-3935-4970-AECC-A5C37D052E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308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0915-7BC0-4415-BBF1-5AD5FEC9CEF1}" type="datetimeFigureOut">
              <a:rPr lang="de-DE" smtClean="0"/>
              <a:t>07.05.2019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58A5-3935-4970-AECC-A5C37D052E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577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0915-7BC0-4415-BBF1-5AD5FEC9CEF1}" type="datetimeFigureOut">
              <a:rPr lang="de-DE" smtClean="0"/>
              <a:t>07.05.2019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58A5-3935-4970-AECC-A5C37D052E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95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0915-7BC0-4415-BBF1-5AD5FEC9CEF1}" type="datetimeFigureOut">
              <a:rPr lang="de-DE" smtClean="0"/>
              <a:t>07.05.2019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58A5-3935-4970-AECC-A5C37D052E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08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0915-7BC0-4415-BBF1-5AD5FEC9CEF1}" type="datetimeFigureOut">
              <a:rPr lang="de-DE" smtClean="0"/>
              <a:t>07.05.2019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58A5-3935-4970-AECC-A5C37D052E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76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0915-7BC0-4415-BBF1-5AD5FEC9CEF1}" type="datetimeFigureOut">
              <a:rPr lang="de-DE" smtClean="0"/>
              <a:t>07.05.2019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58A5-3935-4970-AECC-A5C37D052E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33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0915-7BC0-4415-BBF1-5AD5FEC9CEF1}" type="datetimeFigureOut">
              <a:rPr lang="de-DE" smtClean="0"/>
              <a:t>07.05.2019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58A5-3935-4970-AECC-A5C37D052E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71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0915-7BC0-4415-BBF1-5AD5FEC9CEF1}" type="datetimeFigureOut">
              <a:rPr lang="de-DE" smtClean="0"/>
              <a:t>07.05.2019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58A5-3935-4970-AECC-A5C37D052E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36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0915-7BC0-4415-BBF1-5AD5FEC9CEF1}" type="datetimeFigureOut">
              <a:rPr lang="de-DE" smtClean="0"/>
              <a:t>07.05.2019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58A5-3935-4970-AECC-A5C37D052E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78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0915-7BC0-4415-BBF1-5AD5FEC9CEF1}" type="datetimeFigureOut">
              <a:rPr lang="de-DE" smtClean="0"/>
              <a:t>07.05.2019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58A5-3935-4970-AECC-A5C37D052E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2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0915-7BC0-4415-BBF1-5AD5FEC9CEF1}" type="datetimeFigureOut">
              <a:rPr lang="de-DE" smtClean="0"/>
              <a:t>07.05.2019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58A5-3935-4970-AECC-A5C37D052E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23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F0915-7BC0-4415-BBF1-5AD5FEC9CEF1}" type="datetimeFigureOut">
              <a:rPr lang="de-DE" smtClean="0"/>
              <a:t>07.05.2019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258A5-3935-4970-AECC-A5C37D052E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032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tatic1.bmbfcluster.de/4/5/6_2698678f22d8fba/456meg_df29c936237cded.jpg" TargetMode="External"/><Relationship Id="rId3" Type="http://schemas.openxmlformats.org/officeDocument/2006/relationships/hyperlink" Target="https://www.studycheck.de/studium/biotechnologie" TargetMode="External"/><Relationship Id="rId7" Type="http://schemas.openxmlformats.org/officeDocument/2006/relationships/hyperlink" Target="https://www.uni-online.de/fileadmin/user_upload/biotechnologie-studium.jpg" TargetMode="External"/><Relationship Id="rId12" Type="http://schemas.openxmlformats.org/officeDocument/2006/relationships/hyperlink" Target="https://www.goingpublic.de/wp-content/uploads/2017/11/Alternative_23232594.jpg" TargetMode="External"/><Relationship Id="rId2" Type="http://schemas.openxmlformats.org/officeDocument/2006/relationships/hyperlink" Target="http://biotechnologie.de/knowledge_base_articles/1-was-ist-biotechnolog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hk.de/fileadmin/DEinternational/Bilder/Branchen/Biotechnologie.jpg" TargetMode="External"/><Relationship Id="rId11" Type="http://schemas.openxmlformats.org/officeDocument/2006/relationships/hyperlink" Target="https://www.nrwinvest.com/fileadmin/Redaktion/branchen-in-nrw/biotechnologie/Biotechnologie_m11_xs.jpg" TargetMode="External"/><Relationship Id="rId5" Type="http://schemas.openxmlformats.org/officeDocument/2006/relationships/hyperlink" Target="https://www.bmwi.de/Redaktion/DE/Bilder/Wirtschaft/Branchenfokus/bio-und-gentechnologie.jpg?__blob=normal&amp;v=4&amp;size=834w" TargetMode="External"/><Relationship Id="rId10" Type="http://schemas.openxmlformats.org/officeDocument/2006/relationships/hyperlink" Target="https://www.th-bingen.de/fileadmin/aktuelles/News/2018/November/thb-biotechnologielabor-160316-029.jpg" TargetMode="External"/><Relationship Id="rId4" Type="http://schemas.openxmlformats.org/officeDocument/2006/relationships/hyperlink" Target="https://www.studycheck.de/studium/biotechnologie/studiengaenge" TargetMode="External"/><Relationship Id="rId9" Type="http://schemas.openxmlformats.org/officeDocument/2006/relationships/hyperlink" Target="https://www.mystipendium.de/sites/default/files/styles/adaptive_desk__max_1200_/public/images/bewerbung/biotechnologie.jpg?itok=aBXkZbm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studycheck.de/studium/biotechnologie/studiengaeng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76424" y="1130676"/>
            <a:ext cx="8791575" cy="2387600"/>
          </a:xfrm>
        </p:spPr>
        <p:txBody>
          <a:bodyPr>
            <a:normAutofit/>
          </a:bodyPr>
          <a:lstStyle/>
          <a:p>
            <a:r>
              <a:rPr lang="de-DE" sz="8000" b="1" dirty="0" smtClean="0">
                <a:solidFill>
                  <a:schemeClr val="bg1"/>
                </a:solidFill>
              </a:rPr>
              <a:t>Biotechnology</a:t>
            </a:r>
            <a:endParaRPr lang="de-DE" sz="8000" b="1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Job </a:t>
            </a:r>
            <a:r>
              <a:rPr lang="de-DE" sz="3600" dirty="0" err="1" smtClean="0"/>
              <a:t>profil</a:t>
            </a:r>
            <a:r>
              <a:rPr lang="de-DE" sz="3600" dirty="0" smtClean="0"/>
              <a:t> 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6420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b="1" dirty="0" smtClean="0">
                <a:solidFill>
                  <a:schemeClr val="bg1"/>
                </a:solidFill>
              </a:rPr>
              <a:t>8. </a:t>
            </a:r>
            <a:r>
              <a:rPr lang="de-DE" sz="4400" b="1" dirty="0" err="1" smtClean="0">
                <a:solidFill>
                  <a:schemeClr val="bg1"/>
                </a:solidFill>
              </a:rPr>
              <a:t>Sources</a:t>
            </a:r>
            <a:r>
              <a:rPr lang="de-DE" sz="4400" b="1" dirty="0" smtClean="0">
                <a:solidFill>
                  <a:schemeClr val="bg1"/>
                </a:solidFill>
              </a:rPr>
              <a:t> </a:t>
            </a:r>
            <a:endParaRPr lang="de-DE" sz="4400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de-DE" dirty="0"/>
              <a:t>Text </a:t>
            </a:r>
            <a:r>
              <a:rPr lang="de-DE" dirty="0" err="1"/>
              <a:t>sources</a:t>
            </a:r>
            <a:r>
              <a:rPr lang="de-DE" dirty="0" smtClean="0"/>
              <a:t>:</a:t>
            </a:r>
          </a:p>
          <a:p>
            <a:r>
              <a:rPr lang="de-DE" dirty="0" smtClean="0">
                <a:hlinkClick r:id="rId2"/>
              </a:rPr>
              <a:t>http</a:t>
            </a:r>
            <a:r>
              <a:rPr lang="de-DE" dirty="0">
                <a:hlinkClick r:id="rId2"/>
              </a:rPr>
              <a:t>://</a:t>
            </a:r>
            <a:r>
              <a:rPr lang="de-DE" dirty="0" smtClean="0">
                <a:hlinkClick r:id="rId2"/>
              </a:rPr>
              <a:t>biotechnologie.de/knowledge_base_articles/1-was-ist-biotechnologie</a:t>
            </a:r>
            <a:endParaRPr lang="de-DE" dirty="0"/>
          </a:p>
          <a:p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www.studycheck.de/studium/biotechnologie</a:t>
            </a:r>
            <a:endParaRPr lang="de-DE" dirty="0" smtClean="0"/>
          </a:p>
          <a:p>
            <a:r>
              <a:rPr lang="de-DE" dirty="0">
                <a:hlinkClick r:id="rId4"/>
              </a:rPr>
              <a:t>https</a:t>
            </a:r>
            <a:r>
              <a:rPr lang="de-DE">
                <a:hlinkClick r:id="rId4"/>
              </a:rPr>
              <a:t>://</a:t>
            </a:r>
            <a:r>
              <a:rPr lang="de-DE" smtClean="0">
                <a:hlinkClick r:id="rId4"/>
              </a:rPr>
              <a:t>www.studycheck.de/studium/biotechnologie/studiengaenge</a:t>
            </a:r>
            <a:endParaRPr lang="de-DE" dirty="0" smtClean="0"/>
          </a:p>
          <a:p>
            <a:r>
              <a:rPr lang="de-DE" dirty="0" smtClean="0"/>
              <a:t>Image </a:t>
            </a:r>
            <a:r>
              <a:rPr lang="en-GB" dirty="0" smtClean="0"/>
              <a:t>sources</a:t>
            </a:r>
            <a:r>
              <a:rPr lang="de-DE" dirty="0" smtClean="0"/>
              <a:t>:</a:t>
            </a:r>
          </a:p>
          <a:p>
            <a:r>
              <a:rPr lang="en-GB" u="sng" dirty="0" smtClean="0">
                <a:hlinkClick r:id="rId5"/>
              </a:rPr>
              <a:t>https</a:t>
            </a:r>
            <a:r>
              <a:rPr lang="en-GB" u="sng" dirty="0">
                <a:hlinkClick r:id="rId5"/>
              </a:rPr>
              <a:t>://www.bmwi.de/Redaktion/DE/Bilder/Wirtschaft/Branchenfokus/bio-und-gentechnologie.jpg?__blob=normal&amp;v=4&amp;size=834w</a:t>
            </a:r>
            <a:endParaRPr lang="de-DE" dirty="0"/>
          </a:p>
          <a:p>
            <a:r>
              <a:rPr lang="en-GB" u="sng" dirty="0">
                <a:hlinkClick r:id="rId6"/>
              </a:rPr>
              <a:t>https://www.ahk.de/fileadmin/DEinternational/Bilder/Branchen/Biotechnologie.jpg</a:t>
            </a:r>
            <a:endParaRPr lang="de-DE" dirty="0"/>
          </a:p>
          <a:p>
            <a:r>
              <a:rPr lang="en-GB" u="sng" dirty="0">
                <a:hlinkClick r:id="rId7"/>
              </a:rPr>
              <a:t>https://www.uni-online.de/fileadmin/user_upload/biotechnologie-studium.jpg</a:t>
            </a:r>
            <a:endParaRPr lang="de-DE" dirty="0"/>
          </a:p>
          <a:p>
            <a:r>
              <a:rPr lang="en-GB" u="sng" dirty="0">
                <a:hlinkClick r:id="rId8"/>
              </a:rPr>
              <a:t>https://static1.bmbfcluster.de/4/5/6_2698678f22d8fba/456meg_df29c936237cded.jpg</a:t>
            </a:r>
            <a:endParaRPr lang="de-DE" dirty="0"/>
          </a:p>
          <a:p>
            <a:r>
              <a:rPr lang="en-GB" u="sng" dirty="0">
                <a:hlinkClick r:id="rId9"/>
              </a:rPr>
              <a:t>https://www.mystipendium.de/sites/default/files/styles/adaptive_desk__max_1200_/public/images/bewerbung/biotechnologie.jpg?itok=aBXkZbmH</a:t>
            </a:r>
            <a:endParaRPr lang="de-DE" dirty="0"/>
          </a:p>
          <a:p>
            <a:r>
              <a:rPr lang="en-GB" u="sng" dirty="0">
                <a:hlinkClick r:id="rId10"/>
              </a:rPr>
              <a:t>https://</a:t>
            </a:r>
            <a:r>
              <a:rPr lang="en-GB" u="sng" dirty="0" smtClean="0">
                <a:hlinkClick r:id="rId10"/>
              </a:rPr>
              <a:t>www.th-bingen.de/fileadmin/aktuelles/News/2018/November/thb-biotechnologielabor-160316-029.jpg</a:t>
            </a:r>
            <a:endParaRPr lang="en-GB" u="sng" dirty="0" smtClean="0"/>
          </a:p>
          <a:p>
            <a:r>
              <a:rPr lang="de-DE" dirty="0">
                <a:hlinkClick r:id="rId11"/>
              </a:rPr>
              <a:t>https://</a:t>
            </a:r>
            <a:r>
              <a:rPr lang="de-DE" dirty="0" smtClean="0">
                <a:hlinkClick r:id="rId11"/>
              </a:rPr>
              <a:t>www.nrwinvest.com/fileadmin/Redaktion/branchen-in-nrw/biotechnologie/Biotechnologie_m11_xs.jpg</a:t>
            </a:r>
            <a:endParaRPr lang="de-DE" dirty="0" smtClean="0"/>
          </a:p>
          <a:p>
            <a:r>
              <a:rPr lang="de-DE" dirty="0">
                <a:hlinkClick r:id="rId12"/>
              </a:rPr>
              <a:t>https://</a:t>
            </a:r>
            <a:r>
              <a:rPr lang="de-DE" dirty="0" smtClean="0">
                <a:hlinkClick r:id="rId12"/>
              </a:rPr>
              <a:t>www.goingpublic.de/wp-content/uploads/2017/11/Alternative_23232594.jpg</a:t>
            </a: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18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b="1" dirty="0" err="1" smtClean="0">
                <a:solidFill>
                  <a:schemeClr val="bg1"/>
                </a:solidFill>
              </a:rPr>
              <a:t>Structure</a:t>
            </a:r>
            <a:r>
              <a:rPr lang="de-DE" sz="4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49" name="Grafik 1" descr="Bildergebnis fÃ¼r biotechnolo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13" y="2331318"/>
            <a:ext cx="4006531" cy="267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47300"/>
            <a:ext cx="5861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salary 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41412" y="1615882"/>
            <a:ext cx="1008077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400" b="0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de-DE" altLang="de-D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GB" altLang="de-DE" sz="2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GB" altLang="de-DE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biotechnology?</a:t>
            </a:r>
            <a:endParaRPr kumimoji="0" lang="de-DE" altLang="de-DE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GB" altLang="de-DE" sz="2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GB" altLang="de-DE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Requirements for study</a:t>
            </a:r>
            <a:endParaRPr kumimoji="0" lang="de-DE" altLang="de-DE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GB" altLang="de-DE" sz="2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kumimoji="0" lang="en-GB" altLang="de-DE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Study content</a:t>
            </a:r>
            <a:endParaRPr kumimoji="0" lang="de-DE" altLang="de-DE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GB" altLang="de-DE" sz="2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kumimoji="0" lang="en-GB" altLang="de-DE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 of studies</a:t>
            </a:r>
            <a:endParaRPr kumimoji="0" lang="de-DE" altLang="de-DE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GB" altLang="de-DE" sz="2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kumimoji="0" lang="en-GB" altLang="de-DE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to study biotechnology</a:t>
            </a:r>
            <a:endParaRPr kumimoji="0" lang="de-DE" altLang="de-DE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GB" altLang="de-DE" sz="2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kumimoji="0" lang="en-GB" altLang="de-DE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Profession, career</a:t>
            </a:r>
            <a:r>
              <a:rPr kumimoji="0" lang="en-GB" altLang="de-DE" sz="28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de-DE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GB" altLang="de-DE" sz="2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Salary</a:t>
            </a:r>
            <a:r>
              <a:rPr kumimoji="0" lang="en-GB" altLang="de-DE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GB" altLang="de-DE" sz="2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8. Sources</a:t>
            </a:r>
            <a:endParaRPr kumimoji="0" lang="en-GB" altLang="de-DE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62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939337"/>
            <a:ext cx="9905998" cy="1191001"/>
          </a:xfrm>
        </p:spPr>
        <p:txBody>
          <a:bodyPr>
            <a:normAutofit fontScale="90000"/>
          </a:bodyPr>
          <a:lstStyle/>
          <a:p>
            <a:pPr lvl="0"/>
            <a:r>
              <a:rPr lang="en-GB" sz="4400" b="1" dirty="0" smtClean="0">
                <a:solidFill>
                  <a:schemeClr val="bg1"/>
                </a:solidFill>
              </a:rPr>
              <a:t>1. What </a:t>
            </a:r>
            <a:r>
              <a:rPr lang="en-GB" sz="4400" b="1" dirty="0">
                <a:solidFill>
                  <a:schemeClr val="bg1"/>
                </a:solidFill>
              </a:rPr>
              <a:t>is </a:t>
            </a:r>
            <a:r>
              <a:rPr lang="en-GB" sz="4400" b="1" dirty="0" smtClean="0">
                <a:solidFill>
                  <a:schemeClr val="bg1"/>
                </a:solidFill>
              </a:rPr>
              <a:t>biotechnology?</a:t>
            </a:r>
            <a:r>
              <a:rPr lang="de-DE" sz="4400" b="1" dirty="0">
                <a:solidFill>
                  <a:schemeClr val="bg1"/>
                </a:solidFill>
              </a:rPr>
              <a:t/>
            </a:r>
            <a:br>
              <a:rPr lang="de-DE" sz="4400" b="1" dirty="0">
                <a:solidFill>
                  <a:schemeClr val="bg1"/>
                </a:solidFill>
              </a:rPr>
            </a:br>
            <a:endParaRPr lang="de-DE" sz="4400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1413" y="2211185"/>
            <a:ext cx="5699962" cy="344147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Biotechnology studies combines biological basics with applications in industry, medicine, </a:t>
            </a:r>
            <a:r>
              <a:rPr lang="en-GB" dirty="0" smtClean="0"/>
              <a:t>agriculture</a:t>
            </a:r>
          </a:p>
          <a:p>
            <a:r>
              <a:rPr lang="en-GB" dirty="0" smtClean="0"/>
              <a:t>In </a:t>
            </a:r>
            <a:r>
              <a:rPr lang="en-GB" dirty="0"/>
              <a:t>these and many other areas biotechnologists study living organisms and use their results to exploit biological mechanisms and substances for </a:t>
            </a:r>
            <a:r>
              <a:rPr lang="en-GB" dirty="0" smtClean="0"/>
              <a:t>industry</a:t>
            </a:r>
          </a:p>
          <a:p>
            <a:r>
              <a:rPr lang="en-GB" dirty="0" smtClean="0"/>
              <a:t>The </a:t>
            </a:r>
            <a:r>
              <a:rPr lang="en-GB" dirty="0"/>
              <a:t>studies are </a:t>
            </a:r>
            <a:r>
              <a:rPr lang="en-GB" dirty="0" smtClean="0"/>
              <a:t>interdisciplinary</a:t>
            </a:r>
          </a:p>
          <a:p>
            <a:r>
              <a:rPr lang="en-GB" dirty="0" smtClean="0"/>
              <a:t>In </a:t>
            </a:r>
            <a:r>
              <a:rPr lang="en-GB" dirty="0"/>
              <a:t>addition to the basic natural sciences, you will gain insights into process engineering and computer </a:t>
            </a:r>
            <a:r>
              <a:rPr lang="en-GB" dirty="0" smtClean="0"/>
              <a:t>science</a:t>
            </a:r>
            <a:endParaRPr lang="de-DE" dirty="0"/>
          </a:p>
          <a:p>
            <a:pPr marL="0" indent="0">
              <a:buNone/>
            </a:pPr>
            <a:r>
              <a:rPr lang="en-GB" dirty="0"/>
              <a:t> </a:t>
            </a:r>
            <a:endParaRPr lang="de-DE" dirty="0"/>
          </a:p>
          <a:p>
            <a:endParaRPr lang="de-DE" dirty="0"/>
          </a:p>
        </p:txBody>
      </p:sp>
      <p:pic>
        <p:nvPicPr>
          <p:cNvPr id="4" name="Grafik 3" descr="Bildergebnis fÃ¼r biotechnologi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64" y="2211185"/>
            <a:ext cx="4031671" cy="2134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85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2. Requirements </a:t>
            </a:r>
            <a:r>
              <a:rPr lang="en-GB" sz="4400" b="1" dirty="0">
                <a:solidFill>
                  <a:schemeClr val="bg1"/>
                </a:solidFill>
              </a:rPr>
              <a:t>for study</a:t>
            </a:r>
            <a:endParaRPr lang="de-DE" sz="4400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1413" y="2249487"/>
            <a:ext cx="6015845" cy="3541714"/>
          </a:xfrm>
        </p:spPr>
        <p:txBody>
          <a:bodyPr>
            <a:normAutofit lnSpcReduction="10000"/>
          </a:bodyPr>
          <a:lstStyle/>
          <a:p>
            <a:r>
              <a:rPr lang="en-GB" sz="1800" dirty="0"/>
              <a:t>You can apply for a place in a biotechnology course if you have passed your A-levels or final </a:t>
            </a:r>
            <a:r>
              <a:rPr lang="en-GB" sz="1800" dirty="0" smtClean="0"/>
              <a:t>examinations</a:t>
            </a:r>
          </a:p>
          <a:p>
            <a:r>
              <a:rPr lang="en-GB" sz="1800" dirty="0" smtClean="0"/>
              <a:t>It </a:t>
            </a:r>
            <a:r>
              <a:rPr lang="en-GB" sz="1800" dirty="0"/>
              <a:t>is also possible that a numerus </a:t>
            </a:r>
            <a:r>
              <a:rPr lang="en-GB" sz="1800" dirty="0" err="1"/>
              <a:t>clausus</a:t>
            </a:r>
            <a:r>
              <a:rPr lang="en-GB" sz="1800" dirty="0"/>
              <a:t> limits access to </a:t>
            </a:r>
            <a:r>
              <a:rPr lang="en-GB" sz="1800" dirty="0" smtClean="0"/>
              <a:t>study</a:t>
            </a:r>
          </a:p>
          <a:p>
            <a:r>
              <a:rPr lang="en-GB" sz="1800" dirty="0" smtClean="0"/>
              <a:t>This </a:t>
            </a:r>
            <a:r>
              <a:rPr lang="en-GB" sz="1800" dirty="0"/>
              <a:t>means that universities select applicants according to their A-level grade </a:t>
            </a:r>
            <a:endParaRPr lang="de-DE" sz="1800" dirty="0"/>
          </a:p>
          <a:p>
            <a:r>
              <a:rPr lang="en-GB" sz="1800" dirty="0"/>
              <a:t>Requirements: </a:t>
            </a:r>
            <a:endParaRPr lang="en-GB" sz="1800" dirty="0"/>
          </a:p>
          <a:p>
            <a:pPr>
              <a:buFontTx/>
              <a:buChar char="-"/>
            </a:pPr>
            <a:r>
              <a:rPr lang="en-GB" sz="1800" dirty="0" smtClean="0"/>
              <a:t>interest </a:t>
            </a:r>
            <a:r>
              <a:rPr lang="en-GB" sz="1800" dirty="0"/>
              <a:t>in maths, technique, chemistry, biology and physics  </a:t>
            </a:r>
            <a:endParaRPr lang="de-DE" sz="1800" dirty="0"/>
          </a:p>
          <a:p>
            <a:pPr>
              <a:buFontTx/>
              <a:buChar char="-"/>
            </a:pPr>
            <a:r>
              <a:rPr lang="en-GB" sz="1800" dirty="0" smtClean="0"/>
              <a:t>scientific </a:t>
            </a:r>
            <a:r>
              <a:rPr lang="en-GB" sz="1800" dirty="0"/>
              <a:t>understanding, analytical skills, abstract </a:t>
            </a:r>
            <a:r>
              <a:rPr lang="en-GB" sz="1800" dirty="0" smtClean="0"/>
              <a:t>thinking, technical understanding</a:t>
            </a:r>
            <a:endParaRPr lang="de-DE" sz="1800" dirty="0"/>
          </a:p>
          <a:p>
            <a:endParaRPr lang="de-DE" dirty="0"/>
          </a:p>
        </p:txBody>
      </p:sp>
      <p:pic>
        <p:nvPicPr>
          <p:cNvPr id="5" name="Grafik 4" descr="Bildergebnis fÃ¼r biotechnolog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40" y="2324301"/>
            <a:ext cx="3640771" cy="2289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11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sz="4400" b="1" dirty="0" smtClean="0">
                <a:solidFill>
                  <a:schemeClr val="bg1"/>
                </a:solidFill>
              </a:rPr>
              <a:t>3. Study </a:t>
            </a:r>
            <a:r>
              <a:rPr lang="en-GB" sz="4400" b="1" dirty="0">
                <a:solidFill>
                  <a:schemeClr val="bg1"/>
                </a:solidFill>
              </a:rPr>
              <a:t>content</a:t>
            </a:r>
            <a:r>
              <a:rPr lang="de-DE" sz="4400" b="1" dirty="0">
                <a:solidFill>
                  <a:schemeClr val="bg1"/>
                </a:solidFill>
              </a:rPr>
              <a:t/>
            </a:r>
            <a:br>
              <a:rPr lang="de-DE" sz="4400" b="1" dirty="0">
                <a:solidFill>
                  <a:schemeClr val="bg1"/>
                </a:solidFill>
              </a:rPr>
            </a:br>
            <a:endParaRPr lang="de-DE" sz="4400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1412" y="2249487"/>
            <a:ext cx="5251075" cy="3541714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Biotechnology is both a technical and scientific </a:t>
            </a:r>
            <a:r>
              <a:rPr lang="en-GB" dirty="0" smtClean="0"/>
              <a:t>field</a:t>
            </a:r>
          </a:p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discipline is based on the combination of biology and </a:t>
            </a:r>
            <a:r>
              <a:rPr lang="en-GB" dirty="0" smtClean="0"/>
              <a:t>technology</a:t>
            </a:r>
          </a:p>
          <a:p>
            <a:r>
              <a:rPr lang="en-GB" dirty="0" smtClean="0"/>
              <a:t>During </a:t>
            </a:r>
            <a:r>
              <a:rPr lang="en-GB" dirty="0"/>
              <a:t>your studies encounter events in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r>
              <a:rPr lang="en-GB" dirty="0" smtClean="0"/>
              <a:t>-   physics</a:t>
            </a:r>
            <a:endParaRPr lang="de-DE" dirty="0" smtClean="0"/>
          </a:p>
          <a:p>
            <a:pPr marL="0" indent="0">
              <a:buNone/>
            </a:pPr>
            <a:r>
              <a:rPr lang="en-GB" dirty="0" smtClean="0"/>
              <a:t>-   mathematics</a:t>
            </a:r>
            <a:endParaRPr lang="de-DE" dirty="0"/>
          </a:p>
          <a:p>
            <a:pPr marL="0" indent="0">
              <a:buNone/>
            </a:pPr>
            <a:r>
              <a:rPr lang="en-GB" dirty="0" smtClean="0"/>
              <a:t>-   process </a:t>
            </a:r>
            <a:r>
              <a:rPr lang="en-GB" dirty="0"/>
              <a:t>engineering</a:t>
            </a:r>
            <a:endParaRPr lang="de-DE" dirty="0"/>
          </a:p>
          <a:p>
            <a:pPr marL="0" indent="0">
              <a:buNone/>
            </a:pPr>
            <a:r>
              <a:rPr lang="en-GB" dirty="0" smtClean="0"/>
              <a:t>-   environmental </a:t>
            </a:r>
            <a:r>
              <a:rPr lang="en-GB" dirty="0"/>
              <a:t>engineering </a:t>
            </a:r>
            <a:endParaRPr lang="de-DE" dirty="0"/>
          </a:p>
          <a:p>
            <a:pPr marL="0" indent="0">
              <a:buNone/>
            </a:pPr>
            <a:r>
              <a:rPr lang="en-GB" dirty="0" smtClean="0"/>
              <a:t>-   computer </a:t>
            </a:r>
            <a:r>
              <a:rPr lang="en-GB" dirty="0"/>
              <a:t>science</a:t>
            </a:r>
            <a:endParaRPr lang="de-DE" dirty="0"/>
          </a:p>
          <a:p>
            <a:pPr marL="0" indent="0">
              <a:buNone/>
            </a:pPr>
            <a:r>
              <a:rPr lang="en-GB" dirty="0" smtClean="0"/>
              <a:t>-   material </a:t>
            </a:r>
            <a:r>
              <a:rPr lang="en-GB" dirty="0"/>
              <a:t>science</a:t>
            </a:r>
            <a:endParaRPr lang="de-DE" dirty="0"/>
          </a:p>
          <a:p>
            <a:pPr marL="0" indent="0">
              <a:buNone/>
            </a:pPr>
            <a:r>
              <a:rPr lang="en-GB" dirty="0" smtClean="0"/>
              <a:t>-   microbiology  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3" name="Bild 4" descr="Bildergebnis fÃ¼r biotechnolog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622" y="2249487"/>
            <a:ext cx="4189410" cy="2836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508000"/>
            <a:ext cx="9905998" cy="1320800"/>
          </a:xfrm>
        </p:spPr>
        <p:txBody>
          <a:bodyPr>
            <a:normAutofit/>
          </a:bodyPr>
          <a:lstStyle/>
          <a:p>
            <a:pPr lvl="0"/>
            <a:r>
              <a:rPr lang="de-DE" sz="4400" b="1" dirty="0" smtClean="0">
                <a:solidFill>
                  <a:schemeClr val="bg1"/>
                </a:solidFill>
              </a:rPr>
              <a:t>4. </a:t>
            </a:r>
            <a:r>
              <a:rPr lang="en-GB" sz="4400" b="1" dirty="0">
                <a:solidFill>
                  <a:schemeClr val="bg1"/>
                </a:solidFill>
              </a:rPr>
              <a:t>Course of studies</a:t>
            </a:r>
            <a:r>
              <a:rPr lang="de-DE" sz="4400" b="1" dirty="0">
                <a:solidFill>
                  <a:schemeClr val="bg1"/>
                </a:solidFill>
              </a:rPr>
              <a:t/>
            </a:r>
            <a:br>
              <a:rPr lang="de-DE" sz="4400" b="1" dirty="0">
                <a:solidFill>
                  <a:schemeClr val="bg1"/>
                </a:solidFill>
              </a:rPr>
            </a:br>
            <a:endParaRPr lang="de-DE" sz="4400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1413" y="1464733"/>
            <a:ext cx="10330920" cy="2641600"/>
          </a:xfrm>
        </p:spPr>
        <p:txBody>
          <a:bodyPr>
            <a:normAutofit fontScale="92500" lnSpcReduction="10000"/>
          </a:bodyPr>
          <a:lstStyle/>
          <a:p>
            <a:r>
              <a:rPr lang="en-GB" sz="1600" dirty="0"/>
              <a:t>-divided in bachelor (6-7 semesters) and master (3-4 semesters) </a:t>
            </a:r>
            <a:endParaRPr lang="de-DE" sz="1600" dirty="0"/>
          </a:p>
          <a:p>
            <a:r>
              <a:rPr lang="en-GB" sz="1600" dirty="0"/>
              <a:t>-the course of studies usually involves you learning the basics at the beginning and specializing in your chosen field later on </a:t>
            </a:r>
            <a:endParaRPr lang="de-DE" sz="1600" dirty="0"/>
          </a:p>
          <a:p>
            <a:r>
              <a:rPr lang="en-GB" sz="1600" dirty="0" smtClean="0"/>
              <a:t>The </a:t>
            </a:r>
            <a:r>
              <a:rPr lang="en-GB" sz="1600" dirty="0"/>
              <a:t>module manual of many courses of study prescribes a practical phase or a research </a:t>
            </a:r>
            <a:r>
              <a:rPr lang="en-GB" sz="1600" dirty="0" smtClean="0"/>
              <a:t>project</a:t>
            </a:r>
          </a:p>
          <a:p>
            <a:r>
              <a:rPr lang="en-GB" sz="1600" dirty="0" smtClean="0"/>
              <a:t>It </a:t>
            </a:r>
            <a:r>
              <a:rPr lang="en-GB" sz="1600" dirty="0"/>
              <a:t>makes sense to combine these practical phases with a semester </a:t>
            </a:r>
            <a:r>
              <a:rPr lang="en-GB" sz="1600" dirty="0" smtClean="0"/>
              <a:t>abroad</a:t>
            </a:r>
          </a:p>
          <a:p>
            <a:r>
              <a:rPr lang="en-GB" sz="1600" dirty="0" smtClean="0"/>
              <a:t> </a:t>
            </a:r>
            <a:r>
              <a:rPr lang="en-GB" sz="1600" dirty="0"/>
              <a:t>You will gain international and practical experience at the same </a:t>
            </a:r>
            <a:r>
              <a:rPr lang="en-GB" sz="1600" dirty="0" smtClean="0"/>
              <a:t>time</a:t>
            </a:r>
          </a:p>
          <a:p>
            <a:r>
              <a:rPr lang="en-GB" sz="1600" dirty="0" smtClean="0"/>
              <a:t>You </a:t>
            </a:r>
            <a:r>
              <a:rPr lang="en-GB" sz="1600" dirty="0"/>
              <a:t>can also get a glimpse into the everyday life of a biotechnologist through an internship. Numerous companies offer internship for </a:t>
            </a:r>
            <a:r>
              <a:rPr lang="en-GB" sz="1600" dirty="0" smtClean="0"/>
              <a:t>students </a:t>
            </a:r>
            <a:endParaRPr lang="de-DE" sz="1600" dirty="0"/>
          </a:p>
          <a:p>
            <a:endParaRPr lang="de-DE" sz="1600" dirty="0"/>
          </a:p>
        </p:txBody>
      </p:sp>
      <p:pic>
        <p:nvPicPr>
          <p:cNvPr id="4" name="Bild 2" descr="Bildergebnis fÃ¼r biotechnolog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178" y="4106333"/>
            <a:ext cx="5088467" cy="2048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2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DE" sz="4400" b="1" dirty="0" smtClean="0">
                <a:solidFill>
                  <a:schemeClr val="bg1"/>
                </a:solidFill>
              </a:rPr>
              <a:t>5. </a:t>
            </a:r>
            <a:r>
              <a:rPr lang="en-GB" sz="4400" b="1" dirty="0">
                <a:solidFill>
                  <a:schemeClr val="bg1"/>
                </a:solidFill>
              </a:rPr>
              <a:t>Where to study </a:t>
            </a:r>
            <a:r>
              <a:rPr lang="en-GB" sz="4400" b="1" dirty="0" smtClean="0">
                <a:solidFill>
                  <a:schemeClr val="bg1"/>
                </a:solidFill>
              </a:rPr>
              <a:t>biotechnology?</a:t>
            </a:r>
            <a:r>
              <a:rPr lang="de-DE" sz="4400" b="1" dirty="0">
                <a:solidFill>
                  <a:schemeClr val="bg1"/>
                </a:solidFill>
              </a:rPr>
              <a:t/>
            </a:r>
            <a:br>
              <a:rPr lang="de-DE" sz="4400" b="1" dirty="0">
                <a:solidFill>
                  <a:schemeClr val="bg1"/>
                </a:solidFill>
              </a:rPr>
            </a:br>
            <a:r>
              <a:rPr lang="de-DE" sz="4400" b="1" dirty="0" smtClean="0">
                <a:solidFill>
                  <a:schemeClr val="bg1"/>
                </a:solidFill>
              </a:rPr>
              <a:t> </a:t>
            </a:r>
            <a:endParaRPr lang="de-DE" sz="4400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>
                <a:hlinkClick r:id="rId2"/>
              </a:rPr>
              <a:t>https://</a:t>
            </a:r>
            <a:r>
              <a:rPr lang="en-GB" u="sng" dirty="0" smtClean="0">
                <a:hlinkClick r:id="rId2"/>
              </a:rPr>
              <a:t>www.studycheck.de/studium/biotechnologie/studiengaenge</a:t>
            </a:r>
            <a:endParaRPr lang="en-GB" u="sng" dirty="0" smtClean="0"/>
          </a:p>
          <a:p>
            <a:endParaRPr lang="en-GB" u="sng" dirty="0" smtClean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Bild 1" descr="Bildergebnis fÃ¼r biotechnologi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12" y="3301424"/>
            <a:ext cx="4892398" cy="2567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0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DE" sz="4400" b="1" dirty="0" smtClean="0">
                <a:solidFill>
                  <a:schemeClr val="bg1"/>
                </a:solidFill>
              </a:rPr>
              <a:t>6.</a:t>
            </a:r>
            <a:r>
              <a:rPr lang="en-GB" sz="4400" b="1" dirty="0">
                <a:solidFill>
                  <a:schemeClr val="bg1"/>
                </a:solidFill>
              </a:rPr>
              <a:t> Profession, </a:t>
            </a:r>
            <a:r>
              <a:rPr lang="en-GB" sz="4400" b="1" dirty="0" smtClean="0">
                <a:solidFill>
                  <a:schemeClr val="bg1"/>
                </a:solidFill>
              </a:rPr>
              <a:t>career</a:t>
            </a:r>
            <a:r>
              <a:rPr lang="de-DE" sz="4400" b="1" dirty="0">
                <a:solidFill>
                  <a:schemeClr val="bg1"/>
                </a:solidFill>
              </a:rPr>
              <a:t/>
            </a:r>
            <a:br>
              <a:rPr lang="de-DE" sz="4400" b="1" dirty="0">
                <a:solidFill>
                  <a:schemeClr val="bg1"/>
                </a:solidFill>
              </a:rPr>
            </a:br>
            <a:endParaRPr lang="de-DE" sz="4400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24787" y="2224549"/>
            <a:ext cx="5849591" cy="3541714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Biotechnologists have to deal with tasks in the laboratory, in the planning of production processes, but also in sales or quality </a:t>
            </a:r>
            <a:r>
              <a:rPr lang="en-GB" dirty="0" smtClean="0"/>
              <a:t>assurance</a:t>
            </a:r>
          </a:p>
          <a:p>
            <a:r>
              <a:rPr lang="en-GB" dirty="0" smtClean="0"/>
              <a:t> </a:t>
            </a:r>
            <a:r>
              <a:rPr lang="en-GB" dirty="0"/>
              <a:t>They find jobs in research and in the public sector as well as in the free </a:t>
            </a:r>
            <a:r>
              <a:rPr lang="en-GB" dirty="0" smtClean="0"/>
              <a:t>economy</a:t>
            </a:r>
          </a:p>
          <a:p>
            <a:r>
              <a:rPr lang="en-GB" dirty="0" smtClean="0"/>
              <a:t>Possible </a:t>
            </a:r>
            <a:r>
              <a:rPr lang="en-GB" dirty="0"/>
              <a:t>fields of activity are among others:</a:t>
            </a:r>
            <a:endParaRPr lang="de-DE" dirty="0"/>
          </a:p>
          <a:p>
            <a:pPr marL="0" indent="0">
              <a:buNone/>
            </a:pPr>
            <a:r>
              <a:rPr lang="en-GB" b="1" dirty="0" smtClean="0"/>
              <a:t>-  </a:t>
            </a:r>
            <a:r>
              <a:rPr lang="en-GB" dirty="0" smtClean="0"/>
              <a:t>   waste </a:t>
            </a:r>
            <a:r>
              <a:rPr lang="en-GB" dirty="0"/>
              <a:t>management </a:t>
            </a:r>
            <a:endParaRPr lang="de-DE" dirty="0"/>
          </a:p>
          <a:p>
            <a:pPr marL="0" indent="0">
              <a:buNone/>
            </a:pPr>
            <a:r>
              <a:rPr lang="en-GB" b="1" dirty="0" smtClean="0"/>
              <a:t>-  </a:t>
            </a:r>
            <a:r>
              <a:rPr lang="en-GB" dirty="0" smtClean="0"/>
              <a:t>  plant </a:t>
            </a:r>
            <a:r>
              <a:rPr lang="en-GB" dirty="0"/>
              <a:t>biotechnology </a:t>
            </a:r>
            <a:endParaRPr lang="de-DE" dirty="0"/>
          </a:p>
          <a:p>
            <a:pPr marL="0" indent="0">
              <a:buNone/>
            </a:pPr>
            <a:r>
              <a:rPr lang="en-GB" b="1" dirty="0" smtClean="0"/>
              <a:t>-</a:t>
            </a:r>
            <a:r>
              <a:rPr lang="en-GB" dirty="0" smtClean="0"/>
              <a:t>    farming </a:t>
            </a:r>
            <a:endParaRPr lang="de-DE" dirty="0"/>
          </a:p>
          <a:p>
            <a:pPr marL="0" indent="0">
              <a:buNone/>
            </a:pPr>
            <a:r>
              <a:rPr lang="en-GB" b="1" dirty="0" smtClean="0"/>
              <a:t>- </a:t>
            </a:r>
            <a:r>
              <a:rPr lang="en-GB" dirty="0" smtClean="0"/>
              <a:t>    pharmaceutics </a:t>
            </a:r>
            <a:endParaRPr lang="de-DE" dirty="0"/>
          </a:p>
          <a:p>
            <a:pPr marL="0" indent="0">
              <a:buNone/>
            </a:pPr>
            <a:r>
              <a:rPr lang="en-GB" b="1" dirty="0" smtClean="0"/>
              <a:t>-</a:t>
            </a:r>
            <a:r>
              <a:rPr lang="en-GB" dirty="0" smtClean="0"/>
              <a:t>     marine </a:t>
            </a:r>
            <a:r>
              <a:rPr lang="en-GB" dirty="0"/>
              <a:t>sciences </a:t>
            </a:r>
            <a:endParaRPr lang="de-DE" dirty="0"/>
          </a:p>
          <a:p>
            <a:pPr marL="0" indent="0">
              <a:buNone/>
            </a:pPr>
            <a:r>
              <a:rPr lang="en-GB" b="1" dirty="0" smtClean="0"/>
              <a:t>-  </a:t>
            </a:r>
            <a:r>
              <a:rPr lang="en-GB" dirty="0" smtClean="0"/>
              <a:t>   food </a:t>
            </a:r>
            <a:r>
              <a:rPr lang="en-GB" dirty="0"/>
              <a:t>sector </a:t>
            </a:r>
            <a:endParaRPr lang="de-DE" dirty="0"/>
          </a:p>
          <a:p>
            <a:pPr marL="0" indent="0">
              <a:buNone/>
            </a:pPr>
            <a:r>
              <a:rPr lang="en-GB" b="1" dirty="0" smtClean="0"/>
              <a:t>- </a:t>
            </a:r>
            <a:r>
              <a:rPr lang="en-GB" dirty="0" smtClean="0"/>
              <a:t>    research</a:t>
            </a:r>
            <a:endParaRPr lang="de-DE" dirty="0"/>
          </a:p>
          <a:p>
            <a:endParaRPr lang="de-DE" dirty="0"/>
          </a:p>
        </p:txBody>
      </p:sp>
      <p:pic>
        <p:nvPicPr>
          <p:cNvPr id="5127" name="Picture 7" descr="Bildergebnis fÃ¼r biotechnologie lab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975" y="3512097"/>
            <a:ext cx="4538545" cy="255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b="1" dirty="0" smtClean="0">
                <a:solidFill>
                  <a:schemeClr val="bg1"/>
                </a:solidFill>
              </a:rPr>
              <a:t>7. </a:t>
            </a:r>
            <a:r>
              <a:rPr lang="de-DE" sz="4400" b="1" dirty="0" err="1" smtClean="0">
                <a:solidFill>
                  <a:schemeClr val="bg1"/>
                </a:solidFill>
              </a:rPr>
              <a:t>Salary</a:t>
            </a:r>
            <a:endParaRPr lang="de-DE" sz="4400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1413" y="2249487"/>
            <a:ext cx="4935191" cy="3541714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With the master´s degree, the starting salary is € 3,500 gross per </a:t>
            </a:r>
            <a:r>
              <a:rPr lang="en-GB" dirty="0" smtClean="0"/>
              <a:t>month</a:t>
            </a:r>
          </a:p>
          <a:p>
            <a:r>
              <a:rPr lang="en-GB" dirty="0" smtClean="0"/>
              <a:t> </a:t>
            </a:r>
            <a:r>
              <a:rPr lang="en-GB" dirty="0"/>
              <a:t>The size of  the company and the industry are also important </a:t>
            </a:r>
            <a:r>
              <a:rPr lang="en-GB" dirty="0" smtClean="0"/>
              <a:t>factors</a:t>
            </a:r>
          </a:p>
          <a:p>
            <a:r>
              <a:rPr lang="en-GB" dirty="0" smtClean="0"/>
              <a:t>The </a:t>
            </a:r>
            <a:r>
              <a:rPr lang="en-GB" dirty="0"/>
              <a:t>starting salary in smaller companies starts at about €2,500 gross per </a:t>
            </a:r>
            <a:r>
              <a:rPr lang="en-GB" dirty="0" smtClean="0"/>
              <a:t>month</a:t>
            </a:r>
          </a:p>
          <a:p>
            <a:r>
              <a:rPr lang="en-GB" dirty="0" smtClean="0"/>
              <a:t> </a:t>
            </a:r>
            <a:r>
              <a:rPr lang="en-GB" dirty="0"/>
              <a:t>In companies with more than 100 employees, you can expect a gross increase of around 800 € per </a:t>
            </a:r>
            <a:r>
              <a:rPr lang="en-GB" dirty="0" smtClean="0"/>
              <a:t>month</a:t>
            </a:r>
          </a:p>
          <a:p>
            <a:r>
              <a:rPr lang="en-GB" dirty="0" smtClean="0"/>
              <a:t>After </a:t>
            </a:r>
            <a:r>
              <a:rPr lang="en-GB" dirty="0"/>
              <a:t>several years of professional experience, salaries usually rise to between €5,000 and €6,000 gross per </a:t>
            </a:r>
            <a:r>
              <a:rPr lang="en-GB" dirty="0" smtClean="0"/>
              <a:t>month</a:t>
            </a:r>
          </a:p>
          <a:p>
            <a:r>
              <a:rPr lang="en-GB" dirty="0" smtClean="0"/>
              <a:t>In </a:t>
            </a:r>
            <a:r>
              <a:rPr lang="en-GB" dirty="0"/>
              <a:t>the executive floor, incomes can be much </a:t>
            </a:r>
            <a:r>
              <a:rPr lang="en-GB" dirty="0" smtClean="0"/>
              <a:t>higher</a:t>
            </a:r>
            <a:endParaRPr lang="de-DE" dirty="0"/>
          </a:p>
          <a:p>
            <a:endParaRPr lang="de-DE" dirty="0"/>
          </a:p>
        </p:txBody>
      </p:sp>
      <p:pic>
        <p:nvPicPr>
          <p:cNvPr id="4" name="Grafik 3" descr="Bildergebnis fÃ¼r biotechnologi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19" y="2249487"/>
            <a:ext cx="4621877" cy="2319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48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altkreis">
  <a:themeElements>
    <a:clrScheme name="Schaltkreis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Schaltkreis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haltkreis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TM04033919[[fn=Schaltkreis]]</Template>
  <TotalTime>0</TotalTime>
  <Words>555</Words>
  <Application>Microsoft Office PowerPoint</Application>
  <PresentationFormat>Breitbild</PresentationFormat>
  <Paragraphs>81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Tw Cen MT</vt:lpstr>
      <vt:lpstr>Schaltkreis</vt:lpstr>
      <vt:lpstr>Biotechnology</vt:lpstr>
      <vt:lpstr>Structure </vt:lpstr>
      <vt:lpstr>1. What is biotechnology? </vt:lpstr>
      <vt:lpstr>2. Requirements for study</vt:lpstr>
      <vt:lpstr>3. Study content </vt:lpstr>
      <vt:lpstr>4. Course of studies </vt:lpstr>
      <vt:lpstr>5. Where to study biotechnology?  </vt:lpstr>
      <vt:lpstr>6. Profession, career </vt:lpstr>
      <vt:lpstr>7. Salary</vt:lpstr>
      <vt:lpstr>8. 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Biotechnology</dc:title>
  <dc:creator>Nils Mörl</dc:creator>
  <cp:lastModifiedBy>Nils Mörl</cp:lastModifiedBy>
  <cp:revision>10</cp:revision>
  <dcterms:created xsi:type="dcterms:W3CDTF">2019-05-07T06:22:48Z</dcterms:created>
  <dcterms:modified xsi:type="dcterms:W3CDTF">2019-05-07T08:23:18Z</dcterms:modified>
</cp:coreProperties>
</file>