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ffentlichen-dienst.de/news/69-gehalt/300-grundschullehrer-gehalt-lehrergehalt.html" TargetMode="External"/><Relationship Id="rId2" Type="http://schemas.openxmlformats.org/officeDocument/2006/relationships/hyperlink" Target="https://www.academics.de/ratgeber/altersgrenze-beam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eineuni.de/top/lehre/bildung-lehramt/lehramt/lehramt-am-gymnasiu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de/search?q=lehrer&amp;rlz=1C1GCEB_enDE813DE814&amp;source=lnms&amp;tbm=isch&amp;sa=X&amp;ved=0ahUKEwinoKGE_IjiAhVR4KYKHc2_DLEQ_AUIDygC&amp;biw=1920&amp;bih=969#imgrc=1NMCtRhNd-S4zM" TargetMode="External"/><Relationship Id="rId2" Type="http://schemas.openxmlformats.org/officeDocument/2006/relationships/hyperlink" Target="https://rostock.studentsstudents.de/2017/06/die-arroganz-der-professoren-und-ihre-studentenferne-wel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de/search?q=lehrer&amp;rlz=1C1GCEB_enDE813DE814&amp;source=lnms&amp;tbm=isch&amp;sa=X&amp;ved=0ahUKEwinoKGE_IjiAhVR4KYKHc2_DLEQ_AUIDygC&amp;biw=1920&amp;bih=969#imgrc=bB-73HTeMDySI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12649" y="1397925"/>
            <a:ext cx="8825658" cy="2143298"/>
          </a:xfrm>
        </p:spPr>
        <p:txBody>
          <a:bodyPr/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de-DE" b="1" dirty="0"/>
              <a:t>P</a:t>
            </a:r>
            <a:r>
              <a:rPr lang="de-DE" b="1" dirty="0" smtClean="0"/>
              <a:t>rofessional </a:t>
            </a:r>
            <a:r>
              <a:rPr lang="de-DE" b="1" dirty="0"/>
              <a:t>O</a:t>
            </a:r>
            <a:r>
              <a:rPr lang="de-DE" b="1" dirty="0" smtClean="0"/>
              <a:t>rientation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37341" y="4178863"/>
            <a:ext cx="8825658" cy="401449"/>
          </a:xfrm>
        </p:spPr>
        <p:txBody>
          <a:bodyPr>
            <a:normAutofit/>
          </a:bodyPr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Opportunities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for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Profession </a:t>
            </a:r>
            <a:r>
              <a:rPr lang="de-DE" dirty="0" err="1" smtClean="0">
                <a:solidFill>
                  <a:schemeClr val="tx1"/>
                </a:solidFill>
              </a:rPr>
              <a:t>Grammar</a:t>
            </a:r>
            <a:r>
              <a:rPr lang="de-DE" dirty="0" smtClean="0">
                <a:solidFill>
                  <a:schemeClr val="tx1"/>
                </a:solidFill>
              </a:rPr>
              <a:t> School </a:t>
            </a:r>
            <a:r>
              <a:rPr lang="de-DE" dirty="0" err="1" smtClean="0">
                <a:solidFill>
                  <a:schemeClr val="tx1"/>
                </a:solidFill>
              </a:rPr>
              <a:t>Teacher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625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5507"/>
          </a:xfrm>
        </p:spPr>
        <p:txBody>
          <a:bodyPr/>
          <a:lstStyle/>
          <a:p>
            <a:pPr algn="ctr"/>
            <a:r>
              <a:rPr lang="de-DE" sz="6000" dirty="0" err="1" smtClean="0"/>
              <a:t>Structure</a:t>
            </a:r>
            <a:endParaRPr lang="de-DE" sz="6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in Germany?</a:t>
            </a:r>
            <a:endParaRPr lang="de-DE" dirty="0" smtClean="0"/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must </a:t>
            </a:r>
            <a:r>
              <a:rPr lang="de-DE" dirty="0" err="1" smtClean="0"/>
              <a:t>go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University?</a:t>
            </a:r>
          </a:p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smtClean="0"/>
              <a:t>I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studying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much</a:t>
            </a:r>
            <a:r>
              <a:rPr lang="de-DE" dirty="0" smtClean="0"/>
              <a:t> I </a:t>
            </a:r>
            <a:r>
              <a:rPr lang="de-DE" dirty="0" err="1" smtClean="0"/>
              <a:t>get</a:t>
            </a:r>
            <a:r>
              <a:rPr lang="de-DE" dirty="0" smtClean="0"/>
              <a:t> </a:t>
            </a:r>
            <a:r>
              <a:rPr lang="de-DE" dirty="0" err="1" smtClean="0"/>
              <a:t>payed</a:t>
            </a:r>
            <a:r>
              <a:rPr lang="de-DE" dirty="0" smtClean="0"/>
              <a:t>?</a:t>
            </a:r>
            <a:endParaRPr lang="de-DE" dirty="0" smtClean="0"/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long</a:t>
            </a:r>
            <a:r>
              <a:rPr lang="de-DE" dirty="0" smtClean="0"/>
              <a:t> I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?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264" y="1747750"/>
            <a:ext cx="4449537" cy="249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22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4800" dirty="0" smtClean="0"/>
              <a:t>1. </a:t>
            </a:r>
            <a:r>
              <a:rPr lang="de-DE" sz="4800" dirty="0" err="1" smtClean="0"/>
              <a:t>Where</a:t>
            </a:r>
            <a:r>
              <a:rPr lang="de-DE" sz="4800" dirty="0" smtClean="0"/>
              <a:t> </a:t>
            </a:r>
            <a:r>
              <a:rPr lang="de-DE" sz="4800" dirty="0" err="1" smtClean="0"/>
              <a:t>you</a:t>
            </a:r>
            <a:r>
              <a:rPr lang="de-DE" sz="4800" dirty="0" smtClean="0"/>
              <a:t> </a:t>
            </a:r>
            <a:r>
              <a:rPr lang="de-DE" sz="4800" dirty="0" err="1" smtClean="0"/>
              <a:t>can</a:t>
            </a:r>
            <a:r>
              <a:rPr lang="de-DE" sz="4800" dirty="0" smtClean="0"/>
              <a:t> </a:t>
            </a:r>
            <a:r>
              <a:rPr lang="de-DE" sz="4800" dirty="0" err="1" smtClean="0"/>
              <a:t>study</a:t>
            </a:r>
            <a:r>
              <a:rPr lang="de-DE" sz="4800" dirty="0" smtClean="0"/>
              <a:t> in Germany? 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University </a:t>
            </a:r>
            <a:r>
              <a:rPr lang="de-DE" dirty="0" err="1" smtClean="0"/>
              <a:t>of</a:t>
            </a:r>
            <a:r>
              <a:rPr lang="de-DE" dirty="0" smtClean="0"/>
              <a:t> Hamburg</a:t>
            </a:r>
          </a:p>
          <a:p>
            <a:r>
              <a:rPr lang="de-DE" dirty="0" smtClean="0"/>
              <a:t>Humboldt-University </a:t>
            </a:r>
            <a:r>
              <a:rPr lang="de-DE" dirty="0" err="1" smtClean="0"/>
              <a:t>of</a:t>
            </a:r>
            <a:r>
              <a:rPr lang="de-DE" dirty="0" smtClean="0"/>
              <a:t> Berlin</a:t>
            </a:r>
          </a:p>
          <a:p>
            <a:r>
              <a:rPr lang="de-DE" dirty="0" smtClean="0"/>
              <a:t>University Erfurt</a:t>
            </a:r>
          </a:p>
          <a:p>
            <a:r>
              <a:rPr lang="de-DE" dirty="0" smtClean="0"/>
              <a:t>University Weimar</a:t>
            </a:r>
          </a:p>
          <a:p>
            <a:r>
              <a:rPr lang="de-DE" dirty="0" smtClean="0"/>
              <a:t>University Leipzig</a:t>
            </a:r>
          </a:p>
          <a:p>
            <a:r>
              <a:rPr lang="de-DE" dirty="0" smtClean="0"/>
              <a:t>…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912" y="1459663"/>
            <a:ext cx="1943993" cy="194399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182" y="3742721"/>
            <a:ext cx="4710489" cy="270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71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26947"/>
          </a:xfrm>
        </p:spPr>
        <p:txBody>
          <a:bodyPr/>
          <a:lstStyle/>
          <a:p>
            <a:pPr algn="ctr"/>
            <a:r>
              <a:rPr lang="de-DE" sz="5400" dirty="0" err="1" smtClean="0"/>
              <a:t>How</a:t>
            </a:r>
            <a:r>
              <a:rPr lang="de-DE" sz="5400" dirty="0" smtClean="0"/>
              <a:t> </a:t>
            </a:r>
            <a:r>
              <a:rPr lang="de-DE" sz="5400" dirty="0" err="1" smtClean="0"/>
              <a:t>long</a:t>
            </a:r>
            <a:r>
              <a:rPr lang="de-DE" sz="5400" dirty="0" smtClean="0"/>
              <a:t> </a:t>
            </a:r>
            <a:r>
              <a:rPr lang="de-DE" sz="5400" dirty="0" err="1" smtClean="0"/>
              <a:t>you</a:t>
            </a:r>
            <a:r>
              <a:rPr lang="de-DE" sz="5400" dirty="0" smtClean="0"/>
              <a:t> must </a:t>
            </a:r>
            <a:r>
              <a:rPr lang="de-DE" sz="5400" dirty="0" err="1" smtClean="0"/>
              <a:t>go</a:t>
            </a:r>
            <a:r>
              <a:rPr lang="de-DE" sz="5400" dirty="0"/>
              <a:t>?</a:t>
            </a:r>
            <a:r>
              <a:rPr lang="de-DE" sz="5400" dirty="0" smtClean="0"/>
              <a:t> </a:t>
            </a:r>
            <a:endParaRPr lang="de-DE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</a:t>
            </a:r>
            <a:r>
              <a:rPr lang="de-DE" dirty="0" smtClean="0"/>
              <a:t>ust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5 </a:t>
            </a:r>
            <a:r>
              <a:rPr lang="de-DE" dirty="0" err="1" smtClean="0"/>
              <a:t>years</a:t>
            </a:r>
            <a:endParaRPr lang="de-DE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training is divided into studies (first phase) and preparatory service (second phase</a:t>
            </a:r>
            <a:r>
              <a:rPr lang="en-US" dirty="0" smtClean="0"/>
              <a:t>)</a:t>
            </a:r>
          </a:p>
          <a:p>
            <a:r>
              <a:rPr lang="de-DE" dirty="0" err="1"/>
              <a:t>P</a:t>
            </a:r>
            <a:r>
              <a:rPr lang="de-DE" dirty="0" err="1" smtClean="0"/>
              <a:t>ossible</a:t>
            </a:r>
            <a:r>
              <a:rPr lang="de-DE" dirty="0" smtClean="0"/>
              <a:t> </a:t>
            </a:r>
            <a:r>
              <a:rPr lang="de-DE" dirty="0" err="1" smtClean="0"/>
              <a:t>comibinations</a:t>
            </a:r>
            <a:r>
              <a:rPr lang="de-DE" dirty="0" smtClean="0"/>
              <a:t>: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err="1" smtClean="0">
                <a:sym typeface="Wingdings" panose="05000000000000000000" pitchFamily="2" charset="2"/>
              </a:rPr>
              <a:t>Maths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social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studies</a:t>
            </a:r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>
                <a:sym typeface="Wingdings" panose="05000000000000000000" pitchFamily="2" charset="2"/>
              </a:rPr>
              <a:t>PE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German</a:t>
            </a:r>
          </a:p>
          <a:p>
            <a:r>
              <a:rPr lang="de-DE" dirty="0" smtClean="0">
                <a:sym typeface="Wingdings" panose="05000000000000000000" pitchFamily="2" charset="2"/>
              </a:rPr>
              <a:t>English 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Biology</a:t>
            </a:r>
            <a:endParaRPr lang="de-DE" dirty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…</a:t>
            </a:r>
            <a:r>
              <a:rPr lang="de-DE" dirty="0" err="1" smtClean="0">
                <a:sym typeface="Wingdings" panose="05000000000000000000" pitchFamily="2" charset="2"/>
              </a:rPr>
              <a:t>and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many</a:t>
            </a:r>
            <a:r>
              <a:rPr lang="de-DE" dirty="0" smtClean="0">
                <a:sym typeface="Wingdings" panose="05000000000000000000" pitchFamily="2" charset="2"/>
              </a:rPr>
              <a:t> </a:t>
            </a:r>
            <a:r>
              <a:rPr lang="de-DE" dirty="0" err="1" smtClean="0">
                <a:sym typeface="Wingdings" panose="05000000000000000000" pitchFamily="2" charset="2"/>
              </a:rPr>
              <a:t>more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0063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60446"/>
          </a:xfrm>
        </p:spPr>
        <p:txBody>
          <a:bodyPr/>
          <a:lstStyle/>
          <a:p>
            <a:pPr algn="ctr"/>
            <a:r>
              <a:rPr lang="de-DE" sz="4800" dirty="0" err="1" smtClean="0"/>
              <a:t>Which</a:t>
            </a:r>
            <a:r>
              <a:rPr lang="de-DE" sz="4800" dirty="0" smtClean="0"/>
              <a:t> </a:t>
            </a:r>
            <a:r>
              <a:rPr lang="de-DE" sz="4800" dirty="0" err="1" smtClean="0"/>
              <a:t>requirements</a:t>
            </a:r>
            <a:r>
              <a:rPr lang="de-DE" sz="4800" dirty="0" smtClean="0"/>
              <a:t> </a:t>
            </a:r>
            <a:r>
              <a:rPr lang="de-DE" sz="4800" dirty="0" smtClean="0"/>
              <a:t>I </a:t>
            </a:r>
            <a:r>
              <a:rPr lang="de-DE" sz="4800" dirty="0" err="1" smtClean="0"/>
              <a:t>need</a:t>
            </a:r>
            <a:r>
              <a:rPr lang="de-DE" sz="4800" dirty="0" smtClean="0"/>
              <a:t>?</a:t>
            </a:r>
            <a:endParaRPr lang="de-DE" sz="48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Different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in Germany</a:t>
            </a:r>
          </a:p>
          <a:p>
            <a:r>
              <a:rPr lang="de-DE" dirty="0" smtClean="0"/>
              <a:t>The same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passing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exams</a:t>
            </a:r>
            <a:endParaRPr lang="de-DE" dirty="0" smtClean="0"/>
          </a:p>
          <a:p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enjoyment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dealing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children</a:t>
            </a:r>
            <a:r>
              <a:rPr lang="de-DE" dirty="0" smtClean="0"/>
              <a:t>, </a:t>
            </a:r>
            <a:r>
              <a:rPr lang="de-DE" dirty="0" err="1" smtClean="0"/>
              <a:t>diligence</a:t>
            </a:r>
            <a:r>
              <a:rPr lang="de-DE" dirty="0" smtClean="0"/>
              <a:t>, </a:t>
            </a:r>
            <a:r>
              <a:rPr lang="de-DE" dirty="0" err="1" smtClean="0"/>
              <a:t>commitment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assertiveness</a:t>
            </a:r>
            <a:r>
              <a:rPr lang="de-DE" dirty="0" smtClean="0"/>
              <a:t> </a:t>
            </a:r>
            <a:r>
              <a:rPr lang="de-DE" dirty="0" err="1" smtClean="0"/>
              <a:t>obligatory</a:t>
            </a:r>
            <a:endParaRPr lang="de-DE" dirty="0" smtClean="0"/>
          </a:p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Some </a:t>
            </a:r>
            <a:r>
              <a:rPr lang="en-US" dirty="0"/>
              <a:t>subjects are subject to a numerus </a:t>
            </a:r>
            <a:r>
              <a:rPr lang="en-US" dirty="0" err="1"/>
              <a:t>clausus</a:t>
            </a:r>
            <a:r>
              <a:rPr lang="en-US" dirty="0"/>
              <a:t> (</a:t>
            </a:r>
            <a:r>
              <a:rPr lang="en-US" dirty="0" smtClean="0"/>
              <a:t>NC), so </a:t>
            </a:r>
            <a:r>
              <a:rPr lang="en-US" dirty="0"/>
              <a:t>if you apply for two subjects, you should be careful to have a </a:t>
            </a:r>
            <a:r>
              <a:rPr lang="en-US" dirty="0" smtClean="0"/>
              <a:t>                        chance </a:t>
            </a:r>
            <a:r>
              <a:rPr lang="en-US" dirty="0"/>
              <a:t>at both of </a:t>
            </a:r>
            <a:r>
              <a:rPr lang="en-US" dirty="0" smtClean="0"/>
              <a:t>them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I</a:t>
            </a:r>
            <a:r>
              <a:rPr lang="en-US" dirty="0" smtClean="0">
                <a:sym typeface="Wingdings" panose="05000000000000000000" pitchFamily="2" charset="2"/>
              </a:rPr>
              <a:t>n subjects like </a:t>
            </a:r>
            <a:r>
              <a:rPr lang="en-US" dirty="0" smtClean="0">
                <a:sym typeface="Wingdings" panose="05000000000000000000" pitchFamily="2" charset="2"/>
              </a:rPr>
              <a:t>PE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music and art decides in addition to the grade also an aptitude test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You also need practice experiences in schools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13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5400" dirty="0" err="1" smtClean="0"/>
              <a:t>How</a:t>
            </a:r>
            <a:r>
              <a:rPr lang="de-DE" sz="5400" dirty="0" smtClean="0"/>
              <a:t> </a:t>
            </a:r>
            <a:r>
              <a:rPr lang="de-DE" sz="5400" dirty="0" err="1" smtClean="0"/>
              <a:t>much</a:t>
            </a:r>
            <a:r>
              <a:rPr lang="de-DE" sz="5400" dirty="0" smtClean="0"/>
              <a:t> </a:t>
            </a:r>
            <a:r>
              <a:rPr lang="de-DE" sz="5400" dirty="0" err="1" smtClean="0"/>
              <a:t>get</a:t>
            </a:r>
            <a:r>
              <a:rPr lang="de-DE" sz="5400" dirty="0" smtClean="0"/>
              <a:t> I </a:t>
            </a:r>
            <a:r>
              <a:rPr lang="de-DE" sz="5400" dirty="0" err="1" smtClean="0"/>
              <a:t>payed</a:t>
            </a:r>
            <a:r>
              <a:rPr lang="de-DE" sz="5400" dirty="0" smtClean="0"/>
              <a:t>?</a:t>
            </a:r>
            <a:endParaRPr lang="de-DE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Different </a:t>
            </a:r>
            <a:r>
              <a:rPr lang="de-DE" dirty="0" err="1" smtClean="0"/>
              <a:t>payments</a:t>
            </a:r>
            <a:r>
              <a:rPr lang="de-DE" dirty="0" smtClean="0"/>
              <a:t> in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60756"/>
              </p:ext>
            </p:extLst>
          </p:nvPr>
        </p:nvGraphicFramePr>
        <p:xfrm>
          <a:off x="6766559" y="1715147"/>
          <a:ext cx="4896197" cy="3787688"/>
        </p:xfrm>
        <a:graphic>
          <a:graphicData uri="http://schemas.openxmlformats.org/drawingml/2006/table">
            <a:tbl>
              <a:tblPr/>
              <a:tblGrid>
                <a:gridCol w="1579418">
                  <a:extLst>
                    <a:ext uri="{9D8B030D-6E8A-4147-A177-3AD203B41FA5}">
                      <a16:colId xmlns:a16="http://schemas.microsoft.com/office/drawing/2014/main" val="4169617180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134086638"/>
                    </a:ext>
                  </a:extLst>
                </a:gridCol>
                <a:gridCol w="1737361">
                  <a:extLst>
                    <a:ext uri="{9D8B030D-6E8A-4147-A177-3AD203B41FA5}">
                      <a16:colId xmlns:a16="http://schemas.microsoft.com/office/drawing/2014/main" val="870611207"/>
                    </a:ext>
                  </a:extLst>
                </a:gridCol>
              </a:tblGrid>
              <a:tr h="3377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dirty="0">
                          <a:effectLst/>
                          <a:latin typeface="inherit"/>
                        </a:rPr>
                        <a:t>Gehalt Gymnasiallehrer A13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 dirty="0">
                          <a:effectLst/>
                          <a:latin typeface="inherit"/>
                        </a:rPr>
                        <a:t>Gymnasiallehrer Berufsstart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1">
                          <a:effectLst/>
                          <a:latin typeface="inherit"/>
                        </a:rPr>
                        <a:t>Gymnasiallehrer 20 Berufsjahre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755149"/>
                  </a:ext>
                </a:extLst>
              </a:tr>
              <a:tr h="21930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Baden-Württemberg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4.064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dirty="0">
                          <a:effectLst/>
                        </a:rPr>
                        <a:t>4.661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457246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Bayern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dirty="0">
                          <a:effectLst/>
                        </a:rPr>
                        <a:t>3.945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4.640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145403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Berlin*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5.000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5.000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769949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Brandenburg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3.716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4.445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08326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Bremen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dirty="0">
                          <a:effectLst/>
                        </a:rPr>
                        <a:t>3.892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4.456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977276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Hamburg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3.890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4.857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099621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Hessen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3.648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4.661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027939"/>
                  </a:ext>
                </a:extLst>
              </a:tr>
              <a:tr h="3377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Mecklenburg-Vorpommern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3.528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4.776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02001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Niedersachsen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3.577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4.505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91164"/>
                  </a:ext>
                </a:extLst>
              </a:tr>
              <a:tr h="21930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Nordrhein-Westfalen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4.038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4.623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15652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Rheinland-Pfalz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3.497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4.402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62183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Saarland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3.700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4.427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059625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Sachsen*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3.982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5.178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042234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Sachsen-Anhalt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3.768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4.867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03625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Schleswig-Holstein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3.731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4.476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856727"/>
                  </a:ext>
                </a:extLst>
              </a:tr>
              <a:tr h="19288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Thüringen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>
                          <a:effectLst/>
                        </a:rPr>
                        <a:t>3.794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dirty="0">
                          <a:effectLst/>
                        </a:rPr>
                        <a:t>4.551</a:t>
                      </a:r>
                    </a:p>
                  </a:txBody>
                  <a:tcPr marL="50551" marR="50551" marT="25276" marB="25276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970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96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5400" dirty="0" err="1" smtClean="0"/>
              <a:t>How</a:t>
            </a:r>
            <a:r>
              <a:rPr lang="de-DE" sz="5400" dirty="0" smtClean="0"/>
              <a:t> </a:t>
            </a:r>
            <a:r>
              <a:rPr lang="de-DE" sz="5400" dirty="0" err="1" smtClean="0"/>
              <a:t>long</a:t>
            </a:r>
            <a:r>
              <a:rPr lang="de-DE" sz="5400" dirty="0" smtClean="0"/>
              <a:t> I must </a:t>
            </a:r>
            <a:r>
              <a:rPr lang="de-DE" sz="5400" dirty="0" err="1" smtClean="0"/>
              <a:t>work</a:t>
            </a:r>
            <a:r>
              <a:rPr lang="de-DE" sz="5400" dirty="0" smtClean="0"/>
              <a:t>? </a:t>
            </a:r>
            <a:endParaRPr lang="de-DE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Federal Government and most of the </a:t>
            </a:r>
            <a:r>
              <a:rPr lang="en-US" dirty="0" smtClean="0"/>
              <a:t>countries have </a:t>
            </a:r>
            <a:r>
              <a:rPr lang="en-US" dirty="0"/>
              <a:t>meanwhile increased the working life of their civil servants to 67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For </a:t>
            </a:r>
            <a:r>
              <a:rPr lang="en-US" dirty="0"/>
              <a:t>civil servants born before 1 January 1964, special regulations apply in this case, graduated according to the year of </a:t>
            </a:r>
            <a:r>
              <a:rPr lang="en-US" dirty="0" smtClean="0"/>
              <a:t>birth</a:t>
            </a:r>
          </a:p>
          <a:p>
            <a:r>
              <a:rPr lang="en-US" dirty="0"/>
              <a:t>Depending on state law, professors generally retire at the end of the semester in which they reach the age limit applicable to </a:t>
            </a:r>
            <a:r>
              <a:rPr lang="en-US" dirty="0" smtClean="0"/>
              <a:t>them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345" y="4455448"/>
            <a:ext cx="3149571" cy="209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82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6600" dirty="0" err="1" smtClean="0"/>
              <a:t>Sources</a:t>
            </a:r>
            <a:endParaRPr lang="de-DE" sz="6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Text </a:t>
            </a:r>
            <a:r>
              <a:rPr lang="de-DE" dirty="0" err="1" smtClean="0">
                <a:hlinkClick r:id="rId2"/>
              </a:rPr>
              <a:t>sources</a:t>
            </a:r>
            <a:r>
              <a:rPr lang="de-DE" dirty="0" smtClean="0">
                <a:hlinkClick r:id="rId2"/>
              </a:rPr>
              <a:t>:</a:t>
            </a:r>
          </a:p>
          <a:p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www.academics.de/ratgeber/altersgrenze-beamte</a:t>
            </a:r>
            <a:endParaRPr lang="de-DE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www.oeffentlichen-dienst.de/news/69-gehalt/300-grundschullehrer-gehalt-lehrergehalt.html</a:t>
            </a:r>
            <a:endParaRPr lang="de-DE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www.oeffentlichen-dienst.de/news/69-gehalt/300-grundschullehrer-gehalt-lehrergehalt.html</a:t>
            </a:r>
            <a:endParaRPr lang="de-DE" dirty="0" smtClean="0"/>
          </a:p>
          <a:p>
            <a:r>
              <a:rPr lang="de-DE" dirty="0">
                <a:hlinkClick r:id="rId4"/>
              </a:rPr>
              <a:t>https://www.meineuni.de/top/lehre/bildung-lehramt/lehramt/lehramt-am-gymnasium</a:t>
            </a:r>
            <a:r>
              <a:rPr lang="de-DE" dirty="0" smtClean="0">
                <a:hlinkClick r:id="rId4"/>
              </a:rPr>
              <a:t>/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557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Picture </a:t>
            </a:r>
            <a:r>
              <a:rPr lang="de-DE" dirty="0" err="1" smtClean="0">
                <a:hlinkClick r:id="rId2"/>
              </a:rPr>
              <a:t>sources</a:t>
            </a:r>
            <a:r>
              <a:rPr lang="de-DE" dirty="0" smtClean="0">
                <a:hlinkClick r:id="rId2"/>
              </a:rPr>
              <a:t>:</a:t>
            </a:r>
          </a:p>
          <a:p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://rostock.studentsstudents.de/2017/06/die-arroganz-der-professoren-und-ihre-studentenferne-welt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r>
              <a:rPr lang="de-DE" dirty="0">
                <a:hlinkClick r:id="rId3"/>
              </a:rPr>
              <a:t>https://</a:t>
            </a:r>
            <a:r>
              <a:rPr lang="de-DE" dirty="0" smtClean="0">
                <a:hlinkClick r:id="rId3"/>
              </a:rPr>
              <a:t>www.google.de/search?q=lehrer&amp;rlz=1C1GCEB_enDE813DE814&amp;source=lnms&amp;tbm=isch&amp;sa=X&amp;ved=0ahUKEwinoKGE_IjiAhVR4KYKHc2_DLEQ_AUIDygC&amp;biw=1920&amp;bih=969#imgrc=1NMCtRhNd-S4zM</a:t>
            </a:r>
            <a:endParaRPr lang="de-DE" dirty="0"/>
          </a:p>
          <a:p>
            <a:r>
              <a:rPr lang="de-DE" dirty="0">
                <a:hlinkClick r:id="rId4"/>
              </a:rPr>
              <a:t>https://www.google.de/search?q=lehrer&amp;rlz=1C1GCEB_enDE813DE814&amp;source=lnms&amp;tbm=isch&amp;sa=X&amp;ved=0ahUKEwinoKGE_IjiAhVR4KYKHc2_DLEQ_AUIDygC&amp;biw=1920&amp;bih=969#imgrc=bB-73HTeMDySIM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0848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382</Words>
  <Application>Microsoft Office PowerPoint</Application>
  <PresentationFormat>Breitbild</PresentationFormat>
  <Paragraphs>102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inherit</vt:lpstr>
      <vt:lpstr>Wingdings</vt:lpstr>
      <vt:lpstr>Wingdings 3</vt:lpstr>
      <vt:lpstr>Ion</vt:lpstr>
      <vt:lpstr> Professional Orientation</vt:lpstr>
      <vt:lpstr>Structure</vt:lpstr>
      <vt:lpstr>1. Where you can study in Germany? </vt:lpstr>
      <vt:lpstr>How long you must go? </vt:lpstr>
      <vt:lpstr>Which requirements I need?</vt:lpstr>
      <vt:lpstr>How much get I payed?</vt:lpstr>
      <vt:lpstr>How long I must work? </vt:lpstr>
      <vt:lpstr>Sources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Orientation</dc:title>
  <dc:creator>Annemarie Specht</dc:creator>
  <cp:lastModifiedBy>Annemarie Specht</cp:lastModifiedBy>
  <cp:revision>17</cp:revision>
  <dcterms:created xsi:type="dcterms:W3CDTF">2019-05-02T08:59:53Z</dcterms:created>
  <dcterms:modified xsi:type="dcterms:W3CDTF">2019-05-07T08:44:23Z</dcterms:modified>
</cp:coreProperties>
</file>