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logoservices.com/blog/2017/12/14/what-are-the-best-colors-for-a-company-logo/" TargetMode="External"/><Relationship Id="rId13" Type="http://schemas.openxmlformats.org/officeDocument/2006/relationships/hyperlink" Target="https://www.designweek.co.uk/issues/2-8-july-2018/a-newspaper-is-not-a-magazine-newspaper-design-gestalten-mark-porter/" TargetMode="External"/><Relationship Id="rId3" Type="http://schemas.openxmlformats.org/officeDocument/2006/relationships/hyperlink" Target="https://creative.macromedia-fachhochschule.de/studienangebot-bachelor/design/kommunikationsdesign/?gclid=EAIaIQobChMIqNTeh_CI4gIVlemaCh0uYA6-EAAYASAAEgJZfvD_BwE" TargetMode="External"/><Relationship Id="rId7" Type="http://schemas.openxmlformats.org/officeDocument/2006/relationships/hyperlink" Target="https://www.macromedia-fachhochschule.de/hochschule/standorte/campus-hamburg.html" TargetMode="External"/><Relationship Id="rId12" Type="http://schemas.openxmlformats.org/officeDocument/2006/relationships/hyperlink" Target="https://www.templatemonster.com/blog/best-graphic-design-magazines/" TargetMode="External"/><Relationship Id="rId2" Type="http://schemas.openxmlformats.org/officeDocument/2006/relationships/hyperlink" Target="https://www.medien-studieren.net/studiengaenge/grafikdesig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encampus.de/" TargetMode="External"/><Relationship Id="rId11" Type="http://schemas.openxmlformats.org/officeDocument/2006/relationships/hyperlink" Target="https://www.popwebdesign.net/popart_blog/en/2018/02/top-10-graphic-design-magazines-from-around-the-world/" TargetMode="External"/><Relationship Id="rId5" Type="http://schemas.openxmlformats.org/officeDocument/2006/relationships/hyperlink" Target="https://www.medienstudienfuehrer.de/studiengaenge/grafikdesign/" TargetMode="External"/><Relationship Id="rId10" Type="http://schemas.openxmlformats.org/officeDocument/2006/relationships/hyperlink" Target="https://mashable.com/shopping/nov-17-graphic-design-online-course-sale/?europe=true" TargetMode="External"/><Relationship Id="rId4" Type="http://schemas.openxmlformats.org/officeDocument/2006/relationships/hyperlink" Target="https://de.wikipedia.org/wiki/Grafikdesign" TargetMode="External"/><Relationship Id="rId9" Type="http://schemas.openxmlformats.org/officeDocument/2006/relationships/hyperlink" Target="https://justcreative.com/2018/03/12/learn-graphic-design-resourc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reative.macromedia-fachhochschule.de/studienangebot-bachelor/design/kommunikationsdesign/?gclid=EAIaIQobChMIqNTeh_CI4gIVlemaCh0uYA6-EAAYASAAEgJZfvD_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smtClean="0"/>
              <a:t>design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Job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1778924"/>
            <a:ext cx="10058400" cy="4393276"/>
          </a:xfrm>
        </p:spPr>
        <p:txBody>
          <a:bodyPr>
            <a:normAutofit lnSpcReduction="10000"/>
          </a:bodyPr>
          <a:lstStyle/>
          <a:p>
            <a:r>
              <a:rPr lang="de-DE" sz="1400" dirty="0">
                <a:hlinkClick r:id="rId2"/>
              </a:rPr>
              <a:t>https://www.medien-studieren.net/studiengaenge/grafikdesign</a:t>
            </a:r>
            <a:r>
              <a:rPr lang="de-DE" sz="1400" dirty="0" smtClean="0">
                <a:hlinkClick r:id="rId2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3"/>
              </a:rPr>
              <a:t>https://creative.macromedia-fachhochschule.de/studienangebot-bachelor/design/kommunikationsdesign/?</a:t>
            </a:r>
            <a:r>
              <a:rPr lang="de-DE" sz="1400" dirty="0" smtClean="0">
                <a:hlinkClick r:id="rId3"/>
              </a:rPr>
              <a:t>gclid=EAIaIQobChMIqNTeh_CI4gIVlemaCh0uYA6-EAAYASAAEgJZfvD_BwE</a:t>
            </a:r>
            <a:endParaRPr lang="de-DE" sz="1400" dirty="0" smtClean="0"/>
          </a:p>
          <a:p>
            <a:r>
              <a:rPr lang="de-DE" sz="1400" dirty="0">
                <a:hlinkClick r:id="rId4"/>
              </a:rPr>
              <a:t>https://</a:t>
            </a:r>
            <a:r>
              <a:rPr lang="de-DE" sz="1400" dirty="0" smtClean="0">
                <a:hlinkClick r:id="rId4"/>
              </a:rPr>
              <a:t>de.wikipedia.org/wiki/Grafikdesign</a:t>
            </a:r>
            <a:endParaRPr lang="de-DE" sz="1400" dirty="0" smtClean="0"/>
          </a:p>
          <a:p>
            <a:r>
              <a:rPr lang="de-DE" sz="1400" dirty="0">
                <a:hlinkClick r:id="rId5"/>
              </a:rPr>
              <a:t>https://www.medienstudienfuehrer.de/studiengaenge/grafikdesign</a:t>
            </a:r>
            <a:r>
              <a:rPr lang="de-DE" sz="1400" dirty="0" smtClean="0">
                <a:hlinkClick r:id="rId5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6"/>
              </a:rPr>
              <a:t>https://</a:t>
            </a:r>
            <a:r>
              <a:rPr lang="de-DE" sz="1400" dirty="0" smtClean="0">
                <a:hlinkClick r:id="rId6"/>
              </a:rPr>
              <a:t>www.mediencampus.de/</a:t>
            </a:r>
            <a:endParaRPr lang="de-DE" sz="1400" dirty="0" smtClean="0"/>
          </a:p>
          <a:p>
            <a:r>
              <a:rPr lang="de-DE" sz="1400" dirty="0">
                <a:hlinkClick r:id="rId7"/>
              </a:rPr>
              <a:t>https://</a:t>
            </a:r>
            <a:r>
              <a:rPr lang="de-DE" sz="1400" dirty="0" smtClean="0">
                <a:hlinkClick r:id="rId7"/>
              </a:rPr>
              <a:t>www.macromedia-fachhochschule.de/hochschule/standorte/campus-hamburg.html</a:t>
            </a:r>
            <a:endParaRPr lang="de-DE" sz="1400" dirty="0" smtClean="0"/>
          </a:p>
          <a:p>
            <a:r>
              <a:rPr lang="de-DE" sz="1400" dirty="0">
                <a:hlinkClick r:id="rId8"/>
              </a:rPr>
              <a:t>https://www.freelogoservices.com/blog/2017/12/14/what-are-the-best-colors-for-a-company-logo</a:t>
            </a:r>
            <a:r>
              <a:rPr lang="de-DE" sz="1400" dirty="0" smtClean="0">
                <a:hlinkClick r:id="rId8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9"/>
              </a:rPr>
              <a:t>https://justcreative.com/2018/03/12/learn-graphic-design-resources</a:t>
            </a:r>
            <a:r>
              <a:rPr lang="de-DE" sz="1400" dirty="0" smtClean="0">
                <a:hlinkClick r:id="rId9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10"/>
              </a:rPr>
              <a:t>https://mashable.com/shopping/nov-17-graphic-design-online-course-sale/?</a:t>
            </a:r>
            <a:r>
              <a:rPr lang="de-DE" sz="1400" dirty="0" smtClean="0">
                <a:hlinkClick r:id="rId10"/>
              </a:rPr>
              <a:t>europe=true</a:t>
            </a:r>
            <a:endParaRPr lang="de-DE" sz="1400" dirty="0" smtClean="0"/>
          </a:p>
          <a:p>
            <a:r>
              <a:rPr lang="de-DE" sz="1400" dirty="0">
                <a:hlinkClick r:id="rId11"/>
              </a:rPr>
              <a:t>https://www.popwebdesign.net/popart_blog/en/2018/02/top-10-graphic-design-magazines-from-around-the-world</a:t>
            </a:r>
            <a:r>
              <a:rPr lang="de-DE" sz="1400" dirty="0" smtClean="0">
                <a:hlinkClick r:id="rId11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12"/>
              </a:rPr>
              <a:t>https://www.templatemonster.com/blog/best-graphic-design-magazines</a:t>
            </a:r>
            <a:r>
              <a:rPr lang="de-DE" sz="1400" dirty="0" smtClean="0">
                <a:hlinkClick r:id="rId12"/>
              </a:rPr>
              <a:t>/</a:t>
            </a:r>
            <a:endParaRPr lang="de-DE" sz="1400" dirty="0" smtClean="0"/>
          </a:p>
          <a:p>
            <a:r>
              <a:rPr lang="de-DE" sz="1400" dirty="0">
                <a:hlinkClick r:id="rId13"/>
              </a:rPr>
              <a:t>https://www.designweek.co.uk/issues/2-8-july-2018/a-newspaper-is-not-a-magazine-newspaper-design-gestalten-mark-porter</a:t>
            </a:r>
            <a:r>
              <a:rPr lang="de-DE" sz="1400" dirty="0" smtClean="0">
                <a:hlinkClick r:id="rId13"/>
              </a:rPr>
              <a:t>/</a:t>
            </a:r>
            <a:endParaRPr lang="de-DE" sz="1400" dirty="0" smtClean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566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1.What‘s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?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r>
              <a:rPr lang="de-DE" dirty="0" smtClean="0"/>
              <a:t>3. </a:t>
            </a:r>
            <a:r>
              <a:rPr lang="de-DE" dirty="0" smtClean="0"/>
              <a:t>Education</a:t>
            </a:r>
          </a:p>
          <a:p>
            <a:pPr lvl="1"/>
            <a:r>
              <a:rPr lang="de-DE" dirty="0" smtClean="0"/>
              <a:t>3.1. Macromedia UAPS</a:t>
            </a:r>
            <a:endParaRPr lang="de-DE" dirty="0" smtClean="0"/>
          </a:p>
          <a:p>
            <a:r>
              <a:rPr lang="de-DE" dirty="0"/>
              <a:t>4</a:t>
            </a:r>
            <a:r>
              <a:rPr lang="de-DE" dirty="0" smtClean="0"/>
              <a:t>. Essentials</a:t>
            </a:r>
          </a:p>
          <a:p>
            <a:r>
              <a:rPr lang="de-DE" dirty="0" smtClean="0"/>
              <a:t>5.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shouldn‘t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err="1" smtClean="0"/>
              <a:t>designer</a:t>
            </a:r>
            <a:endParaRPr lang="de-DE" dirty="0" smtClean="0"/>
          </a:p>
          <a:p>
            <a:r>
              <a:rPr lang="de-DE" dirty="0" smtClean="0"/>
              <a:t>6. </a:t>
            </a:r>
            <a:r>
              <a:rPr lang="de-DE" dirty="0" err="1" smtClean="0"/>
              <a:t>S</a:t>
            </a:r>
            <a:r>
              <a:rPr lang="de-DE" dirty="0" err="1" smtClean="0"/>
              <a:t>ources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1828800"/>
            <a:ext cx="3718906" cy="24792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71" y="578566"/>
            <a:ext cx="2531977" cy="34198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16" y="4206238"/>
            <a:ext cx="2856378" cy="18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o</a:t>
            </a:r>
            <a:r>
              <a:rPr lang="de-DE" dirty="0" smtClean="0"/>
              <a:t>, </a:t>
            </a:r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 err="1" smtClean="0"/>
              <a:t>visual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typography</a:t>
            </a:r>
            <a:r>
              <a:rPr lang="de-DE" dirty="0" smtClean="0"/>
              <a:t>, </a:t>
            </a:r>
            <a:r>
              <a:rPr lang="de-DE" dirty="0" err="1" smtClean="0"/>
              <a:t>photography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illustration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comes</a:t>
            </a:r>
            <a:r>
              <a:rPr lang="de-DE" dirty="0" smtClean="0"/>
              <a:t> in 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logos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brandings</a:t>
            </a:r>
            <a:r>
              <a:rPr lang="de-DE" dirty="0" smtClean="0"/>
              <a:t> in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corporal</a:t>
            </a:r>
            <a:r>
              <a:rPr lang="de-DE" dirty="0" smtClean="0"/>
              <a:t> design but also in </a:t>
            </a:r>
            <a:r>
              <a:rPr lang="de-DE" dirty="0" err="1" smtClean="0"/>
              <a:t>editorials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magazines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newspapers</a:t>
            </a:r>
            <a:endParaRPr lang="de-DE" dirty="0" smtClean="0"/>
          </a:p>
          <a:p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err="1" smtClean="0"/>
              <a:t>designer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different </a:t>
            </a:r>
            <a:r>
              <a:rPr lang="de-DE" dirty="0" err="1" smtClean="0"/>
              <a:t>fields</a:t>
            </a:r>
            <a:r>
              <a:rPr lang="de-DE" dirty="0"/>
              <a:t> </a:t>
            </a:r>
            <a:r>
              <a:rPr lang="de-DE" dirty="0" smtClean="0"/>
              <a:t>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print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electronic </a:t>
            </a:r>
            <a:r>
              <a:rPr lang="de-DE" dirty="0" err="1" smtClean="0"/>
              <a:t>media</a:t>
            </a:r>
            <a:endParaRPr lang="de-DE" dirty="0" smtClean="0"/>
          </a:p>
          <a:p>
            <a:r>
              <a:rPr lang="de-DE" dirty="0" smtClean="0"/>
              <a:t>Income: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precise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different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ultimate</a:t>
            </a:r>
            <a:r>
              <a:rPr lang="de-DE" dirty="0" smtClean="0"/>
              <a:t> </a:t>
            </a:r>
            <a:r>
              <a:rPr lang="de-DE" dirty="0" err="1" smtClean="0"/>
              <a:t>income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– </a:t>
            </a:r>
            <a:r>
              <a:rPr lang="de-DE" dirty="0" err="1" smtClean="0"/>
              <a:t>starts</a:t>
            </a:r>
            <a:r>
              <a:rPr lang="de-DE" dirty="0" smtClean="0"/>
              <a:t> at </a:t>
            </a:r>
            <a:r>
              <a:rPr lang="de-DE" dirty="0" err="1" smtClean="0"/>
              <a:t>approx</a:t>
            </a:r>
            <a:r>
              <a:rPr lang="de-DE" dirty="0" smtClean="0"/>
              <a:t>. 2250€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designers</a:t>
            </a:r>
            <a:endParaRPr lang="de-DE" dirty="0" smtClean="0"/>
          </a:p>
          <a:p>
            <a:r>
              <a:rPr lang="de-DE" dirty="0" smtClean="0"/>
              <a:t>Average at 1500€-3300€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2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Key </a:t>
            </a:r>
            <a:r>
              <a:rPr lang="de-DE" sz="1800" dirty="0" err="1" smtClean="0"/>
              <a:t>skills</a:t>
            </a:r>
            <a:r>
              <a:rPr lang="de-DE" sz="1800" dirty="0" smtClean="0"/>
              <a:t>: </a:t>
            </a:r>
            <a:r>
              <a:rPr lang="de-DE" sz="1800" dirty="0" err="1" smtClean="0"/>
              <a:t>artistic</a:t>
            </a:r>
            <a:r>
              <a:rPr lang="de-DE" sz="1800" dirty="0" smtClean="0"/>
              <a:t>, </a:t>
            </a:r>
            <a:r>
              <a:rPr lang="de-DE" sz="1800" dirty="0" err="1" smtClean="0"/>
              <a:t>creative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communicative</a:t>
            </a:r>
            <a:r>
              <a:rPr lang="de-DE" sz="1800" dirty="0" smtClean="0"/>
              <a:t> </a:t>
            </a:r>
            <a:r>
              <a:rPr lang="de-DE" sz="1800" dirty="0" err="1" smtClean="0"/>
              <a:t>capabilities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verbally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drafted</a:t>
            </a:r>
            <a:r>
              <a:rPr lang="de-DE" sz="1800" dirty="0" smtClean="0"/>
              <a:t> in </a:t>
            </a:r>
            <a:r>
              <a:rPr lang="de-DE" sz="1800" dirty="0" err="1" smtClean="0"/>
              <a:t>any</a:t>
            </a:r>
            <a:r>
              <a:rPr lang="de-DE" sz="1800" dirty="0" smtClean="0"/>
              <a:t> </a:t>
            </a:r>
            <a:r>
              <a:rPr lang="de-DE" sz="1800" dirty="0" err="1" smtClean="0"/>
              <a:t>way</a:t>
            </a:r>
            <a:r>
              <a:rPr lang="de-DE" sz="1800" dirty="0" smtClean="0"/>
              <a:t> </a:t>
            </a:r>
            <a:r>
              <a:rPr lang="de-DE" sz="1800" dirty="0" err="1" smtClean="0"/>
              <a:t>shape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form), </a:t>
            </a:r>
            <a:r>
              <a:rPr lang="de-DE" sz="1800" dirty="0" err="1" smtClean="0"/>
              <a:t>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independently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meet</a:t>
            </a:r>
            <a:r>
              <a:rPr lang="de-DE" sz="1800" dirty="0" smtClean="0"/>
              <a:t> </a:t>
            </a:r>
            <a:r>
              <a:rPr lang="de-DE" sz="1800" dirty="0" err="1" smtClean="0"/>
              <a:t>deadlines</a:t>
            </a:r>
            <a:endParaRPr lang="de-DE" sz="1800" dirty="0"/>
          </a:p>
          <a:p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self-employed</a:t>
            </a:r>
            <a:r>
              <a:rPr lang="de-DE" sz="1800" dirty="0" smtClean="0"/>
              <a:t>/</a:t>
            </a:r>
            <a:r>
              <a:rPr lang="de-DE" sz="1800" dirty="0" err="1" smtClean="0"/>
              <a:t>freelance</a:t>
            </a:r>
            <a:r>
              <a:rPr lang="de-DE" sz="1800" dirty="0" smtClean="0"/>
              <a:t> – </a:t>
            </a:r>
            <a:r>
              <a:rPr lang="de-DE" sz="1800" dirty="0" err="1" smtClean="0"/>
              <a:t>business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sales</a:t>
            </a:r>
            <a:r>
              <a:rPr lang="de-DE" sz="1800" dirty="0" smtClean="0"/>
              <a:t> </a:t>
            </a:r>
            <a:r>
              <a:rPr lang="de-DE" sz="1800" dirty="0" err="1" smtClean="0"/>
              <a:t>skills</a:t>
            </a:r>
            <a:r>
              <a:rPr lang="de-DE" sz="1800" dirty="0" smtClean="0"/>
              <a:t> </a:t>
            </a:r>
          </a:p>
          <a:p>
            <a:r>
              <a:rPr lang="de-DE" sz="1800" dirty="0" err="1" smtClean="0"/>
              <a:t>Certificate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associate‘s</a:t>
            </a:r>
            <a:r>
              <a:rPr lang="de-DE" sz="1800" dirty="0" smtClean="0"/>
              <a:t> </a:t>
            </a:r>
            <a:r>
              <a:rPr lang="de-DE" sz="1800" dirty="0" err="1" smtClean="0"/>
              <a:t>degree</a:t>
            </a:r>
            <a:r>
              <a:rPr lang="de-DE" sz="1800" dirty="0" smtClean="0"/>
              <a:t> in </a:t>
            </a:r>
            <a:r>
              <a:rPr lang="de-DE" sz="1800" dirty="0" err="1" smtClean="0"/>
              <a:t>graphic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assistant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technical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</a:t>
            </a:r>
            <a:r>
              <a:rPr lang="de-DE" sz="1800" dirty="0" smtClean="0"/>
              <a:t> </a:t>
            </a:r>
            <a:r>
              <a:rPr lang="de-DE" sz="1800" dirty="0" err="1" smtClean="0"/>
              <a:t>positions</a:t>
            </a:r>
            <a:r>
              <a:rPr lang="de-DE" sz="1800" dirty="0" smtClean="0"/>
              <a:t> – </a:t>
            </a:r>
            <a:r>
              <a:rPr lang="de-DE" sz="1800" dirty="0" err="1" smtClean="0"/>
              <a:t>however</a:t>
            </a:r>
            <a:r>
              <a:rPr lang="de-DE" sz="1800" dirty="0" smtClean="0"/>
              <a:t>, </a:t>
            </a:r>
            <a:r>
              <a:rPr lang="de-DE" sz="1800" dirty="0" err="1" smtClean="0"/>
              <a:t>most</a:t>
            </a:r>
            <a:r>
              <a:rPr lang="de-DE" sz="1800" dirty="0" smtClean="0"/>
              <a:t> </a:t>
            </a:r>
            <a:r>
              <a:rPr lang="de-DE" sz="1800" dirty="0" err="1" smtClean="0"/>
              <a:t>graphic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positions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</a:t>
            </a:r>
            <a:r>
              <a:rPr lang="de-DE" sz="1800" dirty="0" smtClean="0"/>
              <a:t> at least a </a:t>
            </a:r>
            <a:r>
              <a:rPr lang="de-DE" sz="1800" dirty="0" err="1" smtClean="0"/>
              <a:t>bachelor‘s</a:t>
            </a:r>
            <a:r>
              <a:rPr lang="de-DE" sz="1800" dirty="0" smtClean="0"/>
              <a:t> </a:t>
            </a:r>
            <a:r>
              <a:rPr lang="de-DE" sz="1800" dirty="0" err="1" smtClean="0"/>
              <a:t>degree</a:t>
            </a:r>
            <a:endParaRPr lang="de-DE" sz="1800" dirty="0" smtClean="0"/>
          </a:p>
          <a:p>
            <a:endParaRPr lang="de-DE" sz="1800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0" y="4080298"/>
            <a:ext cx="3986819" cy="22410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016087"/>
            <a:ext cx="4098175" cy="2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Graph-Ed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Admission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involve</a:t>
            </a:r>
            <a:r>
              <a:rPr lang="de-DE" dirty="0" smtClean="0"/>
              <a:t> </a:t>
            </a:r>
            <a:r>
              <a:rPr lang="de-DE" dirty="0" err="1" smtClean="0"/>
              <a:t>submissions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sketches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artworks</a:t>
            </a:r>
            <a:endParaRPr lang="de-DE" dirty="0" smtClean="0"/>
          </a:p>
          <a:p>
            <a:r>
              <a:rPr lang="de-DE" dirty="0" smtClean="0"/>
              <a:t>On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8 </a:t>
            </a:r>
            <a:r>
              <a:rPr lang="de-DE" dirty="0" err="1" smtClean="0"/>
              <a:t>semesters</a:t>
            </a:r>
            <a:r>
              <a:rPr lang="de-DE" dirty="0" smtClean="0"/>
              <a:t> on </a:t>
            </a:r>
            <a:r>
              <a:rPr lang="de-DE" dirty="0" err="1" smtClean="0"/>
              <a:t>average</a:t>
            </a:r>
            <a:endParaRPr lang="de-DE" dirty="0" smtClean="0"/>
          </a:p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Bachelor‘s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Master‘s</a:t>
            </a:r>
            <a:r>
              <a:rPr lang="de-DE" dirty="0" smtClean="0"/>
              <a:t> </a:t>
            </a:r>
            <a:r>
              <a:rPr lang="de-DE" dirty="0" err="1" smtClean="0"/>
              <a:t>degrees</a:t>
            </a:r>
            <a:endParaRPr lang="de-DE" dirty="0" smtClean="0"/>
          </a:p>
          <a:p>
            <a:r>
              <a:rPr lang="de-DE" dirty="0" smtClean="0"/>
              <a:t>Content in a </a:t>
            </a:r>
            <a:r>
              <a:rPr lang="de-DE" dirty="0" err="1" smtClean="0"/>
              <a:t>bachelor‘s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: </a:t>
            </a:r>
            <a:r>
              <a:rPr lang="de-DE" dirty="0" err="1" smtClean="0"/>
              <a:t>basics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, </a:t>
            </a:r>
            <a:r>
              <a:rPr lang="de-DE" dirty="0" err="1" smtClean="0"/>
              <a:t>visual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, </a:t>
            </a:r>
            <a:r>
              <a:rPr lang="de-DE" dirty="0" err="1" smtClean="0"/>
              <a:t>illustration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collages</a:t>
            </a:r>
            <a:r>
              <a:rPr lang="de-DE" dirty="0" smtClean="0"/>
              <a:t>, digital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print</a:t>
            </a:r>
            <a:r>
              <a:rPr lang="de-DE" dirty="0" smtClean="0"/>
              <a:t> design, </a:t>
            </a:r>
            <a:r>
              <a:rPr lang="de-DE" dirty="0" err="1" smtClean="0"/>
              <a:t>typography</a:t>
            </a:r>
            <a:r>
              <a:rPr lang="de-DE" dirty="0" smtClean="0"/>
              <a:t>, </a:t>
            </a:r>
            <a:r>
              <a:rPr lang="de-DE" dirty="0" err="1" smtClean="0"/>
              <a:t>corporate</a:t>
            </a:r>
            <a:r>
              <a:rPr lang="de-DE" dirty="0" smtClean="0"/>
              <a:t> design, film etc. – </a:t>
            </a:r>
            <a:r>
              <a:rPr lang="de-DE" dirty="0" err="1" smtClean="0"/>
              <a:t>however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, digital </a:t>
            </a:r>
            <a:r>
              <a:rPr lang="de-DE" dirty="0" err="1" smtClean="0"/>
              <a:t>economy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languages</a:t>
            </a:r>
            <a:r>
              <a:rPr lang="de-DE" dirty="0" smtClean="0"/>
              <a:t>          </a:t>
            </a:r>
          </a:p>
          <a:p>
            <a:r>
              <a:rPr lang="de-DE" dirty="0" smtClean="0"/>
              <a:t>Schools in Germany: CODE University </a:t>
            </a:r>
            <a:r>
              <a:rPr lang="de-DE" dirty="0" err="1" smtClean="0"/>
              <a:t>of</a:t>
            </a:r>
            <a:r>
              <a:rPr lang="de-DE" dirty="0" smtClean="0"/>
              <a:t> Applied </a:t>
            </a:r>
            <a:r>
              <a:rPr lang="de-DE" dirty="0" err="1" smtClean="0"/>
              <a:t>Sciences</a:t>
            </a:r>
            <a:endParaRPr lang="de-DE" dirty="0" smtClean="0"/>
          </a:p>
          <a:p>
            <a:pPr marL="2271400" lvl="8" indent="0">
              <a:buNone/>
            </a:pPr>
            <a:r>
              <a:rPr lang="de-DE" dirty="0" smtClean="0"/>
              <a:t>       </a:t>
            </a:r>
            <a:r>
              <a:rPr lang="de-DE" sz="2000" dirty="0" smtClean="0"/>
              <a:t>SRH Hochschule der populären Künste  </a:t>
            </a:r>
          </a:p>
          <a:p>
            <a:pPr marL="2271400" lvl="8" indent="0">
              <a:buNone/>
            </a:pPr>
            <a:r>
              <a:rPr lang="de-DE" sz="2000" dirty="0" smtClean="0"/>
              <a:t>      Technische Akademie Wuppertal                                                     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141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EX. Macromedia University </a:t>
            </a:r>
            <a:r>
              <a:rPr lang="de-DE" dirty="0" err="1" smtClean="0"/>
              <a:t>of</a:t>
            </a:r>
            <a:r>
              <a:rPr lang="de-DE" dirty="0" smtClean="0"/>
              <a:t> Applied </a:t>
            </a:r>
            <a:r>
              <a:rPr lang="de-DE" dirty="0" err="1" smtClean="0"/>
              <a:t>sciences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Design B.A.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Bachelor </a:t>
            </a:r>
            <a:r>
              <a:rPr lang="de-DE" sz="1600" dirty="0" err="1" smtClean="0"/>
              <a:t>of</a:t>
            </a:r>
            <a:r>
              <a:rPr lang="de-DE" sz="1600" dirty="0" smtClean="0"/>
              <a:t> Art</a:t>
            </a:r>
          </a:p>
          <a:p>
            <a:r>
              <a:rPr lang="de-DE" sz="1600" dirty="0" smtClean="0"/>
              <a:t>Takes </a:t>
            </a:r>
            <a:r>
              <a:rPr lang="de-DE" sz="1600" dirty="0" err="1" smtClean="0"/>
              <a:t>about</a:t>
            </a:r>
            <a:r>
              <a:rPr lang="de-DE" sz="1600" dirty="0" smtClean="0"/>
              <a:t> 6-7 </a:t>
            </a:r>
            <a:r>
              <a:rPr lang="de-DE" sz="1600" dirty="0" err="1" smtClean="0"/>
              <a:t>semesters</a:t>
            </a:r>
            <a:r>
              <a:rPr lang="de-DE" sz="1600" dirty="0" smtClean="0"/>
              <a:t> </a:t>
            </a:r>
            <a:r>
              <a:rPr lang="de-DE" sz="1600" dirty="0" err="1" smtClean="0"/>
              <a:t>including</a:t>
            </a:r>
            <a:r>
              <a:rPr lang="de-DE" sz="1600" dirty="0" smtClean="0"/>
              <a:t> </a:t>
            </a:r>
            <a:r>
              <a:rPr lang="de-DE" sz="1600" dirty="0" err="1" smtClean="0"/>
              <a:t>practice</a:t>
            </a:r>
            <a:r>
              <a:rPr lang="de-DE" sz="1600" dirty="0" smtClean="0"/>
              <a:t> </a:t>
            </a:r>
            <a:r>
              <a:rPr lang="de-DE" sz="1600" dirty="0" err="1" smtClean="0"/>
              <a:t>semester</a:t>
            </a:r>
            <a:endParaRPr lang="de-DE" sz="1600" dirty="0" smtClean="0"/>
          </a:p>
          <a:p>
            <a:r>
              <a:rPr lang="de-DE" sz="1600" dirty="0" smtClean="0"/>
              <a:t>Locations in Berlin, Freiburg, Leipzig, Hamburg</a:t>
            </a:r>
          </a:p>
          <a:p>
            <a:r>
              <a:rPr lang="de-DE" sz="1600" dirty="0" err="1" smtClean="0"/>
              <a:t>Tuition</a:t>
            </a:r>
            <a:r>
              <a:rPr lang="de-DE" sz="1600" dirty="0" smtClean="0"/>
              <a:t> </a:t>
            </a:r>
            <a:r>
              <a:rPr lang="de-DE" sz="1600" dirty="0" err="1" smtClean="0"/>
              <a:t>fee</a:t>
            </a:r>
            <a:r>
              <a:rPr lang="de-DE" sz="1600" dirty="0" smtClean="0"/>
              <a:t> 690€ per </a:t>
            </a:r>
            <a:r>
              <a:rPr lang="de-DE" sz="1600" dirty="0" err="1" smtClean="0"/>
              <a:t>month</a:t>
            </a:r>
            <a:r>
              <a:rPr lang="de-DE" sz="1600" dirty="0" smtClean="0"/>
              <a:t> </a:t>
            </a:r>
            <a:r>
              <a:rPr lang="de-DE" sz="1600" dirty="0" err="1" smtClean="0"/>
              <a:t>though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 </a:t>
            </a:r>
            <a:r>
              <a:rPr lang="de-DE" sz="1600" dirty="0" err="1" smtClean="0"/>
              <a:t>scholarships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financial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endParaRPr lang="de-DE" sz="1600" dirty="0" smtClean="0"/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info</a:t>
            </a:r>
            <a:r>
              <a:rPr lang="de-DE" sz="1600" dirty="0"/>
              <a:t> </a:t>
            </a:r>
            <a:r>
              <a:rPr lang="de-DE" sz="1600" dirty="0" smtClean="0"/>
              <a:t>visit </a:t>
            </a:r>
            <a:r>
              <a:rPr lang="de-DE" sz="1600" dirty="0">
                <a:hlinkClick r:id="rId2"/>
              </a:rPr>
              <a:t>https://creative.macromedia-fachhochschule.de/studienangebot-bachelor/design/kommunikationsdesign/?</a:t>
            </a:r>
            <a:r>
              <a:rPr lang="de-DE" sz="1600" dirty="0" smtClean="0">
                <a:hlinkClick r:id="rId2"/>
              </a:rPr>
              <a:t>gclid=EAIaIQobChMIqNTeh_CI4gIVlemaCh0uYA6-EAAYASAAEgJZfvD_BwE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25" y="4524692"/>
            <a:ext cx="6154968" cy="2093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48" y="1529814"/>
            <a:ext cx="3447046" cy="11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Essentials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Bachelor’s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, </a:t>
            </a:r>
            <a:r>
              <a:rPr lang="de-DE" dirty="0" err="1" smtClean="0"/>
              <a:t>Master’s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endParaRPr lang="de-DE" dirty="0"/>
          </a:p>
          <a:p>
            <a:r>
              <a:rPr lang="de-DE" dirty="0" err="1" smtClean="0"/>
              <a:t>fields</a:t>
            </a:r>
            <a:r>
              <a:rPr lang="de-DE" dirty="0"/>
              <a:t>: </a:t>
            </a:r>
            <a:r>
              <a:rPr lang="de-DE" dirty="0" err="1"/>
              <a:t>art</a:t>
            </a:r>
            <a:r>
              <a:rPr lang="de-DE" dirty="0"/>
              <a:t>, </a:t>
            </a:r>
            <a:r>
              <a:rPr lang="de-DE" dirty="0" err="1"/>
              <a:t>graphic</a:t>
            </a:r>
            <a:r>
              <a:rPr lang="de-DE" dirty="0"/>
              <a:t> design,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fields</a:t>
            </a:r>
            <a:endParaRPr lang="de-DE" dirty="0"/>
          </a:p>
          <a:p>
            <a:r>
              <a:rPr lang="de-DE" dirty="0"/>
              <a:t>Experience: </a:t>
            </a:r>
            <a:r>
              <a:rPr lang="de-DE" dirty="0" err="1"/>
              <a:t>portfolio</a:t>
            </a:r>
            <a:r>
              <a:rPr lang="de-DE" dirty="0"/>
              <a:t>, sample </a:t>
            </a:r>
            <a:r>
              <a:rPr lang="de-DE" dirty="0" err="1"/>
              <a:t>work</a:t>
            </a:r>
            <a:endParaRPr lang="de-DE" dirty="0"/>
          </a:p>
          <a:p>
            <a:r>
              <a:rPr lang="de-DE" dirty="0"/>
              <a:t>Skills: </a:t>
            </a:r>
            <a:r>
              <a:rPr lang="de-DE" dirty="0" err="1"/>
              <a:t>artistic</a:t>
            </a:r>
            <a:r>
              <a:rPr lang="de-DE" dirty="0"/>
              <a:t>, </a:t>
            </a:r>
            <a:r>
              <a:rPr lang="de-DE" dirty="0" err="1"/>
              <a:t>creative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communicative</a:t>
            </a:r>
            <a:r>
              <a:rPr lang="de-DE" dirty="0"/>
              <a:t> </a:t>
            </a:r>
            <a:r>
              <a:rPr lang="de-DE" dirty="0" err="1"/>
              <a:t>skills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55" y="3366062"/>
            <a:ext cx="3620040" cy="19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 </a:t>
            </a:r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err="1" smtClean="0"/>
              <a:t>designer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You‘re</a:t>
            </a:r>
            <a:r>
              <a:rPr lang="de-DE" dirty="0" smtClean="0"/>
              <a:t>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talented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artistic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workspace</a:t>
            </a:r>
            <a:endParaRPr lang="de-DE" dirty="0" smtClean="0"/>
          </a:p>
          <a:p>
            <a:r>
              <a:rPr lang="de-DE" dirty="0" smtClean="0"/>
              <a:t>Communication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greatest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easily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capability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advantage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5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Maybe</a:t>
            </a:r>
            <a:r>
              <a:rPr lang="de-DE" dirty="0" smtClean="0"/>
              <a:t> not </a:t>
            </a:r>
            <a:r>
              <a:rPr lang="de-DE" dirty="0" err="1" smtClean="0"/>
              <a:t>if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client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restricting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creativity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productive</a:t>
            </a:r>
            <a:r>
              <a:rPr lang="de-DE" dirty="0" smtClean="0"/>
              <a:t> at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time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thought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having</a:t>
            </a:r>
            <a:r>
              <a:rPr lang="de-DE" dirty="0" smtClean="0"/>
              <a:t> a </a:t>
            </a:r>
            <a:r>
              <a:rPr lang="de-DE" dirty="0" err="1" smtClean="0"/>
              <a:t>deadline</a:t>
            </a:r>
            <a:r>
              <a:rPr lang="de-DE" dirty="0" smtClean="0"/>
              <a:t> </a:t>
            </a:r>
            <a:r>
              <a:rPr lang="de-DE" dirty="0" err="1" smtClean="0"/>
              <a:t>stresses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out</a:t>
            </a:r>
          </a:p>
          <a:p>
            <a:r>
              <a:rPr lang="de-DE" dirty="0" err="1" smtClean="0"/>
              <a:t>You‘re</a:t>
            </a:r>
            <a:r>
              <a:rPr lang="de-DE" dirty="0" smtClean="0"/>
              <a:t> not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fond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desk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71" y="3258600"/>
            <a:ext cx="3158836" cy="17764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44" y="4281055"/>
            <a:ext cx="2402009" cy="20033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34" y="4759729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Rot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530</Words>
  <Application>Microsoft Office PowerPoint</Application>
  <PresentationFormat>Breitbild</PresentationFormat>
  <Paragraphs>65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Holzart</vt:lpstr>
      <vt:lpstr>GRAphic design</vt:lpstr>
      <vt:lpstr>Overview</vt:lpstr>
      <vt:lpstr>so, what‘s the job about?</vt:lpstr>
      <vt:lpstr>Requirements</vt:lpstr>
      <vt:lpstr>Graph-Ed</vt:lpstr>
      <vt:lpstr>EX. Macromedia University of Applied sciences</vt:lpstr>
      <vt:lpstr>Essentials</vt:lpstr>
      <vt:lpstr>Maybe You should become a graphic designer if…</vt:lpstr>
      <vt:lpstr>Maybe not if…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 my duuudes</dc:title>
  <dc:creator>Ly Hoang Thi</dc:creator>
  <cp:lastModifiedBy>Ly Hoang Thi</cp:lastModifiedBy>
  <cp:revision>18</cp:revision>
  <dcterms:created xsi:type="dcterms:W3CDTF">2019-05-02T09:36:59Z</dcterms:created>
  <dcterms:modified xsi:type="dcterms:W3CDTF">2019-05-07T08:57:33Z</dcterms:modified>
</cp:coreProperties>
</file>