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4" r:id="rId8"/>
    <p:sldId id="265" r:id="rId9"/>
    <p:sldId id="266" r:id="rId10"/>
    <p:sldId id="262" r:id="rId11"/>
    <p:sldId id="263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E3B5"/>
    <a:srgbClr val="F6F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25F4-17E7-4874-9EEA-9472F2689913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F4AF-6044-4058-83F6-B98E7084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49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25F4-17E7-4874-9EEA-9472F2689913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F4AF-6044-4058-83F6-B98E7084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3424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25F4-17E7-4874-9EEA-9472F2689913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F4AF-6044-4058-83F6-B98E7084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8999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25F4-17E7-4874-9EEA-9472F2689913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F4AF-6044-4058-83F6-B98E7084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6792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25F4-17E7-4874-9EEA-9472F2689913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F4AF-6044-4058-83F6-B98E7084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591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25F4-17E7-4874-9EEA-9472F2689913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F4AF-6044-4058-83F6-B98E7084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580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25F4-17E7-4874-9EEA-9472F2689913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F4AF-6044-4058-83F6-B98E7084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595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25F4-17E7-4874-9EEA-9472F2689913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F4AF-6044-4058-83F6-B98E7084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880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25F4-17E7-4874-9EEA-9472F2689913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F4AF-6044-4058-83F6-B98E7084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4386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25F4-17E7-4874-9EEA-9472F2689913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F4AF-6044-4058-83F6-B98E7084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939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25F4-17E7-4874-9EEA-9472F2689913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F4AF-6044-4058-83F6-B98E7084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6893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F25F4-17E7-4874-9EEA-9472F2689913}" type="datetimeFigureOut">
              <a:rPr lang="de-DE" smtClean="0"/>
              <a:t>17.11.2018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AF4AF-6044-4058-83F6-B98E70840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219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Quellbild anzei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016"/>
            <a:ext cx="9149130" cy="6875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 3"/>
          <p:cNvSpPr/>
          <p:nvPr/>
        </p:nvSpPr>
        <p:spPr>
          <a:xfrm>
            <a:off x="15582" y="5445224"/>
            <a:ext cx="9149130" cy="1008112"/>
          </a:xfrm>
          <a:prstGeom prst="rect">
            <a:avLst/>
          </a:prstGeom>
          <a:solidFill>
            <a:srgbClr val="B3E3B5"/>
          </a:solidFill>
          <a:ln>
            <a:solidFill>
              <a:srgbClr val="B3E3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582" y="5214267"/>
            <a:ext cx="9149130" cy="1470025"/>
          </a:xfrm>
        </p:spPr>
        <p:txBody>
          <a:bodyPr/>
          <a:lstStyle/>
          <a:p>
            <a:r>
              <a:rPr lang="de-DE" sz="5400" b="1" dirty="0" smtClean="0">
                <a:solidFill>
                  <a:srgbClr val="C00000"/>
                </a:solidFill>
                <a:latin typeface="Bahnschrift Light SemiCondensed" panose="020B0502040204020203" pitchFamily="34" charset="0"/>
              </a:rPr>
              <a:t>J</a:t>
            </a:r>
            <a:r>
              <a:rPr lang="de-DE" b="1" dirty="0" smtClean="0">
                <a:solidFill>
                  <a:srgbClr val="C00000"/>
                </a:solidFill>
                <a:latin typeface="Bahnschrift Light SemiCondensed" panose="020B0502040204020203" pitchFamily="34" charset="0"/>
              </a:rPr>
              <a:t>ENA</a:t>
            </a:r>
            <a:r>
              <a:rPr lang="de-DE" dirty="0" smtClean="0">
                <a:latin typeface="Bahnschrift Light SemiCondensed" panose="020B0502040204020203" pitchFamily="34" charset="0"/>
              </a:rPr>
              <a:t> </a:t>
            </a:r>
            <a:endParaRPr lang="de-DE" dirty="0"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048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539552" y="0"/>
            <a:ext cx="8064896" cy="6381328"/>
          </a:xfrm>
          <a:prstGeom prst="rect">
            <a:avLst/>
          </a:prstGeom>
          <a:solidFill>
            <a:srgbClr val="F6FABE"/>
          </a:solidFill>
          <a:ln>
            <a:solidFill>
              <a:srgbClr val="F6FA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0" y="404664"/>
            <a:ext cx="9144000" cy="1008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de-DE" sz="6000" b="1" dirty="0" smtClean="0"/>
              <a:t>ARBEITSPROZESS </a:t>
            </a:r>
            <a:endParaRPr lang="de-DE" sz="6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Anfrage bei Bekannten wegen Führung in Zeiss; </a:t>
            </a:r>
            <a:r>
              <a:rPr lang="de-DE" b="1" dirty="0" smtClean="0">
                <a:solidFill>
                  <a:srgbClr val="C00000"/>
                </a:solidFill>
              </a:rPr>
              <a:t>Rückantwort: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C00000"/>
                </a:solidFill>
              </a:rPr>
              <a:t>Vortrag mit Vorstellung Unternehmen möglich + Führung durch Sektoren Linsen und Optik; genauere Informationen zu Ende nächster Woche </a:t>
            </a:r>
            <a:endParaRPr lang="de-DE" dirty="0" smtClean="0">
              <a:solidFill>
                <a:srgbClr val="C00000"/>
              </a:solidFill>
            </a:endParaRPr>
          </a:p>
          <a:p>
            <a:r>
              <a:rPr lang="de-DE" dirty="0" smtClean="0"/>
              <a:t>Anfrage für Führung im </a:t>
            </a:r>
            <a:r>
              <a:rPr lang="de-DE" dirty="0" smtClean="0"/>
              <a:t>Bekanntenkreis (Stadtwerke)</a:t>
            </a:r>
            <a:endParaRPr lang="de-DE" dirty="0" smtClean="0"/>
          </a:p>
          <a:p>
            <a:r>
              <a:rPr lang="de-DE" dirty="0" smtClean="0"/>
              <a:t>E-Mail ans UKJ wegen eventueller Gruppenführung</a:t>
            </a:r>
          </a:p>
          <a:p>
            <a:r>
              <a:rPr lang="de-DE" dirty="0" smtClean="0"/>
              <a:t>E-Mail an </a:t>
            </a:r>
            <a:r>
              <a:rPr lang="de-DE" dirty="0" err="1" smtClean="0"/>
              <a:t>Imaginata</a:t>
            </a:r>
            <a:r>
              <a:rPr lang="de-DE" dirty="0" smtClean="0"/>
              <a:t>, ob auch Führung in Englisch möglich </a:t>
            </a:r>
          </a:p>
          <a:p>
            <a:r>
              <a:rPr lang="de-DE" dirty="0" smtClean="0"/>
              <a:t>Preis Besuch des Planetariums (</a:t>
            </a:r>
            <a:r>
              <a:rPr lang="de-DE" dirty="0" smtClean="0">
                <a:sym typeface="Symbol"/>
              </a:rPr>
              <a:t></a:t>
            </a:r>
            <a:r>
              <a:rPr lang="de-DE" dirty="0" smtClean="0"/>
              <a:t>150€ für 26 Personen)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2866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539552" y="0"/>
            <a:ext cx="8064896" cy="6381328"/>
          </a:xfrm>
          <a:prstGeom prst="rect">
            <a:avLst/>
          </a:prstGeom>
          <a:solidFill>
            <a:srgbClr val="F6FABE"/>
          </a:solidFill>
          <a:ln>
            <a:solidFill>
              <a:srgbClr val="F6FA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0" y="404664"/>
            <a:ext cx="9144000" cy="1008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de-DE" sz="6000" b="1" dirty="0" smtClean="0"/>
              <a:t>LITERATURVERZEICHNIS </a:t>
            </a:r>
            <a:endParaRPr lang="de-DE" sz="6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2060848"/>
            <a:ext cx="7992888" cy="4061048"/>
          </a:xfrm>
        </p:spPr>
        <p:txBody>
          <a:bodyPr>
            <a:normAutofit fontScale="92500" lnSpcReduction="10000"/>
          </a:bodyPr>
          <a:lstStyle/>
          <a:p>
            <a:r>
              <a:rPr lang="de-DE" sz="1400" dirty="0"/>
              <a:t>https://</a:t>
            </a:r>
            <a:r>
              <a:rPr lang="de-DE" sz="1400" dirty="0" smtClean="0"/>
              <a:t>www.bing.com/images/search?view=detailV2&amp;ccid=u5IbCjXR&amp;id=A157E8D74741DAD4ED437698CBDFF62AE0764186&amp;thid=OIP.u5IbCjXR5DtJNLd6udHVRAAAAA&amp;mediaurl=https%3a%2f%2fmedia.holidaycheck.com%2fdata%2furlaubsbilder%2fmittel%2f41%2f1162119697.jpg&amp;exph=330&amp;expw=248&amp;q=jentower&amp;simid=608022253485361498&amp;selectedIndex=8&amp;ajaxhist=0</a:t>
            </a:r>
          </a:p>
          <a:p>
            <a:r>
              <a:rPr lang="de-DE" sz="1400" dirty="0"/>
              <a:t>https://</a:t>
            </a:r>
            <a:r>
              <a:rPr lang="de-DE" sz="1400" dirty="0" smtClean="0"/>
              <a:t>de.wikipedia.org/</a:t>
            </a:r>
            <a:r>
              <a:rPr lang="de-DE" sz="1400" dirty="0" err="1" smtClean="0"/>
              <a:t>wiki</a:t>
            </a:r>
            <a:r>
              <a:rPr lang="de-DE" sz="1400" dirty="0" smtClean="0"/>
              <a:t>/</a:t>
            </a:r>
            <a:r>
              <a:rPr lang="de-DE" sz="1400" dirty="0" err="1" smtClean="0"/>
              <a:t>Universitätsklinikum_Jena</a:t>
            </a:r>
            <a:endParaRPr lang="de-DE" sz="1400" dirty="0" smtClean="0"/>
          </a:p>
          <a:p>
            <a:r>
              <a:rPr lang="de-DE" sz="1400" dirty="0"/>
              <a:t>https://</a:t>
            </a:r>
            <a:r>
              <a:rPr lang="de-DE" sz="1400" dirty="0" smtClean="0"/>
              <a:t>de.wikipedia.org/</a:t>
            </a:r>
            <a:r>
              <a:rPr lang="de-DE" sz="1400" dirty="0" err="1" smtClean="0"/>
              <a:t>wiki</a:t>
            </a:r>
            <a:r>
              <a:rPr lang="de-DE" sz="1400" dirty="0" smtClean="0"/>
              <a:t>/</a:t>
            </a:r>
            <a:r>
              <a:rPr lang="de-DE" sz="1400" dirty="0" err="1" smtClean="0"/>
              <a:t>Stadtwerke_Energie_Jena</a:t>
            </a:r>
            <a:r>
              <a:rPr lang="de-DE" sz="1400" dirty="0" smtClean="0"/>
              <a:t>-Pößneck</a:t>
            </a:r>
          </a:p>
          <a:p>
            <a:r>
              <a:rPr lang="de-DE" sz="1400" dirty="0"/>
              <a:t>https://de.wikipedia.org/wiki/Carl_Zeiss_(Unternehmen</a:t>
            </a:r>
            <a:r>
              <a:rPr lang="de-DE" sz="1400" dirty="0" smtClean="0"/>
              <a:t>)</a:t>
            </a:r>
          </a:p>
          <a:p>
            <a:r>
              <a:rPr lang="de-DE" sz="1400" dirty="0"/>
              <a:t>https://</a:t>
            </a:r>
            <a:r>
              <a:rPr lang="de-DE" sz="1400" dirty="0" smtClean="0"/>
              <a:t>de.wikipedia.org/wiki/Jentower</a:t>
            </a:r>
            <a:r>
              <a:rPr lang="de-DE" sz="1400" dirty="0"/>
              <a:t>https://</a:t>
            </a:r>
            <a:r>
              <a:rPr lang="de-DE" sz="1400" dirty="0" smtClean="0"/>
              <a:t>www.bing.com/images/search?view=detailV2&amp;ccid=Tm43FX%2fr&amp;id=F40833778DCD7D93C6015D4D3100EE84106333B9&amp;thid=OIP.Tm43FX_rzUwauyALZ1VtDwHaEo&amp;mediaurl=http%3a%2f%2fwww.turkey-visit.com%2fimages%2fgermany%2ffrankfurt_germany.jpg&amp;exph=800&amp;expw=1280&amp;q=jena+skyline+4k&amp;simid=608027166877417688&amp;selectedIndex=13&amp;ajaxhist=0</a:t>
            </a:r>
          </a:p>
          <a:p>
            <a:r>
              <a:rPr lang="de-DE" sz="1400" dirty="0"/>
              <a:t>https://</a:t>
            </a:r>
            <a:r>
              <a:rPr lang="de-DE" sz="1400" dirty="0" smtClean="0"/>
              <a:t>de.wikipedia.org/wiki/Imaginata</a:t>
            </a:r>
          </a:p>
          <a:p>
            <a:r>
              <a:rPr lang="de-DE" sz="1400" dirty="0"/>
              <a:t>https://www.bing.com/images/search?view=detailV2&amp;ccid=cnhJp71D&amp;id=4FDE40FB48F09AC8B860FB737A51F48FAF2161B1&amp;thid=OIP.cnhJp71DM3xcLzXSCp44AAHaE8&amp;mediaurl=https%3a%2f%2fwallscover.com%2fimages%2fjena-wallpaper-4.jpg&amp;exph=374&amp;expw=560&amp;q=jena+skyline+4k&amp;simid=608047933099541797&amp;selectedIndex=2&amp;ajaxhist=0</a:t>
            </a:r>
            <a:endParaRPr lang="de-DE" sz="1400" dirty="0" smtClean="0"/>
          </a:p>
          <a:p>
            <a:pPr lvl="8"/>
            <a:endParaRPr lang="de-DE" sz="200" dirty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/>
              <a:t>	</a:t>
            </a:r>
            <a:r>
              <a:rPr lang="de-DE" sz="1400" dirty="0" smtClean="0"/>
              <a:t>		</a:t>
            </a:r>
            <a:r>
              <a:rPr lang="de-DE" sz="1400" dirty="0" smtClean="0"/>
              <a:t>Zugriff: 16.11.2018: 16.00-20.Uhr; 17.11.2018: 10.00-12.00Uhr </a:t>
            </a:r>
            <a:endParaRPr lang="de-DE" sz="1400" dirty="0" smtClean="0"/>
          </a:p>
          <a:p>
            <a:endParaRPr lang="de-DE" sz="1000" dirty="0" smtClean="0"/>
          </a:p>
        </p:txBody>
      </p:sp>
    </p:spTree>
    <p:extLst>
      <p:ext uri="{BB962C8B-B14F-4D97-AF65-F5344CB8AC3E}">
        <p14:creationId xmlns:p14="http://schemas.microsoft.com/office/powerpoint/2010/main" val="2021314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395536" y="4323"/>
            <a:ext cx="5616624" cy="6381328"/>
          </a:xfrm>
          <a:prstGeom prst="rect">
            <a:avLst/>
          </a:prstGeom>
          <a:solidFill>
            <a:srgbClr val="F6FABE"/>
          </a:solidFill>
          <a:ln>
            <a:solidFill>
              <a:srgbClr val="F6FA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0" y="404664"/>
            <a:ext cx="9144000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de-DE" sz="6000" b="1" dirty="0" smtClean="0"/>
              <a:t>UNTERNEHMEN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132856"/>
            <a:ext cx="6707088" cy="403244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de-DE" sz="4800" dirty="0" smtClean="0"/>
              <a:t>Carl Zeiss Jena </a:t>
            </a:r>
          </a:p>
          <a:p>
            <a:pPr marL="514350" indent="-514350">
              <a:buAutoNum type="arabicPeriod"/>
            </a:pPr>
            <a:r>
              <a:rPr lang="de-DE" sz="4800" dirty="0" smtClean="0"/>
              <a:t>Stadtwerke</a:t>
            </a:r>
          </a:p>
          <a:p>
            <a:pPr marL="514350" indent="-514350">
              <a:buAutoNum type="arabicPeriod"/>
            </a:pPr>
            <a:r>
              <a:rPr lang="de-DE" sz="4800" dirty="0" smtClean="0"/>
              <a:t>Universitätsklinikum</a:t>
            </a:r>
          </a:p>
          <a:p>
            <a:pPr marL="0" indent="0">
              <a:buNone/>
            </a:pPr>
            <a:r>
              <a:rPr lang="de-DE" sz="4800" dirty="0"/>
              <a:t> </a:t>
            </a:r>
            <a:r>
              <a:rPr lang="de-DE" sz="4800" dirty="0" smtClean="0"/>
              <a:t>   Jena </a:t>
            </a:r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3292119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251520" y="1916832"/>
            <a:ext cx="8640960" cy="4320480"/>
          </a:xfrm>
          <a:prstGeom prst="rect">
            <a:avLst/>
          </a:prstGeom>
          <a:solidFill>
            <a:srgbClr val="B3E3B5"/>
          </a:solidFill>
          <a:ln>
            <a:solidFill>
              <a:srgbClr val="B3E3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0" y="476672"/>
            <a:ext cx="6804248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404664"/>
            <a:ext cx="6876256" cy="1143000"/>
          </a:xfrm>
        </p:spPr>
        <p:txBody>
          <a:bodyPr>
            <a:normAutofit/>
          </a:bodyPr>
          <a:lstStyle/>
          <a:p>
            <a:r>
              <a:rPr lang="de-DE" b="1" dirty="0" smtClean="0"/>
              <a:t>1. CARL ZEISS JENA GmbH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565104"/>
          </a:xfrm>
        </p:spPr>
        <p:txBody>
          <a:bodyPr>
            <a:noAutofit/>
          </a:bodyPr>
          <a:lstStyle/>
          <a:p>
            <a:r>
              <a:rPr lang="de-DE" sz="3600" dirty="0" smtClean="0"/>
              <a:t>Unternehmen der feinmechanisch-optischen Industrie</a:t>
            </a:r>
          </a:p>
          <a:p>
            <a:r>
              <a:rPr lang="de-DE" sz="3600" dirty="0" smtClean="0"/>
              <a:t>Standorte weltweit: USA, Ungarn, Schweiz, Mexiko, Weißrussland, Großbritannien, Frankreich, Israel, Indien und China </a:t>
            </a:r>
          </a:p>
          <a:p>
            <a:pPr marL="0" indent="0">
              <a:buNone/>
            </a:pPr>
            <a:endParaRPr lang="de-DE" sz="3600" dirty="0"/>
          </a:p>
          <a:p>
            <a:pPr marL="0" indent="0">
              <a:buNone/>
            </a:pPr>
            <a:r>
              <a:rPr lang="de-DE" sz="3600" dirty="0">
                <a:solidFill>
                  <a:srgbClr val="C00000"/>
                </a:solidFill>
              </a:rPr>
              <a:t>=</a:t>
            </a:r>
            <a:r>
              <a:rPr lang="de-DE" sz="3600" dirty="0" smtClean="0">
                <a:solidFill>
                  <a:srgbClr val="C00000"/>
                </a:solidFill>
              </a:rPr>
              <a:t>&gt; IDEE: Gruppenführung in Zeiss </a:t>
            </a:r>
            <a:endParaRPr lang="de-DE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83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323528" y="1988840"/>
            <a:ext cx="8424936" cy="4248472"/>
          </a:xfrm>
          <a:prstGeom prst="rect">
            <a:avLst/>
          </a:prstGeom>
          <a:solidFill>
            <a:srgbClr val="B3E3B5"/>
          </a:solidFill>
          <a:ln>
            <a:solidFill>
              <a:srgbClr val="B3E3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0" y="476672"/>
            <a:ext cx="6804248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428780"/>
            <a:ext cx="6804248" cy="1143000"/>
          </a:xfrm>
        </p:spPr>
        <p:txBody>
          <a:bodyPr/>
          <a:lstStyle/>
          <a:p>
            <a:r>
              <a:rPr lang="de-DE" b="1" dirty="0" smtClean="0"/>
              <a:t>2. STADTWERKE JENA 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2019941"/>
            <a:ext cx="8568952" cy="4320480"/>
          </a:xfrm>
        </p:spPr>
        <p:txBody>
          <a:bodyPr>
            <a:noAutofit/>
          </a:bodyPr>
          <a:lstStyle/>
          <a:p>
            <a:r>
              <a:rPr lang="de-DE" sz="3400" dirty="0" smtClean="0"/>
              <a:t>Versorgung mit Strom, Erdgas und Wärme in Jena, Pößneck und Region</a:t>
            </a:r>
          </a:p>
          <a:p>
            <a:r>
              <a:rPr lang="de-DE" sz="3400" dirty="0" smtClean="0"/>
              <a:t>Produkte und Dienstleistungen im effizienten Heizen, Elektromobilität und Photovoltaik </a:t>
            </a:r>
          </a:p>
          <a:p>
            <a:pPr marL="0" indent="0">
              <a:buNone/>
            </a:pPr>
            <a:endParaRPr lang="de-DE" sz="3400" dirty="0" smtClean="0"/>
          </a:p>
          <a:p>
            <a:pPr marL="0" indent="0">
              <a:buNone/>
            </a:pPr>
            <a:r>
              <a:rPr lang="de-DE" dirty="0" smtClean="0">
                <a:solidFill>
                  <a:srgbClr val="C00000"/>
                </a:solidFill>
              </a:rPr>
              <a:t>=&gt; IDEE: Gruppenführung mit Vorstellung des Aufgabenbereiches </a:t>
            </a:r>
            <a:endParaRPr lang="de-DE" dirty="0">
              <a:solidFill>
                <a:srgbClr val="C00000"/>
              </a:solidFill>
            </a:endParaRPr>
          </a:p>
          <a:p>
            <a:pPr>
              <a:buFont typeface="Symbol"/>
              <a:buChar char="Þ"/>
            </a:pPr>
            <a:endParaRPr lang="de-DE" sz="3600" dirty="0" smtClean="0"/>
          </a:p>
        </p:txBody>
      </p:sp>
    </p:spTree>
    <p:extLst>
      <p:ext uri="{BB962C8B-B14F-4D97-AF65-F5344CB8AC3E}">
        <p14:creationId xmlns:p14="http://schemas.microsoft.com/office/powerpoint/2010/main" val="3836219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395536" y="1988840"/>
            <a:ext cx="8208912" cy="4392488"/>
          </a:xfrm>
          <a:prstGeom prst="rect">
            <a:avLst/>
          </a:prstGeom>
          <a:solidFill>
            <a:srgbClr val="B3E3B5"/>
          </a:solidFill>
          <a:ln>
            <a:solidFill>
              <a:srgbClr val="B3E3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0" y="476672"/>
            <a:ext cx="7884368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629" y="476672"/>
            <a:ext cx="7872739" cy="1143000"/>
          </a:xfrm>
        </p:spPr>
        <p:txBody>
          <a:bodyPr/>
          <a:lstStyle/>
          <a:p>
            <a:r>
              <a:rPr lang="de-DE" b="1" dirty="0" smtClean="0"/>
              <a:t>3. UNIVERSITÄTSKLINIKUM JENA 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de-DE" dirty="0" smtClean="0"/>
              <a:t>Jenaer Krankenhaus </a:t>
            </a:r>
          </a:p>
          <a:p>
            <a:r>
              <a:rPr lang="de-DE" dirty="0" smtClean="0"/>
              <a:t>Körperschaft des öffentlichen Rechts; Teilkörperschaft Friedrich-Schiller-Universität</a:t>
            </a:r>
          </a:p>
          <a:p>
            <a:r>
              <a:rPr lang="de-DE" dirty="0" smtClean="0"/>
              <a:t>Forschungen für Alterskrankheiten, Optik, </a:t>
            </a:r>
            <a:r>
              <a:rPr lang="de-DE" dirty="0" err="1" smtClean="0"/>
              <a:t>Photonik</a:t>
            </a:r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>
                <a:solidFill>
                  <a:srgbClr val="C00000"/>
                </a:solidFill>
              </a:rPr>
              <a:t>=&gt; IDEE: Gruppenführung mit Vorstellung des Unternehmens </a:t>
            </a:r>
            <a:endParaRPr lang="de-D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687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83568" y="0"/>
            <a:ext cx="4320480" cy="6381328"/>
          </a:xfrm>
          <a:prstGeom prst="rect">
            <a:avLst/>
          </a:prstGeom>
          <a:solidFill>
            <a:srgbClr val="F6FABE"/>
          </a:solidFill>
          <a:ln>
            <a:solidFill>
              <a:srgbClr val="F6FA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0" y="404664"/>
            <a:ext cx="9144000" cy="1008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6000" b="1" dirty="0" smtClean="0"/>
              <a:t>TOURISMUS </a:t>
            </a:r>
            <a:endParaRPr lang="de-DE" sz="6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2564904"/>
            <a:ext cx="4392488" cy="288032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de-DE" sz="5400" dirty="0" err="1" smtClean="0"/>
              <a:t>JenTower</a:t>
            </a:r>
            <a:endParaRPr lang="de-DE" sz="5400" dirty="0" smtClean="0"/>
          </a:p>
          <a:p>
            <a:pPr marL="514350" indent="-514350">
              <a:buAutoNum type="arabicPeriod"/>
            </a:pPr>
            <a:r>
              <a:rPr lang="de-DE" sz="5400" dirty="0" smtClean="0"/>
              <a:t>Planetarium</a:t>
            </a:r>
          </a:p>
          <a:p>
            <a:pPr marL="514350" indent="-514350">
              <a:buAutoNum type="arabicPeriod"/>
            </a:pPr>
            <a:r>
              <a:rPr lang="de-DE" sz="5400" dirty="0" err="1" smtClean="0"/>
              <a:t>Imaginata</a:t>
            </a:r>
            <a:r>
              <a:rPr lang="de-DE" sz="5400" dirty="0" smtClean="0"/>
              <a:t> </a:t>
            </a:r>
            <a:endParaRPr lang="de-DE" sz="5400" dirty="0"/>
          </a:p>
        </p:txBody>
      </p:sp>
      <p:pic>
        <p:nvPicPr>
          <p:cNvPr id="1026" name="Picture 2" descr="Quellbild anzei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132856"/>
            <a:ext cx="2808312" cy="373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09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395536" y="2060848"/>
            <a:ext cx="7992888" cy="4104456"/>
          </a:xfrm>
          <a:prstGeom prst="rect">
            <a:avLst/>
          </a:prstGeom>
          <a:solidFill>
            <a:srgbClr val="B3E3B5"/>
          </a:solidFill>
          <a:ln>
            <a:solidFill>
              <a:srgbClr val="B3E3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0" y="476672"/>
            <a:ext cx="6804248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4166" y="476672"/>
            <a:ext cx="6818414" cy="1143000"/>
          </a:xfrm>
        </p:spPr>
        <p:txBody>
          <a:bodyPr/>
          <a:lstStyle/>
          <a:p>
            <a:r>
              <a:rPr lang="de-DE" b="1" dirty="0" smtClean="0"/>
              <a:t>1. JENTOWER 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2073621"/>
            <a:ext cx="8229600" cy="4104456"/>
          </a:xfrm>
        </p:spPr>
        <p:txBody>
          <a:bodyPr/>
          <a:lstStyle/>
          <a:p>
            <a:r>
              <a:rPr lang="de-DE" sz="3600" dirty="0" smtClean="0"/>
              <a:t>Hochhaus in Jena </a:t>
            </a:r>
          </a:p>
          <a:p>
            <a:r>
              <a:rPr lang="de-DE" sz="3600" dirty="0"/>
              <a:t>m</a:t>
            </a:r>
            <a:r>
              <a:rPr lang="de-DE" sz="3600" dirty="0" smtClean="0"/>
              <a:t>it Höhe von 144,5m höchstes Bürogebäude in neuen Bundesländern</a:t>
            </a:r>
          </a:p>
          <a:p>
            <a:pPr marL="0" indent="0">
              <a:buNone/>
            </a:pPr>
            <a:endParaRPr lang="de-DE" sz="3600" dirty="0"/>
          </a:p>
          <a:p>
            <a:pPr marL="0" indent="0">
              <a:buNone/>
            </a:pPr>
            <a:r>
              <a:rPr lang="de-DE" sz="3600" dirty="0" smtClean="0">
                <a:solidFill>
                  <a:srgbClr val="C00000"/>
                </a:solidFill>
              </a:rPr>
              <a:t>=&gt; Besuch der Aussichtsplattform, um Überblick über Jena zu bekommen 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1198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48880"/>
            <a:ext cx="7992888" cy="3384376"/>
          </a:xfrm>
          <a:prstGeom prst="rect">
            <a:avLst/>
          </a:prstGeom>
          <a:solidFill>
            <a:srgbClr val="B3E3B5"/>
          </a:solidFill>
          <a:ln>
            <a:solidFill>
              <a:srgbClr val="B3E3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0" y="476672"/>
            <a:ext cx="6804248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135" y="478013"/>
            <a:ext cx="6801639" cy="1143000"/>
          </a:xfrm>
        </p:spPr>
        <p:txBody>
          <a:bodyPr>
            <a:normAutofit/>
          </a:bodyPr>
          <a:lstStyle/>
          <a:p>
            <a:r>
              <a:rPr lang="de-DE" b="1" dirty="0" smtClean="0"/>
              <a:t>2. PLANETARIUM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2148" y="2348880"/>
            <a:ext cx="8229600" cy="3672408"/>
          </a:xfrm>
        </p:spPr>
        <p:txBody>
          <a:bodyPr>
            <a:normAutofit/>
          </a:bodyPr>
          <a:lstStyle/>
          <a:p>
            <a:r>
              <a:rPr lang="de-DE" sz="3600" dirty="0"/>
              <a:t>w</a:t>
            </a:r>
            <a:r>
              <a:rPr lang="de-DE" sz="3600" dirty="0" smtClean="0"/>
              <a:t>eltweit betriebsältestes Planetarium </a:t>
            </a:r>
          </a:p>
          <a:p>
            <a:r>
              <a:rPr lang="de-DE" sz="3600" dirty="0" smtClean="0"/>
              <a:t>Eigentümer und Betreiber Ernst-Abbe-Stiftung </a:t>
            </a:r>
          </a:p>
          <a:p>
            <a:pPr marL="0" indent="0">
              <a:buNone/>
            </a:pPr>
            <a:endParaRPr lang="de-DE" sz="3600" dirty="0" smtClean="0"/>
          </a:p>
          <a:p>
            <a:pPr marL="0" indent="0">
              <a:buNone/>
            </a:pPr>
            <a:r>
              <a:rPr lang="de-DE" sz="3600" dirty="0" smtClean="0">
                <a:solidFill>
                  <a:srgbClr val="C00000"/>
                </a:solidFill>
              </a:rPr>
              <a:t>=&gt; IDEE: Besuch Vorführung </a:t>
            </a:r>
            <a:endParaRPr lang="de-DE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348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323528" y="2204864"/>
            <a:ext cx="7488832" cy="3600400"/>
          </a:xfrm>
          <a:prstGeom prst="rect">
            <a:avLst/>
          </a:prstGeom>
          <a:solidFill>
            <a:srgbClr val="B3E3B5"/>
          </a:solidFill>
          <a:ln>
            <a:solidFill>
              <a:srgbClr val="B3E3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0" y="476672"/>
            <a:ext cx="6804248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413792"/>
            <a:ext cx="6804248" cy="1143000"/>
          </a:xfrm>
        </p:spPr>
        <p:txBody>
          <a:bodyPr/>
          <a:lstStyle/>
          <a:p>
            <a:r>
              <a:rPr lang="de-DE" b="1" dirty="0" smtClean="0"/>
              <a:t>3. IMAGINATA 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204864"/>
            <a:ext cx="7488832" cy="3921299"/>
          </a:xfrm>
        </p:spPr>
        <p:txBody>
          <a:bodyPr/>
          <a:lstStyle/>
          <a:p>
            <a:r>
              <a:rPr lang="de-DE" dirty="0" smtClean="0"/>
              <a:t>Science Center</a:t>
            </a:r>
          </a:p>
          <a:p>
            <a:r>
              <a:rPr lang="de-DE" dirty="0" smtClean="0"/>
              <a:t>Anregung der Vorstellungskraft, Experimentieren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>
                <a:solidFill>
                  <a:srgbClr val="C00000"/>
                </a:solidFill>
              </a:rPr>
              <a:t>=&gt; IDEE: englischsprachige Führung mit Ausprobieren und Experimentieren </a:t>
            </a:r>
          </a:p>
        </p:txBody>
      </p:sp>
    </p:spTree>
    <p:extLst>
      <p:ext uri="{BB962C8B-B14F-4D97-AF65-F5344CB8AC3E}">
        <p14:creationId xmlns:p14="http://schemas.microsoft.com/office/powerpoint/2010/main" val="1590953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Bildschirmpräsentation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JENA </vt:lpstr>
      <vt:lpstr>UNTERNEHMEN </vt:lpstr>
      <vt:lpstr>1. CARL ZEISS JENA GmbH</vt:lpstr>
      <vt:lpstr>2. STADTWERKE JENA </vt:lpstr>
      <vt:lpstr>3. UNIVERSITÄTSKLINIKUM JENA </vt:lpstr>
      <vt:lpstr>TOURISMUS </vt:lpstr>
      <vt:lpstr>1. JENTOWER </vt:lpstr>
      <vt:lpstr>2. PLANETARIUM</vt:lpstr>
      <vt:lpstr>3. IMAGINATA </vt:lpstr>
      <vt:lpstr>ARBEITSPROZESS </vt:lpstr>
      <vt:lpstr>LITERATURVERZEICHNIS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JENA</dc:title>
  <dc:creator>Anke Luft</dc:creator>
  <cp:lastModifiedBy>Anke Luft</cp:lastModifiedBy>
  <cp:revision>20</cp:revision>
  <dcterms:created xsi:type="dcterms:W3CDTF">2018-11-16T16:42:59Z</dcterms:created>
  <dcterms:modified xsi:type="dcterms:W3CDTF">2018-11-17T10:20:39Z</dcterms:modified>
</cp:coreProperties>
</file>