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4"/>
  </p:notesMasterIdLst>
  <p:sldIdLst>
    <p:sldId id="256" r:id="rId2"/>
    <p:sldId id="258" r:id="rId3"/>
    <p:sldId id="259" r:id="rId4"/>
    <p:sldId id="262" r:id="rId5"/>
    <p:sldId id="260" r:id="rId6"/>
    <p:sldId id="261" r:id="rId7"/>
    <p:sldId id="263" r:id="rId8"/>
    <p:sldId id="265" r:id="rId9"/>
    <p:sldId id="266" r:id="rId10"/>
    <p:sldId id="264" r:id="rId11"/>
    <p:sldId id="267" r:id="rId12"/>
    <p:sldId id="268"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C8D01-3AEC-4AE1-B49E-7BB946A78B0E}" type="datetimeFigureOut">
              <a:rPr lang="it-IT" smtClean="0"/>
              <a:t>26/11/2019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795B-6EC5-4CB1-A4DF-D5598A23E9CE}" type="slidenum">
              <a:rPr lang="it-IT" smtClean="0"/>
              <a:t>‹N›</a:t>
            </a:fld>
            <a:endParaRPr lang="it-IT"/>
          </a:p>
        </p:txBody>
      </p:sp>
    </p:spTree>
    <p:extLst>
      <p:ext uri="{BB962C8B-B14F-4D97-AF65-F5344CB8AC3E}">
        <p14:creationId xmlns:p14="http://schemas.microsoft.com/office/powerpoint/2010/main" val="383896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8A795B-6EC5-4CB1-A4DF-D5598A23E9CE}" type="slidenum">
              <a:rPr lang="it-IT" smtClean="0"/>
              <a:t>1</a:t>
            </a:fld>
            <a:endParaRPr lang="it-IT"/>
          </a:p>
        </p:txBody>
      </p:sp>
    </p:spTree>
    <p:extLst>
      <p:ext uri="{BB962C8B-B14F-4D97-AF65-F5344CB8AC3E}">
        <p14:creationId xmlns:p14="http://schemas.microsoft.com/office/powerpoint/2010/main" val="346765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13"/>
          <p:cNvGrpSpPr/>
          <p:nvPr/>
        </p:nvGrpSpPr>
        <p:grpSpPr>
          <a:xfrm>
            <a:off x="0" y="0"/>
            <a:ext cx="9163050" cy="6858000"/>
            <a:chOff x="0" y="0"/>
            <a:chExt cx="9163050" cy="6858000"/>
          </a:xfrm>
        </p:grpSpPr>
        <p:pic>
          <p:nvPicPr>
            <p:cNvPr id="7" name="Rectangle 6"/>
            <p:cNvPicPr>
              <a:picLocks noChangeAspect="1"/>
            </p:cNvPicPr>
            <p:nvPr/>
          </p:nvPicPr>
          <p:blipFill>
            <a:blip r:embed="rId2"/>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it-IT"/>
              <a:t>Fare clic per modificare lo stile del titolo</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accent6">
            <a:shade val="10000"/>
          </a:schemeClr>
        </a:solidFill>
        <a:effectLst/>
      </p:bgPr>
    </p:bg>
    <p:spTree>
      <p:nvGrpSpPr>
        <p:cNvPr id="1" name=""/>
        <p:cNvGrpSpPr/>
        <p:nvPr/>
      </p:nvGrpSpPr>
      <p:grpSpPr>
        <a:xfrm>
          <a:off x="0" y="0"/>
          <a:ext cx="0" cy="0"/>
          <a:chOff x="0" y="0"/>
          <a:chExt cx="0" cy="0"/>
        </a:xfrm>
      </p:grpSpPr>
      <p:grpSp>
        <p:nvGrpSpPr>
          <p:cNvPr id="4"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it-IT"/>
              <a:t>Fare clic per modificare lo stile del titolo</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11/26/2019</a:t>
            </a:fld>
            <a:endParaRPr lang="en-US">
              <a:solidFill>
                <a:schemeClr val="tx2">
                  <a:shade val="90000"/>
                </a:schemeClr>
              </a:solidFill>
            </a:endParaRPr>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7C9B81F-C347-4BEF-BFDF-29C42F48304A}"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C504D20-AB9E-44FE-A9BB-0252A68A24BB}" type="slidenum">
              <a:rPr lang="it-IT" smtClean="0"/>
              <a:pPr/>
              <a:t>‹N›</a:t>
            </a:fld>
            <a:endParaRPr lang="it-IT"/>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it-IT"/>
              <a:t>Fare clic per modificare lo stile del titolo</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47C9B81F-C347-4BEF-BFDF-29C42F48304A}" type="datetimeFigureOut">
              <a:rPr lang="en-US" smtClean="0"/>
              <a:pPr/>
              <a:t>11/26/2019</a:t>
            </a:fld>
            <a:endParaRPr lang="en-US">
              <a:solidFill>
                <a:schemeClr val="tx2">
                  <a:shade val="90000"/>
                </a:schemeClr>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it-IT"/>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4C504D20-AB9E-44FE-A9BB-0252A68A24B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spd="med">
    <p:fade/>
  </p:transition>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071678"/>
            <a:ext cx="7772400" cy="666750"/>
          </a:xfrm>
        </p:spPr>
        <p:txBody>
          <a:bodyPr>
            <a:noAutofit/>
          </a:bodyPr>
          <a:lstStyle/>
          <a:p>
            <a:r>
              <a:rPr lang="it-IT" sz="5400" dirty="0">
                <a:cs typeface="Aharoni" pitchFamily="2" charset="-79"/>
              </a:rPr>
              <a:t>DIFFERENT BUT TOGETHER</a:t>
            </a:r>
          </a:p>
        </p:txBody>
      </p:sp>
      <p:pic>
        <p:nvPicPr>
          <p:cNvPr id="11" name="Immagine 10" descr="colosseum-1014310_1920.jpg"/>
          <p:cNvPicPr>
            <a:picLocks noChangeAspect="1"/>
          </p:cNvPicPr>
          <p:nvPr/>
        </p:nvPicPr>
        <p:blipFill>
          <a:blip r:embed="rId3" cstate="print"/>
          <a:stretch>
            <a:fillRect/>
          </a:stretch>
        </p:blipFill>
        <p:spPr>
          <a:xfrm>
            <a:off x="214282" y="3214686"/>
            <a:ext cx="3300814" cy="1854989"/>
          </a:xfrm>
          <a:prstGeom prst="rect">
            <a:avLst/>
          </a:prstGeom>
          <a:ln>
            <a:noFill/>
          </a:ln>
          <a:effectLst>
            <a:softEdge rad="112500"/>
          </a:effectLst>
        </p:spPr>
      </p:pic>
      <p:pic>
        <p:nvPicPr>
          <p:cNvPr id="12" name="Immagine 11" descr="italy-3542663_1920.jpg"/>
          <p:cNvPicPr>
            <a:picLocks noChangeAspect="1"/>
          </p:cNvPicPr>
          <p:nvPr/>
        </p:nvPicPr>
        <p:blipFill>
          <a:blip r:embed="rId4" cstate="print"/>
          <a:stretch>
            <a:fillRect/>
          </a:stretch>
        </p:blipFill>
        <p:spPr>
          <a:xfrm>
            <a:off x="6286512" y="3214686"/>
            <a:ext cx="2857488" cy="1904992"/>
          </a:xfrm>
          <a:prstGeom prst="rect">
            <a:avLst/>
          </a:prstGeom>
          <a:ln>
            <a:noFill/>
          </a:ln>
          <a:effectLst>
            <a:softEdge rad="112500"/>
          </a:effectLst>
        </p:spPr>
      </p:pic>
      <p:pic>
        <p:nvPicPr>
          <p:cNvPr id="13" name="Immagine 12" descr="vittorio-emanuele-monument-298412_1920.jpg"/>
          <p:cNvPicPr>
            <a:picLocks noChangeAspect="1"/>
          </p:cNvPicPr>
          <p:nvPr/>
        </p:nvPicPr>
        <p:blipFill>
          <a:blip r:embed="rId5" cstate="print"/>
          <a:stretch>
            <a:fillRect/>
          </a:stretch>
        </p:blipFill>
        <p:spPr>
          <a:xfrm>
            <a:off x="3428992" y="3286124"/>
            <a:ext cx="2902021" cy="1862130"/>
          </a:xfrm>
          <a:prstGeom prst="rect">
            <a:avLst/>
          </a:prstGeom>
          <a:ln>
            <a:noFill/>
          </a:ln>
          <a:effectLst>
            <a:softEdge rad="112500"/>
          </a:effectLst>
        </p:spPr>
      </p:pic>
      <p:pic>
        <p:nvPicPr>
          <p:cNvPr id="14" name="Immagine 13" descr="architecture-4412533_1920.jpg"/>
          <p:cNvPicPr>
            <a:picLocks noChangeAspect="1"/>
          </p:cNvPicPr>
          <p:nvPr/>
        </p:nvPicPr>
        <p:blipFill>
          <a:blip r:embed="rId6" cstate="print"/>
          <a:stretch>
            <a:fillRect/>
          </a:stretch>
        </p:blipFill>
        <p:spPr>
          <a:xfrm>
            <a:off x="357158" y="5096407"/>
            <a:ext cx="2640328" cy="1761593"/>
          </a:xfrm>
          <a:prstGeom prst="rect">
            <a:avLst/>
          </a:prstGeom>
          <a:ln>
            <a:noFill/>
          </a:ln>
          <a:effectLst>
            <a:softEdge rad="112500"/>
          </a:effectLst>
        </p:spPr>
      </p:pic>
      <p:pic>
        <p:nvPicPr>
          <p:cNvPr id="15" name="Immagine 14" descr="palermo-686207_1920.jpg"/>
          <p:cNvPicPr>
            <a:picLocks noChangeAspect="1"/>
          </p:cNvPicPr>
          <p:nvPr/>
        </p:nvPicPr>
        <p:blipFill>
          <a:blip r:embed="rId7" cstate="print"/>
          <a:stretch>
            <a:fillRect/>
          </a:stretch>
        </p:blipFill>
        <p:spPr>
          <a:xfrm>
            <a:off x="6429388" y="5106786"/>
            <a:ext cx="2514832" cy="1751214"/>
          </a:xfrm>
          <a:prstGeom prst="rect">
            <a:avLst/>
          </a:prstGeom>
          <a:ln>
            <a:noFill/>
          </a:ln>
          <a:effectLst>
            <a:softEdge rad="112500"/>
          </a:effectLst>
        </p:spPr>
      </p:pic>
      <p:pic>
        <p:nvPicPr>
          <p:cNvPr id="17" name="Immagine 16" descr="florence-1655830_1920.jpg"/>
          <p:cNvPicPr>
            <a:picLocks noChangeAspect="1"/>
          </p:cNvPicPr>
          <p:nvPr/>
        </p:nvPicPr>
        <p:blipFill>
          <a:blip r:embed="rId8" cstate="print"/>
          <a:stretch>
            <a:fillRect/>
          </a:stretch>
        </p:blipFill>
        <p:spPr>
          <a:xfrm>
            <a:off x="3000364" y="5214950"/>
            <a:ext cx="3426146" cy="1452543"/>
          </a:xfrm>
          <a:prstGeom prst="rect">
            <a:avLst/>
          </a:prstGeom>
          <a:ln>
            <a:noFill/>
          </a:ln>
          <a:effectLst>
            <a:softEdge rad="112500"/>
          </a:effectLst>
        </p:spPr>
      </p:pic>
      <p:pic>
        <p:nvPicPr>
          <p:cNvPr id="18" name="Immagine 17" descr="flag-italy-3d-illustration-italian-flag-waving_2227-631.jpg"/>
          <p:cNvPicPr>
            <a:picLocks noChangeAspect="1"/>
          </p:cNvPicPr>
          <p:nvPr/>
        </p:nvPicPr>
        <p:blipFill>
          <a:blip r:embed="rId9"/>
          <a:stretch>
            <a:fillRect/>
          </a:stretch>
        </p:blipFill>
        <p:spPr>
          <a:xfrm>
            <a:off x="357158" y="35709"/>
            <a:ext cx="2409821" cy="1305059"/>
          </a:xfrm>
          <a:prstGeom prst="flowChartPunchedTape">
            <a:avLst/>
          </a:prstGeom>
          <a:ln>
            <a:noFill/>
          </a:ln>
          <a:effectLst>
            <a:softEdge rad="112500"/>
          </a:effectLst>
        </p:spPr>
      </p:pic>
      <p:pic>
        <p:nvPicPr>
          <p:cNvPr id="1026" name="Picture 2" descr="Risultati immagini per immagine simbolo erasmus">
            <a:extLst>
              <a:ext uri="{FF2B5EF4-FFF2-40B4-BE49-F238E27FC236}">
                <a16:creationId xmlns:a16="http://schemas.microsoft.com/office/drawing/2014/main" id="{65BE3645-1A4F-43C5-9869-A2FF0E83D1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7242" y="190507"/>
            <a:ext cx="2409822" cy="862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1479"/>
            <a:ext cx="8229600" cy="798533"/>
          </a:xfrm>
        </p:spPr>
        <p:txBody>
          <a:bodyPr>
            <a:normAutofit/>
          </a:bodyPr>
          <a:lstStyle/>
          <a:p>
            <a:pPr algn="ctr"/>
            <a:r>
              <a:rPr lang="it-IT" dirty="0">
                <a:latin typeface="Impact" pitchFamily="34" charset="0"/>
              </a:rPr>
              <a:t>SCHOOL COURSES</a:t>
            </a:r>
          </a:p>
        </p:txBody>
      </p:sp>
      <p:sp>
        <p:nvSpPr>
          <p:cNvPr id="3" name="Segnaposto contenuto 2"/>
          <p:cNvSpPr>
            <a:spLocks noGrp="1"/>
          </p:cNvSpPr>
          <p:nvPr>
            <p:ph idx="1"/>
          </p:nvPr>
        </p:nvSpPr>
        <p:spPr>
          <a:xfrm>
            <a:off x="420463" y="1520959"/>
            <a:ext cx="4357718" cy="4554552"/>
          </a:xfrm>
        </p:spPr>
        <p:txBody>
          <a:bodyPr>
            <a:normAutofit/>
          </a:bodyPr>
          <a:lstStyle/>
          <a:p>
            <a:r>
              <a:rPr lang="it-IT" sz="1600" dirty="0" err="1"/>
              <a:t>Mechanics</a:t>
            </a:r>
            <a:r>
              <a:rPr lang="it-IT" sz="1600" dirty="0"/>
              <a:t>, </a:t>
            </a:r>
            <a:r>
              <a:rPr lang="it-IT" sz="1600" dirty="0" err="1"/>
              <a:t>Mechatronics</a:t>
            </a:r>
            <a:r>
              <a:rPr lang="it-IT" sz="1600" dirty="0"/>
              <a:t> and Energy</a:t>
            </a:r>
          </a:p>
          <a:p>
            <a:r>
              <a:rPr lang="it-IT" sz="1600" dirty="0" err="1"/>
              <a:t>Chemistry</a:t>
            </a:r>
            <a:r>
              <a:rPr lang="it-IT" sz="1600" dirty="0"/>
              <a:t>, </a:t>
            </a:r>
            <a:r>
              <a:rPr lang="it-IT" sz="1600" dirty="0" err="1"/>
              <a:t>Materials</a:t>
            </a:r>
            <a:r>
              <a:rPr lang="it-IT" sz="1600" dirty="0"/>
              <a:t> Science and </a:t>
            </a:r>
            <a:r>
              <a:rPr lang="it-IT" sz="1600" dirty="0" err="1"/>
              <a:t>Biotechnologies</a:t>
            </a:r>
            <a:endParaRPr lang="it-IT" sz="1600" dirty="0"/>
          </a:p>
          <a:p>
            <a:r>
              <a:rPr lang="it-IT" sz="1600" dirty="0"/>
              <a:t>Graphics and </a:t>
            </a:r>
            <a:r>
              <a:rPr lang="it-IT" sz="1600" dirty="0" err="1"/>
              <a:t>Communication</a:t>
            </a:r>
            <a:endParaRPr lang="it-IT" sz="1600" dirty="0"/>
          </a:p>
          <a:p>
            <a:r>
              <a:rPr lang="it-IT" sz="1600" dirty="0"/>
              <a:t>Electronics and </a:t>
            </a:r>
            <a:r>
              <a:rPr lang="it-IT" sz="1600" dirty="0" err="1"/>
              <a:t>Electrical</a:t>
            </a:r>
            <a:r>
              <a:rPr lang="it-IT" sz="1600" dirty="0"/>
              <a:t> Engineering</a:t>
            </a:r>
          </a:p>
          <a:p>
            <a:r>
              <a:rPr lang="it-IT" sz="1600" dirty="0"/>
              <a:t>ICT and Telecommunication</a:t>
            </a:r>
          </a:p>
          <a:p>
            <a:r>
              <a:rPr lang="it-IT" sz="1600" dirty="0"/>
              <a:t>Building Technologies, Environment and </a:t>
            </a:r>
            <a:r>
              <a:rPr lang="it-IT" sz="1600" dirty="0" err="1"/>
              <a:t>Territory</a:t>
            </a:r>
            <a:endParaRPr lang="it-IT" sz="1600" dirty="0"/>
          </a:p>
          <a:p>
            <a:r>
              <a:rPr lang="it-IT" sz="1600" dirty="0" err="1"/>
              <a:t>Maintenance</a:t>
            </a:r>
            <a:r>
              <a:rPr lang="it-IT" sz="1600" dirty="0"/>
              <a:t> and Technical Assistance</a:t>
            </a:r>
          </a:p>
          <a:p>
            <a:r>
              <a:rPr lang="it-IT" sz="1600" dirty="0"/>
              <a:t>Three-</a:t>
            </a:r>
            <a:r>
              <a:rPr lang="it-IT" sz="1600" dirty="0" err="1"/>
              <a:t>year</a:t>
            </a:r>
            <a:r>
              <a:rPr lang="it-IT" sz="1600" dirty="0"/>
              <a:t> </a:t>
            </a:r>
            <a:r>
              <a:rPr lang="it-IT" sz="1600" dirty="0" err="1"/>
              <a:t>professional</a:t>
            </a:r>
            <a:r>
              <a:rPr lang="it-IT" sz="1600" dirty="0"/>
              <a:t> </a:t>
            </a:r>
            <a:r>
              <a:rPr lang="it-IT" sz="1600" dirty="0" err="1"/>
              <a:t>qualification</a:t>
            </a:r>
            <a:r>
              <a:rPr lang="it-IT" sz="1600" dirty="0"/>
              <a:t> – I and PF</a:t>
            </a:r>
          </a:p>
          <a:p>
            <a:pPr marL="0" indent="0">
              <a:buNone/>
            </a:pPr>
            <a:endParaRPr lang="it-IT" sz="1600" dirty="0">
              <a:solidFill>
                <a:schemeClr val="tx1"/>
              </a:solidFill>
              <a:latin typeface="Arial" pitchFamily="34" charset="0"/>
              <a:cs typeface="Arial" pitchFamily="34" charset="0"/>
            </a:endParaRPr>
          </a:p>
        </p:txBody>
      </p:sp>
      <p:pic>
        <p:nvPicPr>
          <p:cNvPr id="4" name="Immagine 3" descr="depositphotos_7424644-stock-photo-chemistry.jpg"/>
          <p:cNvPicPr>
            <a:picLocks noChangeAspect="1"/>
          </p:cNvPicPr>
          <p:nvPr/>
        </p:nvPicPr>
        <p:blipFill>
          <a:blip r:embed="rId2" cstate="print"/>
          <a:stretch>
            <a:fillRect/>
          </a:stretch>
        </p:blipFill>
        <p:spPr>
          <a:xfrm>
            <a:off x="5429256" y="1403342"/>
            <a:ext cx="1860084" cy="1260643"/>
          </a:xfrm>
          <a:prstGeom prst="rect">
            <a:avLst/>
          </a:prstGeom>
        </p:spPr>
      </p:pic>
      <p:pic>
        <p:nvPicPr>
          <p:cNvPr id="5" name="Immagine 4" descr="depositphotos_21832931-stock-photo-construction-worker.jpg"/>
          <p:cNvPicPr>
            <a:picLocks noChangeAspect="1"/>
          </p:cNvPicPr>
          <p:nvPr/>
        </p:nvPicPr>
        <p:blipFill>
          <a:blip r:embed="rId3"/>
          <a:stretch>
            <a:fillRect/>
          </a:stretch>
        </p:blipFill>
        <p:spPr>
          <a:xfrm>
            <a:off x="7000892" y="1833541"/>
            <a:ext cx="1857388" cy="1238259"/>
          </a:xfrm>
          <a:prstGeom prst="rect">
            <a:avLst/>
          </a:prstGeom>
        </p:spPr>
      </p:pic>
      <p:pic>
        <p:nvPicPr>
          <p:cNvPr id="6" name="Immagine 5" descr="depositphotos_22834592-stock-photo-hand-of-an-electrician.jpg"/>
          <p:cNvPicPr>
            <a:picLocks noChangeAspect="1"/>
          </p:cNvPicPr>
          <p:nvPr/>
        </p:nvPicPr>
        <p:blipFill>
          <a:blip r:embed="rId4"/>
          <a:stretch>
            <a:fillRect/>
          </a:stretch>
        </p:blipFill>
        <p:spPr>
          <a:xfrm flipH="1">
            <a:off x="5786446" y="2643182"/>
            <a:ext cx="1687577" cy="1155053"/>
          </a:xfrm>
          <a:prstGeom prst="rect">
            <a:avLst/>
          </a:prstGeom>
        </p:spPr>
      </p:pic>
      <p:pic>
        <p:nvPicPr>
          <p:cNvPr id="7" name="Immagine 6" descr="depositphotos_9306699-stock-photo-woman-drawing-sketches-on-computer.jpg"/>
          <p:cNvPicPr>
            <a:picLocks noChangeAspect="1"/>
          </p:cNvPicPr>
          <p:nvPr/>
        </p:nvPicPr>
        <p:blipFill>
          <a:blip r:embed="rId5"/>
          <a:stretch>
            <a:fillRect/>
          </a:stretch>
        </p:blipFill>
        <p:spPr>
          <a:xfrm>
            <a:off x="13500992" y="2580617"/>
            <a:ext cx="1785950" cy="1190633"/>
          </a:xfrm>
          <a:prstGeom prst="rect">
            <a:avLst/>
          </a:prstGeom>
        </p:spPr>
      </p:pic>
      <p:pic>
        <p:nvPicPr>
          <p:cNvPr id="8" name="Immagine 7" descr="depositphotos_12286955-stock-photo-technology-in-the-hands.jpg"/>
          <p:cNvPicPr>
            <a:picLocks noChangeAspect="1"/>
          </p:cNvPicPr>
          <p:nvPr/>
        </p:nvPicPr>
        <p:blipFill>
          <a:blip r:embed="rId6"/>
          <a:stretch>
            <a:fillRect/>
          </a:stretch>
        </p:blipFill>
        <p:spPr>
          <a:xfrm>
            <a:off x="5286380" y="3786190"/>
            <a:ext cx="1730983" cy="1200148"/>
          </a:xfrm>
          <a:prstGeom prst="rect">
            <a:avLst/>
          </a:prstGeom>
        </p:spPr>
      </p:pic>
      <p:pic>
        <p:nvPicPr>
          <p:cNvPr id="9" name="Immagine 8" descr="depositphotos_5293369-stock-photo-mechanical-drawing-and-pinion.jpg"/>
          <p:cNvPicPr>
            <a:picLocks noChangeAspect="1"/>
          </p:cNvPicPr>
          <p:nvPr/>
        </p:nvPicPr>
        <p:blipFill>
          <a:blip r:embed="rId7"/>
          <a:stretch>
            <a:fillRect/>
          </a:stretch>
        </p:blipFill>
        <p:spPr>
          <a:xfrm>
            <a:off x="6715140" y="4214818"/>
            <a:ext cx="1821654" cy="1214436"/>
          </a:xfrm>
          <a:prstGeom prst="rect">
            <a:avLst/>
          </a:prstGeom>
        </p:spPr>
      </p:pic>
      <p:pic>
        <p:nvPicPr>
          <p:cNvPr id="10" name="Immagine 9" descr="depositphotos_160634808-stock-photo-stylish-clothes-on-hangers.jpg"/>
          <p:cNvPicPr>
            <a:picLocks noChangeAspect="1"/>
          </p:cNvPicPr>
          <p:nvPr/>
        </p:nvPicPr>
        <p:blipFill>
          <a:blip r:embed="rId8"/>
          <a:stretch>
            <a:fillRect/>
          </a:stretch>
        </p:blipFill>
        <p:spPr>
          <a:xfrm>
            <a:off x="5500694" y="4929198"/>
            <a:ext cx="1714497" cy="1142998"/>
          </a:xfrm>
          <a:prstGeom prst="rect">
            <a:avLst/>
          </a:prstGeom>
        </p:spPr>
      </p:pic>
    </p:spTree>
  </p:cSld>
  <p:clrMapOvr>
    <a:masterClrMapping/>
  </p:clrMapOvr>
  <p:transition spd="med">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a:latin typeface="Impact" pitchFamily="34" charset="0"/>
              </a:rPr>
              <a:t>Italian famous products</a:t>
            </a:r>
          </a:p>
        </p:txBody>
      </p:sp>
      <p:sp>
        <p:nvSpPr>
          <p:cNvPr id="3" name="Segnaposto contenuto 2"/>
          <p:cNvSpPr>
            <a:spLocks noGrp="1"/>
          </p:cNvSpPr>
          <p:nvPr>
            <p:ph idx="1"/>
          </p:nvPr>
        </p:nvSpPr>
        <p:spPr>
          <a:xfrm>
            <a:off x="457200" y="1514476"/>
            <a:ext cx="3257544" cy="4611688"/>
          </a:xfrm>
        </p:spPr>
        <p:txBody>
          <a:bodyPr>
            <a:normAutofit/>
          </a:bodyPr>
          <a:lstStyle/>
          <a:p>
            <a:pPr>
              <a:buNone/>
            </a:pPr>
            <a:r>
              <a:rPr lang="it-IT" sz="2000" dirty="0">
                <a:solidFill>
                  <a:schemeClr val="tx1"/>
                </a:solidFill>
              </a:rPr>
              <a:t>      One of  the </a:t>
            </a:r>
            <a:r>
              <a:rPr lang="it-IT" sz="2000" dirty="0" err="1">
                <a:solidFill>
                  <a:schemeClr val="tx1"/>
                </a:solidFill>
              </a:rPr>
              <a:t>most</a:t>
            </a:r>
            <a:r>
              <a:rPr lang="it-IT" sz="2000" dirty="0">
                <a:solidFill>
                  <a:schemeClr val="tx1"/>
                </a:solidFill>
              </a:rPr>
              <a:t> </a:t>
            </a:r>
            <a:r>
              <a:rPr lang="it-IT" sz="2000" dirty="0" err="1">
                <a:solidFill>
                  <a:schemeClr val="tx1"/>
                </a:solidFill>
              </a:rPr>
              <a:t>famous</a:t>
            </a:r>
            <a:r>
              <a:rPr lang="it-IT" sz="2000" dirty="0">
                <a:solidFill>
                  <a:schemeClr val="tx1"/>
                </a:solidFill>
              </a:rPr>
              <a:t> </a:t>
            </a:r>
            <a:r>
              <a:rPr lang="it-IT" sz="2000" dirty="0" err="1">
                <a:solidFill>
                  <a:schemeClr val="tx1"/>
                </a:solidFill>
              </a:rPr>
              <a:t>Italian</a:t>
            </a:r>
            <a:r>
              <a:rPr lang="it-IT" sz="2000" dirty="0">
                <a:solidFill>
                  <a:schemeClr val="tx1"/>
                </a:solidFill>
              </a:rPr>
              <a:t> products </a:t>
            </a:r>
            <a:r>
              <a:rPr lang="it-IT" sz="2000" dirty="0" err="1">
                <a:solidFill>
                  <a:schemeClr val="tx1"/>
                </a:solidFill>
              </a:rPr>
              <a:t>is</a:t>
            </a:r>
            <a:r>
              <a:rPr lang="it-IT" sz="2000" dirty="0">
                <a:solidFill>
                  <a:schemeClr val="tx1"/>
                </a:solidFill>
              </a:rPr>
              <a:t> “Parmigiano Reggiano”.</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made with </a:t>
            </a:r>
            <a:r>
              <a:rPr lang="it-IT" sz="2000" dirty="0" err="1">
                <a:solidFill>
                  <a:schemeClr val="tx1"/>
                </a:solidFill>
              </a:rPr>
              <a:t>cow’s</a:t>
            </a:r>
            <a:r>
              <a:rPr lang="it-IT" sz="2000" dirty="0">
                <a:solidFill>
                  <a:schemeClr val="tx1"/>
                </a:solidFill>
              </a:rPr>
              <a:t> </a:t>
            </a:r>
            <a:r>
              <a:rPr lang="it-IT" sz="2000" dirty="0" err="1">
                <a:solidFill>
                  <a:schemeClr val="tx1"/>
                </a:solidFill>
              </a:rPr>
              <a:t>milk</a:t>
            </a:r>
            <a:r>
              <a:rPr lang="it-IT" sz="2000" dirty="0">
                <a:solidFill>
                  <a:schemeClr val="tx1"/>
                </a:solidFill>
              </a:rPr>
              <a:t> . </a:t>
            </a:r>
            <a:r>
              <a:rPr lang="it-IT" sz="2000" dirty="0" err="1">
                <a:solidFill>
                  <a:schemeClr val="tx1"/>
                </a:solidFill>
              </a:rPr>
              <a:t>Parmesan</a:t>
            </a:r>
            <a:r>
              <a:rPr lang="it-IT" sz="2000" dirty="0">
                <a:solidFill>
                  <a:schemeClr val="tx1"/>
                </a:solidFill>
              </a:rPr>
              <a:t> </a:t>
            </a:r>
            <a:r>
              <a:rPr lang="it-IT" sz="2000" dirty="0" err="1">
                <a:solidFill>
                  <a:schemeClr val="tx1"/>
                </a:solidFill>
              </a:rPr>
              <a:t>is</a:t>
            </a:r>
            <a:r>
              <a:rPr lang="it-IT" sz="2000" dirty="0">
                <a:solidFill>
                  <a:schemeClr val="tx1"/>
                </a:solidFill>
              </a:rPr>
              <a:t> </a:t>
            </a:r>
            <a:r>
              <a:rPr lang="it-IT" sz="2000" dirty="0" err="1">
                <a:solidFill>
                  <a:schemeClr val="tx1"/>
                </a:solidFill>
              </a:rPr>
              <a:t>exported</a:t>
            </a:r>
            <a:r>
              <a:rPr lang="it-IT" sz="2000" dirty="0">
                <a:solidFill>
                  <a:schemeClr val="tx1"/>
                </a:solidFill>
              </a:rPr>
              <a:t> </a:t>
            </a:r>
            <a:r>
              <a:rPr lang="it-IT" sz="2000" dirty="0" err="1">
                <a:solidFill>
                  <a:schemeClr val="tx1"/>
                </a:solidFill>
              </a:rPr>
              <a:t>throughout</a:t>
            </a:r>
            <a:r>
              <a:rPr lang="it-IT" sz="2000" dirty="0">
                <a:solidFill>
                  <a:schemeClr val="tx1"/>
                </a:solidFill>
              </a:rPr>
              <a:t> the world and for </a:t>
            </a:r>
            <a:r>
              <a:rPr lang="it-IT" sz="2000" dirty="0" err="1">
                <a:solidFill>
                  <a:schemeClr val="tx1"/>
                </a:solidFill>
              </a:rPr>
              <a:t>this</a:t>
            </a:r>
            <a:r>
              <a:rPr lang="it-IT" sz="2000" dirty="0">
                <a:solidFill>
                  <a:schemeClr val="tx1"/>
                </a:solidFill>
              </a:rPr>
              <a:t> </a:t>
            </a:r>
            <a:r>
              <a:rPr lang="it-IT" sz="2000" dirty="0" err="1">
                <a:solidFill>
                  <a:schemeClr val="tx1"/>
                </a:solidFill>
              </a:rPr>
              <a:t>reason</a:t>
            </a:r>
            <a:r>
              <a:rPr lang="it-IT" sz="2000" dirty="0">
                <a:solidFill>
                  <a:schemeClr val="tx1"/>
                </a:solidFill>
              </a:rPr>
              <a:t>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one of the </a:t>
            </a:r>
            <a:r>
              <a:rPr lang="it-IT" sz="2000" dirty="0" err="1">
                <a:solidFill>
                  <a:schemeClr val="tx1"/>
                </a:solidFill>
              </a:rPr>
              <a:t>most</a:t>
            </a:r>
            <a:r>
              <a:rPr lang="it-IT" sz="2000" dirty="0">
                <a:solidFill>
                  <a:schemeClr val="tx1"/>
                </a:solidFill>
              </a:rPr>
              <a:t> </a:t>
            </a:r>
            <a:r>
              <a:rPr lang="it-IT" sz="2000" dirty="0" err="1">
                <a:solidFill>
                  <a:schemeClr val="tx1"/>
                </a:solidFill>
              </a:rPr>
              <a:t>counterfeit</a:t>
            </a:r>
            <a:r>
              <a:rPr lang="it-IT" sz="2000" dirty="0">
                <a:solidFill>
                  <a:schemeClr val="tx1"/>
                </a:solidFill>
              </a:rPr>
              <a:t> </a:t>
            </a:r>
            <a:r>
              <a:rPr lang="it-IT" sz="2000" dirty="0" err="1">
                <a:solidFill>
                  <a:schemeClr val="tx1"/>
                </a:solidFill>
              </a:rPr>
              <a:t>cheese</a:t>
            </a:r>
            <a:r>
              <a:rPr lang="it-IT" sz="2000" dirty="0">
                <a:solidFill>
                  <a:schemeClr val="tx1"/>
                </a:solidFill>
              </a:rPr>
              <a:t> in the world. The </a:t>
            </a:r>
            <a:r>
              <a:rPr lang="it-IT" sz="2000" dirty="0" err="1">
                <a:solidFill>
                  <a:schemeClr val="tx1"/>
                </a:solidFill>
              </a:rPr>
              <a:t>European</a:t>
            </a:r>
            <a:r>
              <a:rPr lang="it-IT" sz="2000" dirty="0">
                <a:solidFill>
                  <a:schemeClr val="tx1"/>
                </a:solidFill>
              </a:rPr>
              <a:t> </a:t>
            </a:r>
            <a:r>
              <a:rPr lang="it-IT" sz="2000" dirty="0" err="1">
                <a:solidFill>
                  <a:schemeClr val="tx1"/>
                </a:solidFill>
              </a:rPr>
              <a:t>regulation</a:t>
            </a:r>
            <a:r>
              <a:rPr lang="it-IT" sz="2000" dirty="0">
                <a:solidFill>
                  <a:schemeClr val="tx1"/>
                </a:solidFill>
              </a:rPr>
              <a:t> 1107/96 </a:t>
            </a:r>
            <a:r>
              <a:rPr lang="it-IT" sz="2000" dirty="0" err="1">
                <a:solidFill>
                  <a:schemeClr val="tx1"/>
                </a:solidFill>
              </a:rPr>
              <a:t>has</a:t>
            </a:r>
            <a:r>
              <a:rPr lang="it-IT" sz="2000" dirty="0">
                <a:solidFill>
                  <a:schemeClr val="tx1"/>
                </a:solidFill>
              </a:rPr>
              <a:t> </a:t>
            </a:r>
            <a:r>
              <a:rPr lang="it-IT" sz="2000" dirty="0" err="1">
                <a:solidFill>
                  <a:schemeClr val="tx1"/>
                </a:solidFill>
              </a:rPr>
              <a:t>included</a:t>
            </a:r>
            <a:r>
              <a:rPr lang="it-IT" sz="2000" dirty="0">
                <a:solidFill>
                  <a:schemeClr val="tx1"/>
                </a:solidFill>
              </a:rPr>
              <a:t> </a:t>
            </a:r>
            <a:r>
              <a:rPr lang="it-IT" sz="2000" dirty="0" err="1">
                <a:solidFill>
                  <a:schemeClr val="tx1"/>
                </a:solidFill>
              </a:rPr>
              <a:t>parmesan</a:t>
            </a:r>
            <a:r>
              <a:rPr lang="it-IT" sz="2000" dirty="0">
                <a:solidFill>
                  <a:schemeClr val="tx1"/>
                </a:solidFill>
              </a:rPr>
              <a:t> in the list of products of Name of </a:t>
            </a:r>
            <a:r>
              <a:rPr lang="it-IT" sz="2000" dirty="0" err="1">
                <a:solidFill>
                  <a:schemeClr val="tx1"/>
                </a:solidFill>
              </a:rPr>
              <a:t>Origin</a:t>
            </a:r>
            <a:r>
              <a:rPr lang="it-IT" sz="2000" dirty="0">
                <a:solidFill>
                  <a:schemeClr val="tx1"/>
                </a:solidFill>
              </a:rPr>
              <a:t>.</a:t>
            </a:r>
          </a:p>
        </p:txBody>
      </p:sp>
      <p:pic>
        <p:nvPicPr>
          <p:cNvPr id="4" name="Immagine 3" descr="xWeb_pagina-26-novembre.jpg"/>
          <p:cNvPicPr>
            <a:picLocks noChangeAspect="1"/>
          </p:cNvPicPr>
          <p:nvPr/>
        </p:nvPicPr>
        <p:blipFill>
          <a:blip r:embed="rId2"/>
          <a:stretch>
            <a:fillRect/>
          </a:stretch>
        </p:blipFill>
        <p:spPr>
          <a:xfrm rot="21301121">
            <a:off x="4641599" y="1569242"/>
            <a:ext cx="3696890" cy="1774507"/>
          </a:xfrm>
          <a:prstGeom prst="rect">
            <a:avLst/>
          </a:prstGeom>
          <a:effectLst>
            <a:outerShdw blurRad="76200" dir="13500000" sy="23000" kx="1200000" algn="br" rotWithShape="0">
              <a:prstClr val="black">
                <a:alpha val="20000"/>
              </a:prstClr>
            </a:outerShdw>
          </a:effectLst>
        </p:spPr>
      </p:pic>
      <p:pic>
        <p:nvPicPr>
          <p:cNvPr id="5" name="Immagine 4" descr="Che-differenze-ci-sono-tra-Grana-Padano-e-Parmigiano-Reggiano.jpg"/>
          <p:cNvPicPr>
            <a:picLocks noChangeAspect="1"/>
          </p:cNvPicPr>
          <p:nvPr/>
        </p:nvPicPr>
        <p:blipFill>
          <a:blip r:embed="rId3" cstate="print"/>
          <a:stretch>
            <a:fillRect/>
          </a:stretch>
        </p:blipFill>
        <p:spPr>
          <a:xfrm rot="343447">
            <a:off x="4901032" y="3865512"/>
            <a:ext cx="3301997" cy="1857374"/>
          </a:xfrm>
          <a:prstGeom prst="rect">
            <a:avLst/>
          </a:prstGeom>
          <a:effectLst>
            <a:outerShdw blurRad="76200" dir="13500000" sy="23000" kx="1200000" algn="br" rotWithShape="0">
              <a:prstClr val="black">
                <a:alpha val="20000"/>
              </a:prstClr>
            </a:outerShdw>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600">
                <a:latin typeface="Impact" pitchFamily="34" charset="0"/>
              </a:rPr>
              <a:t>Thank you!!</a:t>
            </a:r>
          </a:p>
        </p:txBody>
      </p:sp>
      <p:pic>
        <p:nvPicPr>
          <p:cNvPr id="4" name="Immagine 3" descr="florence-1655830_1920.jpg"/>
          <p:cNvPicPr>
            <a:picLocks noChangeAspect="1"/>
          </p:cNvPicPr>
          <p:nvPr/>
        </p:nvPicPr>
        <p:blipFill>
          <a:blip r:embed="rId2" cstate="print"/>
          <a:stretch>
            <a:fillRect/>
          </a:stretch>
        </p:blipFill>
        <p:spPr>
          <a:xfrm rot="174855">
            <a:off x="2576772" y="4332968"/>
            <a:ext cx="3937094" cy="1669164"/>
          </a:xfrm>
          <a:prstGeom prst="rect">
            <a:avLst/>
          </a:prstGeom>
          <a:effectLst>
            <a:outerShdw blurRad="50800" dist="38100" dir="16200000" rotWithShape="0">
              <a:prstClr val="black">
                <a:alpha val="40000"/>
              </a:prstClr>
            </a:outerShdw>
          </a:effectLst>
        </p:spPr>
      </p:pic>
      <p:pic>
        <p:nvPicPr>
          <p:cNvPr id="5" name="Immagine 4" descr="palermo-686207_1920.jpg"/>
          <p:cNvPicPr>
            <a:picLocks noChangeAspect="1"/>
          </p:cNvPicPr>
          <p:nvPr/>
        </p:nvPicPr>
        <p:blipFill>
          <a:blip r:embed="rId3" cstate="print"/>
          <a:stretch>
            <a:fillRect/>
          </a:stretch>
        </p:blipFill>
        <p:spPr>
          <a:xfrm rot="659968">
            <a:off x="5170052" y="1834719"/>
            <a:ext cx="3758771" cy="2617436"/>
          </a:xfrm>
          <a:prstGeom prst="rect">
            <a:avLst/>
          </a:prstGeom>
          <a:effectLst>
            <a:outerShdw blurRad="50800" dist="38100" dir="5400000" algn="t" rotWithShape="0">
              <a:prstClr val="black">
                <a:alpha val="40000"/>
              </a:prstClr>
            </a:outerShdw>
          </a:effectLst>
        </p:spPr>
      </p:pic>
      <p:pic>
        <p:nvPicPr>
          <p:cNvPr id="6" name="Immagine 5" descr="italy-3542663_1920.jpg"/>
          <p:cNvPicPr>
            <a:picLocks noChangeAspect="1"/>
          </p:cNvPicPr>
          <p:nvPr/>
        </p:nvPicPr>
        <p:blipFill>
          <a:blip r:embed="rId4" cstate="print"/>
          <a:stretch>
            <a:fillRect/>
          </a:stretch>
        </p:blipFill>
        <p:spPr>
          <a:xfrm rot="20746478">
            <a:off x="527767" y="1909691"/>
            <a:ext cx="3635396" cy="2423597"/>
          </a:xfrm>
          <a:prstGeom prst="rect">
            <a:avLst/>
          </a:prstGeom>
          <a:effectLst>
            <a:outerShdw blurRad="50800" dist="38100" dir="8100000" algn="tr" rotWithShape="0">
              <a:prstClr val="black">
                <a:alpha val="40000"/>
              </a:prstClr>
            </a:outerShdw>
          </a:effectLst>
        </p:spPr>
      </p:pic>
      <p:pic>
        <p:nvPicPr>
          <p:cNvPr id="7" name="Immagine 6" descr="flag-italy-3d-illustration-italian-flag-waving_2227-631.jpg"/>
          <p:cNvPicPr>
            <a:picLocks noChangeAspect="1"/>
          </p:cNvPicPr>
          <p:nvPr/>
        </p:nvPicPr>
        <p:blipFill>
          <a:blip r:embed="rId5" cstate="print"/>
          <a:stretch>
            <a:fillRect/>
          </a:stretch>
        </p:blipFill>
        <p:spPr>
          <a:xfrm flipH="1">
            <a:off x="6786578" y="500042"/>
            <a:ext cx="943714" cy="628640"/>
          </a:xfrm>
          <a:prstGeom prst="rect">
            <a:avLst/>
          </a:prstGeom>
          <a:ln>
            <a:noFill/>
          </a:ln>
          <a:effectLst>
            <a:softEdge rad="112500"/>
          </a:effectLst>
        </p:spPr>
      </p:pic>
      <p:pic>
        <p:nvPicPr>
          <p:cNvPr id="8" name="Immagine 7" descr="flag-italy-3d-illustration-italian-flag-waving_2227-631.jpg"/>
          <p:cNvPicPr>
            <a:picLocks noChangeAspect="1"/>
          </p:cNvPicPr>
          <p:nvPr/>
        </p:nvPicPr>
        <p:blipFill>
          <a:blip r:embed="rId5" cstate="print"/>
          <a:stretch>
            <a:fillRect/>
          </a:stretch>
        </p:blipFill>
        <p:spPr>
          <a:xfrm flipH="1">
            <a:off x="1428728" y="500042"/>
            <a:ext cx="943714" cy="628640"/>
          </a:xfrm>
          <a:prstGeom prst="rect">
            <a:avLst/>
          </a:prstGeom>
          <a:ln>
            <a:noFill/>
          </a:ln>
          <a:effectLst>
            <a:softEdge rad="112500"/>
          </a:effectLst>
        </p:spPr>
      </p:pic>
    </p:spTree>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a:latin typeface="Impact" pitchFamily="34" charset="0"/>
              </a:rPr>
              <a:t>ITALY</a:t>
            </a:r>
            <a:endParaRPr lang="it-IT" sz="4800" dirty="0"/>
          </a:p>
        </p:txBody>
      </p:sp>
      <p:sp>
        <p:nvSpPr>
          <p:cNvPr id="6" name="Segnaposto contenuto 5"/>
          <p:cNvSpPr txBox="1">
            <a:spLocks noGrp="1"/>
          </p:cNvSpPr>
          <p:nvPr>
            <p:ph idx="1"/>
          </p:nvPr>
        </p:nvSpPr>
        <p:spPr>
          <a:xfrm>
            <a:off x="4429124" y="1500174"/>
            <a:ext cx="4286280" cy="2308324"/>
          </a:xfrm>
          <a:prstGeom prst="rect">
            <a:avLst/>
          </a:prstGeom>
          <a:noFill/>
        </p:spPr>
        <p:txBody>
          <a:bodyPr wrap="square" rtlCol="0">
            <a:spAutoFit/>
          </a:bodyPr>
          <a:lstStyle/>
          <a:p>
            <a:pPr>
              <a:buNone/>
            </a:pPr>
            <a:r>
              <a:rPr lang="en-US" sz="2400" dirty="0">
                <a:solidFill>
                  <a:schemeClr val="tx1"/>
                </a:solidFill>
              </a:rPr>
              <a:t>     Italy is a Parliamentary Republic. It is located in the Southern Europe. It has a population of around 60.4 million inhabitants.</a:t>
            </a:r>
            <a:r>
              <a:rPr lang="it-IT" sz="2400" dirty="0">
                <a:solidFill>
                  <a:schemeClr val="tx1"/>
                </a:solidFill>
              </a:rPr>
              <a:t> The capital </a:t>
            </a:r>
            <a:r>
              <a:rPr lang="it-IT" sz="2400" dirty="0" err="1">
                <a:solidFill>
                  <a:schemeClr val="tx1"/>
                </a:solidFill>
              </a:rPr>
              <a:t>is</a:t>
            </a:r>
            <a:r>
              <a:rPr lang="it-IT" sz="2400" dirty="0">
                <a:solidFill>
                  <a:schemeClr val="tx1"/>
                </a:solidFill>
              </a:rPr>
              <a:t> Rome.</a:t>
            </a:r>
          </a:p>
        </p:txBody>
      </p:sp>
      <p:pic>
        <p:nvPicPr>
          <p:cNvPr id="7" name="Immagine 6" descr="depositphotos_82007164-stock-illustration-europe-and-european-union-map.jpg"/>
          <p:cNvPicPr>
            <a:picLocks noChangeAspect="1"/>
          </p:cNvPicPr>
          <p:nvPr/>
        </p:nvPicPr>
        <p:blipFill>
          <a:blip r:embed="rId2"/>
          <a:stretch>
            <a:fillRect/>
          </a:stretch>
        </p:blipFill>
        <p:spPr>
          <a:xfrm rot="20943664">
            <a:off x="585284" y="1847244"/>
            <a:ext cx="3309763" cy="4227075"/>
          </a:xfrm>
          <a:prstGeom prst="rect">
            <a:avLst/>
          </a:prstGeom>
          <a:ln>
            <a:noFill/>
          </a:ln>
          <a:effectLst>
            <a:outerShdw blurRad="76200" dir="18900000" sy="23000" kx="-1200000" algn="bl" rotWithShape="0">
              <a:prstClr val="black">
                <a:alpha val="20000"/>
              </a:prstClr>
            </a:outerShdw>
          </a:effectLst>
        </p:spPr>
      </p:pic>
      <p:pic>
        <p:nvPicPr>
          <p:cNvPr id="8" name="Immagine 7" descr="depositphotos_130277708-stock-photo-rome-italy-map.jpg"/>
          <p:cNvPicPr>
            <a:picLocks noChangeAspect="1"/>
          </p:cNvPicPr>
          <p:nvPr/>
        </p:nvPicPr>
        <p:blipFill>
          <a:blip r:embed="rId3"/>
          <a:stretch>
            <a:fillRect/>
          </a:stretch>
        </p:blipFill>
        <p:spPr>
          <a:xfrm rot="532243">
            <a:off x="5066357" y="4078429"/>
            <a:ext cx="3019883" cy="2013255"/>
          </a:xfrm>
          <a:prstGeom prst="rect">
            <a:avLst/>
          </a:prstGeom>
          <a:ln>
            <a:noFill/>
          </a:ln>
          <a:effectLst>
            <a:outerShdw blurRad="76200" dir="18900000" sy="23000" kx="-1200000" algn="bl" rotWithShape="0">
              <a:prstClr val="black">
                <a:alpha val="20000"/>
              </a:prstClr>
            </a:outerShdw>
          </a:effectLst>
        </p:spPr>
      </p:pic>
    </p:spTree>
  </p:cSld>
  <p:clrMapOvr>
    <a:masterClrMapping/>
  </p:clrMapOvr>
  <p:transition spd="med">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a:latin typeface="Impact" pitchFamily="34" charset="0"/>
              </a:rPr>
              <a:t>our flag</a:t>
            </a:r>
          </a:p>
        </p:txBody>
      </p:sp>
      <p:sp>
        <p:nvSpPr>
          <p:cNvPr id="3" name="Segnaposto contenuto 2"/>
          <p:cNvSpPr>
            <a:spLocks noGrp="1"/>
          </p:cNvSpPr>
          <p:nvPr>
            <p:ph idx="1"/>
          </p:nvPr>
        </p:nvSpPr>
        <p:spPr>
          <a:xfrm>
            <a:off x="285720" y="4429132"/>
            <a:ext cx="8643998" cy="1857388"/>
          </a:xfrm>
        </p:spPr>
        <p:txBody>
          <a:bodyPr>
            <a:noAutofit/>
          </a:bodyPr>
          <a:lstStyle/>
          <a:p>
            <a:r>
              <a:rPr lang="en-US" sz="2400" dirty="0">
                <a:solidFill>
                  <a:schemeClr val="tx1"/>
                </a:solidFill>
              </a:rPr>
              <a:t>The Italian flag consists of three equal-sized bands of green, white and red. The color of each band has a precise meaning. The </a:t>
            </a:r>
            <a:r>
              <a:rPr lang="en-US" sz="2400">
                <a:solidFill>
                  <a:schemeClr val="tx1"/>
                </a:solidFill>
              </a:rPr>
              <a:t>green band </a:t>
            </a:r>
            <a:r>
              <a:rPr lang="en-US" sz="2400" dirty="0">
                <a:solidFill>
                  <a:schemeClr val="tx1"/>
                </a:solidFill>
              </a:rPr>
              <a:t>represents Italy’s land, the white band the snow, while the red band represents the blood of the patriots who died during the War of Independence.</a:t>
            </a:r>
            <a:endParaRPr lang="it-IT" sz="2400" dirty="0">
              <a:solidFill>
                <a:schemeClr val="tx1"/>
              </a:solidFill>
            </a:endParaRPr>
          </a:p>
        </p:txBody>
      </p:sp>
      <p:pic>
        <p:nvPicPr>
          <p:cNvPr id="8" name="Immagine 7" descr="flag-italy-3d-illustration-italian-flag-waving_2227-631.jpg"/>
          <p:cNvPicPr>
            <a:picLocks noChangeAspect="1"/>
          </p:cNvPicPr>
          <p:nvPr/>
        </p:nvPicPr>
        <p:blipFill>
          <a:blip r:embed="rId2"/>
          <a:stretch>
            <a:fillRect/>
          </a:stretch>
        </p:blipFill>
        <p:spPr>
          <a:xfrm>
            <a:off x="2643174" y="1643050"/>
            <a:ext cx="3802947" cy="25332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a:latin typeface="Impact" pitchFamily="34" charset="0"/>
              </a:rPr>
              <a:t>Climate in italy</a:t>
            </a:r>
          </a:p>
        </p:txBody>
      </p:sp>
      <p:sp>
        <p:nvSpPr>
          <p:cNvPr id="3" name="Segnaposto contenuto 2"/>
          <p:cNvSpPr>
            <a:spLocks noGrp="1"/>
          </p:cNvSpPr>
          <p:nvPr>
            <p:ph idx="1"/>
          </p:nvPr>
        </p:nvSpPr>
        <p:spPr>
          <a:xfrm>
            <a:off x="3857620" y="1500174"/>
            <a:ext cx="4829180" cy="4857784"/>
          </a:xfrm>
        </p:spPr>
        <p:txBody>
          <a:bodyPr>
            <a:normAutofit fontScale="62500" lnSpcReduction="20000"/>
          </a:bodyPr>
          <a:lstStyle/>
          <a:p>
            <a:pPr>
              <a:buNone/>
            </a:pPr>
            <a:br>
              <a:rPr lang="en-US" dirty="0"/>
            </a:br>
            <a:r>
              <a:rPr lang="en-US" dirty="0">
                <a:solidFill>
                  <a:schemeClr val="tx1"/>
                </a:solidFill>
              </a:rPr>
              <a:t>Most of Italy is in the domain of warm temperate climates, of a Mediterranean type, while in the Northern Italy there are some continental aspects. In fact it presents many contrasts between Northern and Southern regions (precisely due to the elongated shape of the Peninsula), between internal and coastal areas. Therefore we can divide Italian climate zones into:</a:t>
            </a:r>
          </a:p>
          <a:p>
            <a:r>
              <a:rPr lang="it-IT" dirty="0">
                <a:solidFill>
                  <a:srgbClr val="CC3333"/>
                </a:solidFill>
                <a:latin typeface="Arial"/>
              </a:rPr>
              <a:t>   </a:t>
            </a:r>
            <a:r>
              <a:rPr lang="it-IT" dirty="0">
                <a:solidFill>
                  <a:srgbClr val="CC3333"/>
                </a:solidFill>
                <a:latin typeface="Arial" pitchFamily="34" charset="0"/>
                <a:cs typeface="Arial" pitchFamily="34" charset="0"/>
              </a:rPr>
              <a:t> </a:t>
            </a:r>
            <a:r>
              <a:rPr lang="it-IT" dirty="0">
                <a:solidFill>
                  <a:srgbClr val="222222"/>
                </a:solidFill>
                <a:latin typeface="Arial" pitchFamily="34" charset="0"/>
                <a:cs typeface="Arial" pitchFamily="34" charset="0"/>
              </a:rPr>
              <a:t> </a:t>
            </a:r>
            <a:r>
              <a:rPr lang="it-IT" dirty="0" err="1">
                <a:solidFill>
                  <a:schemeClr val="tx1"/>
                </a:solidFill>
                <a:latin typeface="Arial" pitchFamily="34" charset="0"/>
                <a:cs typeface="Arial" pitchFamily="34" charset="0"/>
              </a:rPr>
              <a:t>subtropical</a:t>
            </a:r>
            <a:endParaRPr lang="it-IT" dirty="0">
              <a:solidFill>
                <a:schemeClr val="tx1"/>
              </a:solidFill>
              <a:latin typeface="Arial" pitchFamily="34" charset="0"/>
              <a:cs typeface="Arial" pitchFamily="34" charset="0"/>
            </a:endParaRPr>
          </a:p>
          <a:p>
            <a:r>
              <a:rPr lang="it-IT" dirty="0">
                <a:solidFill>
                  <a:srgbClr val="FF7800"/>
                </a:solidFill>
                <a:latin typeface="Arial" pitchFamily="34" charset="0"/>
                <a:cs typeface="Arial" pitchFamily="34" charset="0"/>
              </a:rPr>
              <a:t>    </a:t>
            </a:r>
            <a:r>
              <a:rPr lang="it-IT" dirty="0">
                <a:solidFill>
                  <a:schemeClr val="tx1"/>
                </a:solidFill>
                <a:latin typeface="Arial" pitchFamily="34" charset="0"/>
                <a:cs typeface="Arial" pitchFamily="34" charset="0"/>
              </a:rPr>
              <a:t> </a:t>
            </a:r>
            <a:r>
              <a:rPr lang="it-IT" dirty="0" err="1">
                <a:solidFill>
                  <a:schemeClr val="tx1"/>
                </a:solidFill>
                <a:latin typeface="Arial" pitchFamily="34" charset="0"/>
                <a:cs typeface="Arial" pitchFamily="34" charset="0"/>
              </a:rPr>
              <a:t>warm</a:t>
            </a:r>
            <a:r>
              <a:rPr lang="it-IT" dirty="0">
                <a:solidFill>
                  <a:schemeClr val="tx1"/>
                </a:solidFill>
                <a:latin typeface="Arial" pitchFamily="34" charset="0"/>
                <a:cs typeface="Arial" pitchFamily="34" charset="0"/>
              </a:rPr>
              <a:t> temperate</a:t>
            </a:r>
          </a:p>
          <a:p>
            <a:r>
              <a:rPr lang="it-IT" dirty="0">
                <a:solidFill>
                  <a:srgbClr val="FFBE00"/>
                </a:solidFill>
                <a:latin typeface="Arial" pitchFamily="34" charset="0"/>
                <a:cs typeface="Arial" pitchFamily="34" charset="0"/>
              </a:rPr>
              <a:t>    </a:t>
            </a:r>
            <a:r>
              <a:rPr lang="it-IT" dirty="0">
                <a:solidFill>
                  <a:srgbClr val="222222"/>
                </a:solidFill>
                <a:latin typeface="Arial" pitchFamily="34" charset="0"/>
                <a:cs typeface="Arial" pitchFamily="34" charset="0"/>
              </a:rPr>
              <a:t> </a:t>
            </a:r>
            <a:r>
              <a:rPr lang="it-IT" dirty="0" err="1">
                <a:solidFill>
                  <a:schemeClr val="tx1"/>
                </a:solidFill>
                <a:latin typeface="Arial" pitchFamily="34" charset="0"/>
                <a:cs typeface="Arial" pitchFamily="34" charset="0"/>
              </a:rPr>
              <a:t>sublittoral</a:t>
            </a:r>
            <a:endParaRPr lang="it-IT" dirty="0">
              <a:solidFill>
                <a:schemeClr val="tx1"/>
              </a:solidFill>
              <a:latin typeface="Arial" pitchFamily="34" charset="0"/>
              <a:cs typeface="Arial" pitchFamily="34" charset="0"/>
            </a:endParaRPr>
          </a:p>
          <a:p>
            <a:r>
              <a:rPr lang="it-IT" dirty="0">
                <a:solidFill>
                  <a:srgbClr val="FFFF00"/>
                </a:solidFill>
                <a:latin typeface="Arial"/>
              </a:rPr>
              <a:t>    </a:t>
            </a:r>
            <a:r>
              <a:rPr lang="it-IT" dirty="0">
                <a:solidFill>
                  <a:srgbClr val="222222"/>
                </a:solidFill>
                <a:latin typeface="Arial"/>
              </a:rPr>
              <a:t> </a:t>
            </a:r>
            <a:r>
              <a:rPr lang="it-IT" dirty="0" err="1">
                <a:solidFill>
                  <a:schemeClr val="tx1"/>
                </a:solidFill>
                <a:latin typeface="Arial"/>
              </a:rPr>
              <a:t>continental</a:t>
            </a:r>
            <a:r>
              <a:rPr lang="it-IT" dirty="0">
                <a:solidFill>
                  <a:schemeClr val="tx1"/>
                </a:solidFill>
                <a:latin typeface="Arial"/>
              </a:rPr>
              <a:t> </a:t>
            </a:r>
            <a:r>
              <a:rPr lang="it-IT" dirty="0" err="1">
                <a:solidFill>
                  <a:schemeClr val="tx1"/>
                </a:solidFill>
                <a:latin typeface="Arial"/>
              </a:rPr>
              <a:t>mediterranean</a:t>
            </a:r>
            <a:endParaRPr lang="it-IT" dirty="0">
              <a:solidFill>
                <a:schemeClr val="tx1"/>
              </a:solidFill>
              <a:latin typeface="Arial"/>
            </a:endParaRPr>
          </a:p>
          <a:p>
            <a:r>
              <a:rPr lang="it-IT" dirty="0">
                <a:solidFill>
                  <a:srgbClr val="99FF00"/>
                </a:solidFill>
                <a:latin typeface="Arial"/>
              </a:rPr>
              <a:t>    </a:t>
            </a:r>
            <a:r>
              <a:rPr lang="it-IT" dirty="0">
                <a:solidFill>
                  <a:srgbClr val="222222"/>
                </a:solidFill>
                <a:latin typeface="Arial"/>
              </a:rPr>
              <a:t> </a:t>
            </a:r>
            <a:r>
              <a:rPr lang="it-IT" dirty="0">
                <a:solidFill>
                  <a:schemeClr val="tx1"/>
                </a:solidFill>
                <a:latin typeface="Arial"/>
              </a:rPr>
              <a:t>cool temperate</a:t>
            </a:r>
          </a:p>
          <a:p>
            <a:r>
              <a:rPr lang="it-IT" dirty="0">
                <a:solidFill>
                  <a:srgbClr val="00CC00"/>
                </a:solidFill>
                <a:latin typeface="Arial"/>
              </a:rPr>
              <a:t>    </a:t>
            </a:r>
            <a:r>
              <a:rPr lang="it-IT" dirty="0">
                <a:solidFill>
                  <a:srgbClr val="222222"/>
                </a:solidFill>
                <a:latin typeface="Arial"/>
              </a:rPr>
              <a:t> </a:t>
            </a:r>
            <a:r>
              <a:rPr lang="it-IT" dirty="0" err="1">
                <a:solidFill>
                  <a:schemeClr val="tx1"/>
                </a:solidFill>
                <a:latin typeface="Arial"/>
              </a:rPr>
              <a:t>cold</a:t>
            </a:r>
            <a:r>
              <a:rPr lang="it-IT" dirty="0">
                <a:solidFill>
                  <a:schemeClr val="tx1"/>
                </a:solidFill>
                <a:latin typeface="Arial"/>
              </a:rPr>
              <a:t> temperate</a:t>
            </a:r>
          </a:p>
          <a:p>
            <a:r>
              <a:rPr lang="it-IT" dirty="0">
                <a:solidFill>
                  <a:srgbClr val="3399FF"/>
                </a:solidFill>
                <a:latin typeface="Arial"/>
              </a:rPr>
              <a:t>    </a:t>
            </a:r>
            <a:r>
              <a:rPr lang="it-IT" dirty="0">
                <a:solidFill>
                  <a:srgbClr val="222222"/>
                </a:solidFill>
                <a:latin typeface="Arial"/>
              </a:rPr>
              <a:t> </a:t>
            </a:r>
            <a:r>
              <a:rPr lang="it-IT" dirty="0" err="1">
                <a:solidFill>
                  <a:schemeClr val="tx1"/>
                </a:solidFill>
                <a:latin typeface="Arial"/>
              </a:rPr>
              <a:t>cold</a:t>
            </a:r>
            <a:endParaRPr lang="it-IT" dirty="0">
              <a:solidFill>
                <a:schemeClr val="tx1"/>
              </a:solidFill>
              <a:latin typeface="Arial"/>
            </a:endParaRPr>
          </a:p>
          <a:p>
            <a:r>
              <a:rPr lang="it-IT" dirty="0">
                <a:solidFill>
                  <a:srgbClr val="003CFF"/>
                </a:solidFill>
                <a:latin typeface="Arial"/>
              </a:rPr>
              <a:t>    </a:t>
            </a:r>
            <a:r>
              <a:rPr lang="it-IT" dirty="0">
                <a:solidFill>
                  <a:srgbClr val="222222"/>
                </a:solidFill>
                <a:latin typeface="Arial"/>
              </a:rPr>
              <a:t> </a:t>
            </a:r>
            <a:r>
              <a:rPr lang="it-IT" dirty="0" err="1">
                <a:solidFill>
                  <a:schemeClr val="tx1"/>
                </a:solidFill>
                <a:latin typeface="Arial"/>
              </a:rPr>
              <a:t>glacial</a:t>
            </a:r>
            <a:endParaRPr lang="it-IT" dirty="0">
              <a:solidFill>
                <a:schemeClr val="tx1"/>
              </a:solidFill>
              <a:latin typeface="Arial"/>
            </a:endParaRPr>
          </a:p>
        </p:txBody>
      </p:sp>
      <p:pic>
        <p:nvPicPr>
          <p:cNvPr id="4" name="Immagine 3" descr="Italia_Clima_Pinna.png"/>
          <p:cNvPicPr>
            <a:picLocks noChangeAspect="1"/>
          </p:cNvPicPr>
          <p:nvPr/>
        </p:nvPicPr>
        <p:blipFill>
          <a:blip r:embed="rId2"/>
          <a:stretch>
            <a:fillRect/>
          </a:stretch>
        </p:blipFill>
        <p:spPr>
          <a:xfrm>
            <a:off x="500034" y="1714488"/>
            <a:ext cx="3594388" cy="3857652"/>
          </a:xfrm>
          <a:prstGeom prst="rect">
            <a:avLst/>
          </a:prstGeom>
          <a:ln>
            <a:noFill/>
          </a:ln>
          <a:effectLst>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a:latin typeface="Impact" pitchFamily="34" charset="0"/>
              </a:rPr>
              <a:t>rome</a:t>
            </a:r>
          </a:p>
        </p:txBody>
      </p:sp>
      <p:sp>
        <p:nvSpPr>
          <p:cNvPr id="3" name="Segnaposto contenuto 2"/>
          <p:cNvSpPr>
            <a:spLocks noGrp="1"/>
          </p:cNvSpPr>
          <p:nvPr>
            <p:ph idx="1"/>
          </p:nvPr>
        </p:nvSpPr>
        <p:spPr>
          <a:xfrm>
            <a:off x="4357686" y="1500174"/>
            <a:ext cx="4572032" cy="4786346"/>
          </a:xfrm>
        </p:spPr>
        <p:txBody>
          <a:bodyPr>
            <a:normAutofit fontScale="92500" lnSpcReduction="10000"/>
          </a:bodyPr>
          <a:lstStyle/>
          <a:p>
            <a:pPr>
              <a:buNone/>
            </a:pPr>
            <a:r>
              <a:rPr lang="en-US">
                <a:solidFill>
                  <a:schemeClr val="tx1"/>
                </a:solidFill>
              </a:rPr>
              <a:t>     Rome, capital of Italy, is a big cosmopolitan city with an artistic, architectural and cultural history that has influenced the whole world and dates back to almost 3000 years ago. The ancient ruins like the Forum and the Colosseum testify to the power of the ancient Roman Empire. It has a population of almost 3 million inhabitants.</a:t>
            </a:r>
            <a:endParaRPr lang="it-IT">
              <a:solidFill>
                <a:schemeClr val="tx1"/>
              </a:solidFill>
            </a:endParaRPr>
          </a:p>
        </p:txBody>
      </p:sp>
      <p:pic>
        <p:nvPicPr>
          <p:cNvPr id="4" name="Immagine 3" descr="colosseum-1014310_1920.jpg"/>
          <p:cNvPicPr>
            <a:picLocks noChangeAspect="1"/>
          </p:cNvPicPr>
          <p:nvPr/>
        </p:nvPicPr>
        <p:blipFill>
          <a:blip r:embed="rId2" cstate="print"/>
          <a:stretch>
            <a:fillRect/>
          </a:stretch>
        </p:blipFill>
        <p:spPr>
          <a:xfrm>
            <a:off x="285721" y="1571613"/>
            <a:ext cx="3857652" cy="2167920"/>
          </a:xfrm>
          <a:prstGeom prst="rect">
            <a:avLst/>
          </a:prstGeom>
        </p:spPr>
      </p:pic>
      <p:pic>
        <p:nvPicPr>
          <p:cNvPr id="5" name="Immagine 4" descr="vittorio-emanuele-monument-298412_1920.jpg"/>
          <p:cNvPicPr>
            <a:picLocks noChangeAspect="1"/>
          </p:cNvPicPr>
          <p:nvPr/>
        </p:nvPicPr>
        <p:blipFill>
          <a:blip r:embed="rId3" cstate="print"/>
          <a:stretch>
            <a:fillRect/>
          </a:stretch>
        </p:blipFill>
        <p:spPr>
          <a:xfrm>
            <a:off x="285720" y="3857628"/>
            <a:ext cx="3857652" cy="2475326"/>
          </a:xfrm>
          <a:prstGeom prst="rect">
            <a:avLst/>
          </a:prstGeom>
        </p:spPr>
      </p:pic>
    </p:spTree>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27013"/>
            <a:ext cx="8429684" cy="1143000"/>
          </a:xfrm>
        </p:spPr>
        <p:txBody>
          <a:bodyPr>
            <a:noAutofit/>
          </a:bodyPr>
          <a:lstStyle/>
          <a:p>
            <a:r>
              <a:rPr lang="it-IT" sz="4400" err="1">
                <a:latin typeface="Impact" pitchFamily="34" charset="0"/>
              </a:rPr>
              <a:t>Colosseum</a:t>
            </a:r>
            <a:r>
              <a:rPr lang="it-IT" sz="4400">
                <a:latin typeface="Impact" pitchFamily="34" charset="0"/>
              </a:rPr>
              <a:t> : the italian symbol</a:t>
            </a:r>
          </a:p>
        </p:txBody>
      </p:sp>
      <p:sp>
        <p:nvSpPr>
          <p:cNvPr id="3" name="Segnaposto contenuto 2"/>
          <p:cNvSpPr>
            <a:spLocks noGrp="1"/>
          </p:cNvSpPr>
          <p:nvPr>
            <p:ph idx="1"/>
          </p:nvPr>
        </p:nvSpPr>
        <p:spPr>
          <a:xfrm>
            <a:off x="3714744" y="1571612"/>
            <a:ext cx="5214974" cy="5000660"/>
          </a:xfrm>
        </p:spPr>
        <p:txBody>
          <a:bodyPr>
            <a:normAutofit fontScale="40000" lnSpcReduction="20000"/>
          </a:bodyPr>
          <a:lstStyle/>
          <a:p>
            <a:pPr>
              <a:buNone/>
            </a:pPr>
            <a:r>
              <a:rPr lang="en-US" sz="4500" dirty="0">
                <a:solidFill>
                  <a:schemeClr val="tx1"/>
                </a:solidFill>
              </a:rPr>
              <a:t>       The Colosseum, originally known as the Flavian Amphitheater,  is the largest in the world and is located in the center of Rome. It could contain between 50 thousand and 75 thousand units, is part of the list of UNESCO World Heritage Sites and since 2007 is also among the New Seven Wonders of the World. </a:t>
            </a:r>
            <a:br>
              <a:rPr lang="en-US" sz="4500" dirty="0">
                <a:solidFill>
                  <a:schemeClr val="tx1"/>
                </a:solidFill>
              </a:rPr>
            </a:br>
            <a:r>
              <a:rPr lang="en-US" sz="4500" dirty="0">
                <a:solidFill>
                  <a:schemeClr val="tx1"/>
                </a:solidFill>
              </a:rPr>
              <a:t>The amphitheater was built in the Flavian period on an area on the eastern edge of the Roman Forum. Its construction was started by Vespasian in 71 AD and inaugurated by Titus in 80, with further modifications made during the empire of Domitian in 90. The building forms an ellipse of 527 m of perimeter, with axes that measure 187.5 and 156.5 m. The arena measures 86 × 54 m, with an area of ​​3,357 m². The current height reaches 48.5 m, but originally it reached 52 m. The structure clearly expresses the Roman architectural and construction concepts of the early Imperial Age.</a:t>
            </a:r>
            <a:endParaRPr lang="it-IT" sz="4500" dirty="0">
              <a:solidFill>
                <a:schemeClr val="tx1"/>
              </a:solidFill>
            </a:endParaRPr>
          </a:p>
        </p:txBody>
      </p:sp>
      <p:pic>
        <p:nvPicPr>
          <p:cNvPr id="6" name="Immagine 5" descr="colosseum-792202_1920.jpg"/>
          <p:cNvPicPr>
            <a:picLocks noChangeAspect="1"/>
          </p:cNvPicPr>
          <p:nvPr/>
        </p:nvPicPr>
        <p:blipFill>
          <a:blip r:embed="rId2" cstate="print"/>
          <a:stretch>
            <a:fillRect/>
          </a:stretch>
        </p:blipFill>
        <p:spPr>
          <a:xfrm>
            <a:off x="7858148" y="642918"/>
            <a:ext cx="1285852" cy="644934"/>
          </a:xfrm>
          <a:prstGeom prst="rect">
            <a:avLst/>
          </a:prstGeom>
          <a:ln>
            <a:noFill/>
          </a:ln>
          <a:effectLst>
            <a:softEdge rad="112500"/>
          </a:effectLst>
        </p:spPr>
      </p:pic>
      <p:pic>
        <p:nvPicPr>
          <p:cNvPr id="8" name="Immagine 7" descr="colosseum-3012088_1920.jpg"/>
          <p:cNvPicPr>
            <a:picLocks noChangeAspect="1"/>
          </p:cNvPicPr>
          <p:nvPr/>
        </p:nvPicPr>
        <p:blipFill>
          <a:blip r:embed="rId3" cstate="print"/>
          <a:stretch>
            <a:fillRect/>
          </a:stretch>
        </p:blipFill>
        <p:spPr>
          <a:xfrm rot="21084928">
            <a:off x="835730" y="1837954"/>
            <a:ext cx="2749013" cy="1832675"/>
          </a:xfrm>
          <a:prstGeom prst="rect">
            <a:avLst/>
          </a:prstGeom>
          <a:effectLst>
            <a:outerShdw blurRad="76200" dir="13500000" sy="23000" kx="1200000" algn="br" rotWithShape="0">
              <a:prstClr val="black">
                <a:alpha val="20000"/>
              </a:prstClr>
            </a:outerShdw>
          </a:effectLst>
        </p:spPr>
      </p:pic>
      <p:pic>
        <p:nvPicPr>
          <p:cNvPr id="9" name="Immagine 8" descr="colosseum-792202_1920.jpg"/>
          <p:cNvPicPr>
            <a:picLocks noChangeAspect="1"/>
          </p:cNvPicPr>
          <p:nvPr/>
        </p:nvPicPr>
        <p:blipFill>
          <a:blip r:embed="rId4" cstate="print"/>
          <a:stretch>
            <a:fillRect/>
          </a:stretch>
        </p:blipFill>
        <p:spPr>
          <a:xfrm rot="387447">
            <a:off x="302896" y="4193936"/>
            <a:ext cx="3540009" cy="1775536"/>
          </a:xfrm>
          <a:prstGeom prst="rect">
            <a:avLst/>
          </a:prstGeom>
          <a:effectLst>
            <a:outerShdw blurRad="76200" dir="18900000" sy="23000" kx="-1200000" algn="bl" rotWithShape="0">
              <a:prstClr val="black">
                <a:alpha val="20000"/>
              </a:prstClr>
            </a:outerShdw>
          </a:effectLst>
        </p:spPr>
      </p:pic>
    </p:spTree>
  </p:cSld>
  <p:clrMapOvr>
    <a:masterClrMapping/>
  </p:clrMapOvr>
  <p:transition spd="med">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a:latin typeface="Impact" pitchFamily="34" charset="0"/>
              </a:rPr>
              <a:t>Greetings in italian</a:t>
            </a:r>
          </a:p>
        </p:txBody>
      </p:sp>
      <p:sp>
        <p:nvSpPr>
          <p:cNvPr id="3" name="Segnaposto contenuto 2"/>
          <p:cNvSpPr>
            <a:spLocks noGrp="1"/>
          </p:cNvSpPr>
          <p:nvPr>
            <p:ph idx="1"/>
          </p:nvPr>
        </p:nvSpPr>
        <p:spPr>
          <a:xfrm>
            <a:off x="214282" y="1857364"/>
            <a:ext cx="5786478" cy="3857652"/>
          </a:xfrm>
        </p:spPr>
        <p:txBody>
          <a:bodyPr>
            <a:normAutofit/>
          </a:bodyPr>
          <a:lstStyle/>
          <a:p>
            <a:pPr>
              <a:buNone/>
            </a:pPr>
            <a:r>
              <a:rPr lang="it-IT" sz="2000" b="1" dirty="0">
                <a:solidFill>
                  <a:schemeClr val="tx1"/>
                </a:solidFill>
              </a:rPr>
              <a:t>Buongiorno = good </a:t>
            </a:r>
            <a:r>
              <a:rPr lang="it-IT" sz="2000" b="1" dirty="0" err="1">
                <a:solidFill>
                  <a:schemeClr val="tx1"/>
                </a:solidFill>
              </a:rPr>
              <a:t>morning</a:t>
            </a:r>
            <a:r>
              <a:rPr lang="it-IT" sz="2000" b="1" dirty="0">
                <a:solidFill>
                  <a:schemeClr val="tx1"/>
                </a:solidFill>
              </a:rPr>
              <a:t> </a:t>
            </a:r>
            <a:r>
              <a:rPr lang="it-IT" sz="2000" dirty="0">
                <a:solidFill>
                  <a:schemeClr val="tx1"/>
                </a:solidFill>
              </a:rPr>
              <a:t>.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a </a:t>
            </a:r>
            <a:r>
              <a:rPr lang="it-IT" sz="2000" dirty="0" err="1">
                <a:solidFill>
                  <a:schemeClr val="tx1"/>
                </a:solidFill>
              </a:rPr>
              <a:t>formal</a:t>
            </a:r>
            <a:r>
              <a:rPr lang="it-IT" sz="2000" dirty="0">
                <a:solidFill>
                  <a:schemeClr val="tx1"/>
                </a:solidFill>
              </a:rPr>
              <a:t> </a:t>
            </a:r>
            <a:r>
              <a:rPr lang="it-IT" sz="2000" dirty="0" err="1">
                <a:solidFill>
                  <a:schemeClr val="tx1"/>
                </a:solidFill>
              </a:rPr>
              <a:t>greeting</a:t>
            </a:r>
            <a:r>
              <a:rPr lang="it-IT" sz="2000" dirty="0">
                <a:solidFill>
                  <a:schemeClr val="tx1"/>
                </a:solidFill>
              </a:rPr>
              <a:t>, </a:t>
            </a:r>
            <a:r>
              <a:rPr lang="it-IT" sz="2000" dirty="0" err="1">
                <a:solidFill>
                  <a:schemeClr val="tx1"/>
                </a:solidFill>
              </a:rPr>
              <a:t>normally</a:t>
            </a:r>
            <a:r>
              <a:rPr lang="it-IT" sz="2000" dirty="0">
                <a:solidFill>
                  <a:schemeClr val="tx1"/>
                </a:solidFill>
              </a:rPr>
              <a:t> </a:t>
            </a:r>
            <a:r>
              <a:rPr lang="it-IT" sz="2000" dirty="0" err="1">
                <a:solidFill>
                  <a:schemeClr val="tx1"/>
                </a:solidFill>
              </a:rPr>
              <a:t>used</a:t>
            </a:r>
            <a:r>
              <a:rPr lang="it-IT" sz="2000" dirty="0">
                <a:solidFill>
                  <a:schemeClr val="tx1"/>
                </a:solidFill>
              </a:rPr>
              <a:t> </a:t>
            </a:r>
            <a:r>
              <a:rPr lang="it-IT" sz="2000" dirty="0" err="1">
                <a:solidFill>
                  <a:schemeClr val="tx1"/>
                </a:solidFill>
              </a:rPr>
              <a:t>until</a:t>
            </a:r>
            <a:r>
              <a:rPr lang="it-IT" sz="2000" dirty="0">
                <a:solidFill>
                  <a:schemeClr val="tx1"/>
                </a:solidFill>
              </a:rPr>
              <a:t> the </a:t>
            </a:r>
            <a:r>
              <a:rPr lang="it-IT" sz="2000" dirty="0" err="1">
                <a:solidFill>
                  <a:schemeClr val="tx1"/>
                </a:solidFill>
              </a:rPr>
              <a:t>early</a:t>
            </a:r>
            <a:r>
              <a:rPr lang="it-IT" sz="2000" dirty="0">
                <a:solidFill>
                  <a:schemeClr val="tx1"/>
                </a:solidFill>
              </a:rPr>
              <a:t> </a:t>
            </a:r>
            <a:r>
              <a:rPr lang="it-IT" sz="2000" dirty="0" err="1">
                <a:solidFill>
                  <a:schemeClr val="tx1"/>
                </a:solidFill>
              </a:rPr>
              <a:t>afternoon</a:t>
            </a:r>
            <a:endParaRPr lang="it-IT" sz="2000" dirty="0">
              <a:solidFill>
                <a:schemeClr val="tx1"/>
              </a:solidFill>
            </a:endParaRPr>
          </a:p>
          <a:p>
            <a:pPr>
              <a:buNone/>
            </a:pPr>
            <a:r>
              <a:rPr lang="it-IT" sz="2000" b="1" dirty="0">
                <a:solidFill>
                  <a:schemeClr val="tx1"/>
                </a:solidFill>
              </a:rPr>
              <a:t>Buon pomeriggio = good </a:t>
            </a:r>
            <a:r>
              <a:rPr lang="it-IT" sz="2000" b="1" dirty="0" err="1">
                <a:solidFill>
                  <a:schemeClr val="tx1"/>
                </a:solidFill>
              </a:rPr>
              <a:t>afternoon</a:t>
            </a:r>
            <a:r>
              <a:rPr lang="it-IT" sz="2000" b="1" dirty="0">
                <a:solidFill>
                  <a:schemeClr val="tx1"/>
                </a:solidFill>
              </a:rPr>
              <a:t> </a:t>
            </a:r>
            <a:r>
              <a:rPr lang="it-IT" sz="2000" dirty="0">
                <a:solidFill>
                  <a:schemeClr val="tx1"/>
                </a:solidFill>
              </a:rPr>
              <a:t>.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a </a:t>
            </a:r>
            <a:r>
              <a:rPr lang="it-IT" sz="2000" dirty="0" err="1">
                <a:solidFill>
                  <a:schemeClr val="tx1"/>
                </a:solidFill>
              </a:rPr>
              <a:t>formal</a:t>
            </a:r>
            <a:r>
              <a:rPr lang="it-IT" sz="2000" dirty="0">
                <a:solidFill>
                  <a:schemeClr val="tx1"/>
                </a:solidFill>
              </a:rPr>
              <a:t> </a:t>
            </a:r>
            <a:r>
              <a:rPr lang="it-IT" sz="2000" dirty="0" err="1">
                <a:solidFill>
                  <a:schemeClr val="tx1"/>
                </a:solidFill>
              </a:rPr>
              <a:t>greeting</a:t>
            </a:r>
            <a:r>
              <a:rPr lang="it-IT" sz="2000" dirty="0">
                <a:solidFill>
                  <a:schemeClr val="tx1"/>
                </a:solidFill>
              </a:rPr>
              <a:t>, </a:t>
            </a:r>
            <a:r>
              <a:rPr lang="it-IT" sz="2000" dirty="0" err="1">
                <a:solidFill>
                  <a:schemeClr val="tx1"/>
                </a:solidFill>
              </a:rPr>
              <a:t>normally</a:t>
            </a:r>
            <a:r>
              <a:rPr lang="it-IT" sz="2000" dirty="0">
                <a:solidFill>
                  <a:schemeClr val="tx1"/>
                </a:solidFill>
              </a:rPr>
              <a:t> </a:t>
            </a:r>
            <a:r>
              <a:rPr lang="it-IT" sz="2000" dirty="0" err="1">
                <a:solidFill>
                  <a:schemeClr val="tx1"/>
                </a:solidFill>
              </a:rPr>
              <a:t>used</a:t>
            </a:r>
            <a:r>
              <a:rPr lang="it-IT" sz="2000" dirty="0">
                <a:solidFill>
                  <a:schemeClr val="tx1"/>
                </a:solidFill>
              </a:rPr>
              <a:t> </a:t>
            </a:r>
            <a:r>
              <a:rPr lang="it-IT" sz="2000" dirty="0" err="1">
                <a:solidFill>
                  <a:schemeClr val="tx1"/>
                </a:solidFill>
              </a:rPr>
              <a:t>when</a:t>
            </a:r>
            <a:r>
              <a:rPr lang="it-IT" sz="2000" dirty="0">
                <a:solidFill>
                  <a:schemeClr val="tx1"/>
                </a:solidFill>
              </a:rPr>
              <a:t> </a:t>
            </a:r>
            <a:r>
              <a:rPr lang="it-IT" sz="2000" dirty="0" err="1">
                <a:solidFill>
                  <a:schemeClr val="tx1"/>
                </a:solidFill>
              </a:rPr>
              <a:t>we</a:t>
            </a:r>
            <a:r>
              <a:rPr lang="it-IT" sz="2000" dirty="0">
                <a:solidFill>
                  <a:schemeClr val="tx1"/>
                </a:solidFill>
              </a:rPr>
              <a:t> </a:t>
            </a:r>
            <a:r>
              <a:rPr lang="it-IT" sz="2000" dirty="0" err="1">
                <a:solidFill>
                  <a:schemeClr val="tx1"/>
                </a:solidFill>
              </a:rPr>
              <a:t>meet</a:t>
            </a:r>
            <a:r>
              <a:rPr lang="it-IT" sz="2000" dirty="0">
                <a:solidFill>
                  <a:schemeClr val="tx1"/>
                </a:solidFill>
              </a:rPr>
              <a:t> </a:t>
            </a:r>
            <a:r>
              <a:rPr lang="it-IT" sz="2000" dirty="0" err="1">
                <a:solidFill>
                  <a:schemeClr val="tx1"/>
                </a:solidFill>
              </a:rPr>
              <a:t>someone</a:t>
            </a:r>
            <a:r>
              <a:rPr lang="it-IT" sz="2000" dirty="0">
                <a:solidFill>
                  <a:schemeClr val="tx1"/>
                </a:solidFill>
              </a:rPr>
              <a:t> in the </a:t>
            </a:r>
            <a:r>
              <a:rPr lang="it-IT" sz="2000" dirty="0" err="1">
                <a:solidFill>
                  <a:schemeClr val="tx1"/>
                </a:solidFill>
              </a:rPr>
              <a:t>afternoon</a:t>
            </a:r>
            <a:r>
              <a:rPr lang="it-IT" sz="2000" dirty="0">
                <a:solidFill>
                  <a:schemeClr val="tx1"/>
                </a:solidFill>
              </a:rPr>
              <a:t> .</a:t>
            </a:r>
          </a:p>
          <a:p>
            <a:pPr>
              <a:buNone/>
            </a:pPr>
            <a:r>
              <a:rPr lang="it-IT" sz="2000" b="1" dirty="0">
                <a:solidFill>
                  <a:schemeClr val="tx1"/>
                </a:solidFill>
              </a:rPr>
              <a:t>Buonasera = Good </a:t>
            </a:r>
            <a:r>
              <a:rPr lang="it-IT" sz="2000" b="1" dirty="0" err="1">
                <a:solidFill>
                  <a:schemeClr val="tx1"/>
                </a:solidFill>
              </a:rPr>
              <a:t>evening</a:t>
            </a:r>
            <a:r>
              <a:rPr lang="it-IT" sz="2000" b="1" dirty="0">
                <a:solidFill>
                  <a:schemeClr val="tx1"/>
                </a:solidFill>
              </a:rPr>
              <a:t> </a:t>
            </a:r>
            <a:r>
              <a:rPr lang="it-IT" sz="2000" dirty="0">
                <a:solidFill>
                  <a:schemeClr val="tx1"/>
                </a:solidFill>
              </a:rPr>
              <a:t>.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a </a:t>
            </a:r>
            <a:r>
              <a:rPr lang="it-IT" sz="2000" dirty="0" err="1">
                <a:solidFill>
                  <a:schemeClr val="tx1"/>
                </a:solidFill>
              </a:rPr>
              <a:t>formal</a:t>
            </a:r>
            <a:r>
              <a:rPr lang="it-IT" sz="2000" dirty="0">
                <a:solidFill>
                  <a:schemeClr val="tx1"/>
                </a:solidFill>
              </a:rPr>
              <a:t> </a:t>
            </a:r>
            <a:r>
              <a:rPr lang="it-IT" sz="2000" dirty="0" err="1">
                <a:solidFill>
                  <a:schemeClr val="tx1"/>
                </a:solidFill>
              </a:rPr>
              <a:t>greeting</a:t>
            </a:r>
            <a:r>
              <a:rPr lang="it-IT" sz="2000" dirty="0">
                <a:solidFill>
                  <a:schemeClr val="tx1"/>
                </a:solidFill>
              </a:rPr>
              <a:t>, </a:t>
            </a:r>
            <a:r>
              <a:rPr lang="it-IT" sz="2000" dirty="0" err="1">
                <a:solidFill>
                  <a:schemeClr val="tx1"/>
                </a:solidFill>
              </a:rPr>
              <a:t>normally</a:t>
            </a:r>
            <a:r>
              <a:rPr lang="it-IT" sz="2000" dirty="0">
                <a:solidFill>
                  <a:schemeClr val="tx1"/>
                </a:solidFill>
              </a:rPr>
              <a:t> </a:t>
            </a:r>
            <a:r>
              <a:rPr lang="it-IT" sz="2000" dirty="0" err="1">
                <a:solidFill>
                  <a:schemeClr val="tx1"/>
                </a:solidFill>
              </a:rPr>
              <a:t>used</a:t>
            </a:r>
            <a:r>
              <a:rPr lang="it-IT" sz="2000" dirty="0">
                <a:solidFill>
                  <a:schemeClr val="tx1"/>
                </a:solidFill>
              </a:rPr>
              <a:t> </a:t>
            </a:r>
            <a:r>
              <a:rPr lang="it-IT" sz="2000" dirty="0" err="1">
                <a:solidFill>
                  <a:schemeClr val="tx1"/>
                </a:solidFill>
              </a:rPr>
              <a:t>when</a:t>
            </a:r>
            <a:r>
              <a:rPr lang="it-IT" sz="2000" dirty="0">
                <a:solidFill>
                  <a:schemeClr val="tx1"/>
                </a:solidFill>
              </a:rPr>
              <a:t> </a:t>
            </a:r>
            <a:r>
              <a:rPr lang="it-IT" sz="2000" dirty="0" err="1">
                <a:solidFill>
                  <a:schemeClr val="tx1"/>
                </a:solidFill>
              </a:rPr>
              <a:t>we</a:t>
            </a:r>
            <a:r>
              <a:rPr lang="it-IT" sz="2000" dirty="0">
                <a:solidFill>
                  <a:schemeClr val="tx1"/>
                </a:solidFill>
              </a:rPr>
              <a:t> </a:t>
            </a:r>
            <a:r>
              <a:rPr lang="it-IT" sz="2000" dirty="0" err="1">
                <a:solidFill>
                  <a:schemeClr val="tx1"/>
                </a:solidFill>
              </a:rPr>
              <a:t>meet</a:t>
            </a:r>
            <a:r>
              <a:rPr lang="it-IT" sz="2000" dirty="0">
                <a:solidFill>
                  <a:schemeClr val="tx1"/>
                </a:solidFill>
              </a:rPr>
              <a:t> </a:t>
            </a:r>
            <a:r>
              <a:rPr lang="it-IT" sz="2000" dirty="0" err="1">
                <a:solidFill>
                  <a:schemeClr val="tx1"/>
                </a:solidFill>
              </a:rPr>
              <a:t>someone</a:t>
            </a:r>
            <a:r>
              <a:rPr lang="it-IT" sz="2000" dirty="0">
                <a:solidFill>
                  <a:schemeClr val="tx1"/>
                </a:solidFill>
              </a:rPr>
              <a:t> in the </a:t>
            </a:r>
            <a:r>
              <a:rPr lang="it-IT" sz="2000" dirty="0" err="1">
                <a:solidFill>
                  <a:schemeClr val="tx1"/>
                </a:solidFill>
              </a:rPr>
              <a:t>evening</a:t>
            </a:r>
            <a:r>
              <a:rPr lang="it-IT" sz="2000" dirty="0">
                <a:solidFill>
                  <a:schemeClr val="tx1"/>
                </a:solidFill>
              </a:rPr>
              <a:t> , </a:t>
            </a:r>
            <a:r>
              <a:rPr lang="it-IT" sz="2000" dirty="0" err="1">
                <a:solidFill>
                  <a:schemeClr val="tx1"/>
                </a:solidFill>
              </a:rPr>
              <a:t>but</a:t>
            </a:r>
            <a:r>
              <a:rPr lang="it-IT" sz="2000" dirty="0">
                <a:solidFill>
                  <a:schemeClr val="tx1"/>
                </a:solidFill>
              </a:rPr>
              <a:t> </a:t>
            </a:r>
            <a:r>
              <a:rPr lang="it-IT" sz="2000" dirty="0" err="1">
                <a:solidFill>
                  <a:schemeClr val="tx1"/>
                </a:solidFill>
              </a:rPr>
              <a:t>it</a:t>
            </a:r>
            <a:r>
              <a:rPr lang="it-IT" sz="2000" dirty="0">
                <a:solidFill>
                  <a:schemeClr val="tx1"/>
                </a:solidFill>
              </a:rPr>
              <a:t> can be </a:t>
            </a:r>
            <a:r>
              <a:rPr lang="it-IT" sz="2000" dirty="0" err="1">
                <a:solidFill>
                  <a:schemeClr val="tx1"/>
                </a:solidFill>
              </a:rPr>
              <a:t>used</a:t>
            </a:r>
            <a:r>
              <a:rPr lang="it-IT" sz="2000" dirty="0">
                <a:solidFill>
                  <a:schemeClr val="tx1"/>
                </a:solidFill>
              </a:rPr>
              <a:t> from late </a:t>
            </a:r>
            <a:r>
              <a:rPr lang="it-IT" sz="2000" dirty="0" err="1">
                <a:solidFill>
                  <a:schemeClr val="tx1"/>
                </a:solidFill>
              </a:rPr>
              <a:t>afteroon</a:t>
            </a:r>
            <a:r>
              <a:rPr lang="it-IT" sz="2000" dirty="0">
                <a:solidFill>
                  <a:schemeClr val="tx1"/>
                </a:solidFill>
              </a:rPr>
              <a:t> .</a:t>
            </a:r>
          </a:p>
          <a:p>
            <a:pPr>
              <a:buNone/>
            </a:pPr>
            <a:r>
              <a:rPr lang="it-IT" sz="2000" b="1" dirty="0">
                <a:solidFill>
                  <a:schemeClr val="tx1"/>
                </a:solidFill>
              </a:rPr>
              <a:t>Buonanotte = Good night .</a:t>
            </a:r>
            <a:r>
              <a:rPr lang="it-IT" sz="2000" dirty="0">
                <a:solidFill>
                  <a:schemeClr val="tx1"/>
                </a:solidFill>
              </a:rPr>
              <a:t>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a </a:t>
            </a:r>
            <a:r>
              <a:rPr lang="it-IT" sz="2000" dirty="0" err="1">
                <a:solidFill>
                  <a:schemeClr val="tx1"/>
                </a:solidFill>
              </a:rPr>
              <a:t>formal</a:t>
            </a:r>
            <a:r>
              <a:rPr lang="it-IT" sz="2000" dirty="0">
                <a:solidFill>
                  <a:schemeClr val="tx1"/>
                </a:solidFill>
              </a:rPr>
              <a:t> and </a:t>
            </a:r>
            <a:r>
              <a:rPr lang="it-IT" sz="2000" dirty="0" err="1">
                <a:solidFill>
                  <a:schemeClr val="tx1"/>
                </a:solidFill>
              </a:rPr>
              <a:t>unformal</a:t>
            </a:r>
            <a:r>
              <a:rPr lang="it-IT" sz="2000" dirty="0">
                <a:solidFill>
                  <a:schemeClr val="tx1"/>
                </a:solidFill>
              </a:rPr>
              <a:t> </a:t>
            </a:r>
            <a:r>
              <a:rPr lang="it-IT" sz="2000" dirty="0" err="1">
                <a:solidFill>
                  <a:schemeClr val="tx1"/>
                </a:solidFill>
              </a:rPr>
              <a:t>greeting</a:t>
            </a:r>
            <a:r>
              <a:rPr lang="it-IT" sz="2000" dirty="0">
                <a:solidFill>
                  <a:schemeClr val="tx1"/>
                </a:solidFill>
              </a:rPr>
              <a:t>, </a:t>
            </a:r>
            <a:r>
              <a:rPr lang="it-IT" sz="2000" dirty="0" err="1">
                <a:solidFill>
                  <a:schemeClr val="tx1"/>
                </a:solidFill>
              </a:rPr>
              <a:t>used</a:t>
            </a:r>
            <a:r>
              <a:rPr lang="it-IT" sz="2000" dirty="0">
                <a:solidFill>
                  <a:schemeClr val="tx1"/>
                </a:solidFill>
              </a:rPr>
              <a:t> </a:t>
            </a:r>
            <a:r>
              <a:rPr lang="it-IT" sz="2000" dirty="0" err="1">
                <a:solidFill>
                  <a:schemeClr val="tx1"/>
                </a:solidFill>
              </a:rPr>
              <a:t>before</a:t>
            </a:r>
            <a:r>
              <a:rPr lang="it-IT" sz="2000" dirty="0">
                <a:solidFill>
                  <a:schemeClr val="tx1"/>
                </a:solidFill>
              </a:rPr>
              <a:t> </a:t>
            </a:r>
            <a:r>
              <a:rPr lang="it-IT" sz="2000" dirty="0" err="1">
                <a:solidFill>
                  <a:schemeClr val="tx1"/>
                </a:solidFill>
              </a:rPr>
              <a:t>going</a:t>
            </a:r>
            <a:r>
              <a:rPr lang="it-IT" sz="2000" dirty="0">
                <a:solidFill>
                  <a:schemeClr val="tx1"/>
                </a:solidFill>
              </a:rPr>
              <a:t> to </a:t>
            </a:r>
            <a:r>
              <a:rPr lang="it-IT" sz="2000" dirty="0" err="1">
                <a:solidFill>
                  <a:schemeClr val="tx1"/>
                </a:solidFill>
              </a:rPr>
              <a:t>sleep</a:t>
            </a:r>
            <a:r>
              <a:rPr lang="it-IT" sz="2000" dirty="0">
                <a:solidFill>
                  <a:schemeClr val="tx1"/>
                </a:solidFill>
              </a:rPr>
              <a:t>.</a:t>
            </a:r>
          </a:p>
          <a:p>
            <a:pPr>
              <a:buNone/>
            </a:pPr>
            <a:endParaRPr lang="it-IT" sz="2000" dirty="0">
              <a:solidFill>
                <a:schemeClr val="tx1"/>
              </a:solidFill>
            </a:endParaRPr>
          </a:p>
        </p:txBody>
      </p:sp>
      <p:pic>
        <p:nvPicPr>
          <p:cNvPr id="4" name="Immagine 3" descr="raccogli-gli-uomini-che-si-stringono-la-mano_23-2147710864.jpg"/>
          <p:cNvPicPr>
            <a:picLocks noChangeAspect="1"/>
          </p:cNvPicPr>
          <p:nvPr/>
        </p:nvPicPr>
        <p:blipFill>
          <a:blip r:embed="rId2" cstate="print"/>
          <a:stretch>
            <a:fillRect/>
          </a:stretch>
        </p:blipFill>
        <p:spPr>
          <a:xfrm rot="432892">
            <a:off x="6515745" y="4209120"/>
            <a:ext cx="2280281" cy="1518973"/>
          </a:xfrm>
          <a:prstGeom prst="rect">
            <a:avLst/>
          </a:prstGeom>
          <a:effectLst>
            <a:outerShdw blurRad="76200" dir="13500000" sy="23000" kx="1200000" algn="br" rotWithShape="0">
              <a:prstClr val="black">
                <a:alpha val="20000"/>
              </a:prstClr>
            </a:outerShdw>
          </a:effectLst>
        </p:spPr>
      </p:pic>
      <p:pic>
        <p:nvPicPr>
          <p:cNvPr id="5" name="Immagine 4" descr="v4-728px-Greet-a-Girl-Step-2-Version-3.jpg"/>
          <p:cNvPicPr>
            <a:picLocks noChangeAspect="1"/>
          </p:cNvPicPr>
          <p:nvPr/>
        </p:nvPicPr>
        <p:blipFill>
          <a:blip r:embed="rId3"/>
          <a:stretch>
            <a:fillRect/>
          </a:stretch>
        </p:blipFill>
        <p:spPr>
          <a:xfrm rot="20923178">
            <a:off x="6477610" y="1829914"/>
            <a:ext cx="2269160" cy="1602127"/>
          </a:xfrm>
          <a:prstGeom prst="rect">
            <a:avLst/>
          </a:prstGeom>
          <a:effectLst>
            <a:outerShdw blurRad="76200" dir="13500000" sy="23000" kx="1200000" algn="br" rotWithShape="0">
              <a:prstClr val="black">
                <a:alpha val="20000"/>
              </a:prstClr>
            </a:outerShdw>
          </a:effectLst>
        </p:spPr>
      </p:pic>
    </p:spTree>
  </p:cSld>
  <p:clrMapOvr>
    <a:masterClrMapping/>
  </p:clrMapOvr>
  <p:transition spd="med">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err="1">
                <a:latin typeface="Impact" pitchFamily="34" charset="0"/>
              </a:rPr>
              <a:t>Famous</a:t>
            </a:r>
            <a:r>
              <a:rPr lang="it-IT" sz="5400">
                <a:latin typeface="Impact" pitchFamily="34" charset="0"/>
              </a:rPr>
              <a:t> </a:t>
            </a:r>
            <a:r>
              <a:rPr lang="it-IT" sz="5400" err="1">
                <a:latin typeface="Impact" pitchFamily="34" charset="0"/>
              </a:rPr>
              <a:t>italian</a:t>
            </a:r>
            <a:endParaRPr lang="it-IT" sz="5400">
              <a:latin typeface="Impact" pitchFamily="34" charset="0"/>
            </a:endParaRPr>
          </a:p>
        </p:txBody>
      </p:sp>
      <p:sp>
        <p:nvSpPr>
          <p:cNvPr id="3" name="Segnaposto contenuto 2"/>
          <p:cNvSpPr>
            <a:spLocks noGrp="1"/>
          </p:cNvSpPr>
          <p:nvPr>
            <p:ph idx="1"/>
          </p:nvPr>
        </p:nvSpPr>
        <p:spPr>
          <a:xfrm>
            <a:off x="2714612" y="1571612"/>
            <a:ext cx="6215106" cy="4357718"/>
          </a:xfrm>
        </p:spPr>
        <p:txBody>
          <a:bodyPr>
            <a:normAutofit/>
          </a:bodyPr>
          <a:lstStyle/>
          <a:p>
            <a:pPr>
              <a:buNone/>
            </a:pPr>
            <a:r>
              <a:rPr lang="it-IT" sz="2400" dirty="0">
                <a:solidFill>
                  <a:schemeClr val="tx1"/>
                </a:solidFill>
                <a:cs typeface="Arial" pitchFamily="34" charset="0"/>
              </a:rPr>
              <a:t>     Dante Alighieri </a:t>
            </a:r>
            <a:r>
              <a:rPr lang="it-IT" sz="2400" dirty="0" err="1">
                <a:solidFill>
                  <a:schemeClr val="tx1"/>
                </a:solidFill>
                <a:cs typeface="Arial" pitchFamily="34" charset="0"/>
              </a:rPr>
              <a:t>was</a:t>
            </a:r>
            <a:r>
              <a:rPr lang="it-IT" sz="2400" dirty="0">
                <a:solidFill>
                  <a:schemeClr val="tx1"/>
                </a:solidFill>
                <a:cs typeface="Arial" pitchFamily="34" charset="0"/>
              </a:rPr>
              <a:t> one of the </a:t>
            </a:r>
            <a:r>
              <a:rPr lang="it-IT" sz="2400" dirty="0" err="1">
                <a:solidFill>
                  <a:schemeClr val="tx1"/>
                </a:solidFill>
                <a:cs typeface="Arial" pitchFamily="34" charset="0"/>
              </a:rPr>
              <a:t>greatest</a:t>
            </a:r>
            <a:r>
              <a:rPr lang="it-IT" sz="2400" dirty="0">
                <a:solidFill>
                  <a:schemeClr val="tx1"/>
                </a:solidFill>
                <a:cs typeface="Arial" pitchFamily="34" charset="0"/>
              </a:rPr>
              <a:t> </a:t>
            </a:r>
            <a:r>
              <a:rPr lang="it-IT" sz="2400" dirty="0" err="1">
                <a:solidFill>
                  <a:schemeClr val="tx1"/>
                </a:solidFill>
                <a:cs typeface="Arial" pitchFamily="34" charset="0"/>
              </a:rPr>
              <a:t>Italian</a:t>
            </a:r>
            <a:r>
              <a:rPr lang="it-IT" sz="2400" dirty="0">
                <a:solidFill>
                  <a:schemeClr val="tx1"/>
                </a:solidFill>
                <a:cs typeface="Arial" pitchFamily="34" charset="0"/>
              </a:rPr>
              <a:t> writers . He </a:t>
            </a:r>
            <a:r>
              <a:rPr lang="it-IT" sz="2400" dirty="0" err="1">
                <a:solidFill>
                  <a:schemeClr val="tx1"/>
                </a:solidFill>
                <a:cs typeface="Arial" pitchFamily="34" charset="0"/>
              </a:rPr>
              <a:t>is</a:t>
            </a:r>
            <a:r>
              <a:rPr lang="it-IT" sz="2400" dirty="0">
                <a:solidFill>
                  <a:schemeClr val="tx1"/>
                </a:solidFill>
                <a:cs typeface="Arial" pitchFamily="34" charset="0"/>
              </a:rPr>
              <a:t> </a:t>
            </a:r>
            <a:r>
              <a:rPr lang="it-IT" sz="2400" dirty="0" err="1">
                <a:solidFill>
                  <a:schemeClr val="tx1"/>
                </a:solidFill>
                <a:cs typeface="Arial" pitchFamily="34" charset="0"/>
              </a:rPr>
              <a:t>considered</a:t>
            </a:r>
            <a:r>
              <a:rPr lang="it-IT" sz="2400" dirty="0">
                <a:solidFill>
                  <a:schemeClr val="tx1"/>
                </a:solidFill>
                <a:cs typeface="Arial" pitchFamily="34" charset="0"/>
              </a:rPr>
              <a:t> the </a:t>
            </a:r>
            <a:r>
              <a:rPr lang="it-IT" sz="2400" dirty="0" err="1">
                <a:solidFill>
                  <a:schemeClr val="tx1"/>
                </a:solidFill>
                <a:cs typeface="Arial" pitchFamily="34" charset="0"/>
              </a:rPr>
              <a:t>Father</a:t>
            </a:r>
            <a:r>
              <a:rPr lang="it-IT" sz="2400" dirty="0">
                <a:solidFill>
                  <a:schemeClr val="tx1"/>
                </a:solidFill>
                <a:cs typeface="Arial" pitchFamily="34" charset="0"/>
              </a:rPr>
              <a:t> of </a:t>
            </a:r>
            <a:r>
              <a:rPr lang="it-IT" sz="2400" dirty="0" err="1">
                <a:solidFill>
                  <a:schemeClr val="tx1"/>
                </a:solidFill>
                <a:cs typeface="Arial" pitchFamily="34" charset="0"/>
              </a:rPr>
              <a:t>Italian</a:t>
            </a:r>
            <a:r>
              <a:rPr lang="it-IT" sz="2400" dirty="0">
                <a:solidFill>
                  <a:schemeClr val="tx1"/>
                </a:solidFill>
                <a:cs typeface="Arial" pitchFamily="34" charset="0"/>
              </a:rPr>
              <a:t> </a:t>
            </a:r>
            <a:r>
              <a:rPr lang="it-IT" sz="2400" dirty="0" err="1">
                <a:solidFill>
                  <a:schemeClr val="tx1"/>
                </a:solidFill>
                <a:cs typeface="Arial" pitchFamily="34" charset="0"/>
              </a:rPr>
              <a:t>language</a:t>
            </a:r>
            <a:r>
              <a:rPr lang="it-IT" sz="2400" dirty="0">
                <a:solidFill>
                  <a:schemeClr val="tx1"/>
                </a:solidFill>
                <a:cs typeface="Arial" pitchFamily="34" charset="0"/>
              </a:rPr>
              <a:t>. He </a:t>
            </a:r>
            <a:r>
              <a:rPr lang="it-IT" sz="2400" dirty="0" err="1">
                <a:solidFill>
                  <a:schemeClr val="tx1"/>
                </a:solidFill>
                <a:cs typeface="Arial" pitchFamily="34" charset="0"/>
              </a:rPr>
              <a:t>was</a:t>
            </a:r>
            <a:r>
              <a:rPr lang="it-IT" sz="2400" dirty="0">
                <a:solidFill>
                  <a:schemeClr val="tx1"/>
                </a:solidFill>
                <a:cs typeface="Arial" pitchFamily="34" charset="0"/>
              </a:rPr>
              <a:t> </a:t>
            </a:r>
            <a:r>
              <a:rPr lang="it-IT" sz="2400" dirty="0" err="1">
                <a:solidFill>
                  <a:schemeClr val="tx1"/>
                </a:solidFill>
                <a:cs typeface="Arial" pitchFamily="34" charset="0"/>
              </a:rPr>
              <a:t>born</a:t>
            </a:r>
            <a:r>
              <a:rPr lang="it-IT" sz="2400" dirty="0">
                <a:solidFill>
                  <a:schemeClr val="tx1"/>
                </a:solidFill>
                <a:cs typeface="Arial" pitchFamily="34" charset="0"/>
              </a:rPr>
              <a:t> in Florence  in 1265 . He </a:t>
            </a:r>
            <a:r>
              <a:rPr lang="it-IT" sz="2400" dirty="0" err="1">
                <a:solidFill>
                  <a:schemeClr val="tx1"/>
                </a:solidFill>
                <a:cs typeface="Arial" pitchFamily="34" charset="0"/>
              </a:rPr>
              <a:t>was</a:t>
            </a:r>
            <a:r>
              <a:rPr lang="it-IT" sz="2400" dirty="0">
                <a:solidFill>
                  <a:schemeClr val="tx1"/>
                </a:solidFill>
                <a:cs typeface="Arial" pitchFamily="34" charset="0"/>
              </a:rPr>
              <a:t> </a:t>
            </a:r>
            <a:r>
              <a:rPr lang="it-IT" sz="2400" dirty="0" err="1">
                <a:solidFill>
                  <a:schemeClr val="tx1"/>
                </a:solidFill>
                <a:cs typeface="Arial" pitchFamily="34" charset="0"/>
              </a:rPr>
              <a:t>educated</a:t>
            </a:r>
            <a:r>
              <a:rPr lang="it-IT" sz="2400" dirty="0">
                <a:solidFill>
                  <a:schemeClr val="tx1"/>
                </a:solidFill>
                <a:cs typeface="Arial" pitchFamily="34" charset="0"/>
              </a:rPr>
              <a:t> in Literature ,</a:t>
            </a:r>
            <a:r>
              <a:rPr lang="it-IT" sz="2400" dirty="0" err="1">
                <a:solidFill>
                  <a:schemeClr val="tx1"/>
                </a:solidFill>
                <a:cs typeface="Arial" pitchFamily="34" charset="0"/>
              </a:rPr>
              <a:t>Greek</a:t>
            </a:r>
            <a:r>
              <a:rPr lang="it-IT" sz="2400" dirty="0">
                <a:solidFill>
                  <a:schemeClr val="tx1"/>
                </a:solidFill>
                <a:cs typeface="Arial" pitchFamily="34" charset="0"/>
              </a:rPr>
              <a:t> ,History, </a:t>
            </a:r>
            <a:r>
              <a:rPr lang="it-IT" sz="2400" dirty="0" err="1">
                <a:solidFill>
                  <a:schemeClr val="tx1"/>
                </a:solidFill>
                <a:cs typeface="Arial" pitchFamily="34" charset="0"/>
              </a:rPr>
              <a:t>Philosophy</a:t>
            </a:r>
            <a:r>
              <a:rPr lang="it-IT" sz="2400" dirty="0">
                <a:solidFill>
                  <a:schemeClr val="tx1"/>
                </a:solidFill>
                <a:cs typeface="Arial" pitchFamily="34" charset="0"/>
              </a:rPr>
              <a:t>, </a:t>
            </a:r>
            <a:r>
              <a:rPr lang="it-IT" sz="2400" dirty="0" err="1">
                <a:solidFill>
                  <a:schemeClr val="tx1"/>
                </a:solidFill>
                <a:cs typeface="Arial" pitchFamily="34" charset="0"/>
              </a:rPr>
              <a:t>but</a:t>
            </a:r>
            <a:r>
              <a:rPr lang="it-IT" sz="2400" dirty="0">
                <a:solidFill>
                  <a:schemeClr val="tx1"/>
                </a:solidFill>
                <a:cs typeface="Arial" pitchFamily="34" charset="0"/>
              </a:rPr>
              <a:t> </a:t>
            </a:r>
            <a:r>
              <a:rPr lang="it-IT" sz="2400" dirty="0" err="1">
                <a:solidFill>
                  <a:schemeClr val="tx1"/>
                </a:solidFill>
                <a:cs typeface="Arial" pitchFamily="34" charset="0"/>
              </a:rPr>
              <a:t>also</a:t>
            </a:r>
            <a:r>
              <a:rPr lang="it-IT" sz="2400" dirty="0">
                <a:solidFill>
                  <a:schemeClr val="tx1"/>
                </a:solidFill>
                <a:cs typeface="Arial" pitchFamily="34" charset="0"/>
              </a:rPr>
              <a:t> </a:t>
            </a:r>
            <a:r>
              <a:rPr lang="it-IT" sz="2400" dirty="0" err="1">
                <a:solidFill>
                  <a:schemeClr val="tx1"/>
                </a:solidFill>
                <a:cs typeface="Arial" pitchFamily="34" charset="0"/>
              </a:rPr>
              <a:t>scientific</a:t>
            </a:r>
            <a:r>
              <a:rPr lang="it-IT" sz="2400" dirty="0">
                <a:solidFill>
                  <a:schemeClr val="tx1"/>
                </a:solidFill>
                <a:cs typeface="Arial" pitchFamily="34" charset="0"/>
              </a:rPr>
              <a:t> </a:t>
            </a:r>
            <a:r>
              <a:rPr lang="it-IT" sz="2400" dirty="0" err="1">
                <a:solidFill>
                  <a:schemeClr val="tx1"/>
                </a:solidFill>
                <a:cs typeface="Arial" pitchFamily="34" charset="0"/>
              </a:rPr>
              <a:t>subjects</a:t>
            </a:r>
            <a:r>
              <a:rPr lang="it-IT" sz="2400" dirty="0">
                <a:solidFill>
                  <a:schemeClr val="tx1"/>
                </a:solidFill>
                <a:cs typeface="Arial" pitchFamily="34" charset="0"/>
              </a:rPr>
              <a:t> </a:t>
            </a:r>
            <a:r>
              <a:rPr lang="it-IT" sz="2400" dirty="0" err="1">
                <a:solidFill>
                  <a:schemeClr val="tx1"/>
                </a:solidFill>
                <a:cs typeface="Arial" pitchFamily="34" charset="0"/>
              </a:rPr>
              <a:t>such</a:t>
            </a:r>
            <a:r>
              <a:rPr lang="it-IT" sz="2400" dirty="0">
                <a:solidFill>
                  <a:schemeClr val="tx1"/>
                </a:solidFill>
                <a:cs typeface="Arial" pitchFamily="34" charset="0"/>
              </a:rPr>
              <a:t> </a:t>
            </a:r>
            <a:r>
              <a:rPr lang="it-IT" sz="2400" dirty="0" err="1">
                <a:solidFill>
                  <a:schemeClr val="tx1"/>
                </a:solidFill>
                <a:cs typeface="Arial" pitchFamily="34" charset="0"/>
              </a:rPr>
              <a:t>as</a:t>
            </a:r>
            <a:r>
              <a:rPr lang="it-IT" sz="2400" dirty="0">
                <a:solidFill>
                  <a:schemeClr val="tx1"/>
                </a:solidFill>
                <a:cs typeface="Arial" pitchFamily="34" charset="0"/>
              </a:rPr>
              <a:t>  </a:t>
            </a:r>
            <a:r>
              <a:rPr lang="it-IT" sz="2400" dirty="0" err="1">
                <a:solidFill>
                  <a:schemeClr val="tx1"/>
                </a:solidFill>
                <a:cs typeface="Arial" pitchFamily="34" charset="0"/>
              </a:rPr>
              <a:t>Mathematics</a:t>
            </a:r>
            <a:r>
              <a:rPr lang="it-IT" sz="2400" dirty="0">
                <a:solidFill>
                  <a:schemeClr val="tx1"/>
                </a:solidFill>
                <a:cs typeface="Arial" pitchFamily="34" charset="0"/>
              </a:rPr>
              <a:t> , Music and </a:t>
            </a:r>
            <a:r>
              <a:rPr lang="it-IT" sz="2400" dirty="0" err="1">
                <a:solidFill>
                  <a:schemeClr val="tx1"/>
                </a:solidFill>
                <a:cs typeface="Arial" pitchFamily="34" charset="0"/>
              </a:rPr>
              <a:t>Astronomy</a:t>
            </a:r>
            <a:r>
              <a:rPr lang="it-IT" sz="2400" dirty="0">
                <a:solidFill>
                  <a:schemeClr val="tx1"/>
                </a:solidFill>
                <a:cs typeface="Arial" pitchFamily="34" charset="0"/>
              </a:rPr>
              <a:t>. His fame </a:t>
            </a:r>
            <a:r>
              <a:rPr lang="it-IT" sz="2400" dirty="0" err="1">
                <a:solidFill>
                  <a:schemeClr val="tx1"/>
                </a:solidFill>
                <a:cs typeface="Arial" pitchFamily="34" charset="0"/>
              </a:rPr>
              <a:t>is</a:t>
            </a:r>
            <a:r>
              <a:rPr lang="it-IT" sz="2400" dirty="0">
                <a:solidFill>
                  <a:schemeClr val="tx1"/>
                </a:solidFill>
                <a:cs typeface="Arial" pitchFamily="34" charset="0"/>
              </a:rPr>
              <a:t> </a:t>
            </a:r>
            <a:r>
              <a:rPr lang="it-IT" sz="2400" dirty="0" err="1">
                <a:solidFill>
                  <a:schemeClr val="tx1"/>
                </a:solidFill>
                <a:cs typeface="Arial" pitchFamily="34" charset="0"/>
              </a:rPr>
              <a:t>mainly</a:t>
            </a:r>
            <a:r>
              <a:rPr lang="it-IT" sz="2400" dirty="0">
                <a:solidFill>
                  <a:schemeClr val="tx1"/>
                </a:solidFill>
                <a:cs typeface="Arial" pitchFamily="34" charset="0"/>
              </a:rPr>
              <a:t> due to the “Divine </a:t>
            </a:r>
            <a:r>
              <a:rPr lang="it-IT" sz="2400" dirty="0" err="1">
                <a:solidFill>
                  <a:schemeClr val="tx1"/>
                </a:solidFill>
                <a:cs typeface="Arial" pitchFamily="34" charset="0"/>
              </a:rPr>
              <a:t>Commedy</a:t>
            </a:r>
            <a:r>
              <a:rPr lang="it-IT" sz="2400" dirty="0">
                <a:solidFill>
                  <a:schemeClr val="tx1"/>
                </a:solidFill>
                <a:cs typeface="Arial" pitchFamily="34" charset="0"/>
              </a:rPr>
              <a:t>”, an </a:t>
            </a:r>
            <a:r>
              <a:rPr lang="it-IT" sz="2400" dirty="0" err="1">
                <a:solidFill>
                  <a:schemeClr val="tx1"/>
                </a:solidFill>
                <a:cs typeface="Arial" pitchFamily="34" charset="0"/>
              </a:rPr>
              <a:t>allegorical</a:t>
            </a:r>
            <a:r>
              <a:rPr lang="it-IT" sz="2400" dirty="0">
                <a:solidFill>
                  <a:schemeClr val="tx1"/>
                </a:solidFill>
                <a:cs typeface="Arial" pitchFamily="34" charset="0"/>
              </a:rPr>
              <a:t> </a:t>
            </a:r>
            <a:r>
              <a:rPr lang="it-IT" sz="2400" dirty="0" err="1">
                <a:solidFill>
                  <a:schemeClr val="tx1"/>
                </a:solidFill>
                <a:cs typeface="Arial" pitchFamily="34" charset="0"/>
              </a:rPr>
              <a:t>poem</a:t>
            </a:r>
            <a:r>
              <a:rPr lang="it-IT" sz="2400" dirty="0">
                <a:solidFill>
                  <a:schemeClr val="tx1"/>
                </a:solidFill>
                <a:cs typeface="Arial" pitchFamily="34" charset="0"/>
              </a:rPr>
              <a:t> </a:t>
            </a:r>
            <a:r>
              <a:rPr lang="it-IT" sz="2400" dirty="0" err="1">
                <a:solidFill>
                  <a:schemeClr val="tx1"/>
                </a:solidFill>
                <a:cs typeface="Arial" pitchFamily="34" charset="0"/>
              </a:rPr>
              <a:t>that</a:t>
            </a:r>
            <a:r>
              <a:rPr lang="it-IT" sz="2400" dirty="0">
                <a:solidFill>
                  <a:schemeClr val="tx1"/>
                </a:solidFill>
                <a:cs typeface="Arial" pitchFamily="34" charset="0"/>
              </a:rPr>
              <a:t> </a:t>
            </a:r>
            <a:r>
              <a:rPr lang="it-IT" sz="2400" dirty="0" err="1">
                <a:solidFill>
                  <a:schemeClr val="tx1"/>
                </a:solidFill>
                <a:cs typeface="Arial" pitchFamily="34" charset="0"/>
              </a:rPr>
              <a:t>has</a:t>
            </a:r>
            <a:r>
              <a:rPr lang="it-IT" sz="2400" dirty="0">
                <a:solidFill>
                  <a:schemeClr val="tx1"/>
                </a:solidFill>
                <a:cs typeface="Arial" pitchFamily="34" charset="0"/>
              </a:rPr>
              <a:t> </a:t>
            </a:r>
            <a:r>
              <a:rPr lang="it-IT" sz="2400" dirty="0" err="1">
                <a:solidFill>
                  <a:schemeClr val="tx1"/>
                </a:solidFill>
                <a:cs typeface="Arial" pitchFamily="34" charset="0"/>
              </a:rPr>
              <a:t>been</a:t>
            </a:r>
            <a:r>
              <a:rPr lang="it-IT" sz="2400" dirty="0">
                <a:solidFill>
                  <a:schemeClr val="tx1"/>
                </a:solidFill>
                <a:cs typeface="Arial" pitchFamily="34" charset="0"/>
              </a:rPr>
              <a:t> </a:t>
            </a:r>
            <a:r>
              <a:rPr lang="it-IT" sz="2400" dirty="0" err="1">
                <a:solidFill>
                  <a:schemeClr val="tx1"/>
                </a:solidFill>
                <a:cs typeface="Arial" pitchFamily="34" charset="0"/>
              </a:rPr>
              <a:t>translated</a:t>
            </a:r>
            <a:r>
              <a:rPr lang="it-IT" sz="2400" dirty="0">
                <a:solidFill>
                  <a:schemeClr val="tx1"/>
                </a:solidFill>
                <a:cs typeface="Arial" pitchFamily="34" charset="0"/>
              </a:rPr>
              <a:t> </a:t>
            </a:r>
            <a:r>
              <a:rPr lang="it-IT" sz="2400" dirty="0" err="1">
                <a:solidFill>
                  <a:schemeClr val="tx1"/>
                </a:solidFill>
                <a:cs typeface="Arial" pitchFamily="34" charset="0"/>
              </a:rPr>
              <a:t>into</a:t>
            </a:r>
            <a:r>
              <a:rPr lang="it-IT" sz="2400" dirty="0">
                <a:solidFill>
                  <a:schemeClr val="tx1"/>
                </a:solidFill>
                <a:cs typeface="Arial" pitchFamily="34" charset="0"/>
              </a:rPr>
              <a:t> English , French, </a:t>
            </a:r>
            <a:r>
              <a:rPr lang="it-IT" sz="2400" dirty="0" err="1">
                <a:solidFill>
                  <a:schemeClr val="tx1"/>
                </a:solidFill>
                <a:cs typeface="Arial" pitchFamily="34" charset="0"/>
              </a:rPr>
              <a:t>German</a:t>
            </a:r>
            <a:r>
              <a:rPr lang="it-IT" sz="2400" dirty="0">
                <a:solidFill>
                  <a:schemeClr val="tx1"/>
                </a:solidFill>
                <a:cs typeface="Arial" pitchFamily="34" charset="0"/>
              </a:rPr>
              <a:t>, Latin and Spanish.</a:t>
            </a:r>
          </a:p>
        </p:txBody>
      </p:sp>
      <p:pic>
        <p:nvPicPr>
          <p:cNvPr id="4" name="Immagine 3" descr="dante-alighieri-655176d5-498c-4741-a5a5-b6db0758ae2-resize-750.jpeg"/>
          <p:cNvPicPr>
            <a:picLocks noChangeAspect="1"/>
          </p:cNvPicPr>
          <p:nvPr/>
        </p:nvPicPr>
        <p:blipFill>
          <a:blip r:embed="rId2"/>
          <a:stretch>
            <a:fillRect/>
          </a:stretch>
        </p:blipFill>
        <p:spPr>
          <a:xfrm>
            <a:off x="500034" y="1714488"/>
            <a:ext cx="2010265" cy="3000396"/>
          </a:xfrm>
          <a:prstGeom prst="rect">
            <a:avLst/>
          </a:prstGeom>
          <a:effectLst>
            <a:outerShdw blurRad="152400" dist="317500" dir="5400000" sx="90000" sy="-19000" rotWithShape="0">
              <a:prstClr val="black">
                <a:alpha val="15000"/>
              </a:prstClr>
            </a:outerShdw>
          </a:effectLst>
        </p:spPr>
      </p:pic>
      <p:sp>
        <p:nvSpPr>
          <p:cNvPr id="5" name="CasellaDiTesto 4"/>
          <p:cNvSpPr txBox="1"/>
          <p:nvPr/>
        </p:nvSpPr>
        <p:spPr>
          <a:xfrm>
            <a:off x="357158" y="4786322"/>
            <a:ext cx="2214578" cy="738664"/>
          </a:xfrm>
          <a:prstGeom prst="rect">
            <a:avLst/>
          </a:prstGeom>
          <a:noFill/>
        </p:spPr>
        <p:txBody>
          <a:bodyPr wrap="square" rtlCol="0">
            <a:spAutoFit/>
          </a:bodyPr>
          <a:lstStyle/>
          <a:p>
            <a:pPr algn="ctr"/>
            <a:r>
              <a:rPr lang="it-IT" sz="2400">
                <a:latin typeface="CommercialScript BT" pitchFamily="66" charset="0"/>
              </a:rPr>
              <a:t>Dante alighieri</a:t>
            </a:r>
          </a:p>
          <a:p>
            <a:pPr algn="ctr"/>
            <a:r>
              <a:rPr lang="it-IT"/>
              <a:t>1265 - 1321</a:t>
            </a:r>
          </a:p>
        </p:txBody>
      </p:sp>
    </p:spTree>
  </p:cSld>
  <p:clrMapOvr>
    <a:masterClrMapping/>
  </p:clrMapOvr>
  <p:transition spd="med">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a:latin typeface="Impact" pitchFamily="34" charset="0"/>
              </a:rPr>
              <a:t>Our school</a:t>
            </a:r>
          </a:p>
        </p:txBody>
      </p:sp>
      <p:sp>
        <p:nvSpPr>
          <p:cNvPr id="3" name="Segnaposto contenuto 2"/>
          <p:cNvSpPr>
            <a:spLocks noGrp="1"/>
          </p:cNvSpPr>
          <p:nvPr>
            <p:ph idx="1"/>
          </p:nvPr>
        </p:nvSpPr>
        <p:spPr>
          <a:xfrm>
            <a:off x="428596" y="1857364"/>
            <a:ext cx="2971792" cy="3914788"/>
          </a:xfrm>
        </p:spPr>
        <p:txBody>
          <a:bodyPr>
            <a:normAutofit fontScale="92500" lnSpcReduction="10000"/>
          </a:bodyPr>
          <a:lstStyle/>
          <a:p>
            <a:pPr>
              <a:buNone/>
            </a:pPr>
            <a:r>
              <a:rPr lang="it-IT" sz="2000" dirty="0">
                <a:solidFill>
                  <a:schemeClr val="tx1"/>
                </a:solidFill>
              </a:rPr>
              <a:t>      </a:t>
            </a:r>
            <a:r>
              <a:rPr lang="it-IT" sz="2000" dirty="0" err="1">
                <a:solidFill>
                  <a:schemeClr val="tx1"/>
                </a:solidFill>
              </a:rPr>
              <a:t>Our</a:t>
            </a:r>
            <a:r>
              <a:rPr lang="it-IT" sz="2000" dirty="0">
                <a:solidFill>
                  <a:schemeClr val="tx1"/>
                </a:solidFill>
              </a:rPr>
              <a:t> school </a:t>
            </a:r>
            <a:r>
              <a:rPr lang="it-IT" sz="2000" dirty="0" err="1">
                <a:solidFill>
                  <a:schemeClr val="tx1"/>
                </a:solidFill>
              </a:rPr>
              <a:t>is</a:t>
            </a:r>
            <a:r>
              <a:rPr lang="it-IT" sz="2000" dirty="0">
                <a:solidFill>
                  <a:schemeClr val="tx1"/>
                </a:solidFill>
              </a:rPr>
              <a:t> a </a:t>
            </a:r>
            <a:r>
              <a:rPr lang="it-IT" sz="2000" dirty="0" err="1">
                <a:solidFill>
                  <a:schemeClr val="tx1"/>
                </a:solidFill>
              </a:rPr>
              <a:t>Technological</a:t>
            </a:r>
            <a:r>
              <a:rPr lang="it-IT" sz="2000" dirty="0">
                <a:solidFill>
                  <a:schemeClr val="tx1"/>
                </a:solidFill>
              </a:rPr>
              <a:t> and </a:t>
            </a:r>
            <a:r>
              <a:rPr lang="it-IT" sz="2000" dirty="0" err="1">
                <a:solidFill>
                  <a:schemeClr val="tx1"/>
                </a:solidFill>
              </a:rPr>
              <a:t>Vocationaaal</a:t>
            </a:r>
            <a:r>
              <a:rPr lang="it-IT" sz="2000" dirty="0">
                <a:solidFill>
                  <a:schemeClr val="tx1"/>
                </a:solidFill>
              </a:rPr>
              <a:t> institute, and </a:t>
            </a:r>
            <a:r>
              <a:rPr lang="it-IT" sz="2000" dirty="0" err="1">
                <a:solidFill>
                  <a:schemeClr val="tx1"/>
                </a:solidFill>
              </a:rPr>
              <a:t>it</a:t>
            </a:r>
            <a:r>
              <a:rPr lang="it-IT" sz="2000" dirty="0">
                <a:solidFill>
                  <a:schemeClr val="tx1"/>
                </a:solidFill>
              </a:rPr>
              <a:t> </a:t>
            </a:r>
            <a:r>
              <a:rPr lang="it-IT" sz="2000" dirty="0" err="1">
                <a:solidFill>
                  <a:schemeClr val="tx1"/>
                </a:solidFill>
              </a:rPr>
              <a:t>is</a:t>
            </a:r>
            <a:r>
              <a:rPr lang="it-IT" sz="2000" dirty="0">
                <a:solidFill>
                  <a:schemeClr val="tx1"/>
                </a:solidFill>
              </a:rPr>
              <a:t> part of the </a:t>
            </a:r>
            <a:r>
              <a:rPr lang="it-IT" sz="2000" dirty="0" err="1">
                <a:solidFill>
                  <a:schemeClr val="tx1"/>
                </a:solidFill>
              </a:rPr>
              <a:t>secondary</a:t>
            </a:r>
            <a:r>
              <a:rPr lang="it-IT" sz="2000" dirty="0">
                <a:solidFill>
                  <a:schemeClr val="tx1"/>
                </a:solidFill>
              </a:rPr>
              <a:t> </a:t>
            </a:r>
            <a:r>
              <a:rPr lang="it-IT" sz="2000" dirty="0" err="1">
                <a:solidFill>
                  <a:schemeClr val="tx1"/>
                </a:solidFill>
              </a:rPr>
              <a:t>education</a:t>
            </a:r>
            <a:r>
              <a:rPr lang="it-IT" sz="2000" dirty="0">
                <a:solidFill>
                  <a:schemeClr val="tx1"/>
                </a:solidFill>
              </a:rPr>
              <a:t> system. The task of </a:t>
            </a:r>
            <a:r>
              <a:rPr lang="it-IT" sz="2000" dirty="0" err="1">
                <a:solidFill>
                  <a:schemeClr val="tx1"/>
                </a:solidFill>
              </a:rPr>
              <a:t>our</a:t>
            </a:r>
            <a:r>
              <a:rPr lang="it-IT" sz="2000" dirty="0">
                <a:solidFill>
                  <a:schemeClr val="tx1"/>
                </a:solidFill>
              </a:rPr>
              <a:t> school </a:t>
            </a:r>
            <a:r>
              <a:rPr lang="it-IT" sz="2000" dirty="0" err="1">
                <a:solidFill>
                  <a:schemeClr val="tx1"/>
                </a:solidFill>
              </a:rPr>
              <a:t>is</a:t>
            </a:r>
            <a:r>
              <a:rPr lang="it-IT" sz="2000" dirty="0">
                <a:solidFill>
                  <a:schemeClr val="tx1"/>
                </a:solidFill>
              </a:rPr>
              <a:t> to </a:t>
            </a:r>
            <a:r>
              <a:rPr lang="it-IT" sz="2000" dirty="0" err="1">
                <a:solidFill>
                  <a:schemeClr val="tx1"/>
                </a:solidFill>
              </a:rPr>
              <a:t>train</a:t>
            </a:r>
            <a:r>
              <a:rPr lang="it-IT" sz="2000" dirty="0">
                <a:solidFill>
                  <a:schemeClr val="tx1"/>
                </a:solidFill>
              </a:rPr>
              <a:t>  </a:t>
            </a:r>
            <a:r>
              <a:rPr lang="it-IT" sz="2000" dirty="0" err="1">
                <a:solidFill>
                  <a:schemeClr val="tx1"/>
                </a:solidFill>
              </a:rPr>
              <a:t>competent</a:t>
            </a:r>
            <a:r>
              <a:rPr lang="it-IT" sz="2000" dirty="0">
                <a:solidFill>
                  <a:schemeClr val="tx1"/>
                </a:solidFill>
              </a:rPr>
              <a:t> </a:t>
            </a:r>
            <a:r>
              <a:rPr lang="it-IT" sz="2000" dirty="0" err="1">
                <a:solidFill>
                  <a:schemeClr val="tx1"/>
                </a:solidFill>
              </a:rPr>
              <a:t>technicians</a:t>
            </a:r>
            <a:r>
              <a:rPr lang="it-IT" sz="2000" dirty="0">
                <a:solidFill>
                  <a:schemeClr val="tx1"/>
                </a:solidFill>
              </a:rPr>
              <a:t> in </a:t>
            </a:r>
            <a:r>
              <a:rPr lang="it-IT" sz="2000" dirty="0" err="1">
                <a:solidFill>
                  <a:schemeClr val="tx1"/>
                </a:solidFill>
              </a:rPr>
              <a:t>various</a:t>
            </a:r>
            <a:r>
              <a:rPr lang="it-IT" sz="2000" dirty="0">
                <a:solidFill>
                  <a:schemeClr val="tx1"/>
                </a:solidFill>
              </a:rPr>
              <a:t> </a:t>
            </a:r>
            <a:r>
              <a:rPr lang="it-IT" sz="2000" dirty="0" err="1">
                <a:solidFill>
                  <a:schemeClr val="tx1"/>
                </a:solidFill>
              </a:rPr>
              <a:t>fields,without</a:t>
            </a:r>
            <a:r>
              <a:rPr lang="it-IT" sz="2000" dirty="0">
                <a:solidFill>
                  <a:schemeClr val="tx1"/>
                </a:solidFill>
              </a:rPr>
              <a:t> </a:t>
            </a:r>
            <a:r>
              <a:rPr lang="it-IT" sz="2000" dirty="0" err="1">
                <a:solidFill>
                  <a:schemeClr val="tx1"/>
                </a:solidFill>
              </a:rPr>
              <a:t>forgetting</a:t>
            </a:r>
            <a:r>
              <a:rPr lang="it-IT" sz="2000" dirty="0">
                <a:solidFill>
                  <a:schemeClr val="tx1"/>
                </a:solidFill>
              </a:rPr>
              <a:t> </a:t>
            </a:r>
            <a:r>
              <a:rPr lang="it-IT" sz="2000" dirty="0" err="1">
                <a:solidFill>
                  <a:schemeClr val="tx1"/>
                </a:solidFill>
              </a:rPr>
              <a:t>subjects</a:t>
            </a:r>
            <a:r>
              <a:rPr lang="it-IT" sz="2000" dirty="0">
                <a:solidFill>
                  <a:schemeClr val="tx1"/>
                </a:solidFill>
              </a:rPr>
              <a:t> </a:t>
            </a:r>
            <a:r>
              <a:rPr lang="it-IT" sz="2000" dirty="0" err="1">
                <a:solidFill>
                  <a:schemeClr val="tx1"/>
                </a:solidFill>
              </a:rPr>
              <a:t>such</a:t>
            </a:r>
            <a:r>
              <a:rPr lang="it-IT" sz="2000" dirty="0">
                <a:solidFill>
                  <a:schemeClr val="tx1"/>
                </a:solidFill>
              </a:rPr>
              <a:t> </a:t>
            </a:r>
            <a:r>
              <a:rPr lang="it-IT" sz="2000" dirty="0" err="1">
                <a:solidFill>
                  <a:schemeClr val="tx1"/>
                </a:solidFill>
              </a:rPr>
              <a:t>as</a:t>
            </a:r>
            <a:r>
              <a:rPr lang="it-IT" sz="2000" dirty="0">
                <a:solidFill>
                  <a:schemeClr val="tx1"/>
                </a:solidFill>
              </a:rPr>
              <a:t> History and Literature and the </a:t>
            </a:r>
            <a:r>
              <a:rPr lang="it-IT" sz="2000" dirty="0" err="1">
                <a:solidFill>
                  <a:schemeClr val="tx1"/>
                </a:solidFill>
              </a:rPr>
              <a:t>Enghlish</a:t>
            </a:r>
            <a:r>
              <a:rPr lang="it-IT" sz="2000" dirty="0">
                <a:solidFill>
                  <a:schemeClr val="tx1"/>
                </a:solidFill>
              </a:rPr>
              <a:t> </a:t>
            </a:r>
            <a:r>
              <a:rPr lang="it-IT" sz="2000" dirty="0" err="1">
                <a:solidFill>
                  <a:schemeClr val="tx1"/>
                </a:solidFill>
              </a:rPr>
              <a:t>language</a:t>
            </a:r>
            <a:r>
              <a:rPr lang="it-IT" sz="2000" dirty="0">
                <a:solidFill>
                  <a:schemeClr val="tx1"/>
                </a:solidFill>
              </a:rPr>
              <a:t>.</a:t>
            </a:r>
          </a:p>
        </p:txBody>
      </p:sp>
      <p:pic>
        <p:nvPicPr>
          <p:cNvPr id="4" name="Immagine 3" descr="Istituto Verona Trento-2.jpg"/>
          <p:cNvPicPr>
            <a:picLocks noChangeAspect="1"/>
          </p:cNvPicPr>
          <p:nvPr/>
        </p:nvPicPr>
        <p:blipFill>
          <a:blip r:embed="rId2"/>
          <a:stretch>
            <a:fillRect/>
          </a:stretch>
        </p:blipFill>
        <p:spPr>
          <a:xfrm>
            <a:off x="4071934" y="2143116"/>
            <a:ext cx="4786314" cy="3020164"/>
          </a:xfrm>
          <a:prstGeom prst="rect">
            <a:avLst/>
          </a:prstGeom>
          <a:effectLst>
            <a:outerShdw blurRad="76200" dir="13500000" sy="23000" kx="1200000" algn="br" rotWithShape="0">
              <a:prstClr val="black">
                <a:alpha val="20000"/>
              </a:prstClr>
            </a:outerShdw>
          </a:effectLst>
        </p:spPr>
      </p:pic>
    </p:spTree>
  </p:cSld>
  <p:clrMapOvr>
    <a:masterClrMapping/>
  </p:clrMapOvr>
  <p:transition spd="med">
    <p:pull dir="rd"/>
  </p:transition>
</p:sld>
</file>

<file path=ppt/theme/theme1.xml><?xml version="1.0" encoding="utf-8"?>
<a:theme xmlns:a="http://schemas.openxmlformats.org/drawingml/2006/main" name="country">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paese</Template>
  <TotalTime>420</TotalTime>
  <Words>793</Words>
  <Application>Microsoft Office PowerPoint</Application>
  <PresentationFormat>Presentazione su schermo (4:3)</PresentationFormat>
  <Paragraphs>43</Paragraphs>
  <Slides>12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Cambria</vt:lpstr>
      <vt:lpstr>CommercialScript BT</vt:lpstr>
      <vt:lpstr>Impact</vt:lpstr>
      <vt:lpstr>country</vt:lpstr>
      <vt:lpstr>DIFFERENT BUT TOGETHER</vt:lpstr>
      <vt:lpstr>ITALY</vt:lpstr>
      <vt:lpstr>our flag</vt:lpstr>
      <vt:lpstr>Climate in italy</vt:lpstr>
      <vt:lpstr>rome</vt:lpstr>
      <vt:lpstr>Colosseum : the italian symbol</vt:lpstr>
      <vt:lpstr>Greetings in italian</vt:lpstr>
      <vt:lpstr>Famous italian</vt:lpstr>
      <vt:lpstr>Our school</vt:lpstr>
      <vt:lpstr>SCHOOL COURSES</vt:lpstr>
      <vt:lpstr>Italian famous products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Riccardo Saccà</dc:creator>
  <cp:lastModifiedBy>Asus</cp:lastModifiedBy>
  <cp:revision>71</cp:revision>
  <dcterms:created xsi:type="dcterms:W3CDTF">2019-11-22T16:01:35Z</dcterms:created>
  <dcterms:modified xsi:type="dcterms:W3CDTF">2019-11-26T21:21:51Z</dcterms:modified>
</cp:coreProperties>
</file>