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71" r:id="rId6"/>
    <p:sldId id="257" r:id="rId7"/>
    <p:sldId id="270"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Lst>
  <p:sldSz cx="12188825"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6437" autoAdjust="0"/>
  </p:normalViewPr>
  <p:slideViewPr>
    <p:cSldViewPr>
      <p:cViewPr varScale="1">
        <p:scale>
          <a:sx n="72" d="100"/>
          <a:sy n="72" d="100"/>
        </p:scale>
        <p:origin x="576" y="78"/>
      </p:cViewPr>
      <p:guideLst>
        <p:guide pos="3839"/>
        <p:guide orient="horz" pos="216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777F7AB8-6E9D-4391-B1E3-5F1E33DCDCBA}" type="datetime1">
              <a:rPr lang="cs-CZ" smtClean="0"/>
              <a:t>30.01.2021</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34A4844B-5D5D-4D8E-9E71-6B297DF4019B}" type="slidenum">
              <a:rPr lang="cs-CZ" smtClean="0"/>
              <a:pPr algn="r" rtl="0"/>
              <a:t>‹#›</a:t>
            </a:fld>
            <a:endParaRPr lang="cs-CZ" dirty="0"/>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8D735E09-BE15-4FAA-B0D1-C04A8E5E7EEE}" type="datetime1">
              <a:rPr lang="cs-CZ" smtClean="0"/>
              <a:pPr/>
              <a:t>30.01.2021</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8DE0FDE7-FE71-46E3-9512-437B13AD5F46}" type="slidenum">
              <a:rPr lang="cs-CZ" smtClean="0"/>
              <a:pPr/>
              <a:t>‹#›</a:t>
            </a:fld>
            <a:endParaRPr lang="cs-CZ"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a:t>
            </a:fld>
            <a:endParaRPr lang="cs-CZ" dirty="0"/>
          </a:p>
        </p:txBody>
      </p:sp>
    </p:spTree>
    <p:extLst>
      <p:ext uri="{BB962C8B-B14F-4D97-AF65-F5344CB8AC3E}">
        <p14:creationId xmlns:p14="http://schemas.microsoft.com/office/powerpoint/2010/main" val="2449928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10</a:t>
            </a:fld>
            <a:endParaRPr lang="cs-CZ" dirty="0"/>
          </a:p>
        </p:txBody>
      </p:sp>
    </p:spTree>
    <p:extLst>
      <p:ext uri="{BB962C8B-B14F-4D97-AF65-F5344CB8AC3E}">
        <p14:creationId xmlns:p14="http://schemas.microsoft.com/office/powerpoint/2010/main" val="3213551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11</a:t>
            </a:fld>
            <a:endParaRPr lang="cs-CZ" dirty="0"/>
          </a:p>
        </p:txBody>
      </p:sp>
    </p:spTree>
    <p:extLst>
      <p:ext uri="{BB962C8B-B14F-4D97-AF65-F5344CB8AC3E}">
        <p14:creationId xmlns:p14="http://schemas.microsoft.com/office/powerpoint/2010/main" val="2565507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12</a:t>
            </a:fld>
            <a:endParaRPr lang="cs-CZ" dirty="0"/>
          </a:p>
        </p:txBody>
      </p:sp>
    </p:spTree>
    <p:extLst>
      <p:ext uri="{BB962C8B-B14F-4D97-AF65-F5344CB8AC3E}">
        <p14:creationId xmlns:p14="http://schemas.microsoft.com/office/powerpoint/2010/main" val="2555907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13</a:t>
            </a:fld>
            <a:endParaRPr lang="cs-CZ" dirty="0"/>
          </a:p>
        </p:txBody>
      </p:sp>
    </p:spTree>
    <p:extLst>
      <p:ext uri="{BB962C8B-B14F-4D97-AF65-F5344CB8AC3E}">
        <p14:creationId xmlns:p14="http://schemas.microsoft.com/office/powerpoint/2010/main" val="1674215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14</a:t>
            </a:fld>
            <a:endParaRPr lang="cs-CZ" dirty="0"/>
          </a:p>
        </p:txBody>
      </p:sp>
    </p:spTree>
    <p:extLst>
      <p:ext uri="{BB962C8B-B14F-4D97-AF65-F5344CB8AC3E}">
        <p14:creationId xmlns:p14="http://schemas.microsoft.com/office/powerpoint/2010/main" val="2155870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15</a:t>
            </a:fld>
            <a:endParaRPr lang="cs-CZ" dirty="0"/>
          </a:p>
        </p:txBody>
      </p:sp>
    </p:spTree>
    <p:extLst>
      <p:ext uri="{BB962C8B-B14F-4D97-AF65-F5344CB8AC3E}">
        <p14:creationId xmlns:p14="http://schemas.microsoft.com/office/powerpoint/2010/main" val="1644283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16</a:t>
            </a:fld>
            <a:endParaRPr lang="cs-CZ" dirty="0"/>
          </a:p>
        </p:txBody>
      </p:sp>
    </p:spTree>
    <p:extLst>
      <p:ext uri="{BB962C8B-B14F-4D97-AF65-F5344CB8AC3E}">
        <p14:creationId xmlns:p14="http://schemas.microsoft.com/office/powerpoint/2010/main" val="247753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17</a:t>
            </a:fld>
            <a:endParaRPr lang="cs-CZ" dirty="0"/>
          </a:p>
        </p:txBody>
      </p:sp>
    </p:spTree>
    <p:extLst>
      <p:ext uri="{BB962C8B-B14F-4D97-AF65-F5344CB8AC3E}">
        <p14:creationId xmlns:p14="http://schemas.microsoft.com/office/powerpoint/2010/main" val="405008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18</a:t>
            </a:fld>
            <a:endParaRPr lang="cs-CZ" dirty="0"/>
          </a:p>
        </p:txBody>
      </p:sp>
    </p:spTree>
    <p:extLst>
      <p:ext uri="{BB962C8B-B14F-4D97-AF65-F5344CB8AC3E}">
        <p14:creationId xmlns:p14="http://schemas.microsoft.com/office/powerpoint/2010/main" val="4075732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19</a:t>
            </a:fld>
            <a:endParaRPr lang="cs-CZ" dirty="0"/>
          </a:p>
        </p:txBody>
      </p:sp>
    </p:spTree>
    <p:extLst>
      <p:ext uri="{BB962C8B-B14F-4D97-AF65-F5344CB8AC3E}">
        <p14:creationId xmlns:p14="http://schemas.microsoft.com/office/powerpoint/2010/main" val="139334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2</a:t>
            </a:fld>
            <a:endParaRPr lang="cs-CZ" dirty="0"/>
          </a:p>
        </p:txBody>
      </p:sp>
    </p:spTree>
    <p:extLst>
      <p:ext uri="{BB962C8B-B14F-4D97-AF65-F5344CB8AC3E}">
        <p14:creationId xmlns:p14="http://schemas.microsoft.com/office/powerpoint/2010/main" val="1430233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20</a:t>
            </a:fld>
            <a:endParaRPr lang="cs-CZ" dirty="0"/>
          </a:p>
        </p:txBody>
      </p:sp>
    </p:spTree>
    <p:extLst>
      <p:ext uri="{BB962C8B-B14F-4D97-AF65-F5344CB8AC3E}">
        <p14:creationId xmlns:p14="http://schemas.microsoft.com/office/powerpoint/2010/main" val="505146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21</a:t>
            </a:fld>
            <a:endParaRPr lang="cs-CZ" dirty="0"/>
          </a:p>
        </p:txBody>
      </p:sp>
    </p:spTree>
    <p:extLst>
      <p:ext uri="{BB962C8B-B14F-4D97-AF65-F5344CB8AC3E}">
        <p14:creationId xmlns:p14="http://schemas.microsoft.com/office/powerpoint/2010/main" val="3002031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22</a:t>
            </a:fld>
            <a:endParaRPr lang="cs-CZ" dirty="0"/>
          </a:p>
        </p:txBody>
      </p:sp>
    </p:spTree>
    <p:extLst>
      <p:ext uri="{BB962C8B-B14F-4D97-AF65-F5344CB8AC3E}">
        <p14:creationId xmlns:p14="http://schemas.microsoft.com/office/powerpoint/2010/main" val="585727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23</a:t>
            </a:fld>
            <a:endParaRPr lang="cs-CZ" dirty="0"/>
          </a:p>
        </p:txBody>
      </p:sp>
    </p:spTree>
    <p:extLst>
      <p:ext uri="{BB962C8B-B14F-4D97-AF65-F5344CB8AC3E}">
        <p14:creationId xmlns:p14="http://schemas.microsoft.com/office/powerpoint/2010/main" val="282410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3</a:t>
            </a:fld>
            <a:endParaRPr lang="cs-CZ" dirty="0"/>
          </a:p>
        </p:txBody>
      </p:sp>
    </p:spTree>
    <p:extLst>
      <p:ext uri="{BB962C8B-B14F-4D97-AF65-F5344CB8AC3E}">
        <p14:creationId xmlns:p14="http://schemas.microsoft.com/office/powerpoint/2010/main" val="372892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4</a:t>
            </a:fld>
            <a:endParaRPr lang="cs-CZ" dirty="0"/>
          </a:p>
        </p:txBody>
      </p:sp>
    </p:spTree>
    <p:extLst>
      <p:ext uri="{BB962C8B-B14F-4D97-AF65-F5344CB8AC3E}">
        <p14:creationId xmlns:p14="http://schemas.microsoft.com/office/powerpoint/2010/main" val="311777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5</a:t>
            </a:fld>
            <a:endParaRPr lang="cs-CZ" dirty="0"/>
          </a:p>
        </p:txBody>
      </p:sp>
    </p:spTree>
    <p:extLst>
      <p:ext uri="{BB962C8B-B14F-4D97-AF65-F5344CB8AC3E}">
        <p14:creationId xmlns:p14="http://schemas.microsoft.com/office/powerpoint/2010/main" val="147030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6</a:t>
            </a:fld>
            <a:endParaRPr lang="cs-CZ" dirty="0"/>
          </a:p>
        </p:txBody>
      </p:sp>
    </p:spTree>
    <p:extLst>
      <p:ext uri="{BB962C8B-B14F-4D97-AF65-F5344CB8AC3E}">
        <p14:creationId xmlns:p14="http://schemas.microsoft.com/office/powerpoint/2010/main" val="412045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7</a:t>
            </a:fld>
            <a:endParaRPr lang="cs-CZ" dirty="0"/>
          </a:p>
        </p:txBody>
      </p:sp>
    </p:spTree>
    <p:extLst>
      <p:ext uri="{BB962C8B-B14F-4D97-AF65-F5344CB8AC3E}">
        <p14:creationId xmlns:p14="http://schemas.microsoft.com/office/powerpoint/2010/main" val="260013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8</a:t>
            </a:fld>
            <a:endParaRPr lang="cs-CZ" dirty="0"/>
          </a:p>
        </p:txBody>
      </p:sp>
    </p:spTree>
    <p:extLst>
      <p:ext uri="{BB962C8B-B14F-4D97-AF65-F5344CB8AC3E}">
        <p14:creationId xmlns:p14="http://schemas.microsoft.com/office/powerpoint/2010/main" val="292209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9</a:t>
            </a:fld>
            <a:endParaRPr lang="cs-CZ" dirty="0"/>
          </a:p>
        </p:txBody>
      </p:sp>
    </p:spTree>
    <p:extLst>
      <p:ext uri="{BB962C8B-B14F-4D97-AF65-F5344CB8AC3E}">
        <p14:creationId xmlns:p14="http://schemas.microsoft.com/office/powerpoint/2010/main" val="152575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74812" y="1524000"/>
            <a:ext cx="8839201" cy="3200400"/>
          </a:xfrm>
        </p:spPr>
        <p:txBody>
          <a:bodyPr rtlCol="0">
            <a:noAutofit/>
          </a:bodyPr>
          <a:lstStyle>
            <a:lvl1pPr algn="l" rtl="0">
              <a:defRPr sz="5400"/>
            </a:lvl1pPr>
          </a:lstStyle>
          <a:p>
            <a:pPr rtl="0"/>
            <a:r>
              <a:rPr lang="cs-CZ"/>
              <a:t>Kliknutím lze upravit styl.</a:t>
            </a:r>
            <a:endParaRPr lang="cs-CZ" dirty="0"/>
          </a:p>
        </p:txBody>
      </p:sp>
      <p:sp>
        <p:nvSpPr>
          <p:cNvPr id="3" name="Podnadpis 2"/>
          <p:cNvSpPr>
            <a:spLocks noGrp="1"/>
          </p:cNvSpPr>
          <p:nvPr>
            <p:ph type="subTitle" idx="1" hasCustomPrompt="1"/>
          </p:nvPr>
        </p:nvSpPr>
        <p:spPr>
          <a:xfrm>
            <a:off x="1674813" y="4876800"/>
            <a:ext cx="7162799" cy="990600"/>
          </a:xfrm>
        </p:spPr>
        <p:txBody>
          <a:bodyPr lIns="91440" rtlCol="0">
            <a:normAutofit/>
          </a:bodyPr>
          <a:lstStyle>
            <a:lvl1pPr marL="0" indent="0" algn="l" rtl="0">
              <a:spcBef>
                <a:spcPts val="0"/>
              </a:spcBef>
              <a:buNone/>
              <a:defRPr sz="2000" cap="all" spc="250" baseline="0">
                <a:solidFill>
                  <a:schemeClr val="bg2">
                    <a:lumMod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cs-CZ" dirty="0"/>
              <a:t>Kliknutím lze upravit styl předlohy.</a:t>
            </a: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ivní obrázek s titulkem">
    <p:spTree>
      <p:nvGrpSpPr>
        <p:cNvPr id="1" name=""/>
        <p:cNvGrpSpPr/>
        <p:nvPr/>
      </p:nvGrpSpPr>
      <p:grpSpPr>
        <a:xfrm>
          <a:off x="0" y="0"/>
          <a:ext cx="0" cy="0"/>
          <a:chOff x="0" y="0"/>
          <a:chExt cx="0" cy="0"/>
        </a:xfrm>
      </p:grpSpPr>
      <p:sp>
        <p:nvSpPr>
          <p:cNvPr id="10" name="Obdélník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Obdélník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608013" y="685800"/>
            <a:ext cx="42672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608013" y="4724400"/>
            <a:ext cx="4267200" cy="1447800"/>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dirty="0"/>
              <a:t>Kliknutím na ikonu přidáte obrázek.</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D96CDB09-5010-468D-966A-071420605F0C}" type="datetime1">
              <a:rPr lang="cs-CZ" smtClean="0"/>
              <a:pPr/>
              <a:t>30.01.2021</a:t>
            </a:fld>
            <a:endParaRPr lang="cs-CZ" dirty="0"/>
          </a:p>
        </p:txBody>
      </p:sp>
      <p:sp>
        <p:nvSpPr>
          <p:cNvPr id="7" name="Zástupný symbol pro číslo snímku 6"/>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lvl1pPr>
              <a:defRPr/>
            </a:lvl1pPr>
            <a:lvl5pPr algn="l" rtl="0">
              <a:defRPr/>
            </a:lvl5pPr>
            <a:lvl6pPr algn="l" rtl="0">
              <a:defRPr/>
            </a:lvl6pPr>
            <a:lvl7pPr algn="l" rtl="0">
              <a:defRPr/>
            </a:lvl7pPr>
            <a:lvl8pPr algn="l" rtl="0">
              <a:defRPr baseline="0"/>
            </a:lvl8pPr>
            <a:lvl9pPr algn="l" rtl="0">
              <a:defRPr baseline="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96D0A20B-ED95-4F23-A740-0A686F53B7F9}" type="datetime1">
              <a:rPr lang="cs-CZ" smtClean="0"/>
              <a:pPr/>
              <a:t>30.01.2021</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675812" y="685801"/>
            <a:ext cx="1219201" cy="5486400"/>
          </a:xfrm>
        </p:spPr>
        <p:txBody>
          <a:bodyPr vert="eaVert"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a:xfrm>
            <a:off x="1293813" y="685800"/>
            <a:ext cx="8153399" cy="5486400"/>
          </a:xfrm>
        </p:spPr>
        <p:txBody>
          <a:bodyPr vert="eaVert" rtlCol="0"/>
          <a:lstStyle>
            <a:lvl1pPr>
              <a:defRPr/>
            </a:lvl1pPr>
            <a:lvl5pPr algn="l" rtl="0">
              <a:defRPr/>
            </a:lvl5pPr>
            <a:lvl6pPr algn="l" rtl="0">
              <a:defRPr/>
            </a:lvl6pPr>
            <a:lvl7pPr algn="l" rtl="0">
              <a:defRPr/>
            </a:lvl7pPr>
            <a:lvl8pPr algn="l" rtl="0">
              <a:defRPr baseline="0"/>
            </a:lvl8pPr>
            <a:lvl9pPr algn="l" rtl="0">
              <a:defRPr baseline="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1CC12C6A-B604-4443-94AC-83CE051ADC20}" type="datetime1">
              <a:rPr lang="cs-CZ" smtClean="0"/>
              <a:pPr/>
              <a:t>30.01.2021</a:t>
            </a:fld>
            <a:endParaRPr lang="cs-CZ" dirty="0"/>
          </a:p>
        </p:txBody>
      </p:sp>
      <p:sp>
        <p:nvSpPr>
          <p:cNvPr id="6" name="Zástupný symbol pro číslo snímku 5"/>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5F6F68B0-02CC-4855-AD12-E40EF30E2618}" type="datetime1">
              <a:rPr lang="cs-CZ" smtClean="0"/>
              <a:pPr/>
              <a:t>30.01.2021</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1293813" y="3429000"/>
            <a:ext cx="9601201" cy="2286000"/>
          </a:xfrm>
        </p:spPr>
        <p:txBody>
          <a:bodyPr rtlCol="0" anchor="b">
            <a:normAutofit/>
          </a:bodyPr>
          <a:lstStyle>
            <a:lvl1pPr algn="l" rtl="0">
              <a:defRPr sz="4800" b="0" cap="none" baseline="0"/>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293813" y="685800"/>
            <a:ext cx="7543800" cy="1066800"/>
          </a:xfrm>
        </p:spPr>
        <p:txBody>
          <a:bodyPr lIns="91440" rtlCol="0" anchor="t"/>
          <a:lstStyle>
            <a:lvl1pPr marL="0" indent="0" algn="l" rtl="0">
              <a:spcBef>
                <a:spcPts val="0"/>
              </a:spcBef>
              <a:buNone/>
              <a:defRPr sz="2000" cap="all" spc="25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cs-CZ" dirty="0"/>
              <a:t>Upravit styly předlohy textu.</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21F974B1-47CB-4CA0-B43C-A59C3990E139}" type="datetime1">
              <a:rPr lang="cs-CZ" smtClean="0"/>
              <a:pPr/>
              <a:t>30.01.2021</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sz="half" idx="1" hasCustomPrompt="1"/>
          </p:nvPr>
        </p:nvSpPr>
        <p:spPr>
          <a:xfrm>
            <a:off x="1293813" y="1828800"/>
            <a:ext cx="4648199"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obsah 3"/>
          <p:cNvSpPr>
            <a:spLocks noGrp="1"/>
          </p:cNvSpPr>
          <p:nvPr>
            <p:ph sz="half" idx="2" hasCustomPrompt="1"/>
          </p:nvPr>
        </p:nvSpPr>
        <p:spPr>
          <a:xfrm>
            <a:off x="6246812" y="1828801"/>
            <a:ext cx="4648202"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F2B4E43C-CE88-44CC-B5E2-02210E19B450}" type="datetime1">
              <a:rPr lang="cs-CZ" smtClean="0"/>
              <a:pPr/>
              <a:t>30.01.2021</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293813" y="1676400"/>
            <a:ext cx="4646376"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dirty="0"/>
              <a:t>Upravit styly předlohy textu.</a:t>
            </a:r>
          </a:p>
        </p:txBody>
      </p:sp>
      <p:sp>
        <p:nvSpPr>
          <p:cNvPr id="4" name="Zástupný symbol pro obsah 3"/>
          <p:cNvSpPr>
            <a:spLocks noGrp="1"/>
          </p:cNvSpPr>
          <p:nvPr>
            <p:ph sz="half" idx="2" hasCustomPrompt="1"/>
          </p:nvPr>
        </p:nvSpPr>
        <p:spPr>
          <a:xfrm>
            <a:off x="1293813" y="2438400"/>
            <a:ext cx="4648199"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text 4"/>
          <p:cNvSpPr>
            <a:spLocks noGrp="1"/>
          </p:cNvSpPr>
          <p:nvPr>
            <p:ph type="body" sz="quarter" idx="3" hasCustomPrompt="1"/>
          </p:nvPr>
        </p:nvSpPr>
        <p:spPr>
          <a:xfrm>
            <a:off x="6246812" y="1676400"/>
            <a:ext cx="4648201"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dirty="0"/>
              <a:t>Upravit styly předlohy textu.</a:t>
            </a:r>
          </a:p>
        </p:txBody>
      </p:sp>
      <p:sp>
        <p:nvSpPr>
          <p:cNvPr id="6" name="Zástupný symbol pro obsah 5"/>
          <p:cNvSpPr>
            <a:spLocks noGrp="1"/>
          </p:cNvSpPr>
          <p:nvPr>
            <p:ph sz="quarter" idx="4" hasCustomPrompt="1"/>
          </p:nvPr>
        </p:nvSpPr>
        <p:spPr>
          <a:xfrm>
            <a:off x="6246812" y="2438400"/>
            <a:ext cx="4648201"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8" name="Zástupný symbol pro zápatí 7"/>
          <p:cNvSpPr>
            <a:spLocks noGrp="1"/>
          </p:cNvSpPr>
          <p:nvPr>
            <p:ph type="ftr" sz="quarter" idx="11"/>
          </p:nvPr>
        </p:nvSpPr>
        <p:spPr/>
        <p:txBody>
          <a:bodyPr rtlCol="0"/>
          <a:lstStyle>
            <a:lvl1pPr algn="l" rtl="0">
              <a:defRPr sz="1100"/>
            </a:lvl1pPr>
          </a:lstStyle>
          <a:p>
            <a:pPr rtl="0"/>
            <a:endParaRPr lang="cs-CZ" dirty="0"/>
          </a:p>
        </p:txBody>
      </p:sp>
      <p:sp>
        <p:nvSpPr>
          <p:cNvPr id="7" name="Zástupný symbol pro datum 6"/>
          <p:cNvSpPr>
            <a:spLocks noGrp="1"/>
          </p:cNvSpPr>
          <p:nvPr>
            <p:ph type="dt" sz="half" idx="10"/>
          </p:nvPr>
        </p:nvSpPr>
        <p:spPr/>
        <p:txBody>
          <a:bodyPr rtlCol="0"/>
          <a:lstStyle>
            <a:lvl1pPr algn="r" rtl="0">
              <a:defRPr sz="1100"/>
            </a:lvl1pPr>
          </a:lstStyle>
          <a:p>
            <a:fld id="{D530C09C-F0D9-4B7F-9E7F-315062AA9721}" type="datetime1">
              <a:rPr lang="cs-CZ" smtClean="0"/>
              <a:pPr/>
              <a:t>30.01.2021</a:t>
            </a:fld>
            <a:endParaRPr lang="cs-CZ" dirty="0"/>
          </a:p>
        </p:txBody>
      </p:sp>
      <p:sp>
        <p:nvSpPr>
          <p:cNvPr id="9" name="Zástupný symbol pro číslo snímku 8"/>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4" name="Zástupný symbol pro zápatí 3"/>
          <p:cNvSpPr>
            <a:spLocks noGrp="1"/>
          </p:cNvSpPr>
          <p:nvPr>
            <p:ph type="ftr" sz="quarter" idx="11"/>
          </p:nvPr>
        </p:nvSpPr>
        <p:spPr/>
        <p:txBody>
          <a:bodyPr rtlCol="0"/>
          <a:lstStyle>
            <a:lvl1pPr algn="l" rtl="0">
              <a:defRPr sz="1100"/>
            </a:lvl1pPr>
          </a:lstStyle>
          <a:p>
            <a:pPr rtl="0"/>
            <a:endParaRPr lang="cs-CZ" dirty="0"/>
          </a:p>
        </p:txBody>
      </p:sp>
      <p:sp>
        <p:nvSpPr>
          <p:cNvPr id="3" name="Zástupný symbol pro datum 2"/>
          <p:cNvSpPr>
            <a:spLocks noGrp="1"/>
          </p:cNvSpPr>
          <p:nvPr>
            <p:ph type="dt" sz="half" idx="10"/>
          </p:nvPr>
        </p:nvSpPr>
        <p:spPr/>
        <p:txBody>
          <a:bodyPr rtlCol="0"/>
          <a:lstStyle>
            <a:lvl1pPr algn="r" rtl="0">
              <a:defRPr sz="1100"/>
            </a:lvl1pPr>
          </a:lstStyle>
          <a:p>
            <a:fld id="{CA23B5F0-2BD2-4E19-9E47-B5DEA4493DE5}" type="datetime1">
              <a:rPr lang="cs-CZ" smtClean="0"/>
              <a:pPr/>
              <a:t>30.01.2021</a:t>
            </a:fld>
            <a:endParaRPr lang="cs-CZ" dirty="0"/>
          </a:p>
        </p:txBody>
      </p:sp>
      <p:sp>
        <p:nvSpPr>
          <p:cNvPr id="5" name="Zástupný symbol pro číslo snímku 4"/>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lvl1pPr algn="l" rtl="0">
              <a:defRPr sz="1100"/>
            </a:lvl1pPr>
          </a:lstStyle>
          <a:p>
            <a:pPr rtl="0"/>
            <a:endParaRPr lang="cs-CZ" dirty="0"/>
          </a:p>
        </p:txBody>
      </p:sp>
      <p:sp>
        <p:nvSpPr>
          <p:cNvPr id="2" name="Zástupný symbol pro datum 1"/>
          <p:cNvSpPr>
            <a:spLocks noGrp="1"/>
          </p:cNvSpPr>
          <p:nvPr>
            <p:ph type="dt" sz="half" idx="10"/>
          </p:nvPr>
        </p:nvSpPr>
        <p:spPr/>
        <p:txBody>
          <a:bodyPr rtlCol="0"/>
          <a:lstStyle>
            <a:lvl1pPr algn="r" rtl="0">
              <a:defRPr sz="1100"/>
            </a:lvl1pPr>
          </a:lstStyle>
          <a:p>
            <a:fld id="{C59FCCA2-40BE-4423-9F9F-E1A68F210700}" type="datetime1">
              <a:rPr lang="cs-CZ" smtClean="0"/>
              <a:pPr/>
              <a:t>30.01.2021</a:t>
            </a:fld>
            <a:endParaRPr lang="cs-CZ" dirty="0"/>
          </a:p>
        </p:txBody>
      </p:sp>
      <p:sp>
        <p:nvSpPr>
          <p:cNvPr id="4" name="Zástupný symbol pro číslo snímku 3"/>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0" name="Obdélník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Obdélník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pro obsah 2"/>
          <p:cNvSpPr>
            <a:spLocks noGrp="1"/>
          </p:cNvSpPr>
          <p:nvPr>
            <p:ph idx="1" hasCustomPrompt="1"/>
          </p:nvPr>
        </p:nvSpPr>
        <p:spPr>
          <a:xfrm>
            <a:off x="6094413" y="685800"/>
            <a:ext cx="548497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131E0432-1344-4446-AC25-5CB78CA5E996}" type="datetime1">
              <a:rPr lang="cs-CZ" smtClean="0"/>
              <a:pPr/>
              <a:t>30.01.2021</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2" name="Obdélník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3" name="Obdélník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dirty="0"/>
              <a:t>Kliknutím na ikonu přidáte obrázek.</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ACE4E4AD-61ED-4D79-8239-4A7962296606}" type="datetime1">
              <a:rPr lang="cs-CZ" smtClean="0"/>
              <a:pPr/>
              <a:t>30.01.2021</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pPr rtl="0"/>
            <a:r>
              <a:rPr lang="cs-CZ" dirty="0"/>
              <a:t>Kliknutím lze upravit styl.</a:t>
            </a:r>
          </a:p>
        </p:txBody>
      </p:sp>
      <p:sp>
        <p:nvSpPr>
          <p:cNvPr id="3" name="Zástupný symbol pro text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rtl="0">
              <a:defRPr sz="1000" cap="all" baseline="0">
                <a:solidFill>
                  <a:schemeClr val="tx1">
                    <a:tint val="75000"/>
                  </a:schemeClr>
                </a:solidFill>
              </a:defRPr>
            </a:lvl1pPr>
          </a:lstStyle>
          <a:p>
            <a:pPr rtl="0"/>
            <a:endParaRPr lang="cs-CZ" dirty="0"/>
          </a:p>
        </p:txBody>
      </p:sp>
      <p:sp>
        <p:nvSpPr>
          <p:cNvPr id="4" name="Zástupný symbol pro datum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DFBEE661-72CE-4F77-9AC4-F33C6B83F2D3}" type="datetime1">
              <a:rPr lang="cs-CZ" smtClean="0"/>
              <a:pPr/>
              <a:t>30.01.2021</a:t>
            </a:fld>
            <a:endParaRPr lang="cs-CZ" dirty="0"/>
          </a:p>
        </p:txBody>
      </p:sp>
      <p:sp>
        <p:nvSpPr>
          <p:cNvPr id="6" name="Zástupný symbol pro číslo snímku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l" rtl="0">
              <a:defRPr sz="1000">
                <a:solidFill>
                  <a:schemeClr val="tx1">
                    <a:tint val="75000"/>
                  </a:schemeClr>
                </a:solidFill>
              </a:defRPr>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fif"/></Relationships>
</file>

<file path=ppt/slides/_rels/slide16.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1.jfif"/><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34.jpg"/><Relationship Id="rId4" Type="http://schemas.openxmlformats.org/officeDocument/2006/relationships/image" Target="../media/image33.jf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7.jp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3cEplVU3EWo" TargetMode="External"/><Relationship Id="rId13" Type="http://schemas.openxmlformats.org/officeDocument/2006/relationships/hyperlink" Target="https://www.youtube.com/watch?v=Q-L0phapf80" TargetMode="External"/><Relationship Id="rId3" Type="http://schemas.openxmlformats.org/officeDocument/2006/relationships/hyperlink" Target="http://www.nulk.cz/nositele-tradice/" TargetMode="External"/><Relationship Id="rId7" Type="http://schemas.openxmlformats.org/officeDocument/2006/relationships/hyperlink" Target="http://www.folklorika.cz/en/index.php?s=remeslaen" TargetMode="External"/><Relationship Id="rId12" Type="http://schemas.openxmlformats.org/officeDocument/2006/relationships/hyperlink" Target="https://www.youtube.com/watch?v=5FrDB_pJgk8" TargetMode="External"/><Relationship Id="rId2" Type="http://schemas.openxmlformats.org/officeDocument/2006/relationships/notesSlide" Target="../notesSlides/notesSlide21.xml"/><Relationship Id="rId16" Type="http://schemas.openxmlformats.org/officeDocument/2006/relationships/hyperlink" Target="https://www.straznicky-modrotisk.cz/" TargetMode="External"/><Relationship Id="rId1" Type="http://schemas.openxmlformats.org/officeDocument/2006/relationships/slideLayout" Target="../slideLayouts/slideLayout8.xml"/><Relationship Id="rId6" Type="http://schemas.openxmlformats.org/officeDocument/2006/relationships/hyperlink" Target="https://www.europeanheritagedays.com/EHD-Programme/Press-Corner/News/The-Czech-Republic-to-celebrate-European-Heritage-Days-in-September" TargetMode="External"/><Relationship Id="rId11" Type="http://schemas.openxmlformats.org/officeDocument/2006/relationships/hyperlink" Target="http://www.lidovaremesla.cz/files/nositele/2002/jiri.danzinger.pdf" TargetMode="External"/><Relationship Id="rId5" Type="http://schemas.openxmlformats.org/officeDocument/2006/relationships/hyperlink" Target="http://historie.shscms.cz/ehd/en/bearers-of-the-tradition-of-folks-crafts-2006-1079.html" TargetMode="External"/><Relationship Id="rId15" Type="http://schemas.openxmlformats.org/officeDocument/2006/relationships/hyperlink" Target="http://www.lidovaremesla.cz/files/nositele/2004/frantisek.joch.pdf" TargetMode="External"/><Relationship Id="rId10" Type="http://schemas.openxmlformats.org/officeDocument/2006/relationships/hyperlink" Target="https://ich.unesco.org/en/RL/01365" TargetMode="External"/><Relationship Id="rId4" Type="http://schemas.openxmlformats.org/officeDocument/2006/relationships/hyperlink" Target="http://www.lidovaremesla.cz/" TargetMode="External"/><Relationship Id="rId9" Type="http://schemas.openxmlformats.org/officeDocument/2006/relationships/hyperlink" Target="http://www.lidovaremesla.cz/files/nositele/2006/ludmila.kocisova.pdf" TargetMode="External"/><Relationship Id="rId14" Type="http://schemas.openxmlformats.org/officeDocument/2006/relationships/hyperlink" Target="https://www.modrotisk-danzinger.cz/"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spejbl-hurvinek.cz/en/" TargetMode="External"/><Relationship Id="rId3" Type="http://schemas.openxmlformats.org/officeDocument/2006/relationships/hyperlink" Target="http://www.nulk.cz/2018/01/24/loutkarstvi-na-slovensku-a-v-cesku/" TargetMode="External"/><Relationship Id="rId7" Type="http://schemas.openxmlformats.org/officeDocument/2006/relationships/hyperlink" Target="https://www.youtube.com/watch?v=sRoaqOoYJhI" TargetMode="External"/><Relationship Id="rId12" Type="http://schemas.openxmlformats.org/officeDocument/2006/relationships/hyperlink" Target="https://www.moh.cz/muzeum-krajky"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hyperlink" Target="https://www.youtube.com/watch?v=aTVEjby6koc&amp;list=PLux3V6G5BVe1t-wO-ztGqvt-fdyz5Wyu8" TargetMode="External"/><Relationship Id="rId11" Type="http://schemas.openxmlformats.org/officeDocument/2006/relationships/hyperlink" Target="https://www.youtube.com/watch?v=j59LJXBPr9o" TargetMode="External"/><Relationship Id="rId5" Type="http://schemas.openxmlformats.org/officeDocument/2006/relationships/hyperlink" Target="https://muzeum-loutek.cz/en/" TargetMode="External"/><Relationship Id="rId10" Type="http://schemas.openxmlformats.org/officeDocument/2006/relationships/hyperlink" Target="https://www.lacedesign.cz/en" TargetMode="External"/><Relationship Id="rId4" Type="http://schemas.openxmlformats.org/officeDocument/2006/relationships/hyperlink" Target="http://www.skupovaplzen.cz/index.php" TargetMode="External"/><Relationship Id="rId9" Type="http://schemas.openxmlformats.org/officeDocument/2006/relationships/hyperlink" Target="https://www.vkrajka.cz/"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Glass" TargetMode="External"/><Relationship Id="rId3" Type="http://schemas.openxmlformats.org/officeDocument/2006/relationships/hyperlink" Target="https://en.wikipedia.org/wiki/Corn_husk_doll" TargetMode="External"/><Relationship Id="rId7" Type="http://schemas.openxmlformats.org/officeDocument/2006/relationships/hyperlink" Target="https://en.wikipedia.org/wiki/Vamber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en.wikipedia.org/wiki/Bobbin_lace" TargetMode="External"/><Relationship Id="rId5" Type="http://schemas.openxmlformats.org/officeDocument/2006/relationships/hyperlink" Target="https://en.wikipedia.org/wiki/Pottery" TargetMode="External"/><Relationship Id="rId4" Type="http://schemas.openxmlformats.org/officeDocument/2006/relationships/hyperlink" Target="https://en.wikipedia.org/wiki/Souvenir" TargetMode="External"/><Relationship Id="rId9" Type="http://schemas.openxmlformats.org/officeDocument/2006/relationships/hyperlink" Target="https://en.wikipedia.org/wiki/Indig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lstStyle/>
          <a:p>
            <a:r>
              <a:rPr lang="en-GB" b="1" dirty="0">
                <a:solidFill>
                  <a:schemeClr val="tx2">
                    <a:lumMod val="90000"/>
                  </a:schemeClr>
                </a:solidFill>
              </a:rPr>
              <a:t>Traditional arts and crafts in the Czech Republic</a:t>
            </a:r>
            <a:endParaRPr lang="cs-CZ" dirty="0">
              <a:solidFill>
                <a:schemeClr val="tx2">
                  <a:lumMod val="90000"/>
                </a:schemeClr>
              </a:solidFill>
            </a:endParaRPr>
          </a:p>
        </p:txBody>
      </p:sp>
      <p:sp>
        <p:nvSpPr>
          <p:cNvPr id="3" name="Podnadpis 2"/>
          <p:cNvSpPr>
            <a:spLocks noGrp="1"/>
          </p:cNvSpPr>
          <p:nvPr>
            <p:ph type="subTitle" idx="1"/>
          </p:nvPr>
        </p:nvSpPr>
        <p:spPr>
          <a:xfrm>
            <a:off x="1674813" y="4876800"/>
            <a:ext cx="10324255" cy="990600"/>
          </a:xfrm>
        </p:spPr>
        <p:txBody>
          <a:bodyPr rtlCol="0">
            <a:normAutofit/>
          </a:bodyPr>
          <a:lstStyle/>
          <a:p>
            <a:r>
              <a:rPr lang="en-GB" sz="1600" dirty="0"/>
              <a:t>Erasmus+ KA229 - School Exchange Partnerships</a:t>
            </a:r>
          </a:p>
          <a:p>
            <a:r>
              <a:rPr lang="en-GB" sz="1600" dirty="0"/>
              <a:t>Project: 2019 – 1 – RO01 – KA229 – 063163 “Different but together“ </a:t>
            </a: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10657184" cy="5976664"/>
          </a:xfrm>
        </p:spPr>
        <p:txBody>
          <a:bodyPr rtlCol="0">
            <a:normAutofit lnSpcReduction="10000"/>
          </a:bodyPr>
          <a:lstStyle/>
          <a:p>
            <a:r>
              <a:rPr lang="en-GB" dirty="0"/>
              <a:t>Nowadays, the practice is mainly conducted in family-owned workshops, run by the second to seventh generation of printers, and traditional knowledge is still based on (mainly family-owned) journals dating back to the nineteenth century. Country(ies): Austria; Czechia; Germany; Hungary; Slovakia. Textile printing technology blueprint has been on the list of intangible cultural heritage of the United Nations Educational, Scientific and Cultural Organization (UNESCO) since 2018. </a:t>
            </a:r>
            <a:endParaRPr lang="cs-CZ" dirty="0"/>
          </a:p>
          <a:p>
            <a:r>
              <a:rPr lang="en-GB" dirty="0"/>
              <a:t>Blueprint is a traditional technique of textile printing and at the same time the name for a dark blue fabric with white patterns, which is produced by this printing technique. This is a negative print, where the fabric is printed in places that are supposed to remain white. The printing is done with a reserve - a covering mixture, which protects the required places from contact with the dye and which is removed after dyeing by washing. Wooden forms are traditionally used for printing, into which the required patterns are cut or created using embedded metal wires and sheets. Originally, domestic linen brought by customers was used for dyeing with indigo, imported natural dye, in the second half of the 19th century linen and cotton linen directly from factories.</a:t>
            </a:r>
            <a:br>
              <a:rPr lang="en-GB" dirty="0"/>
            </a:br>
            <a:endParaRPr lang="cs-CZ" dirty="0"/>
          </a:p>
          <a:p>
            <a:r>
              <a:rPr lang="en-GB" dirty="0"/>
              <a:t>From the end of the 18th century, blueprints penetrated into folk costumes, its popularity increased mainly in the 19th century. It has become a typical material for some areas such as Horácko or Wallachia. In the 19th century, there was a blueprinting workshop in almost every small town, in the 20th century they began to decline, to this day there are workshops in Olešnice and Strážnice in the Czech Republic.</a:t>
            </a:r>
            <a:endParaRPr lang="en-GB" sz="1000" dirty="0"/>
          </a:p>
        </p:txBody>
      </p:sp>
    </p:spTree>
    <p:extLst>
      <p:ext uri="{BB962C8B-B14F-4D97-AF65-F5344CB8AC3E}">
        <p14:creationId xmlns:p14="http://schemas.microsoft.com/office/powerpoint/2010/main" val="418844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4320480" cy="1152128"/>
          </a:xfrm>
        </p:spPr>
        <p:txBody>
          <a:bodyPr rtlCol="0">
            <a:normAutofit/>
          </a:bodyPr>
          <a:lstStyle/>
          <a:p>
            <a:r>
              <a:rPr lang="en-GB" dirty="0"/>
              <a:t>Typical products</a:t>
            </a:r>
            <a:endParaRPr lang="cs-CZ" dirty="0"/>
          </a:p>
          <a:p>
            <a:endParaRPr lang="cs-CZ" dirty="0"/>
          </a:p>
          <a:p>
            <a:pPr rtl="0"/>
            <a:endParaRPr lang="cs-CZ" sz="1000" dirty="0"/>
          </a:p>
        </p:txBody>
      </p:sp>
      <p:pic>
        <p:nvPicPr>
          <p:cNvPr id="10" name="Obrázek 9"/>
          <p:cNvPicPr/>
          <p:nvPr/>
        </p:nvPicPr>
        <p:blipFill rotWithShape="1">
          <a:blip r:embed="rId3">
            <a:extLst>
              <a:ext uri="{28A0092B-C50C-407E-A947-70E740481C1C}">
                <a14:useLocalDpi xmlns:a14="http://schemas.microsoft.com/office/drawing/2010/main" val="0"/>
              </a:ext>
            </a:extLst>
          </a:blip>
          <a:srcRect l="20000" t="5001" r="20000" b="5001"/>
          <a:stretch/>
        </p:blipFill>
        <p:spPr>
          <a:xfrm>
            <a:off x="8254652" y="3212976"/>
            <a:ext cx="2952329" cy="2880320"/>
          </a:xfrm>
          <a:prstGeom prst="rect">
            <a:avLst/>
          </a:prstGeom>
        </p:spPr>
      </p:pic>
      <p:pic>
        <p:nvPicPr>
          <p:cNvPr id="11" name="Obrázek 10"/>
          <p:cNvPicPr/>
          <p:nvPr/>
        </p:nvPicPr>
        <p:blipFill rotWithShape="1">
          <a:blip r:embed="rId4">
            <a:extLst>
              <a:ext uri="{28A0092B-C50C-407E-A947-70E740481C1C}">
                <a14:useLocalDpi xmlns:a14="http://schemas.microsoft.com/office/drawing/2010/main" val="0"/>
              </a:ext>
            </a:extLst>
          </a:blip>
          <a:srcRect l="36129" t="25725" r="37588" b="22257"/>
          <a:stretch/>
        </p:blipFill>
        <p:spPr>
          <a:xfrm>
            <a:off x="3430116" y="4005064"/>
            <a:ext cx="1228596" cy="2088232"/>
          </a:xfrm>
          <a:prstGeom prst="rect">
            <a:avLst/>
          </a:prstGeom>
        </p:spPr>
      </p:pic>
      <p:pic>
        <p:nvPicPr>
          <p:cNvPr id="12" name="Obrázek 11"/>
          <p:cNvPicPr/>
          <p:nvPr/>
        </p:nvPicPr>
        <p:blipFill rotWithShape="1">
          <a:blip r:embed="rId5">
            <a:extLst>
              <a:ext uri="{28A0092B-C50C-407E-A947-70E740481C1C}">
                <a14:useLocalDpi xmlns:a14="http://schemas.microsoft.com/office/drawing/2010/main" val="0"/>
              </a:ext>
            </a:extLst>
          </a:blip>
          <a:srcRect l="12687" t="17889" r="15932" b="17220"/>
          <a:stretch/>
        </p:blipFill>
        <p:spPr>
          <a:xfrm>
            <a:off x="9298145" y="823658"/>
            <a:ext cx="1908836" cy="1754300"/>
          </a:xfrm>
          <a:prstGeom prst="rect">
            <a:avLst/>
          </a:prstGeom>
        </p:spPr>
      </p:pic>
      <p:pic>
        <p:nvPicPr>
          <p:cNvPr id="13" name="Obrázek 12"/>
          <p:cNvPicPr/>
          <p:nvPr/>
        </p:nvPicPr>
        <p:blipFill rotWithShape="1">
          <a:blip r:embed="rId6">
            <a:extLst>
              <a:ext uri="{28A0092B-C50C-407E-A947-70E740481C1C}">
                <a14:useLocalDpi xmlns:a14="http://schemas.microsoft.com/office/drawing/2010/main" val="0"/>
              </a:ext>
            </a:extLst>
          </a:blip>
          <a:srcRect l="23166" t="27013" r="26291" b="22905"/>
          <a:stretch/>
        </p:blipFill>
        <p:spPr>
          <a:xfrm>
            <a:off x="5234776" y="3730360"/>
            <a:ext cx="2439988" cy="2290928"/>
          </a:xfrm>
          <a:prstGeom prst="rect">
            <a:avLst/>
          </a:prstGeom>
        </p:spPr>
      </p:pic>
      <p:pic>
        <p:nvPicPr>
          <p:cNvPr id="14" name="Obrázek 13"/>
          <p:cNvPicPr/>
          <p:nvPr/>
        </p:nvPicPr>
        <p:blipFill>
          <a:blip r:embed="rId7">
            <a:extLst>
              <a:ext uri="{28A0092B-C50C-407E-A947-70E740481C1C}">
                <a14:useLocalDpi xmlns:a14="http://schemas.microsoft.com/office/drawing/2010/main" val="0"/>
              </a:ext>
            </a:extLst>
          </a:blip>
          <a:stretch>
            <a:fillRect/>
          </a:stretch>
        </p:blipFill>
        <p:spPr>
          <a:xfrm>
            <a:off x="3430116" y="763376"/>
            <a:ext cx="4248472" cy="2665624"/>
          </a:xfrm>
          <a:prstGeom prst="rect">
            <a:avLst/>
          </a:prstGeom>
        </p:spPr>
      </p:pic>
    </p:spTree>
    <p:extLst>
      <p:ext uri="{BB962C8B-B14F-4D97-AF65-F5344CB8AC3E}">
        <p14:creationId xmlns:p14="http://schemas.microsoft.com/office/powerpoint/2010/main" val="278739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9836" y="685800"/>
            <a:ext cx="6408712" cy="1951112"/>
          </a:xfrm>
        </p:spPr>
        <p:txBody>
          <a:bodyPr rtlCol="0"/>
          <a:lstStyle/>
          <a:p>
            <a:br>
              <a:rPr lang="cs-CZ" dirty="0"/>
            </a:br>
            <a:r>
              <a:rPr lang="en-GB" b="1" dirty="0"/>
              <a:t>Puppetry in the Czech Republic</a:t>
            </a:r>
            <a:br>
              <a:rPr lang="cs-CZ" dirty="0"/>
            </a:br>
            <a:endParaRPr lang="cs-CZ" dirty="0"/>
          </a:p>
        </p:txBody>
      </p:sp>
      <p:sp>
        <p:nvSpPr>
          <p:cNvPr id="4" name="Zástupný symbol pro text 3"/>
          <p:cNvSpPr>
            <a:spLocks noGrp="1"/>
          </p:cNvSpPr>
          <p:nvPr>
            <p:ph type="body" sz="half" idx="2"/>
          </p:nvPr>
        </p:nvSpPr>
        <p:spPr>
          <a:xfrm>
            <a:off x="909836" y="2060848"/>
            <a:ext cx="4320480" cy="3096344"/>
          </a:xfrm>
        </p:spPr>
        <p:txBody>
          <a:bodyPr rtlCol="0">
            <a:normAutofit/>
          </a:bodyPr>
          <a:lstStyle/>
          <a:p>
            <a:r>
              <a:rPr lang="en-GB" dirty="0"/>
              <a:t>The joint Czech-Slovak nomination "Puppetry in Slovakia and the Czech Republic" was entered into the UNESCO Representative List of the Intangible Cultural Heritage of Humanity on December 1, 2016. The puppet theatre is an inseparable part of the theatrical tradition in Slovakia and the Czech Republic.</a:t>
            </a:r>
            <a:endParaRPr lang="cs-CZ" dirty="0"/>
          </a:p>
          <a:p>
            <a:pPr rtl="0"/>
            <a:endParaRPr lang="cs-CZ" sz="1000" dirty="0"/>
          </a:p>
        </p:txBody>
      </p:sp>
      <p:pic>
        <p:nvPicPr>
          <p:cNvPr id="6" name="Zástupný symbol pro obsah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870276" y="4535400"/>
            <a:ext cx="6480720" cy="1845928"/>
          </a:xfrm>
          <a:prstGeom prst="rect">
            <a:avLst/>
          </a:prstGeom>
        </p:spPr>
      </p:pic>
    </p:spTree>
    <p:extLst>
      <p:ext uri="{BB962C8B-B14F-4D97-AF65-F5344CB8AC3E}">
        <p14:creationId xmlns:p14="http://schemas.microsoft.com/office/powerpoint/2010/main" val="80096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4320480" cy="3672408"/>
          </a:xfrm>
        </p:spPr>
        <p:txBody>
          <a:bodyPr rtlCol="0">
            <a:normAutofit/>
          </a:bodyPr>
          <a:lstStyle/>
          <a:p>
            <a:r>
              <a:rPr lang="en-GB" dirty="0"/>
              <a:t>This originally artificial product of nomadic puppeteers who came to us from abroad has become widespread in the Czech environment. In the Czech environment, the puppet theatre, as an interpretive art, is inextricably linked with professional and folk art (carving, painting, puppet costumes, painting of decorations).</a:t>
            </a:r>
            <a:endParaRPr lang="cs-CZ" dirty="0"/>
          </a:p>
        </p:txBody>
      </p:sp>
      <p:pic>
        <p:nvPicPr>
          <p:cNvPr id="5" name="Obrázek 4"/>
          <p:cNvPicPr/>
          <p:nvPr/>
        </p:nvPicPr>
        <p:blipFill>
          <a:blip r:embed="rId3">
            <a:extLst>
              <a:ext uri="{28A0092B-C50C-407E-A947-70E740481C1C}">
                <a14:useLocalDpi xmlns:a14="http://schemas.microsoft.com/office/drawing/2010/main" val="0"/>
              </a:ext>
            </a:extLst>
          </a:blip>
          <a:stretch>
            <a:fillRect/>
          </a:stretch>
        </p:blipFill>
        <p:spPr>
          <a:xfrm>
            <a:off x="6454452" y="2636912"/>
            <a:ext cx="4968552" cy="3456384"/>
          </a:xfrm>
          <a:prstGeom prst="rect">
            <a:avLst/>
          </a:prstGeom>
        </p:spPr>
      </p:pic>
    </p:spTree>
    <p:extLst>
      <p:ext uri="{BB962C8B-B14F-4D97-AF65-F5344CB8AC3E}">
        <p14:creationId xmlns:p14="http://schemas.microsoft.com/office/powerpoint/2010/main" val="132670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10441160" cy="5760640"/>
          </a:xfrm>
        </p:spPr>
        <p:txBody>
          <a:bodyPr rtlCol="0">
            <a:normAutofit fontScale="92500" lnSpcReduction="20000"/>
          </a:bodyPr>
          <a:lstStyle/>
          <a:p>
            <a:r>
              <a:rPr lang="en-GB" dirty="0"/>
              <a:t>Czech puppetry is a phenomenon that has existed continuously since the second half of the 18th century. Nomadic puppeteers, whose greatest distribution dates back to the 19th century, played intensively throughout Bohemia, Moravia and Silesia and spread the Czech language, especially in the countryside. Since the last third of the 19th century, the federal puppet theatre has expanded, mainly due to the sports and cultural organization Sokol, and thanks to the massive expansion of the family puppet theatre (owned by almost every burgher family), the puppet theatre has become a folk pastime. The continuous tradition of Czech puppet theatre is evidenced by many scenes that have existed since its foundation to this day (e.g. the Spejbl and Hurvínek Theatre, founded in 1930). According to historical sources, the number of puppet theatres in the 1920s and 1930s was the highest in Europe. In the second half of the 1930s, there were more than 3,000 ensembles operated in our country. This was greatly aided by the world's first puppet magazine, the Czech Puppeteer (1912), which is still published today under the title Puppet.</a:t>
            </a:r>
            <a:endParaRPr lang="cs-CZ" dirty="0"/>
          </a:p>
          <a:p>
            <a:r>
              <a:rPr lang="en-GB" dirty="0"/>
              <a:t>Skupova Plzeň International Festival of Puppet and Alternative Theatre is the oldest professional theatre festival in the Czech Republic (Czechoslovakia).  The festival is a show of Czech professional puppetry. The main program is always supplemented by a representative sample of foreign production (4-5 performances). Traditionally, the upcoming generation of puppetry from universities of theatre receives space here. The competition production is judged by a domestic or international expert jury, which awards individual prizes.</a:t>
            </a:r>
            <a:endParaRPr lang="cs-CZ" dirty="0"/>
          </a:p>
          <a:p>
            <a:r>
              <a:rPr lang="en-GB" dirty="0"/>
              <a:t>The story of puppets in our city Pilsen starts as late as in the 19th century when people in Pilsen could enjoy theatre performances of strolling folk puppeteers who travelled with their horses and carts through their favoured stands.  At the end of the 19th century little family theatres, combined the worlds of children and adults. The main personalities were Josef Skupa and Jiří Trnka, whose joint work gave birth around 1930 to the probably most famous Czech puppets – father Spejbl (Spaybul and a son Hurvínek (Hurveenek).</a:t>
            </a:r>
            <a:endParaRPr lang="cs-CZ" dirty="0"/>
          </a:p>
        </p:txBody>
      </p:sp>
    </p:spTree>
    <p:extLst>
      <p:ext uri="{BB962C8B-B14F-4D97-AF65-F5344CB8AC3E}">
        <p14:creationId xmlns:p14="http://schemas.microsoft.com/office/powerpoint/2010/main" val="347559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4320480" cy="1152128"/>
          </a:xfrm>
        </p:spPr>
        <p:txBody>
          <a:bodyPr rtlCol="0">
            <a:normAutofit/>
          </a:bodyPr>
          <a:lstStyle/>
          <a:p>
            <a:r>
              <a:rPr lang="en-GB" dirty="0"/>
              <a:t>Typical Czech puppets</a:t>
            </a:r>
            <a:endParaRPr lang="cs-CZ" dirty="0"/>
          </a:p>
          <a:p>
            <a:endParaRPr lang="cs-CZ" dirty="0"/>
          </a:p>
          <a:p>
            <a:pPr rtl="0"/>
            <a:endParaRPr lang="cs-CZ" sz="1000" dirty="0"/>
          </a:p>
        </p:txBody>
      </p:sp>
      <p:sp>
        <p:nvSpPr>
          <p:cNvPr id="2" name="TextovéPole 1"/>
          <p:cNvSpPr txBox="1"/>
          <p:nvPr/>
        </p:nvSpPr>
        <p:spPr>
          <a:xfrm>
            <a:off x="837828" y="6165304"/>
            <a:ext cx="4896544" cy="369332"/>
          </a:xfrm>
          <a:prstGeom prst="rect">
            <a:avLst/>
          </a:prstGeom>
          <a:noFill/>
        </p:spPr>
        <p:txBody>
          <a:bodyPr wrap="square" rtlCol="0">
            <a:spAutoFit/>
          </a:bodyPr>
          <a:lstStyle/>
          <a:p>
            <a:r>
              <a:rPr lang="cs-CZ" b="1" dirty="0"/>
              <a:t>Kašpárek – Prankster and Čert - Devil</a:t>
            </a:r>
            <a:endParaRPr lang="cs-CZ" dirty="0"/>
          </a:p>
        </p:txBody>
      </p:sp>
      <p:pic>
        <p:nvPicPr>
          <p:cNvPr id="8" name="Obrázek 7"/>
          <p:cNvPicPr/>
          <p:nvPr/>
        </p:nvPicPr>
        <p:blipFill>
          <a:blip r:embed="rId3" cstate="print">
            <a:extLst>
              <a:ext uri="{28A0092B-C50C-407E-A947-70E740481C1C}">
                <a14:useLocalDpi xmlns:a14="http://schemas.microsoft.com/office/drawing/2010/main" val="0"/>
              </a:ext>
            </a:extLst>
          </a:blip>
          <a:stretch>
            <a:fillRect/>
          </a:stretch>
        </p:blipFill>
        <p:spPr>
          <a:xfrm>
            <a:off x="7534572" y="3645025"/>
            <a:ext cx="4155094" cy="2709918"/>
          </a:xfrm>
          <a:prstGeom prst="rect">
            <a:avLst/>
          </a:prstGeom>
        </p:spPr>
      </p:pic>
      <p:pic>
        <p:nvPicPr>
          <p:cNvPr id="9" name="Obrázek 8"/>
          <p:cNvPicPr/>
          <p:nvPr/>
        </p:nvPicPr>
        <p:blipFill>
          <a:blip r:embed="rId4">
            <a:extLst>
              <a:ext uri="{28A0092B-C50C-407E-A947-70E740481C1C}">
                <a14:useLocalDpi xmlns:a14="http://schemas.microsoft.com/office/drawing/2010/main" val="0"/>
              </a:ext>
            </a:extLst>
          </a:blip>
          <a:stretch>
            <a:fillRect/>
          </a:stretch>
        </p:blipFill>
        <p:spPr>
          <a:xfrm>
            <a:off x="981844" y="3365773"/>
            <a:ext cx="1871345" cy="2495550"/>
          </a:xfrm>
          <a:prstGeom prst="rect">
            <a:avLst/>
          </a:prstGeom>
        </p:spPr>
      </p:pic>
      <p:pic>
        <p:nvPicPr>
          <p:cNvPr id="14" name="Obrázek 13"/>
          <p:cNvPicPr/>
          <p:nvPr/>
        </p:nvPicPr>
        <p:blipFill>
          <a:blip r:embed="rId5" cstate="print">
            <a:extLst>
              <a:ext uri="{28A0092B-C50C-407E-A947-70E740481C1C}">
                <a14:useLocalDpi xmlns:a14="http://schemas.microsoft.com/office/drawing/2010/main" val="0"/>
              </a:ext>
            </a:extLst>
          </a:blip>
          <a:stretch>
            <a:fillRect/>
          </a:stretch>
        </p:blipFill>
        <p:spPr>
          <a:xfrm>
            <a:off x="3358108" y="3365773"/>
            <a:ext cx="1842517" cy="2495550"/>
          </a:xfrm>
          <a:prstGeom prst="rect">
            <a:avLst/>
          </a:prstGeom>
        </p:spPr>
      </p:pic>
      <p:pic>
        <p:nvPicPr>
          <p:cNvPr id="15" name="Obrázek 14"/>
          <p:cNvPicPr/>
          <p:nvPr/>
        </p:nvPicPr>
        <p:blipFill>
          <a:blip r:embed="rId6">
            <a:extLst>
              <a:ext uri="{28A0092B-C50C-407E-A947-70E740481C1C}">
                <a14:useLocalDpi xmlns:a14="http://schemas.microsoft.com/office/drawing/2010/main" val="0"/>
              </a:ext>
            </a:extLst>
          </a:blip>
          <a:stretch>
            <a:fillRect/>
          </a:stretch>
        </p:blipFill>
        <p:spPr>
          <a:xfrm>
            <a:off x="7534572" y="628411"/>
            <a:ext cx="3549774" cy="2737362"/>
          </a:xfrm>
          <a:prstGeom prst="rect">
            <a:avLst/>
          </a:prstGeom>
        </p:spPr>
      </p:pic>
    </p:spTree>
    <p:extLst>
      <p:ext uri="{BB962C8B-B14F-4D97-AF65-F5344CB8AC3E}">
        <p14:creationId xmlns:p14="http://schemas.microsoft.com/office/powerpoint/2010/main" val="155869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4320480" cy="1152128"/>
          </a:xfrm>
        </p:spPr>
        <p:txBody>
          <a:bodyPr rtlCol="0">
            <a:normAutofit/>
          </a:bodyPr>
          <a:lstStyle/>
          <a:p>
            <a:r>
              <a:rPr lang="en-GB" dirty="0"/>
              <a:t>Typical Czech puppets</a:t>
            </a:r>
            <a:endParaRPr lang="cs-CZ" dirty="0"/>
          </a:p>
          <a:p>
            <a:endParaRPr lang="cs-CZ" dirty="0"/>
          </a:p>
          <a:p>
            <a:pPr rtl="0"/>
            <a:endParaRPr lang="cs-CZ" sz="1000" dirty="0"/>
          </a:p>
        </p:txBody>
      </p:sp>
      <p:sp>
        <p:nvSpPr>
          <p:cNvPr id="2" name="TextovéPole 1"/>
          <p:cNvSpPr txBox="1"/>
          <p:nvPr/>
        </p:nvSpPr>
        <p:spPr>
          <a:xfrm>
            <a:off x="837828" y="6165304"/>
            <a:ext cx="4896544" cy="646331"/>
          </a:xfrm>
          <a:prstGeom prst="rect">
            <a:avLst/>
          </a:prstGeom>
          <a:noFill/>
        </p:spPr>
        <p:txBody>
          <a:bodyPr wrap="square" rtlCol="0">
            <a:spAutoFit/>
          </a:bodyPr>
          <a:lstStyle/>
          <a:p>
            <a:r>
              <a:rPr lang="cs-CZ" b="1" dirty="0"/>
              <a:t>Spejbl and Hurvínek</a:t>
            </a:r>
            <a:endParaRPr lang="cs-CZ" dirty="0"/>
          </a:p>
          <a:p>
            <a:endParaRPr lang="cs-CZ" dirty="0"/>
          </a:p>
        </p:txBody>
      </p:sp>
      <p:pic>
        <p:nvPicPr>
          <p:cNvPr id="10" name="Obrázek 9"/>
          <p:cNvPicPr/>
          <p:nvPr/>
        </p:nvPicPr>
        <p:blipFill>
          <a:blip r:embed="rId3">
            <a:extLst>
              <a:ext uri="{28A0092B-C50C-407E-A947-70E740481C1C}">
                <a14:useLocalDpi xmlns:a14="http://schemas.microsoft.com/office/drawing/2010/main" val="0"/>
              </a:ext>
            </a:extLst>
          </a:blip>
          <a:stretch>
            <a:fillRect/>
          </a:stretch>
        </p:blipFill>
        <p:spPr>
          <a:xfrm>
            <a:off x="6166420" y="2018531"/>
            <a:ext cx="5100320" cy="3829050"/>
          </a:xfrm>
          <a:prstGeom prst="rect">
            <a:avLst/>
          </a:prstGeom>
        </p:spPr>
      </p:pic>
      <p:pic>
        <p:nvPicPr>
          <p:cNvPr id="11" name="Obrázek 10"/>
          <p:cNvPicPr/>
          <p:nvPr/>
        </p:nvPicPr>
        <p:blipFill>
          <a:blip r:embed="rId4" cstate="print">
            <a:extLst>
              <a:ext uri="{28A0092B-C50C-407E-A947-70E740481C1C}">
                <a14:useLocalDpi xmlns:a14="http://schemas.microsoft.com/office/drawing/2010/main" val="0"/>
              </a:ext>
            </a:extLst>
          </a:blip>
          <a:stretch>
            <a:fillRect/>
          </a:stretch>
        </p:blipFill>
        <p:spPr>
          <a:xfrm>
            <a:off x="981844" y="2018531"/>
            <a:ext cx="3816424" cy="3829050"/>
          </a:xfrm>
          <a:prstGeom prst="rect">
            <a:avLst/>
          </a:prstGeom>
        </p:spPr>
      </p:pic>
    </p:spTree>
    <p:extLst>
      <p:ext uri="{BB962C8B-B14F-4D97-AF65-F5344CB8AC3E}">
        <p14:creationId xmlns:p14="http://schemas.microsoft.com/office/powerpoint/2010/main" val="225631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9836" y="476672"/>
            <a:ext cx="11017224" cy="1944216"/>
          </a:xfrm>
        </p:spPr>
        <p:txBody>
          <a:bodyPr rtlCol="0"/>
          <a:lstStyle/>
          <a:p>
            <a:br>
              <a:rPr lang="cs-CZ" dirty="0"/>
            </a:br>
            <a:r>
              <a:rPr lang="en-GB" b="1" dirty="0"/>
              <a:t>Bobbin lace from the town Vamberk  </a:t>
            </a:r>
            <a:r>
              <a:rPr lang="en-GB" sz="1600" b="1" dirty="0"/>
              <a:t>Eastern Bohemia</a:t>
            </a:r>
            <a:br>
              <a:rPr lang="cs-CZ" dirty="0"/>
            </a:br>
            <a:br>
              <a:rPr lang="cs-CZ" dirty="0"/>
            </a:br>
            <a:endParaRPr lang="cs-CZ" dirty="0"/>
          </a:p>
        </p:txBody>
      </p:sp>
      <p:sp>
        <p:nvSpPr>
          <p:cNvPr id="4" name="Zástupný symbol pro text 3"/>
          <p:cNvSpPr>
            <a:spLocks noGrp="1"/>
          </p:cNvSpPr>
          <p:nvPr>
            <p:ph type="body" sz="half" idx="2"/>
          </p:nvPr>
        </p:nvSpPr>
        <p:spPr>
          <a:xfrm>
            <a:off x="909836" y="1556792"/>
            <a:ext cx="4392488" cy="5184576"/>
          </a:xfrm>
        </p:spPr>
        <p:txBody>
          <a:bodyPr rtlCol="0">
            <a:normAutofit/>
          </a:bodyPr>
          <a:lstStyle/>
          <a:p>
            <a:r>
              <a:rPr lang="en-GB" sz="2300" dirty="0"/>
              <a:t>The town Vamberk is a special place for lace makers. This city has been known for lace production since 17th century. It was Magdalena Grambová, a </a:t>
            </a:r>
            <a:r>
              <a:rPr lang="cs-CZ" sz="2300" dirty="0"/>
              <a:t>Belgian</a:t>
            </a:r>
            <a:r>
              <a:rPr lang="en-GB" sz="2300" dirty="0"/>
              <a:t> owner of a local estate in Vamberk, introduced Belgian </a:t>
            </a:r>
            <a:r>
              <a:rPr lang="cs-CZ" sz="2300" dirty="0"/>
              <a:t>lace</a:t>
            </a:r>
            <a:r>
              <a:rPr lang="en-GB" sz="2300" dirty="0"/>
              <a:t> patterns and a new technique of hand </a:t>
            </a:r>
            <a:r>
              <a:rPr lang="cs-CZ" sz="2300" dirty="0"/>
              <a:t>bobbin lace </a:t>
            </a:r>
            <a:r>
              <a:rPr lang="en-GB" sz="2300" dirty="0"/>
              <a:t>making using a lace cushion or pillow. It is a multi-pair lace made of fine yarn. </a:t>
            </a:r>
            <a:endParaRPr lang="cs-CZ" sz="2300" dirty="0"/>
          </a:p>
        </p:txBody>
      </p:sp>
      <p:pic>
        <p:nvPicPr>
          <p:cNvPr id="7" name="Zástupný symbol pro obsah 6"/>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9046740" y="3933056"/>
            <a:ext cx="2631951" cy="2497460"/>
          </a:xfrm>
          <a:prstGeom prst="rect">
            <a:avLst/>
          </a:prstGeom>
        </p:spPr>
      </p:pic>
      <p:pic>
        <p:nvPicPr>
          <p:cNvPr id="8" name="Obrázek 7"/>
          <p:cNvPicPr/>
          <p:nvPr/>
        </p:nvPicPr>
        <p:blipFill>
          <a:blip r:embed="rId4">
            <a:extLst>
              <a:ext uri="{28A0092B-C50C-407E-A947-70E740481C1C}">
                <a14:useLocalDpi xmlns:a14="http://schemas.microsoft.com/office/drawing/2010/main" val="0"/>
              </a:ext>
            </a:extLst>
          </a:blip>
          <a:stretch>
            <a:fillRect/>
          </a:stretch>
        </p:blipFill>
        <p:spPr>
          <a:xfrm>
            <a:off x="8654355" y="1428588"/>
            <a:ext cx="3024336" cy="2205467"/>
          </a:xfrm>
          <a:prstGeom prst="rect">
            <a:avLst/>
          </a:prstGeom>
        </p:spPr>
      </p:pic>
      <p:pic>
        <p:nvPicPr>
          <p:cNvPr id="9" name="Obrázek 8"/>
          <p:cNvPicPr/>
          <p:nvPr/>
        </p:nvPicPr>
        <p:blipFill>
          <a:blip r:embed="rId5">
            <a:extLst>
              <a:ext uri="{28A0092B-C50C-407E-A947-70E740481C1C}">
                <a14:useLocalDpi xmlns:a14="http://schemas.microsoft.com/office/drawing/2010/main" val="0"/>
              </a:ext>
            </a:extLst>
          </a:blip>
          <a:stretch>
            <a:fillRect/>
          </a:stretch>
        </p:blipFill>
        <p:spPr>
          <a:xfrm>
            <a:off x="6180044" y="1428588"/>
            <a:ext cx="1905000" cy="1847850"/>
          </a:xfrm>
          <a:prstGeom prst="rect">
            <a:avLst/>
          </a:prstGeom>
        </p:spPr>
      </p:pic>
    </p:spTree>
    <p:extLst>
      <p:ext uri="{BB962C8B-B14F-4D97-AF65-F5344CB8AC3E}">
        <p14:creationId xmlns:p14="http://schemas.microsoft.com/office/powerpoint/2010/main" val="306725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10441160" cy="5760640"/>
          </a:xfrm>
        </p:spPr>
        <p:txBody>
          <a:bodyPr rtlCol="0">
            <a:normAutofit/>
          </a:bodyPr>
          <a:lstStyle/>
          <a:p>
            <a:r>
              <a:rPr lang="en-GB" dirty="0"/>
              <a:t>Vamberk became a European centre of lace-making. At the second half of the 18</a:t>
            </a:r>
            <a:r>
              <a:rPr lang="en-GB" baseline="30000" dirty="0"/>
              <a:t>th</a:t>
            </a:r>
            <a:r>
              <a:rPr lang="en-GB" dirty="0"/>
              <a:t> century the lace was made nearly in each household in the town Vamberk. In year 1899 first Czech lace making school was open and it was start of Czech traditional lace. In the school there were about 50 pupils mainly girls annually. Czech lace very soon became known and valued all over Europe. Manufacture factory of lace was running till so called Velvet revolution, after privatization this manufacture under new ownership fated. </a:t>
            </a:r>
            <a:endParaRPr lang="cs-CZ" dirty="0"/>
          </a:p>
          <a:p>
            <a:r>
              <a:rPr lang="en-GB" dirty="0"/>
              <a:t>First museum of lace was established in this town 1924. In the museum is retrospective exhibition of old Czech lacemaking to modern contemporary lace.</a:t>
            </a:r>
            <a:endParaRPr lang="cs-CZ" dirty="0"/>
          </a:p>
          <a:p>
            <a:r>
              <a:rPr lang="en-GB" dirty="0"/>
              <a:t>At present, the largest volume of orders consists of stylish jewellery with precious stones, beads, beads and other accessories, including tie clips, scarves and shawls. The imaginary icing on the cake is the supply of individual bobbin lace for luxury dresses.</a:t>
            </a:r>
            <a:endParaRPr lang="cs-CZ" dirty="0"/>
          </a:p>
        </p:txBody>
      </p:sp>
    </p:spTree>
    <p:extLst>
      <p:ext uri="{BB962C8B-B14F-4D97-AF65-F5344CB8AC3E}">
        <p14:creationId xmlns:p14="http://schemas.microsoft.com/office/powerpoint/2010/main" val="356650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4320480" cy="1152128"/>
          </a:xfrm>
        </p:spPr>
        <p:txBody>
          <a:bodyPr rtlCol="0">
            <a:normAutofit/>
          </a:bodyPr>
          <a:lstStyle/>
          <a:p>
            <a:r>
              <a:rPr lang="en-GB" dirty="0"/>
              <a:t>Typical products</a:t>
            </a:r>
            <a:endParaRPr lang="cs-CZ" dirty="0"/>
          </a:p>
          <a:p>
            <a:r>
              <a:rPr lang="en-GB" dirty="0"/>
              <a:t>Traditional:</a:t>
            </a:r>
            <a:endParaRPr lang="cs-CZ" dirty="0"/>
          </a:p>
          <a:p>
            <a:endParaRPr lang="cs-CZ" dirty="0"/>
          </a:p>
          <a:p>
            <a:pPr rtl="0"/>
            <a:endParaRPr lang="cs-CZ" sz="1000" dirty="0"/>
          </a:p>
        </p:txBody>
      </p:sp>
      <p:pic>
        <p:nvPicPr>
          <p:cNvPr id="10" name="Obrázek 9"/>
          <p:cNvPicPr/>
          <p:nvPr/>
        </p:nvPicPr>
        <p:blipFill>
          <a:blip r:embed="rId3">
            <a:extLst>
              <a:ext uri="{28A0092B-C50C-407E-A947-70E740481C1C}">
                <a14:useLocalDpi xmlns:a14="http://schemas.microsoft.com/office/drawing/2010/main" val="0"/>
              </a:ext>
            </a:extLst>
          </a:blip>
          <a:stretch>
            <a:fillRect/>
          </a:stretch>
        </p:blipFill>
        <p:spPr>
          <a:xfrm>
            <a:off x="7030516" y="764704"/>
            <a:ext cx="4438650" cy="2367280"/>
          </a:xfrm>
          <a:prstGeom prst="rect">
            <a:avLst/>
          </a:prstGeom>
        </p:spPr>
      </p:pic>
      <p:pic>
        <p:nvPicPr>
          <p:cNvPr id="11" name="Obrázek 10"/>
          <p:cNvPicPr/>
          <p:nvPr/>
        </p:nvPicPr>
        <p:blipFill>
          <a:blip r:embed="rId4">
            <a:extLst>
              <a:ext uri="{28A0092B-C50C-407E-A947-70E740481C1C}">
                <a14:useLocalDpi xmlns:a14="http://schemas.microsoft.com/office/drawing/2010/main" val="0"/>
              </a:ext>
            </a:extLst>
          </a:blip>
          <a:stretch>
            <a:fillRect/>
          </a:stretch>
        </p:blipFill>
        <p:spPr>
          <a:xfrm>
            <a:off x="7030516" y="3789040"/>
            <a:ext cx="3214514" cy="2495922"/>
          </a:xfrm>
          <a:prstGeom prst="rect">
            <a:avLst/>
          </a:prstGeom>
        </p:spPr>
      </p:pic>
      <p:pic>
        <p:nvPicPr>
          <p:cNvPr id="12" name="Obrázek 11"/>
          <p:cNvPicPr/>
          <p:nvPr/>
        </p:nvPicPr>
        <p:blipFill>
          <a:blip r:embed="rId5">
            <a:extLst>
              <a:ext uri="{28A0092B-C50C-407E-A947-70E740481C1C}">
                <a14:useLocalDpi xmlns:a14="http://schemas.microsoft.com/office/drawing/2010/main" val="0"/>
              </a:ext>
            </a:extLst>
          </a:blip>
          <a:stretch>
            <a:fillRect/>
          </a:stretch>
        </p:blipFill>
        <p:spPr>
          <a:xfrm>
            <a:off x="1197868" y="2837562"/>
            <a:ext cx="5400600" cy="3447400"/>
          </a:xfrm>
          <a:prstGeom prst="rect">
            <a:avLst/>
          </a:prstGeom>
        </p:spPr>
      </p:pic>
    </p:spTree>
    <p:extLst>
      <p:ext uri="{BB962C8B-B14F-4D97-AF65-F5344CB8AC3E}">
        <p14:creationId xmlns:p14="http://schemas.microsoft.com/office/powerpoint/2010/main" val="38876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en-GB" dirty="0">
                <a:solidFill>
                  <a:schemeClr val="tx2">
                    <a:lumMod val="90000"/>
                  </a:schemeClr>
                </a:solidFill>
              </a:rPr>
              <a:t>“Different but together“</a:t>
            </a:r>
          </a:p>
        </p:txBody>
      </p:sp>
      <p:pic>
        <p:nvPicPr>
          <p:cNvPr id="6" name="Zástupný symbol pro obsah 5"/>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656" y="1737811"/>
            <a:ext cx="6264776" cy="1584176"/>
          </a:xfrm>
          <a:prstGeom prst="rect">
            <a:avLst/>
          </a:prstGeom>
        </p:spPr>
      </p:pic>
      <p:pic>
        <p:nvPicPr>
          <p:cNvPr id="7" name="Obrázek 6"/>
          <p:cNvPicPr/>
          <p:nvPr/>
        </p:nvPicPr>
        <p:blipFill>
          <a:blip r:embed="rId4" cstate="print">
            <a:extLst>
              <a:ext uri="{28A0092B-C50C-407E-A947-70E740481C1C}">
                <a14:useLocalDpi xmlns:a14="http://schemas.microsoft.com/office/drawing/2010/main" val="0"/>
              </a:ext>
            </a:extLst>
          </a:blip>
          <a:stretch>
            <a:fillRect/>
          </a:stretch>
        </p:blipFill>
        <p:spPr>
          <a:xfrm>
            <a:off x="4937924" y="3550254"/>
            <a:ext cx="2622508" cy="2480702"/>
          </a:xfrm>
          <a:prstGeom prst="rect">
            <a:avLst/>
          </a:prstGeom>
        </p:spPr>
      </p:pic>
      <p:pic>
        <p:nvPicPr>
          <p:cNvPr id="1026" name="Picture 2" descr="Zobrazit zdrojový obráze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8105" y="3550254"/>
            <a:ext cx="2249939" cy="248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4320480" cy="1152128"/>
          </a:xfrm>
        </p:spPr>
        <p:txBody>
          <a:bodyPr rtlCol="0">
            <a:normAutofit/>
          </a:bodyPr>
          <a:lstStyle/>
          <a:p>
            <a:r>
              <a:rPr lang="en-GB" dirty="0"/>
              <a:t>Typical products</a:t>
            </a:r>
            <a:endParaRPr lang="cs-CZ" dirty="0"/>
          </a:p>
          <a:p>
            <a:r>
              <a:rPr lang="cs-CZ" dirty="0"/>
              <a:t>Modern</a:t>
            </a:r>
            <a:r>
              <a:rPr lang="en-GB" dirty="0"/>
              <a:t>:</a:t>
            </a:r>
            <a:endParaRPr lang="cs-CZ" dirty="0"/>
          </a:p>
          <a:p>
            <a:endParaRPr lang="cs-CZ" dirty="0"/>
          </a:p>
          <a:p>
            <a:pPr rtl="0"/>
            <a:endParaRPr lang="cs-CZ" sz="1000" dirty="0"/>
          </a:p>
        </p:txBody>
      </p:sp>
      <p:pic>
        <p:nvPicPr>
          <p:cNvPr id="6" name="Obrázek 5"/>
          <p:cNvPicPr/>
          <p:nvPr/>
        </p:nvPicPr>
        <p:blipFill>
          <a:blip r:embed="rId3" cstate="print">
            <a:extLst>
              <a:ext uri="{28A0092B-C50C-407E-A947-70E740481C1C}">
                <a14:useLocalDpi xmlns:a14="http://schemas.microsoft.com/office/drawing/2010/main" val="0"/>
              </a:ext>
            </a:extLst>
          </a:blip>
          <a:stretch>
            <a:fillRect/>
          </a:stretch>
        </p:blipFill>
        <p:spPr>
          <a:xfrm>
            <a:off x="6742484" y="980728"/>
            <a:ext cx="4236491" cy="2728635"/>
          </a:xfrm>
          <a:prstGeom prst="rect">
            <a:avLst/>
          </a:prstGeom>
        </p:spPr>
      </p:pic>
      <p:pic>
        <p:nvPicPr>
          <p:cNvPr id="7" name="Obrázek 6"/>
          <p:cNvPicPr/>
          <p:nvPr/>
        </p:nvPicPr>
        <p:blipFill>
          <a:blip r:embed="rId4">
            <a:extLst>
              <a:ext uri="{28A0092B-C50C-407E-A947-70E740481C1C}">
                <a14:useLocalDpi xmlns:a14="http://schemas.microsoft.com/office/drawing/2010/main" val="0"/>
              </a:ext>
            </a:extLst>
          </a:blip>
          <a:stretch>
            <a:fillRect/>
          </a:stretch>
        </p:blipFill>
        <p:spPr>
          <a:xfrm>
            <a:off x="6742484" y="4509120"/>
            <a:ext cx="3190875" cy="1524000"/>
          </a:xfrm>
          <a:prstGeom prst="rect">
            <a:avLst/>
          </a:prstGeom>
        </p:spPr>
      </p:pic>
      <p:pic>
        <p:nvPicPr>
          <p:cNvPr id="8" name="Obrázek 7"/>
          <p:cNvPicPr/>
          <p:nvPr/>
        </p:nvPicPr>
        <p:blipFill>
          <a:blip r:embed="rId5">
            <a:extLst>
              <a:ext uri="{28A0092B-C50C-407E-A947-70E740481C1C}">
                <a14:useLocalDpi xmlns:a14="http://schemas.microsoft.com/office/drawing/2010/main" val="0"/>
              </a:ext>
            </a:extLst>
          </a:blip>
          <a:stretch>
            <a:fillRect/>
          </a:stretch>
        </p:blipFill>
        <p:spPr>
          <a:xfrm>
            <a:off x="2422004" y="2979043"/>
            <a:ext cx="3528392" cy="3054077"/>
          </a:xfrm>
          <a:prstGeom prst="rect">
            <a:avLst/>
          </a:prstGeom>
        </p:spPr>
      </p:pic>
    </p:spTree>
    <p:extLst>
      <p:ext uri="{BB962C8B-B14F-4D97-AF65-F5344CB8AC3E}">
        <p14:creationId xmlns:p14="http://schemas.microsoft.com/office/powerpoint/2010/main" val="14102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10441160" cy="5760640"/>
          </a:xfrm>
        </p:spPr>
        <p:txBody>
          <a:bodyPr rtlCol="0">
            <a:normAutofit fontScale="92500" lnSpcReduction="20000"/>
          </a:bodyPr>
          <a:lstStyle/>
          <a:p>
            <a:r>
              <a:rPr lang="en-GB" dirty="0"/>
              <a:t>Sources:</a:t>
            </a:r>
            <a:endParaRPr lang="cs-CZ" dirty="0"/>
          </a:p>
          <a:p>
            <a:r>
              <a:rPr lang="cs-CZ" u="sng" dirty="0">
                <a:hlinkClick r:id="rId3"/>
              </a:rPr>
              <a:t>http://www.nulk.cz/nositele-tradice/</a:t>
            </a:r>
            <a:endParaRPr lang="cs-CZ" dirty="0"/>
          </a:p>
          <a:p>
            <a:r>
              <a:rPr lang="cs-CZ" u="sng" dirty="0">
                <a:hlinkClick r:id="rId4"/>
              </a:rPr>
              <a:t>http://www.lidovaremesla.cz/</a:t>
            </a:r>
            <a:endParaRPr lang="cs-CZ" dirty="0"/>
          </a:p>
          <a:p>
            <a:r>
              <a:rPr lang="cs-CZ" u="sng" dirty="0">
                <a:hlinkClick r:id="rId5"/>
              </a:rPr>
              <a:t>http://historie.shscms.cz/ehd/en/bearers-of-the-tradition-of-folks-crafts-2006-1079.html</a:t>
            </a:r>
            <a:endParaRPr lang="cs-CZ" dirty="0"/>
          </a:p>
          <a:p>
            <a:r>
              <a:rPr lang="cs-CZ" u="sng" dirty="0">
                <a:hlinkClick r:id="rId6"/>
              </a:rPr>
              <a:t>https://www.europeanheritagedays.com/EHD-Programme/Press-Corner/News/The-Czech-Republic-to-celebrate-European-Heritage-Days-in-September</a:t>
            </a:r>
            <a:endParaRPr lang="cs-CZ" dirty="0"/>
          </a:p>
          <a:p>
            <a:r>
              <a:rPr lang="cs-CZ" u="sng" dirty="0">
                <a:hlinkClick r:id="rId7"/>
              </a:rPr>
              <a:t>http://www.folklorika.cz/en/index.php?s=remeslaen</a:t>
            </a:r>
            <a:endParaRPr lang="cs-CZ" u="sng" dirty="0"/>
          </a:p>
          <a:p>
            <a:r>
              <a:rPr lang="cs-CZ" u="sng" dirty="0">
                <a:hlinkClick r:id="rId8"/>
              </a:rPr>
              <a:t>https://www.youtube.com/watch?v=3cEplVU3EWo</a:t>
            </a:r>
            <a:endParaRPr lang="cs-CZ" dirty="0"/>
          </a:p>
          <a:p>
            <a:r>
              <a:rPr lang="cs-CZ" u="sng" dirty="0">
                <a:hlinkClick r:id="rId9"/>
              </a:rPr>
              <a:t>http://www.lidovaremesla.cz/files/nositele/2006/ludmila.kocisova.pdf</a:t>
            </a:r>
            <a:endParaRPr lang="cs-CZ" dirty="0"/>
          </a:p>
          <a:p>
            <a:r>
              <a:rPr lang="cs-CZ" u="sng" dirty="0">
                <a:hlinkClick r:id="rId10"/>
              </a:rPr>
              <a:t>https://ich.unesco.org/en/RL/01365</a:t>
            </a:r>
            <a:endParaRPr lang="cs-CZ" dirty="0"/>
          </a:p>
          <a:p>
            <a:r>
              <a:rPr lang="cs-CZ" u="sng" dirty="0">
                <a:hlinkClick r:id="rId11"/>
              </a:rPr>
              <a:t>http://www.lidovaremesla.cz/files/nositele/2002/jiri.danzinger.pdf</a:t>
            </a:r>
            <a:endParaRPr lang="cs-CZ" dirty="0"/>
          </a:p>
          <a:p>
            <a:r>
              <a:rPr lang="cs-CZ" u="sng" dirty="0">
                <a:hlinkClick r:id="rId12"/>
              </a:rPr>
              <a:t>https://www.youtube.com/watch?v=5FrDB_pJgk8</a:t>
            </a:r>
            <a:endParaRPr lang="cs-CZ" dirty="0"/>
          </a:p>
          <a:p>
            <a:r>
              <a:rPr lang="cs-CZ" u="sng" dirty="0">
                <a:hlinkClick r:id="rId13"/>
              </a:rPr>
              <a:t>https://www.youtube.com/watch?v=Q-L0phapf80</a:t>
            </a:r>
            <a:endParaRPr lang="cs-CZ" dirty="0"/>
          </a:p>
          <a:p>
            <a:r>
              <a:rPr lang="cs-CZ" u="sng" dirty="0">
                <a:hlinkClick r:id="rId14"/>
              </a:rPr>
              <a:t>https://www.modrotisk-danzinger.cz/</a:t>
            </a:r>
            <a:endParaRPr lang="cs-CZ" dirty="0"/>
          </a:p>
          <a:p>
            <a:r>
              <a:rPr lang="cs-CZ" u="sng" dirty="0">
                <a:hlinkClick r:id="rId15"/>
              </a:rPr>
              <a:t>http://www.lidovaremesla.cz/files/nositele/2004/frantisek.joch.pdf</a:t>
            </a:r>
            <a:endParaRPr lang="cs-CZ" dirty="0"/>
          </a:p>
          <a:p>
            <a:r>
              <a:rPr lang="cs-CZ" u="sng" dirty="0">
                <a:hlinkClick r:id="rId16"/>
              </a:rPr>
              <a:t>https://www.straznicky-modrotisk.cz/</a:t>
            </a:r>
            <a:endParaRPr lang="cs-CZ" u="sng" dirty="0"/>
          </a:p>
          <a:p>
            <a:endParaRPr lang="cs-CZ" dirty="0"/>
          </a:p>
          <a:p>
            <a:endParaRPr lang="cs-CZ" dirty="0"/>
          </a:p>
        </p:txBody>
      </p:sp>
    </p:spTree>
    <p:extLst>
      <p:ext uri="{BB962C8B-B14F-4D97-AF65-F5344CB8AC3E}">
        <p14:creationId xmlns:p14="http://schemas.microsoft.com/office/powerpoint/2010/main" val="89704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10441160" cy="5760640"/>
          </a:xfrm>
        </p:spPr>
        <p:txBody>
          <a:bodyPr rtlCol="0">
            <a:normAutofit/>
          </a:bodyPr>
          <a:lstStyle/>
          <a:p>
            <a:r>
              <a:rPr lang="en-GB" sz="1900" dirty="0"/>
              <a:t>Sources:</a:t>
            </a:r>
            <a:endParaRPr lang="cs-CZ" sz="1900" dirty="0"/>
          </a:p>
          <a:p>
            <a:r>
              <a:rPr lang="cs-CZ" sz="1900" u="sng" dirty="0">
                <a:hlinkClick r:id="rId3"/>
              </a:rPr>
              <a:t>http://www.nulk.cz/2018/01/24/loutkarstvi-na-slovensku-a-v-cesku/</a:t>
            </a:r>
            <a:endParaRPr lang="cs-CZ" sz="1900" dirty="0"/>
          </a:p>
          <a:p>
            <a:r>
              <a:rPr lang="cs-CZ" sz="1900" u="sng" dirty="0">
                <a:hlinkClick r:id="rId4"/>
              </a:rPr>
              <a:t>http://www.skupovaplzen.cz/index.php</a:t>
            </a:r>
            <a:endParaRPr lang="cs-CZ" sz="1900" dirty="0"/>
          </a:p>
          <a:p>
            <a:r>
              <a:rPr lang="cs-CZ" sz="1900" u="sng" dirty="0">
                <a:hlinkClick r:id="rId5"/>
              </a:rPr>
              <a:t>https://muzeum-loutek.cz/en/</a:t>
            </a:r>
            <a:endParaRPr lang="cs-CZ" sz="1900" dirty="0"/>
          </a:p>
          <a:p>
            <a:r>
              <a:rPr lang="cs-CZ" sz="1900" u="sng" dirty="0">
                <a:hlinkClick r:id="rId6"/>
              </a:rPr>
              <a:t>https://www.youtube.com/watch?v=aTVEjby6koc&amp;list=PLux3V6G5BVe1t-wO-ztGqvt-fdyz5Wyu8</a:t>
            </a:r>
            <a:endParaRPr lang="cs-CZ" sz="1900" dirty="0"/>
          </a:p>
          <a:p>
            <a:r>
              <a:rPr lang="cs-CZ" sz="1900" u="sng" dirty="0">
                <a:hlinkClick r:id="rId7"/>
              </a:rPr>
              <a:t>https://www.youtube.com/watch?v=sRoaqOoYJhI</a:t>
            </a:r>
            <a:endParaRPr lang="cs-CZ" sz="1900" dirty="0"/>
          </a:p>
          <a:p>
            <a:r>
              <a:rPr lang="cs-CZ" sz="1900" u="sng" dirty="0">
                <a:hlinkClick r:id="rId8"/>
              </a:rPr>
              <a:t>https://www.spejbl-hurvinek.cz/en/</a:t>
            </a:r>
            <a:endParaRPr lang="cs-CZ" sz="1900" u="sng" dirty="0"/>
          </a:p>
          <a:p>
            <a:r>
              <a:rPr lang="cs-CZ" sz="1900" u="sng" dirty="0">
                <a:hlinkClick r:id="rId9"/>
              </a:rPr>
              <a:t>https://www.vkrajka.cz/</a:t>
            </a:r>
            <a:endParaRPr lang="cs-CZ" sz="1900" dirty="0"/>
          </a:p>
          <a:p>
            <a:r>
              <a:rPr lang="cs-CZ" sz="1900" u="sng" dirty="0">
                <a:hlinkClick r:id="rId10"/>
              </a:rPr>
              <a:t>https://www.lacedesign.cz/en</a:t>
            </a:r>
            <a:endParaRPr lang="cs-CZ" sz="1900" dirty="0"/>
          </a:p>
          <a:p>
            <a:r>
              <a:rPr lang="cs-CZ" sz="1900" u="sng" dirty="0">
                <a:hlinkClick r:id="rId11"/>
              </a:rPr>
              <a:t>https://www.youtube.com/watch?v=j59LJXBPr9o</a:t>
            </a:r>
            <a:endParaRPr lang="cs-CZ" sz="1900" dirty="0"/>
          </a:p>
          <a:p>
            <a:r>
              <a:rPr lang="cs-CZ" sz="1900" u="sng" dirty="0">
                <a:hlinkClick r:id="rId12"/>
              </a:rPr>
              <a:t>https://www.moh.cz/muzeum-krajky</a:t>
            </a:r>
            <a:endParaRPr lang="cs-CZ" sz="1900" dirty="0"/>
          </a:p>
          <a:p>
            <a:endParaRPr lang="cs-CZ" u="sng" dirty="0"/>
          </a:p>
          <a:p>
            <a:endParaRPr lang="cs-CZ" dirty="0"/>
          </a:p>
          <a:p>
            <a:endParaRPr lang="cs-CZ" dirty="0"/>
          </a:p>
          <a:p>
            <a:endParaRPr lang="cs-CZ" dirty="0"/>
          </a:p>
        </p:txBody>
      </p:sp>
    </p:spTree>
    <p:extLst>
      <p:ext uri="{BB962C8B-B14F-4D97-AF65-F5344CB8AC3E}">
        <p14:creationId xmlns:p14="http://schemas.microsoft.com/office/powerpoint/2010/main" val="341151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341884" y="5085184"/>
            <a:ext cx="10153128" cy="981423"/>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729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693812" y="476672"/>
            <a:ext cx="10585176" cy="5940088"/>
          </a:xfrm>
          <a:prstGeom prst="rect">
            <a:avLst/>
          </a:prstGeom>
          <a:noFill/>
        </p:spPr>
        <p:txBody>
          <a:bodyPr wrap="square" rtlCol="0">
            <a:spAutoFit/>
          </a:bodyPr>
          <a:lstStyle/>
          <a:p>
            <a:r>
              <a:rPr lang="en-GB" sz="2000" b="1" dirty="0">
                <a:solidFill>
                  <a:schemeClr val="tx2">
                    <a:lumMod val="90000"/>
                  </a:schemeClr>
                </a:solidFill>
              </a:rPr>
              <a:t>Traditional arts and crafts are an inseparable part of Czech folklore:</a:t>
            </a:r>
            <a:endParaRPr lang="cs-CZ" sz="2000" b="1" dirty="0">
              <a:solidFill>
                <a:schemeClr val="tx2">
                  <a:lumMod val="90000"/>
                </a:schemeClr>
              </a:solidFill>
            </a:endParaRPr>
          </a:p>
          <a:p>
            <a:endParaRPr lang="cs-CZ" sz="2000" b="1" dirty="0">
              <a:solidFill>
                <a:schemeClr val="tx2">
                  <a:lumMod val="90000"/>
                </a:schemeClr>
              </a:solidFill>
            </a:endParaRPr>
          </a:p>
          <a:p>
            <a:pPr lvl="0"/>
            <a:r>
              <a:rPr lang="en-GB" sz="2000" u="sng" dirty="0">
                <a:solidFill>
                  <a:schemeClr val="tx2">
                    <a:lumMod val="90000"/>
                  </a:schemeClr>
                </a:solidFill>
                <a:hlinkClick r:id="rId3" tooltip="Corn husk doll"/>
              </a:rPr>
              <a:t>Cornhusk dolls</a:t>
            </a:r>
            <a:r>
              <a:rPr lang="en-GB" sz="2000" dirty="0">
                <a:solidFill>
                  <a:schemeClr val="tx2">
                    <a:lumMod val="90000"/>
                  </a:schemeClr>
                </a:solidFill>
              </a:rPr>
              <a:t>: among the most popular traditional products. These dolls made of cornhusk and a few strings are nowadays used as decorations but in the past children used them as toys. Cornhusk dolls are also great </a:t>
            </a:r>
            <a:r>
              <a:rPr lang="en-GB" sz="2000" u="sng" dirty="0">
                <a:solidFill>
                  <a:schemeClr val="tx2">
                    <a:lumMod val="90000"/>
                  </a:schemeClr>
                </a:solidFill>
                <a:hlinkClick r:id="rId4" tooltip="Souvenir"/>
              </a:rPr>
              <a:t>souvenirs</a:t>
            </a:r>
            <a:r>
              <a:rPr lang="en-GB" sz="2000" dirty="0">
                <a:solidFill>
                  <a:schemeClr val="tx2">
                    <a:lumMod val="90000"/>
                  </a:schemeClr>
                </a:solidFill>
              </a:rPr>
              <a:t> tourists can buy in the Czech Republic if they are looking for something truly traditional.</a:t>
            </a:r>
            <a:br>
              <a:rPr lang="en-GB" sz="2000" dirty="0">
                <a:solidFill>
                  <a:schemeClr val="tx2">
                    <a:lumMod val="90000"/>
                  </a:schemeClr>
                </a:solidFill>
              </a:rPr>
            </a:br>
            <a:endParaRPr lang="cs-CZ" sz="2000" dirty="0">
              <a:solidFill>
                <a:schemeClr val="tx2">
                  <a:lumMod val="90000"/>
                </a:schemeClr>
              </a:solidFill>
            </a:endParaRPr>
          </a:p>
          <a:p>
            <a:pPr lvl="0"/>
            <a:r>
              <a:rPr lang="en-GB" sz="2000" u="sng" dirty="0">
                <a:solidFill>
                  <a:schemeClr val="accent2">
                    <a:lumMod val="60000"/>
                    <a:lumOff val="40000"/>
                  </a:schemeClr>
                </a:solidFill>
              </a:rPr>
              <a:t>Pottery</a:t>
            </a:r>
            <a:r>
              <a:rPr lang="en-GB" sz="2000" dirty="0">
                <a:solidFill>
                  <a:schemeClr val="tx2">
                    <a:lumMod val="90000"/>
                  </a:schemeClr>
                </a:solidFill>
              </a:rPr>
              <a:t>: Another popular traditional artistic product. Bohemian and Moravian </a:t>
            </a:r>
            <a:r>
              <a:rPr lang="en-GB" sz="2000" dirty="0">
                <a:solidFill>
                  <a:schemeClr val="tx2">
                    <a:lumMod val="90000"/>
                  </a:schemeClr>
                </a:solidFill>
                <a:hlinkClick r:id="rId5" tooltip="Pottery"/>
              </a:rPr>
              <a:t>pottery</a:t>
            </a:r>
            <a:r>
              <a:rPr lang="en-GB" sz="2000" dirty="0">
                <a:solidFill>
                  <a:schemeClr val="tx2">
                    <a:lumMod val="90000"/>
                  </a:schemeClr>
                </a:solidFill>
              </a:rPr>
              <a:t> is painted with various folklore patterns, simple or floral ornaments. The pottery serves for both decorative and practical purposes.</a:t>
            </a:r>
            <a:br>
              <a:rPr lang="en-GB" sz="2000" dirty="0">
                <a:solidFill>
                  <a:schemeClr val="tx2">
                    <a:lumMod val="90000"/>
                  </a:schemeClr>
                </a:solidFill>
              </a:rPr>
            </a:br>
            <a:endParaRPr lang="cs-CZ" sz="2000" dirty="0">
              <a:solidFill>
                <a:schemeClr val="tx2">
                  <a:lumMod val="90000"/>
                </a:schemeClr>
              </a:solidFill>
            </a:endParaRPr>
          </a:p>
          <a:p>
            <a:pPr lvl="0"/>
            <a:r>
              <a:rPr lang="en-GB" sz="2000" u="sng" dirty="0">
                <a:solidFill>
                  <a:schemeClr val="tx2">
                    <a:lumMod val="90000"/>
                  </a:schemeClr>
                </a:solidFill>
                <a:hlinkClick r:id="rId6" tooltip="Bobbin lace"/>
              </a:rPr>
              <a:t>Bobbin lace</a:t>
            </a:r>
            <a:r>
              <a:rPr lang="en-GB" sz="2000" dirty="0">
                <a:solidFill>
                  <a:schemeClr val="tx2">
                    <a:lumMod val="90000"/>
                  </a:schemeClr>
                </a:solidFill>
              </a:rPr>
              <a:t>: also one of the popular traditional items. The most famous Czech bobbin lace products are made in </a:t>
            </a:r>
            <a:r>
              <a:rPr lang="en-GB" sz="2000" u="sng" dirty="0">
                <a:solidFill>
                  <a:schemeClr val="tx2">
                    <a:lumMod val="90000"/>
                  </a:schemeClr>
                </a:solidFill>
                <a:hlinkClick r:id="rId7" tooltip="Vamberk"/>
              </a:rPr>
              <a:t>Vamberk</a:t>
            </a:r>
            <a:r>
              <a:rPr lang="en-GB" sz="2000" dirty="0">
                <a:solidFill>
                  <a:schemeClr val="tx2">
                    <a:lumMod val="90000"/>
                  </a:schemeClr>
                </a:solidFill>
              </a:rPr>
              <a:t>, a city in Eastern Bohemia.</a:t>
            </a:r>
            <a:br>
              <a:rPr lang="en-GB" sz="2000" dirty="0">
                <a:solidFill>
                  <a:schemeClr val="tx2">
                    <a:lumMod val="90000"/>
                  </a:schemeClr>
                </a:solidFill>
              </a:rPr>
            </a:br>
            <a:endParaRPr lang="cs-CZ" sz="2000" dirty="0">
              <a:solidFill>
                <a:schemeClr val="tx2">
                  <a:lumMod val="90000"/>
                </a:schemeClr>
              </a:solidFill>
            </a:endParaRPr>
          </a:p>
          <a:p>
            <a:pPr lvl="0"/>
            <a:r>
              <a:rPr lang="en-GB" sz="2000" dirty="0">
                <a:solidFill>
                  <a:schemeClr val="tx2">
                    <a:lumMod val="90000"/>
                  </a:schemeClr>
                </a:solidFill>
              </a:rPr>
              <a:t>The Czech Republic is also renowned for its production of </a:t>
            </a:r>
            <a:r>
              <a:rPr lang="en-GB" sz="2000" u="sng" dirty="0">
                <a:solidFill>
                  <a:schemeClr val="tx2">
                    <a:lumMod val="90000"/>
                  </a:schemeClr>
                </a:solidFill>
                <a:hlinkClick r:id="rId8" tooltip="Glass"/>
              </a:rPr>
              <a:t>glass</a:t>
            </a:r>
            <a:r>
              <a:rPr lang="en-GB" sz="2000" dirty="0">
                <a:solidFill>
                  <a:schemeClr val="tx2">
                    <a:lumMod val="90000"/>
                  </a:schemeClr>
                </a:solidFill>
              </a:rPr>
              <a:t>: crystal glasses, bowls, vases, and other products contribute to the richness of heritage of the Czech Republic.</a:t>
            </a:r>
            <a:br>
              <a:rPr lang="en-GB" sz="2000" dirty="0">
                <a:solidFill>
                  <a:schemeClr val="tx2">
                    <a:lumMod val="90000"/>
                  </a:schemeClr>
                </a:solidFill>
              </a:rPr>
            </a:br>
            <a:endParaRPr lang="cs-CZ" sz="2000" dirty="0">
              <a:solidFill>
                <a:schemeClr val="tx2">
                  <a:lumMod val="90000"/>
                </a:schemeClr>
              </a:solidFill>
            </a:endParaRPr>
          </a:p>
          <a:p>
            <a:pPr lvl="0"/>
            <a:r>
              <a:rPr lang="en-GB" sz="2000" u="sng" dirty="0">
                <a:solidFill>
                  <a:schemeClr val="tx2">
                    <a:lumMod val="90000"/>
                  </a:schemeClr>
                </a:solidFill>
                <a:hlinkClick r:id="rId9" tooltip="Indigo"/>
              </a:rPr>
              <a:t>Indigo</a:t>
            </a:r>
            <a:r>
              <a:rPr lang="en-GB" sz="2000" dirty="0">
                <a:solidFill>
                  <a:schemeClr val="tx2">
                    <a:lumMod val="90000"/>
                  </a:schemeClr>
                </a:solidFill>
              </a:rPr>
              <a:t> print products: hand-made textile goods. Tablecloths, toys, and other accessories are made of this material.</a:t>
            </a:r>
            <a:endParaRPr lang="cs-CZ" sz="2000" dirty="0">
              <a:solidFill>
                <a:schemeClr val="tx2">
                  <a:lumMod val="90000"/>
                </a:schemeClr>
              </a:solidFill>
            </a:endParaRPr>
          </a:p>
        </p:txBody>
      </p:sp>
    </p:spTree>
    <p:extLst>
      <p:ext uri="{BB962C8B-B14F-4D97-AF65-F5344CB8AC3E}">
        <p14:creationId xmlns:p14="http://schemas.microsoft.com/office/powerpoint/2010/main" val="23299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7788" y="381000"/>
            <a:ext cx="10945216" cy="743744"/>
          </a:xfrm>
        </p:spPr>
        <p:txBody>
          <a:bodyPr rtlCol="0">
            <a:normAutofit fontScale="90000"/>
          </a:bodyPr>
          <a:lstStyle/>
          <a:p>
            <a:r>
              <a:rPr lang="en-GB" b="1" dirty="0">
                <a:solidFill>
                  <a:schemeClr val="tx2">
                    <a:lumMod val="90000"/>
                  </a:schemeClr>
                </a:solidFill>
              </a:rPr>
              <a:t>The title “Bearer of the Tradition of Folk Crafts”</a:t>
            </a:r>
            <a:endParaRPr lang="cs-CZ" dirty="0">
              <a:solidFill>
                <a:schemeClr val="tx2">
                  <a:lumMod val="90000"/>
                </a:schemeClr>
              </a:solidFill>
            </a:endParaRPr>
          </a:p>
        </p:txBody>
      </p:sp>
      <p:pic>
        <p:nvPicPr>
          <p:cNvPr id="7" name="Obrázek 6"/>
          <p:cNvPicPr/>
          <p:nvPr/>
        </p:nvPicPr>
        <p:blipFill>
          <a:blip r:embed="rId3">
            <a:extLst>
              <a:ext uri="{28A0092B-C50C-407E-A947-70E740481C1C}">
                <a14:useLocalDpi xmlns:a14="http://schemas.microsoft.com/office/drawing/2010/main" val="0"/>
              </a:ext>
            </a:extLst>
          </a:blip>
          <a:stretch>
            <a:fillRect/>
          </a:stretch>
        </p:blipFill>
        <p:spPr>
          <a:xfrm>
            <a:off x="477788" y="1340768"/>
            <a:ext cx="6552728" cy="1296144"/>
          </a:xfrm>
          <a:prstGeom prst="rect">
            <a:avLst/>
          </a:prstGeom>
        </p:spPr>
      </p:pic>
      <p:sp>
        <p:nvSpPr>
          <p:cNvPr id="8" name="TextovéPole 7"/>
          <p:cNvSpPr txBox="1"/>
          <p:nvPr/>
        </p:nvSpPr>
        <p:spPr>
          <a:xfrm>
            <a:off x="477788" y="2996952"/>
            <a:ext cx="10657184" cy="2862322"/>
          </a:xfrm>
          <a:prstGeom prst="rect">
            <a:avLst/>
          </a:prstGeom>
          <a:noFill/>
        </p:spPr>
        <p:txBody>
          <a:bodyPr wrap="square" rtlCol="0">
            <a:spAutoFit/>
          </a:bodyPr>
          <a:lstStyle/>
          <a:p>
            <a:r>
              <a:rPr lang="en-GB" sz="2000" dirty="0">
                <a:solidFill>
                  <a:schemeClr val="tx2">
                    <a:lumMod val="90000"/>
                  </a:schemeClr>
                </a:solidFill>
              </a:rPr>
              <a:t>Since 2001, in the frames of the European Heritage Days and with the support of Ministry of Culture, the "Bearer of the Tradition of Folk Crafts" title is awarded to honour skills, knowledge of processes and technologies involved in traditional folk crafts. This project is based on a project that UNESCO has called “Living Human Treasures”. Usually, a maximum of five titles are awarded in one calendar year to citizens of the Czech Republic who engage in one of the traditional folk crafts. The award aims to appreciate the efforts to preserve, present them to the public and to pass traditions on to future generations. The bearers are presented with a diploma and a monetary award. At present, its holders include 4 dozen folk craftsmen from Bohemia and Moravia. </a:t>
            </a:r>
            <a:endParaRPr lang="cs-CZ" sz="2000" dirty="0">
              <a:solidFill>
                <a:schemeClr val="tx2">
                  <a:lumMod val="90000"/>
                </a:schemeClr>
              </a:solidFill>
            </a:endParaRPr>
          </a:p>
        </p:txBody>
      </p:sp>
    </p:spTree>
    <p:extLst>
      <p:ext uri="{BB962C8B-B14F-4D97-AF65-F5344CB8AC3E}">
        <p14:creationId xmlns:p14="http://schemas.microsoft.com/office/powerpoint/2010/main" val="413084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9836" y="685800"/>
            <a:ext cx="4320480" cy="798984"/>
          </a:xfrm>
        </p:spPr>
        <p:txBody>
          <a:bodyPr rtlCol="0"/>
          <a:lstStyle/>
          <a:p>
            <a:br>
              <a:rPr lang="cs-CZ" dirty="0"/>
            </a:br>
            <a:r>
              <a:rPr lang="en-GB" b="1" dirty="0"/>
              <a:t>Cornhusk doll</a:t>
            </a:r>
            <a:endParaRPr lang="cs-CZ" dirty="0"/>
          </a:p>
        </p:txBody>
      </p:sp>
      <p:sp>
        <p:nvSpPr>
          <p:cNvPr id="4" name="Zástupný symbol pro text 3"/>
          <p:cNvSpPr>
            <a:spLocks noGrp="1"/>
          </p:cNvSpPr>
          <p:nvPr>
            <p:ph type="body" sz="half" idx="2"/>
          </p:nvPr>
        </p:nvSpPr>
        <p:spPr>
          <a:xfrm>
            <a:off x="909836" y="1700808"/>
            <a:ext cx="4320480" cy="4752528"/>
          </a:xfrm>
        </p:spPr>
        <p:txBody>
          <a:bodyPr rtlCol="0">
            <a:normAutofit lnSpcReduction="10000"/>
          </a:bodyPr>
          <a:lstStyle/>
          <a:p>
            <a:r>
              <a:rPr lang="en-GB" dirty="0"/>
              <a:t>Corn lady is regarded a traditional product that comes from Slovacko region in the Czech Republic. Corn leaves are a traditional material, which started spread in the 17th century. Corn leaves were used mainly in poor families to make different kind of products, some of them were sold on markets. </a:t>
            </a:r>
            <a:endParaRPr lang="cs-CZ" dirty="0"/>
          </a:p>
          <a:p>
            <a:r>
              <a:rPr lang="en-GB" dirty="0"/>
              <a:t>Waste from harvested corn cob sis used in the production. The dried corn leaves are soaked in warm water with detergent. This process makes the leaves firmer, do they do not break during work. The modelling of a specific doll depends then of particular skills. </a:t>
            </a:r>
            <a:endParaRPr lang="cs-CZ" dirty="0"/>
          </a:p>
          <a:p>
            <a:pPr rtl="0"/>
            <a:endParaRPr lang="cs-CZ" sz="1000" dirty="0"/>
          </a:p>
        </p:txBody>
      </p:sp>
      <p:pic>
        <p:nvPicPr>
          <p:cNvPr id="5" name="Zástupný symbol pro obsah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7606580" y="685800"/>
            <a:ext cx="3888432" cy="3463280"/>
          </a:xfrm>
          <a:prstGeom prst="rect">
            <a:avLst/>
          </a:prstGeom>
        </p:spPr>
      </p:pic>
    </p:spTree>
    <p:extLst>
      <p:ext uri="{BB962C8B-B14F-4D97-AF65-F5344CB8AC3E}">
        <p14:creationId xmlns:p14="http://schemas.microsoft.com/office/powerpoint/2010/main" val="124950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4320480" cy="1944216"/>
          </a:xfrm>
        </p:spPr>
        <p:txBody>
          <a:bodyPr rtlCol="0">
            <a:normAutofit/>
          </a:bodyPr>
          <a:lstStyle/>
          <a:p>
            <a:r>
              <a:rPr lang="en-GB" dirty="0"/>
              <a:t>The skeleton of the figurine is made of wire, the body begins to be made from the head, which is filled with cotton wool and covered with a rustle. </a:t>
            </a:r>
            <a:endParaRPr lang="cs-CZ" dirty="0"/>
          </a:p>
          <a:p>
            <a:pPr rtl="0"/>
            <a:endParaRPr lang="cs-CZ" sz="1000" dirty="0"/>
          </a:p>
        </p:txBody>
      </p:sp>
      <p:pic>
        <p:nvPicPr>
          <p:cNvPr id="7" name="Obrázek 6"/>
          <p:cNvPicPr/>
          <p:nvPr/>
        </p:nvPicPr>
        <p:blipFill>
          <a:blip r:embed="rId3">
            <a:extLst>
              <a:ext uri="{28A0092B-C50C-407E-A947-70E740481C1C}">
                <a14:useLocalDpi xmlns:a14="http://schemas.microsoft.com/office/drawing/2010/main" val="0"/>
              </a:ext>
            </a:extLst>
          </a:blip>
          <a:stretch>
            <a:fillRect/>
          </a:stretch>
        </p:blipFill>
        <p:spPr>
          <a:xfrm>
            <a:off x="1269876" y="3356992"/>
            <a:ext cx="10297144" cy="2922240"/>
          </a:xfrm>
          <a:prstGeom prst="rect">
            <a:avLst/>
          </a:prstGeom>
        </p:spPr>
      </p:pic>
    </p:spTree>
    <p:extLst>
      <p:ext uri="{BB962C8B-B14F-4D97-AF65-F5344CB8AC3E}">
        <p14:creationId xmlns:p14="http://schemas.microsoft.com/office/powerpoint/2010/main" val="358820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4320480" cy="1944216"/>
          </a:xfrm>
        </p:spPr>
        <p:txBody>
          <a:bodyPr rtlCol="0">
            <a:normAutofit/>
          </a:bodyPr>
          <a:lstStyle/>
          <a:p>
            <a:r>
              <a:rPr lang="en-GB" dirty="0"/>
              <a:t>The finished shapes must be tightened very tightly with the thread, because the wet material will shrink after drying and the looser bond would then be released and the figure would fall apart. </a:t>
            </a:r>
            <a:endParaRPr lang="cs-CZ" dirty="0"/>
          </a:p>
          <a:p>
            <a:pPr rtl="0"/>
            <a:endParaRPr lang="cs-CZ" sz="1000" dirty="0"/>
          </a:p>
        </p:txBody>
      </p:sp>
      <p:pic>
        <p:nvPicPr>
          <p:cNvPr id="5" name="Obrázek 4"/>
          <p:cNvPicPr/>
          <p:nvPr/>
        </p:nvPicPr>
        <p:blipFill>
          <a:blip r:embed="rId3">
            <a:extLst>
              <a:ext uri="{28A0092B-C50C-407E-A947-70E740481C1C}">
                <a14:useLocalDpi xmlns:a14="http://schemas.microsoft.com/office/drawing/2010/main" val="0"/>
              </a:ext>
            </a:extLst>
          </a:blip>
          <a:stretch>
            <a:fillRect/>
          </a:stretch>
        </p:blipFill>
        <p:spPr>
          <a:xfrm>
            <a:off x="1269876" y="3429000"/>
            <a:ext cx="10225136" cy="2915256"/>
          </a:xfrm>
          <a:prstGeom prst="rect">
            <a:avLst/>
          </a:prstGeom>
        </p:spPr>
      </p:pic>
    </p:spTree>
    <p:extLst>
      <p:ext uri="{BB962C8B-B14F-4D97-AF65-F5344CB8AC3E}">
        <p14:creationId xmlns:p14="http://schemas.microsoft.com/office/powerpoint/2010/main" val="299021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4320480" cy="1152128"/>
          </a:xfrm>
        </p:spPr>
        <p:txBody>
          <a:bodyPr rtlCol="0">
            <a:normAutofit/>
          </a:bodyPr>
          <a:lstStyle/>
          <a:p>
            <a:r>
              <a:rPr lang="en-GB" dirty="0"/>
              <a:t>Typical products</a:t>
            </a:r>
            <a:endParaRPr lang="cs-CZ" dirty="0"/>
          </a:p>
          <a:p>
            <a:endParaRPr lang="cs-CZ" dirty="0"/>
          </a:p>
          <a:p>
            <a:pPr rtl="0"/>
            <a:endParaRPr lang="cs-CZ" sz="1000" dirty="0"/>
          </a:p>
        </p:txBody>
      </p:sp>
      <p:pic>
        <p:nvPicPr>
          <p:cNvPr id="6" name="Obrázek 5"/>
          <p:cNvPicPr/>
          <p:nvPr/>
        </p:nvPicPr>
        <p:blipFill>
          <a:blip r:embed="rId3" cstate="print">
            <a:extLst>
              <a:ext uri="{28A0092B-C50C-407E-A947-70E740481C1C}">
                <a14:useLocalDpi xmlns:a14="http://schemas.microsoft.com/office/drawing/2010/main" val="0"/>
              </a:ext>
            </a:extLst>
          </a:blip>
          <a:stretch>
            <a:fillRect/>
          </a:stretch>
        </p:blipFill>
        <p:spPr>
          <a:xfrm>
            <a:off x="9838828" y="483694"/>
            <a:ext cx="1654929" cy="2801290"/>
          </a:xfrm>
          <a:prstGeom prst="rect">
            <a:avLst/>
          </a:prstGeom>
        </p:spPr>
      </p:pic>
      <p:pic>
        <p:nvPicPr>
          <p:cNvPr id="7" name="Obrázek 6"/>
          <p:cNvPicPr/>
          <p:nvPr/>
        </p:nvPicPr>
        <p:blipFill>
          <a:blip r:embed="rId4">
            <a:extLst>
              <a:ext uri="{28A0092B-C50C-407E-A947-70E740481C1C}">
                <a14:useLocalDpi xmlns:a14="http://schemas.microsoft.com/office/drawing/2010/main" val="0"/>
              </a:ext>
            </a:extLst>
          </a:blip>
          <a:stretch>
            <a:fillRect/>
          </a:stretch>
        </p:blipFill>
        <p:spPr>
          <a:xfrm>
            <a:off x="8167309" y="3792137"/>
            <a:ext cx="3326448" cy="2745105"/>
          </a:xfrm>
          <a:prstGeom prst="rect">
            <a:avLst/>
          </a:prstGeom>
        </p:spPr>
      </p:pic>
      <p:pic>
        <p:nvPicPr>
          <p:cNvPr id="8" name="Obrázek 7"/>
          <p:cNvPicPr/>
          <p:nvPr/>
        </p:nvPicPr>
        <p:blipFill>
          <a:blip r:embed="rId5">
            <a:extLst>
              <a:ext uri="{28A0092B-C50C-407E-A947-70E740481C1C}">
                <a14:useLocalDpi xmlns:a14="http://schemas.microsoft.com/office/drawing/2010/main" val="0"/>
              </a:ext>
            </a:extLst>
          </a:blip>
          <a:stretch>
            <a:fillRect/>
          </a:stretch>
        </p:blipFill>
        <p:spPr>
          <a:xfrm>
            <a:off x="3623344" y="512630"/>
            <a:ext cx="4886325" cy="2745105"/>
          </a:xfrm>
          <a:prstGeom prst="rect">
            <a:avLst/>
          </a:prstGeom>
        </p:spPr>
      </p:pic>
      <p:pic>
        <p:nvPicPr>
          <p:cNvPr id="9" name="Obrázek 8"/>
          <p:cNvPicPr/>
          <p:nvPr/>
        </p:nvPicPr>
        <p:blipFill>
          <a:blip r:embed="rId6">
            <a:extLst>
              <a:ext uri="{28A0092B-C50C-407E-A947-70E740481C1C}">
                <a14:useLocalDpi xmlns:a14="http://schemas.microsoft.com/office/drawing/2010/main" val="0"/>
              </a:ext>
            </a:extLst>
          </a:blip>
          <a:stretch>
            <a:fillRect/>
          </a:stretch>
        </p:blipFill>
        <p:spPr>
          <a:xfrm>
            <a:off x="2926060" y="3792137"/>
            <a:ext cx="4493518" cy="2745105"/>
          </a:xfrm>
          <a:prstGeom prst="rect">
            <a:avLst/>
          </a:prstGeom>
        </p:spPr>
      </p:pic>
    </p:spTree>
    <p:extLst>
      <p:ext uri="{BB962C8B-B14F-4D97-AF65-F5344CB8AC3E}">
        <p14:creationId xmlns:p14="http://schemas.microsoft.com/office/powerpoint/2010/main" val="271505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9836" y="685800"/>
            <a:ext cx="6408712" cy="1375048"/>
          </a:xfrm>
        </p:spPr>
        <p:txBody>
          <a:bodyPr rtlCol="0"/>
          <a:lstStyle/>
          <a:p>
            <a:r>
              <a:rPr lang="en-GB" b="1" dirty="0"/>
              <a:t>Indi</a:t>
            </a:r>
            <a:r>
              <a:rPr lang="cs-CZ" b="1" dirty="0"/>
              <a:t>go</a:t>
            </a:r>
            <a:r>
              <a:rPr lang="en-GB" b="1" dirty="0"/>
              <a:t> print products hand-made textile goods</a:t>
            </a:r>
            <a:endParaRPr lang="cs-CZ" b="1" dirty="0"/>
          </a:p>
        </p:txBody>
      </p:sp>
      <p:sp>
        <p:nvSpPr>
          <p:cNvPr id="4" name="Zástupný symbol pro text 3"/>
          <p:cNvSpPr>
            <a:spLocks noGrp="1"/>
          </p:cNvSpPr>
          <p:nvPr>
            <p:ph type="body" sz="half" idx="2"/>
          </p:nvPr>
        </p:nvSpPr>
        <p:spPr>
          <a:xfrm>
            <a:off x="909836" y="2204864"/>
            <a:ext cx="4320480" cy="4464496"/>
          </a:xfrm>
        </p:spPr>
        <p:txBody>
          <a:bodyPr rtlCol="0">
            <a:normAutofit/>
          </a:bodyPr>
          <a:lstStyle/>
          <a:p>
            <a:r>
              <a:rPr lang="en-GB" dirty="0"/>
              <a:t>Blaudruck</a:t>
            </a:r>
            <a:r>
              <a:rPr lang="cs-CZ" dirty="0"/>
              <a:t> </a:t>
            </a:r>
            <a:r>
              <a:rPr lang="en-GB" dirty="0"/>
              <a:t>/</a:t>
            </a:r>
            <a:r>
              <a:rPr lang="cs-CZ" dirty="0"/>
              <a:t> </a:t>
            </a:r>
            <a:r>
              <a:rPr lang="en-GB" dirty="0"/>
              <a:t>Modrotisk</a:t>
            </a:r>
            <a:r>
              <a:rPr lang="cs-CZ" dirty="0"/>
              <a:t> </a:t>
            </a:r>
            <a:r>
              <a:rPr lang="en-GB" dirty="0"/>
              <a:t>/</a:t>
            </a:r>
            <a:r>
              <a:rPr lang="cs-CZ" dirty="0"/>
              <a:t> </a:t>
            </a:r>
            <a:r>
              <a:rPr lang="en-GB" dirty="0"/>
              <a:t>Kékfestés</a:t>
            </a:r>
            <a:r>
              <a:rPr lang="cs-CZ" dirty="0"/>
              <a:t> </a:t>
            </a:r>
            <a:r>
              <a:rPr lang="en-GB" dirty="0"/>
              <a:t>/</a:t>
            </a:r>
            <a:r>
              <a:rPr lang="cs-CZ" dirty="0"/>
              <a:t> </a:t>
            </a:r>
            <a:r>
              <a:rPr lang="en-GB" dirty="0"/>
              <a:t>Modrotlač, which is translated as blueprint or blue-dyeing, refers to the practice of printing a dye-resistant paste onto a cloth before it is dyed indigo. The paste prevents the dye from penetrating the design. To apply the designs onto the cloth, practitioners use hand-crafted blocks up to 300 years old, featuring regionally-inspired patterns, generic designs or Christian motifs.</a:t>
            </a:r>
            <a:endParaRPr lang="en-GB" sz="1000" dirty="0"/>
          </a:p>
        </p:txBody>
      </p:sp>
      <p:pic>
        <p:nvPicPr>
          <p:cNvPr id="6" name="Zástupný symbol pro obsah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7462564" y="685800"/>
            <a:ext cx="1944216" cy="1800200"/>
          </a:xfrm>
          <a:prstGeom prst="rect">
            <a:avLst/>
          </a:prstGeom>
        </p:spPr>
      </p:pic>
      <p:pic>
        <p:nvPicPr>
          <p:cNvPr id="7" name="Obrázek 6"/>
          <p:cNvPicPr/>
          <p:nvPr/>
        </p:nvPicPr>
        <p:blipFill>
          <a:blip r:embed="rId4" cstate="print">
            <a:extLst>
              <a:ext uri="{28A0092B-C50C-407E-A947-70E740481C1C}">
                <a14:useLocalDpi xmlns:a14="http://schemas.microsoft.com/office/drawing/2010/main" val="0"/>
              </a:ext>
            </a:extLst>
          </a:blip>
          <a:stretch>
            <a:fillRect/>
          </a:stretch>
        </p:blipFill>
        <p:spPr>
          <a:xfrm>
            <a:off x="6886500" y="3356992"/>
            <a:ext cx="4608512" cy="2880320"/>
          </a:xfrm>
          <a:prstGeom prst="rect">
            <a:avLst/>
          </a:prstGeom>
        </p:spPr>
      </p:pic>
      <p:pic>
        <p:nvPicPr>
          <p:cNvPr id="8" name="Obrázek 7"/>
          <p:cNvPicPr/>
          <p:nvPr/>
        </p:nvPicPr>
        <p:blipFill>
          <a:blip r:embed="rId5">
            <a:extLst>
              <a:ext uri="{28A0092B-C50C-407E-A947-70E740481C1C}">
                <a14:useLocalDpi xmlns:a14="http://schemas.microsoft.com/office/drawing/2010/main" val="0"/>
              </a:ext>
            </a:extLst>
          </a:blip>
          <a:stretch>
            <a:fillRect/>
          </a:stretch>
        </p:blipFill>
        <p:spPr>
          <a:xfrm>
            <a:off x="10070552" y="664104"/>
            <a:ext cx="1420552" cy="2095128"/>
          </a:xfrm>
          <a:prstGeom prst="rect">
            <a:avLst/>
          </a:prstGeom>
        </p:spPr>
      </p:pic>
    </p:spTree>
    <p:extLst>
      <p:ext uri="{BB962C8B-B14F-4D97-AF65-F5344CB8AC3E}">
        <p14:creationId xmlns:p14="http://schemas.microsoft.com/office/powerpoint/2010/main" val="309581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sign dřeva (16: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696_TF02801115_TF02801115.potx" id="{17B4DA3F-2A8A-4B82-8138-034DA7AF06CB}" vid="{3D86052C-CC3B-4104-B169-25DB4934AE1D}"/>
    </a:ext>
  </a:extLst>
</a:theme>
</file>

<file path=ppt/theme/theme2.xml><?xml version="1.0" encoding="utf-8"?>
<a:theme xmlns:a="http://schemas.openxmlformats.org/drawingml/2006/main" name="Motiv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iv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35E791-7449-4708-8DE9-182EC4D8A134}">
  <ds:schemaRefs>
    <ds:schemaRef ds:uri="http://schemas.microsoft.com/office/2006/metadata/properties"/>
    <ds:schemaRef ds:uri="4873beb7-5857-4685-be1f-d57550cc96cc"/>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 s přírodním dřevem (širokoúhlý formát)</Template>
  <TotalTime>104</TotalTime>
  <Words>2087</Words>
  <Application>Microsoft Office PowerPoint</Application>
  <PresentationFormat>Vlastní</PresentationFormat>
  <Paragraphs>96</Paragraphs>
  <Slides>23</Slides>
  <Notes>23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23</vt:i4>
      </vt:variant>
    </vt:vector>
  </HeadingPairs>
  <TitlesOfParts>
    <vt:vector size="27" baseType="lpstr">
      <vt:lpstr>Arial</vt:lpstr>
      <vt:lpstr>Calibri</vt:lpstr>
      <vt:lpstr>Century</vt:lpstr>
      <vt:lpstr>Design dřeva (16:9)</vt:lpstr>
      <vt:lpstr>Traditional arts and crafts in the Czech Republic</vt:lpstr>
      <vt:lpstr>“Different but together“</vt:lpstr>
      <vt:lpstr>Prezentace aplikace PowerPoint</vt:lpstr>
      <vt:lpstr>The title “Bearer of the Tradition of Folk Crafts”</vt:lpstr>
      <vt:lpstr> Cornhusk doll</vt:lpstr>
      <vt:lpstr>Prezentace aplikace PowerPoint</vt:lpstr>
      <vt:lpstr>Prezentace aplikace PowerPoint</vt:lpstr>
      <vt:lpstr>Prezentace aplikace PowerPoint</vt:lpstr>
      <vt:lpstr>Indigo print products hand-made textile goods</vt:lpstr>
      <vt:lpstr>Prezentace aplikace PowerPoint</vt:lpstr>
      <vt:lpstr>Prezentace aplikace PowerPoint</vt:lpstr>
      <vt:lpstr> Puppetry in the Czech Republic </vt:lpstr>
      <vt:lpstr>Prezentace aplikace PowerPoint</vt:lpstr>
      <vt:lpstr>Prezentace aplikace PowerPoint</vt:lpstr>
      <vt:lpstr>Prezentace aplikace PowerPoint</vt:lpstr>
      <vt:lpstr>Prezentace aplikace PowerPoint</vt:lpstr>
      <vt:lpstr> Bobbin lace from the town Vamberk  Eastern Bohemia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arts and crafts in the Czech Republic</dc:title>
  <dc:creator>Lenka Missbergerová</dc:creator>
  <cp:lastModifiedBy>Jana Hošková</cp:lastModifiedBy>
  <cp:revision>11</cp:revision>
  <dcterms:created xsi:type="dcterms:W3CDTF">2021-01-30T12:40:13Z</dcterms:created>
  <dcterms:modified xsi:type="dcterms:W3CDTF">2021-01-30T16:35:45Z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