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64" r:id="rId3"/>
    <p:sldId id="265" r:id="rId4"/>
    <p:sldId id="257" r:id="rId5"/>
    <p:sldId id="278" r:id="rId6"/>
    <p:sldId id="258" r:id="rId7"/>
    <p:sldId id="267" r:id="rId8"/>
    <p:sldId id="259" r:id="rId9"/>
    <p:sldId id="260" r:id="rId10"/>
    <p:sldId id="276" r:id="rId11"/>
    <p:sldId id="275" r:id="rId12"/>
    <p:sldId id="291" r:id="rId13"/>
    <p:sldId id="279" r:id="rId14"/>
    <p:sldId id="261" r:id="rId15"/>
    <p:sldId id="281" r:id="rId16"/>
    <p:sldId id="282" r:id="rId17"/>
    <p:sldId id="262" r:id="rId18"/>
    <p:sldId id="305" r:id="rId19"/>
    <p:sldId id="322" r:id="rId20"/>
    <p:sldId id="263" r:id="rId21"/>
    <p:sldId id="314" r:id="rId22"/>
    <p:sldId id="274" r:id="rId23"/>
    <p:sldId id="306" r:id="rId24"/>
    <p:sldId id="308" r:id="rId25"/>
    <p:sldId id="307" r:id="rId26"/>
    <p:sldId id="309" r:id="rId27"/>
    <p:sldId id="310" r:id="rId28"/>
    <p:sldId id="311" r:id="rId29"/>
    <p:sldId id="312" r:id="rId30"/>
    <p:sldId id="273" r:id="rId31"/>
    <p:sldId id="313" r:id="rId32"/>
    <p:sldId id="317" r:id="rId33"/>
    <p:sldId id="315" r:id="rId34"/>
    <p:sldId id="304" r:id="rId35"/>
    <p:sldId id="316" r:id="rId36"/>
    <p:sldId id="318" r:id="rId37"/>
    <p:sldId id="269" r:id="rId38"/>
    <p:sldId id="286" r:id="rId39"/>
    <p:sldId id="289" r:id="rId40"/>
    <p:sldId id="288" r:id="rId41"/>
    <p:sldId id="287" r:id="rId42"/>
    <p:sldId id="284" r:id="rId43"/>
    <p:sldId id="285" r:id="rId44"/>
    <p:sldId id="270" r:id="rId45"/>
    <p:sldId id="290" r:id="rId46"/>
    <p:sldId id="319" r:id="rId47"/>
    <p:sldId id="320" r:id="rId48"/>
    <p:sldId id="293" r:id="rId49"/>
    <p:sldId id="292" r:id="rId50"/>
    <p:sldId id="301" r:id="rId51"/>
    <p:sldId id="300" r:id="rId52"/>
    <p:sldId id="294" r:id="rId53"/>
    <p:sldId id="295" r:id="rId54"/>
    <p:sldId id="296" r:id="rId55"/>
    <p:sldId id="299" r:id="rId56"/>
    <p:sldId id="303" r:id="rId5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5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13/2/2021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D3F1D1C4-C2D9-4231-9FB2-B2D9D97AA41D}" type="slidenum">
              <a:rPr lang="el-GR" smtClean="0"/>
              <a:pPr/>
              <a:t>‹#›</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342CEA3-3058-4D43-AE35-B3DA76CB4003}" type="datetimeFigureOut">
              <a:rPr lang="el-GR" smtClean="0"/>
              <a:pPr/>
              <a:t>13/2/2021</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F1D1C4-C2D9-4231-9FB2-B2D9D97AA41D}" type="slidenum">
              <a:rPr lang="el-GR" smtClean="0"/>
              <a:pPr/>
              <a:t>‹#›</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99592" y="620688"/>
            <a:ext cx="7772400" cy="1470025"/>
          </a:xfrm>
        </p:spPr>
        <p:txBody>
          <a:bodyPr>
            <a:normAutofit fontScale="90000"/>
          </a:bodyPr>
          <a:lstStyle/>
          <a:p>
            <a:pPr algn="ctr"/>
            <a:r>
              <a:rPr lang="en-US" dirty="0" smtClean="0"/>
              <a:t>Traditional Handicrafts in Greece </a:t>
            </a:r>
            <a:endParaRPr lang="el-GR" dirty="0"/>
          </a:p>
        </p:txBody>
      </p:sp>
      <p:sp>
        <p:nvSpPr>
          <p:cNvPr id="3" name="2 - Υπότιτλος"/>
          <p:cNvSpPr>
            <a:spLocks noGrp="1"/>
          </p:cNvSpPr>
          <p:nvPr>
            <p:ph type="subTitle" idx="1"/>
          </p:nvPr>
        </p:nvSpPr>
        <p:spPr>
          <a:xfrm>
            <a:off x="4644008" y="5733256"/>
            <a:ext cx="3848472" cy="936104"/>
          </a:xfrm>
        </p:spPr>
        <p:txBody>
          <a:bodyPr>
            <a:normAutofit lnSpcReduction="10000"/>
          </a:bodyPr>
          <a:lstStyle/>
          <a:p>
            <a:pPr algn="ctr"/>
            <a:r>
              <a:rPr lang="en-US" b="1" dirty="0" smtClean="0">
                <a:solidFill>
                  <a:schemeClr val="tx1"/>
                </a:solidFill>
              </a:rPr>
              <a:t>4</a:t>
            </a:r>
            <a:r>
              <a:rPr lang="en-US" b="1" baseline="30000" dirty="0" smtClean="0">
                <a:solidFill>
                  <a:schemeClr val="tx1"/>
                </a:solidFill>
              </a:rPr>
              <a:t>th</a:t>
            </a:r>
            <a:r>
              <a:rPr lang="en-US" b="1" dirty="0" smtClean="0">
                <a:solidFill>
                  <a:schemeClr val="tx1"/>
                </a:solidFill>
              </a:rPr>
              <a:t> EPAL KAVALAS</a:t>
            </a:r>
          </a:p>
          <a:p>
            <a:pPr algn="ctr"/>
            <a:r>
              <a:rPr lang="en-US" b="1" dirty="0" smtClean="0">
                <a:solidFill>
                  <a:schemeClr val="tx1"/>
                </a:solidFill>
              </a:rPr>
              <a:t>GREECE</a:t>
            </a:r>
          </a:p>
          <a:p>
            <a:endParaRPr lang="el-GR" b="1" dirty="0">
              <a:solidFill>
                <a:schemeClr val="tx1"/>
              </a:solidFill>
            </a:endParaRPr>
          </a:p>
        </p:txBody>
      </p:sp>
      <p:pic>
        <p:nvPicPr>
          <p:cNvPr id="4" name="Picture 1" descr="C:\Users\user\Desktop\DIFFERENT BUT TOGETHER\LOGO\FINAL LOGO\ITALY.jpg"/>
          <p:cNvPicPr>
            <a:picLocks noChangeAspect="1" noChangeArrowheads="1"/>
          </p:cNvPicPr>
          <p:nvPr/>
        </p:nvPicPr>
        <p:blipFill>
          <a:blip r:embed="rId2" cstate="print"/>
          <a:srcRect/>
          <a:stretch>
            <a:fillRect/>
          </a:stretch>
        </p:blipFill>
        <p:spPr bwMode="auto">
          <a:xfrm>
            <a:off x="3995936" y="2636912"/>
            <a:ext cx="1368152" cy="136815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6" descr="Αποτέλεσμα εικόνας για ΥΦΑΝΤΑ ΠΑΡΑΔΟΣΙΑΚΑ"/>
          <p:cNvPicPr>
            <a:picLocks noChangeAspect="1" noChangeArrowheads="1"/>
          </p:cNvPicPr>
          <p:nvPr/>
        </p:nvPicPr>
        <p:blipFill>
          <a:blip r:embed="rId2" cstate="print"/>
          <a:srcRect/>
          <a:stretch>
            <a:fillRect/>
          </a:stretch>
        </p:blipFill>
        <p:spPr bwMode="auto">
          <a:xfrm>
            <a:off x="251520" y="692696"/>
            <a:ext cx="8712968" cy="59766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Αποτέλεσμα εικόνας για ΠΑΡΑΔΟΣΙΑΚΑ  ΧΕΙΡΟΤΕΧΝΙΑΣ ΣΤΗΝ ΕΛΛΑΔΑ"/>
          <p:cNvPicPr>
            <a:picLocks noChangeAspect="1" noChangeArrowheads="1"/>
          </p:cNvPicPr>
          <p:nvPr/>
        </p:nvPicPr>
        <p:blipFill>
          <a:blip r:embed="rId2" cstate="print"/>
          <a:srcRect/>
          <a:stretch>
            <a:fillRect/>
          </a:stretch>
        </p:blipFill>
        <p:spPr bwMode="auto">
          <a:xfrm>
            <a:off x="179512" y="836712"/>
            <a:ext cx="3528392" cy="2376264"/>
          </a:xfrm>
          <a:prstGeom prst="rect">
            <a:avLst/>
          </a:prstGeom>
          <a:ln>
            <a:noFill/>
          </a:ln>
          <a:effectLst>
            <a:outerShdw blurRad="292100" dist="139700" dir="2700000" algn="tl" rotWithShape="0">
              <a:srgbClr val="333333">
                <a:alpha val="65000"/>
              </a:srgbClr>
            </a:outerShdw>
          </a:effectLst>
        </p:spPr>
      </p:pic>
      <p:pic>
        <p:nvPicPr>
          <p:cNvPr id="45060" name="Picture 4" descr="Αποτέλεσμα εικόνας για ΠΑΡΑΔΟΣΙΑΚΑ  ΧΕΙΡΟΤΕΧΝΙΑΣ ΣΤΗΝ ΕΛΛΑΔΑ"/>
          <p:cNvPicPr>
            <a:picLocks noChangeAspect="1" noChangeArrowheads="1"/>
          </p:cNvPicPr>
          <p:nvPr/>
        </p:nvPicPr>
        <p:blipFill>
          <a:blip r:embed="rId3" cstate="print"/>
          <a:srcRect/>
          <a:stretch>
            <a:fillRect/>
          </a:stretch>
        </p:blipFill>
        <p:spPr bwMode="auto">
          <a:xfrm>
            <a:off x="4143375" y="764704"/>
            <a:ext cx="5000625" cy="5830788"/>
          </a:xfrm>
          <a:prstGeom prst="rect">
            <a:avLst/>
          </a:prstGeom>
          <a:ln>
            <a:noFill/>
          </a:ln>
          <a:effectLst>
            <a:outerShdw blurRad="292100" dist="139700" dir="2700000" algn="tl" rotWithShape="0">
              <a:srgbClr val="333333">
                <a:alpha val="65000"/>
              </a:srgbClr>
            </a:outerShdw>
          </a:effectLst>
        </p:spPr>
      </p:pic>
      <p:pic>
        <p:nvPicPr>
          <p:cNvPr id="45062" name="Picture 6" descr="Αποτέλεσμα εικόνας για ΠΑΡΑΔΟΣΙΑΚΑ ΥΦΑΝΤΑ ΜΕ ΑΡΓΑΛΕΙΟ  ΣΤΗΝ ΕΛΛΑΔΑ"/>
          <p:cNvPicPr>
            <a:picLocks noChangeAspect="1" noChangeArrowheads="1"/>
          </p:cNvPicPr>
          <p:nvPr/>
        </p:nvPicPr>
        <p:blipFill>
          <a:blip r:embed="rId4" cstate="print"/>
          <a:srcRect/>
          <a:stretch>
            <a:fillRect/>
          </a:stretch>
        </p:blipFill>
        <p:spPr bwMode="auto">
          <a:xfrm>
            <a:off x="107504" y="3645024"/>
            <a:ext cx="3672408" cy="27276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Αποτέλεσμα εικόνας για ΥΦΑΝΤΑ ΠΑΡΑΔΟΣΙΑΚΑ"/>
          <p:cNvPicPr>
            <a:picLocks noChangeAspect="1" noChangeArrowheads="1"/>
          </p:cNvPicPr>
          <p:nvPr/>
        </p:nvPicPr>
        <p:blipFill>
          <a:blip r:embed="rId2" cstate="print"/>
          <a:srcRect/>
          <a:stretch>
            <a:fillRect/>
          </a:stretch>
        </p:blipFill>
        <p:spPr bwMode="auto">
          <a:xfrm>
            <a:off x="251520" y="620688"/>
            <a:ext cx="1428750" cy="2857500"/>
          </a:xfrm>
          <a:prstGeom prst="rect">
            <a:avLst/>
          </a:prstGeom>
          <a:ln>
            <a:noFill/>
          </a:ln>
          <a:effectLst>
            <a:outerShdw blurRad="292100" dist="139700" dir="2700000" algn="tl" rotWithShape="0">
              <a:srgbClr val="333333">
                <a:alpha val="65000"/>
              </a:srgbClr>
            </a:outerShdw>
          </a:effectLst>
        </p:spPr>
      </p:pic>
      <p:pic>
        <p:nvPicPr>
          <p:cNvPr id="62468" name="Picture 4" descr="Αποτέλεσμα εικόνας για ΥΦΑΝΤΑ ΠΑΡΑΔΟΣΙΑΚΑ"/>
          <p:cNvPicPr>
            <a:picLocks noChangeAspect="1" noChangeArrowheads="1"/>
          </p:cNvPicPr>
          <p:nvPr/>
        </p:nvPicPr>
        <p:blipFill>
          <a:blip r:embed="rId3" cstate="print"/>
          <a:srcRect/>
          <a:stretch>
            <a:fillRect/>
          </a:stretch>
        </p:blipFill>
        <p:spPr bwMode="auto">
          <a:xfrm>
            <a:off x="2267744" y="476672"/>
            <a:ext cx="2247900" cy="3152775"/>
          </a:xfrm>
          <a:prstGeom prst="rect">
            <a:avLst/>
          </a:prstGeom>
          <a:ln>
            <a:noFill/>
          </a:ln>
          <a:effectLst>
            <a:outerShdw blurRad="292100" dist="139700" dir="2700000" algn="tl" rotWithShape="0">
              <a:srgbClr val="333333">
                <a:alpha val="65000"/>
              </a:srgbClr>
            </a:outerShdw>
          </a:effectLst>
        </p:spPr>
      </p:pic>
      <p:pic>
        <p:nvPicPr>
          <p:cNvPr id="62470" name="Picture 6" descr="Αποτέλεσμα εικόνας για ΥΦΑΝΤΑ ΠΑΡΑΔΟΣΙΑΚΑ"/>
          <p:cNvPicPr>
            <a:picLocks noChangeAspect="1" noChangeArrowheads="1"/>
          </p:cNvPicPr>
          <p:nvPr/>
        </p:nvPicPr>
        <p:blipFill>
          <a:blip r:embed="rId4" cstate="print"/>
          <a:srcRect/>
          <a:stretch>
            <a:fillRect/>
          </a:stretch>
        </p:blipFill>
        <p:spPr bwMode="auto">
          <a:xfrm>
            <a:off x="4932040" y="764704"/>
            <a:ext cx="3810000" cy="2571751"/>
          </a:xfrm>
          <a:prstGeom prst="rect">
            <a:avLst/>
          </a:prstGeom>
          <a:ln>
            <a:noFill/>
          </a:ln>
          <a:effectLst>
            <a:outerShdw blurRad="292100" dist="139700" dir="2700000" algn="tl" rotWithShape="0">
              <a:srgbClr val="333333">
                <a:alpha val="65000"/>
              </a:srgbClr>
            </a:outerShdw>
          </a:effectLst>
        </p:spPr>
      </p:pic>
      <p:pic>
        <p:nvPicPr>
          <p:cNvPr id="62472" name="Picture 8" descr="Αποτέλεσμα εικόνας για ΥΦΑΝΤΑ ΠΑΡΑΔΟΣΙΑΚΑ"/>
          <p:cNvPicPr>
            <a:picLocks noChangeAspect="1" noChangeArrowheads="1"/>
          </p:cNvPicPr>
          <p:nvPr/>
        </p:nvPicPr>
        <p:blipFill>
          <a:blip r:embed="rId5" cstate="print"/>
          <a:srcRect/>
          <a:stretch>
            <a:fillRect/>
          </a:stretch>
        </p:blipFill>
        <p:spPr bwMode="auto">
          <a:xfrm>
            <a:off x="1619672" y="3717032"/>
            <a:ext cx="5952631" cy="295232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Αποτέλεσμα εικόνας για ΥΦΑΝΤΑ ΠΑΡΑΔΟΣΙΑΚΑ"/>
          <p:cNvPicPr>
            <a:picLocks noChangeAspect="1" noChangeArrowheads="1"/>
          </p:cNvPicPr>
          <p:nvPr/>
        </p:nvPicPr>
        <p:blipFill>
          <a:blip r:embed="rId2" cstate="print"/>
          <a:srcRect/>
          <a:stretch>
            <a:fillRect/>
          </a:stretch>
        </p:blipFill>
        <p:spPr bwMode="auto">
          <a:xfrm>
            <a:off x="539552" y="908720"/>
            <a:ext cx="8136904" cy="5400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692696"/>
            <a:ext cx="8229600" cy="1066800"/>
          </a:xfrm>
        </p:spPr>
        <p:txBody>
          <a:bodyPr/>
          <a:lstStyle/>
          <a:p>
            <a:r>
              <a:rPr lang="en-US" dirty="0" smtClean="0"/>
              <a:t>CRAFTY AND ELEGANT</a:t>
            </a:r>
            <a:endParaRPr lang="el-GR" dirty="0"/>
          </a:p>
        </p:txBody>
      </p:sp>
      <p:sp>
        <p:nvSpPr>
          <p:cNvPr id="3" name="2 - Θέση περιεχομένου"/>
          <p:cNvSpPr>
            <a:spLocks noGrp="1"/>
          </p:cNvSpPr>
          <p:nvPr>
            <p:ph idx="1"/>
          </p:nvPr>
        </p:nvSpPr>
        <p:spPr>
          <a:xfrm>
            <a:off x="457200" y="1772816"/>
            <a:ext cx="8229600" cy="4801720"/>
          </a:xfrm>
        </p:spPr>
        <p:txBody>
          <a:bodyPr>
            <a:normAutofit fontScale="77500" lnSpcReduction="20000"/>
          </a:bodyPr>
          <a:lstStyle/>
          <a:p>
            <a:pPr>
              <a:buNone/>
            </a:pPr>
            <a:r>
              <a:rPr lang="en-US" b="1" dirty="0" smtClean="0"/>
              <a:t>EMBROIDERY (OR NEEDLEWORK)</a:t>
            </a:r>
            <a:r>
              <a:rPr lang="en-US" dirty="0" smtClean="0"/>
              <a:t> </a:t>
            </a:r>
          </a:p>
          <a:p>
            <a:r>
              <a:rPr lang="en-US" dirty="0" smtClean="0"/>
              <a:t>Was a means of expression and communication bequeathed with love, affection and passion from previous generations. In earlier times, this handicraft was very popular among women who practiced it to adorn personal clothing and costumes; with the needlework done on silk, cotton and wool thread or in thin gold and silver wire. </a:t>
            </a:r>
          </a:p>
          <a:p>
            <a:endParaRPr lang="en-US" dirty="0" smtClean="0"/>
          </a:p>
          <a:p>
            <a:r>
              <a:rPr lang="en-US" dirty="0" smtClean="0"/>
              <a:t>It was also used for house decoration (bed curtains, draperies, sheets, runners, towels, cushions and pillow covers), and ecclesiastical embroidery; bearing that unique handmade seal. Each region was distinguished by the designs, the colors and materials used, as embroidery very often employed characteristic local motifs. </a:t>
            </a:r>
          </a:p>
          <a:p>
            <a:endParaRPr lang="en-US" dirty="0" smtClean="0"/>
          </a:p>
          <a:p>
            <a:r>
              <a:rPr lang="en-US" dirty="0" smtClean="0"/>
              <a:t>Embroidery is, without doubt, the finest expression of Greek folk art.</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Αποτέλεσμα εικόνας για ΚΕΝΤΗΜΑΤΑ ΠΑΡΑΔΟΣΙΑΚΑ"/>
          <p:cNvPicPr>
            <a:picLocks noChangeAspect="1" noChangeArrowheads="1"/>
          </p:cNvPicPr>
          <p:nvPr/>
        </p:nvPicPr>
        <p:blipFill>
          <a:blip r:embed="rId2" cstate="print"/>
          <a:srcRect/>
          <a:stretch>
            <a:fillRect/>
          </a:stretch>
        </p:blipFill>
        <p:spPr bwMode="auto">
          <a:xfrm>
            <a:off x="467544" y="1196752"/>
            <a:ext cx="8231560" cy="472784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Αποτέλεσμα εικόνας για ΚΕΝΤΗΜΑΤΑ ΠΑΡΑΔΟΣΙΑΚΑ"/>
          <p:cNvPicPr>
            <a:picLocks noChangeAspect="1" noChangeArrowheads="1"/>
          </p:cNvPicPr>
          <p:nvPr/>
        </p:nvPicPr>
        <p:blipFill>
          <a:blip r:embed="rId2" cstate="print"/>
          <a:srcRect/>
          <a:stretch>
            <a:fillRect/>
          </a:stretch>
        </p:blipFill>
        <p:spPr bwMode="auto">
          <a:xfrm>
            <a:off x="6156176" y="692696"/>
            <a:ext cx="2464346" cy="6023993"/>
          </a:xfrm>
          <a:prstGeom prst="rect">
            <a:avLst/>
          </a:prstGeom>
          <a:ln>
            <a:noFill/>
          </a:ln>
          <a:effectLst>
            <a:outerShdw blurRad="292100" dist="139700" dir="2700000" algn="tl" rotWithShape="0">
              <a:srgbClr val="333333">
                <a:alpha val="65000"/>
              </a:srgbClr>
            </a:outerShdw>
          </a:effectLst>
        </p:spPr>
      </p:pic>
      <p:pic>
        <p:nvPicPr>
          <p:cNvPr id="53256" name="Picture 8" descr="Αποτέλεσμα εικόνας για ΚΕΝΤΗΜΑΤΑ ΠΑΡΑΔΟΣΙΑΚΑ ΣΤΗΝ ΚΡΗΤΗ"/>
          <p:cNvPicPr>
            <a:picLocks noChangeAspect="1" noChangeArrowheads="1"/>
          </p:cNvPicPr>
          <p:nvPr/>
        </p:nvPicPr>
        <p:blipFill>
          <a:blip r:embed="rId3" cstate="print"/>
          <a:srcRect/>
          <a:stretch>
            <a:fillRect/>
          </a:stretch>
        </p:blipFill>
        <p:spPr bwMode="auto">
          <a:xfrm>
            <a:off x="1403648" y="404664"/>
            <a:ext cx="2857500" cy="2857500"/>
          </a:xfrm>
          <a:prstGeom prst="rect">
            <a:avLst/>
          </a:prstGeom>
          <a:ln>
            <a:noFill/>
          </a:ln>
          <a:effectLst>
            <a:outerShdw blurRad="292100" dist="139700" dir="2700000" algn="tl" rotWithShape="0">
              <a:srgbClr val="333333">
                <a:alpha val="65000"/>
              </a:srgbClr>
            </a:outerShdw>
          </a:effectLst>
        </p:spPr>
      </p:pic>
      <p:pic>
        <p:nvPicPr>
          <p:cNvPr id="53258" name="Picture 10" descr="Αποτέλεσμα εικόνας για ΚΕΝΤΗΜΑΤΑ ΠΑΡΑΔΟΣΙΑΚΑ ΣΤΗΝ ΚΡΗΤΗ"/>
          <p:cNvPicPr>
            <a:picLocks noChangeAspect="1" noChangeArrowheads="1"/>
          </p:cNvPicPr>
          <p:nvPr/>
        </p:nvPicPr>
        <p:blipFill>
          <a:blip r:embed="rId4" cstate="print"/>
          <a:srcRect/>
          <a:stretch>
            <a:fillRect/>
          </a:stretch>
        </p:blipFill>
        <p:spPr bwMode="auto">
          <a:xfrm>
            <a:off x="755576" y="3356992"/>
            <a:ext cx="4193307" cy="33843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www.sympossio.gr/wordpress/wp-content/uploads/2018/01/shutterstock_572812525-178x300.jpg"/>
          <p:cNvPicPr>
            <a:picLocks noChangeAspect="1" noChangeArrowheads="1"/>
          </p:cNvPicPr>
          <p:nvPr/>
        </p:nvPicPr>
        <p:blipFill>
          <a:blip r:embed="rId2" cstate="print"/>
          <a:srcRect/>
          <a:stretch>
            <a:fillRect/>
          </a:stretch>
        </p:blipFill>
        <p:spPr bwMode="auto">
          <a:xfrm>
            <a:off x="251520" y="1988840"/>
            <a:ext cx="3528391" cy="4608512"/>
          </a:xfrm>
          <a:prstGeom prst="rect">
            <a:avLst/>
          </a:prstGeom>
          <a:ln>
            <a:noFill/>
          </a:ln>
          <a:effectLst>
            <a:outerShdw blurRad="292100" dist="139700" dir="2700000" algn="tl" rotWithShape="0">
              <a:srgbClr val="333333">
                <a:alpha val="65000"/>
              </a:srgbClr>
            </a:outerShdw>
          </a:effectLst>
        </p:spPr>
      </p:pic>
      <p:pic>
        <p:nvPicPr>
          <p:cNvPr id="30724" name="Picture 4" descr="https://www.sympossio.gr/wordpress/wp-content/uploads/2018/01/Capture1.png"/>
          <p:cNvPicPr>
            <a:picLocks noChangeAspect="1" noChangeArrowheads="1"/>
          </p:cNvPicPr>
          <p:nvPr/>
        </p:nvPicPr>
        <p:blipFill>
          <a:blip r:embed="rId3" cstate="print"/>
          <a:srcRect/>
          <a:stretch>
            <a:fillRect/>
          </a:stretch>
        </p:blipFill>
        <p:spPr bwMode="auto">
          <a:xfrm>
            <a:off x="323528" y="620688"/>
            <a:ext cx="3543300" cy="904876"/>
          </a:xfrm>
          <a:prstGeom prst="rect">
            <a:avLst/>
          </a:prstGeom>
          <a:ln>
            <a:noFill/>
          </a:ln>
          <a:effectLst>
            <a:outerShdw blurRad="292100" dist="139700" dir="2700000" algn="tl" rotWithShape="0">
              <a:srgbClr val="333333">
                <a:alpha val="65000"/>
              </a:srgbClr>
            </a:outerShdw>
          </a:effectLst>
        </p:spPr>
      </p:pic>
      <p:pic>
        <p:nvPicPr>
          <p:cNvPr id="5122" name="Picture 2" descr="Αποτέλεσμα εικόνας για ΚΕΝΤΗΜΑΤΑ ΠΑΡΑΔΟΣΙΑΚΑ ΣΤΗΝ ΚΡΗΤΗ"/>
          <p:cNvPicPr>
            <a:picLocks noChangeAspect="1" noChangeArrowheads="1"/>
          </p:cNvPicPr>
          <p:nvPr/>
        </p:nvPicPr>
        <p:blipFill>
          <a:blip r:embed="rId4" cstate="print"/>
          <a:srcRect/>
          <a:stretch>
            <a:fillRect/>
          </a:stretch>
        </p:blipFill>
        <p:spPr bwMode="auto">
          <a:xfrm>
            <a:off x="4499992" y="1196752"/>
            <a:ext cx="4248472" cy="50405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υφαντα παραδοσιακα"/>
          <p:cNvPicPr>
            <a:picLocks noChangeAspect="1" noChangeArrowheads="1"/>
          </p:cNvPicPr>
          <p:nvPr/>
        </p:nvPicPr>
        <p:blipFill>
          <a:blip r:embed="rId2" cstate="print"/>
          <a:srcRect/>
          <a:stretch>
            <a:fillRect/>
          </a:stretch>
        </p:blipFill>
        <p:spPr bwMode="auto">
          <a:xfrm>
            <a:off x="539552" y="188640"/>
            <a:ext cx="7992888" cy="3257550"/>
          </a:xfrm>
          <a:prstGeom prst="rect">
            <a:avLst/>
          </a:prstGeom>
          <a:ln>
            <a:noFill/>
          </a:ln>
          <a:effectLst>
            <a:outerShdw blurRad="292100" dist="139700" dir="2700000" algn="tl" rotWithShape="0">
              <a:srgbClr val="333333">
                <a:alpha val="65000"/>
              </a:srgbClr>
            </a:outerShdw>
          </a:effectLst>
        </p:spPr>
      </p:pic>
      <p:sp>
        <p:nvSpPr>
          <p:cNvPr id="1028" name="AutoShape 4" descr="Αποτέλεσμα εικόνας για υφαντα παραδοσιακ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Αποτέλεσμα εικόνας για υφαντα παραδοσιακ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2" name="Picture 8" descr="Αποτέλεσμα εικόνας για υφαντα παραδοσιακα"/>
          <p:cNvPicPr>
            <a:picLocks noChangeAspect="1" noChangeArrowheads="1"/>
          </p:cNvPicPr>
          <p:nvPr/>
        </p:nvPicPr>
        <p:blipFill>
          <a:blip r:embed="rId3" cstate="print"/>
          <a:srcRect/>
          <a:stretch>
            <a:fillRect/>
          </a:stretch>
        </p:blipFill>
        <p:spPr bwMode="auto">
          <a:xfrm>
            <a:off x="611560" y="3717032"/>
            <a:ext cx="7992888" cy="280761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Kopaneli"/>
          <p:cNvPicPr>
            <a:picLocks noChangeAspect="1" noChangeArrowheads="1"/>
          </p:cNvPicPr>
          <p:nvPr/>
        </p:nvPicPr>
        <p:blipFill>
          <a:blip r:embed="rId2" cstate="print"/>
          <a:srcRect/>
          <a:stretch>
            <a:fillRect/>
          </a:stretch>
        </p:blipFill>
        <p:spPr bwMode="auto">
          <a:xfrm>
            <a:off x="395536" y="692696"/>
            <a:ext cx="8427042" cy="561662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797152"/>
            <a:ext cx="8229600" cy="1008112"/>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l-GR" dirty="0"/>
          </a:p>
        </p:txBody>
      </p:sp>
      <p:sp>
        <p:nvSpPr>
          <p:cNvPr id="3" name="2 - Θέση περιεχομένου"/>
          <p:cNvSpPr>
            <a:spLocks noGrp="1"/>
          </p:cNvSpPr>
          <p:nvPr>
            <p:ph idx="1"/>
          </p:nvPr>
        </p:nvSpPr>
        <p:spPr>
          <a:xfrm>
            <a:off x="395536" y="908720"/>
            <a:ext cx="8229600" cy="2448272"/>
          </a:xfrm>
        </p:spPr>
        <p:txBody>
          <a:bodyPr>
            <a:normAutofit/>
          </a:bodyPr>
          <a:lstStyle/>
          <a:p>
            <a:pPr algn="ctr">
              <a:buNone/>
            </a:pPr>
            <a:r>
              <a:rPr lang="en-US" dirty="0" smtClean="0"/>
              <a:t>With its temperament, vitality and spirituality, Folk Art constitutes the long heritage of Greece. These timeless, impulse-generated </a:t>
            </a:r>
            <a:r>
              <a:rPr lang="en-US" dirty="0" err="1" smtClean="0"/>
              <a:t>artefacts</a:t>
            </a:r>
            <a:r>
              <a:rPr lang="en-US" dirty="0" smtClean="0"/>
              <a:t>, which are neither cosmopolitan nor sophisticated, have dominated Greek life for over 3,000 years.</a:t>
            </a:r>
            <a:endParaRPr lang="el-GR" dirty="0" smtClean="0"/>
          </a:p>
          <a:p>
            <a:pPr algn="ctr">
              <a:buNone/>
            </a:pPr>
            <a:endParaRPr lang="el-GR" dirty="0"/>
          </a:p>
        </p:txBody>
      </p:sp>
      <p:sp>
        <p:nvSpPr>
          <p:cNvPr id="4" name="3 - Ορθογώνιο"/>
          <p:cNvSpPr/>
          <p:nvPr/>
        </p:nvSpPr>
        <p:spPr>
          <a:xfrm>
            <a:off x="1259632" y="4653136"/>
            <a:ext cx="7200800" cy="954107"/>
          </a:xfrm>
          <a:prstGeom prst="rect">
            <a:avLst/>
          </a:prstGeom>
        </p:spPr>
        <p:txBody>
          <a:bodyPr wrap="square">
            <a:spAutoFit/>
          </a:bodyPr>
          <a:lstStyle/>
          <a:p>
            <a:pPr algn="ctr"/>
            <a:endParaRPr lang="en-US" sz="2800" dirty="0" smtClean="0"/>
          </a:p>
          <a:p>
            <a:pPr algn="ctr"/>
            <a:r>
              <a:rPr lang="en-US" sz="2800" dirty="0" smtClean="0"/>
              <a:t>Handicrafts: The Collective Greek Soul</a:t>
            </a:r>
            <a:endParaRPr lang="el-GR"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764704"/>
            <a:ext cx="8229600" cy="1066800"/>
          </a:xfrm>
        </p:spPr>
        <p:txBody>
          <a:bodyPr/>
          <a:lstStyle/>
          <a:p>
            <a:r>
              <a:rPr lang="en-US" dirty="0" smtClean="0"/>
              <a:t>THE SURVIVING CRAFT </a:t>
            </a:r>
            <a:endParaRPr lang="el-GR" dirty="0"/>
          </a:p>
        </p:txBody>
      </p:sp>
      <p:sp>
        <p:nvSpPr>
          <p:cNvPr id="3" name="2 - Θέση περιεχομένου"/>
          <p:cNvSpPr>
            <a:spLocks noGrp="1"/>
          </p:cNvSpPr>
          <p:nvPr>
            <p:ph idx="1"/>
          </p:nvPr>
        </p:nvSpPr>
        <p:spPr>
          <a:xfrm>
            <a:off x="457200" y="1844824"/>
            <a:ext cx="8229600" cy="4729712"/>
          </a:xfrm>
        </p:spPr>
        <p:txBody>
          <a:bodyPr>
            <a:normAutofit fontScale="77500" lnSpcReduction="20000"/>
          </a:bodyPr>
          <a:lstStyle/>
          <a:p>
            <a:pPr>
              <a:buNone/>
            </a:pPr>
            <a:r>
              <a:rPr lang="en-US" b="1" dirty="0" smtClean="0"/>
              <a:t>METALWORK (OR METALLURGY)</a:t>
            </a:r>
            <a:r>
              <a:rPr lang="en-US" dirty="0" smtClean="0"/>
              <a:t> is an ancient craft of processing metals that flourished considerably during the years when the Greek popular arts were at their peak. </a:t>
            </a:r>
          </a:p>
          <a:p>
            <a:pPr>
              <a:buNone/>
            </a:pPr>
            <a:endParaRPr lang="en-US" dirty="0" smtClean="0"/>
          </a:p>
          <a:p>
            <a:pPr>
              <a:buNone/>
            </a:pPr>
            <a:r>
              <a:rPr lang="en-US" dirty="0" smtClean="0"/>
              <a:t>At the time, </a:t>
            </a:r>
            <a:r>
              <a:rPr lang="en-US" dirty="0" err="1" smtClean="0"/>
              <a:t>metalware</a:t>
            </a:r>
            <a:r>
              <a:rPr lang="en-US" dirty="0" smtClean="0"/>
              <a:t> objects, mostly made of copper, iron, bronze and lead, were used for agricultural purposes and as ecclesiastical and household utensils. </a:t>
            </a:r>
          </a:p>
          <a:p>
            <a:pPr>
              <a:buNone/>
            </a:pPr>
            <a:endParaRPr lang="en-US" dirty="0" smtClean="0"/>
          </a:p>
          <a:p>
            <a:pPr>
              <a:buNone/>
            </a:pPr>
            <a:r>
              <a:rPr lang="en-US" dirty="0" smtClean="0"/>
              <a:t>In the Minoan period, metals were used to make excellent </a:t>
            </a:r>
            <a:r>
              <a:rPr lang="en-US" dirty="0" err="1" smtClean="0"/>
              <a:t>jewellery</a:t>
            </a:r>
            <a:r>
              <a:rPr lang="en-US" dirty="0" smtClean="0"/>
              <a:t> items. It was the great demand for metal utensils that ultimately led to the division of </a:t>
            </a:r>
            <a:r>
              <a:rPr lang="en-US" dirty="0" err="1" smtClean="0"/>
              <a:t>labour</a:t>
            </a:r>
            <a:r>
              <a:rPr lang="en-US" dirty="0" smtClean="0"/>
              <a:t> and the specialization of craftsmen according to the type of metal they worked on and the objects they made.</a:t>
            </a:r>
          </a:p>
          <a:p>
            <a:pPr>
              <a:buNone/>
            </a:pPr>
            <a:endParaRPr lang="en-US" dirty="0" smtClean="0"/>
          </a:p>
          <a:p>
            <a:pPr>
              <a:buNone/>
            </a:pPr>
            <a:r>
              <a:rPr lang="en-US" dirty="0" smtClean="0"/>
              <a:t>Metalwork in Greece has a long tradition, stretching from the </a:t>
            </a:r>
            <a:r>
              <a:rPr lang="en-US" dirty="0" err="1" smtClean="0"/>
              <a:t>Chalcolithic</a:t>
            </a:r>
            <a:r>
              <a:rPr lang="en-US" dirty="0" smtClean="0"/>
              <a:t> period all the way to recent years.</a:t>
            </a:r>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Αποτέλεσμα εικόνας για γιαννενα  παραδοσιακά σκευη"/>
          <p:cNvPicPr>
            <a:picLocks noChangeAspect="1" noChangeArrowheads="1"/>
          </p:cNvPicPr>
          <p:nvPr/>
        </p:nvPicPr>
        <p:blipFill>
          <a:blip r:embed="rId2" cstate="print"/>
          <a:srcRect/>
          <a:stretch>
            <a:fillRect/>
          </a:stretch>
        </p:blipFill>
        <p:spPr bwMode="auto">
          <a:xfrm>
            <a:off x="755576" y="980728"/>
            <a:ext cx="7620000" cy="507682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Αποτέλεσμα εικόνας για VERGINA MUSUM JULERYS"/>
          <p:cNvPicPr>
            <a:picLocks noChangeAspect="1" noChangeArrowheads="1"/>
          </p:cNvPicPr>
          <p:nvPr/>
        </p:nvPicPr>
        <p:blipFill>
          <a:blip r:embed="rId2" cstate="print"/>
          <a:srcRect/>
          <a:stretch>
            <a:fillRect/>
          </a:stretch>
        </p:blipFill>
        <p:spPr bwMode="auto">
          <a:xfrm>
            <a:off x="323529" y="2937443"/>
            <a:ext cx="5112567" cy="3636346"/>
          </a:xfrm>
          <a:prstGeom prst="rect">
            <a:avLst/>
          </a:prstGeom>
          <a:ln>
            <a:noFill/>
          </a:ln>
          <a:effectLst>
            <a:outerShdw blurRad="292100" dist="139700" dir="2700000" algn="tl" rotWithShape="0">
              <a:srgbClr val="333333">
                <a:alpha val="65000"/>
              </a:srgbClr>
            </a:outerShdw>
          </a:effectLst>
        </p:spPr>
      </p:pic>
      <p:pic>
        <p:nvPicPr>
          <p:cNvPr id="44036" name="Picture 4" descr="Αποτέλεσμα εικόνας για VERGINA MUSUM JULERYS"/>
          <p:cNvPicPr>
            <a:picLocks noChangeAspect="1" noChangeArrowheads="1"/>
          </p:cNvPicPr>
          <p:nvPr/>
        </p:nvPicPr>
        <p:blipFill>
          <a:blip r:embed="rId3" cstate="print"/>
          <a:srcRect/>
          <a:stretch>
            <a:fillRect/>
          </a:stretch>
        </p:blipFill>
        <p:spPr bwMode="auto">
          <a:xfrm>
            <a:off x="4067944" y="476672"/>
            <a:ext cx="4876800" cy="2295526"/>
          </a:xfrm>
          <a:prstGeom prst="rect">
            <a:avLst/>
          </a:prstGeom>
          <a:ln>
            <a:noFill/>
          </a:ln>
          <a:effectLst>
            <a:outerShdw blurRad="292100" dist="139700" dir="2700000" algn="tl" rotWithShape="0">
              <a:srgbClr val="333333">
                <a:alpha val="65000"/>
              </a:srgbClr>
            </a:outerShdw>
          </a:effectLst>
        </p:spPr>
      </p:pic>
      <p:pic>
        <p:nvPicPr>
          <p:cNvPr id="44038" name="Picture 6" descr="Αποτέλεσμα εικόνας για VERGINA MUSUM JULERYS"/>
          <p:cNvPicPr>
            <a:picLocks noChangeAspect="1" noChangeArrowheads="1"/>
          </p:cNvPicPr>
          <p:nvPr/>
        </p:nvPicPr>
        <p:blipFill>
          <a:blip r:embed="rId4" cstate="print"/>
          <a:srcRect/>
          <a:stretch>
            <a:fillRect/>
          </a:stretch>
        </p:blipFill>
        <p:spPr bwMode="auto">
          <a:xfrm>
            <a:off x="5796136" y="3356992"/>
            <a:ext cx="2969468" cy="3036349"/>
          </a:xfrm>
          <a:prstGeom prst="rect">
            <a:avLst/>
          </a:prstGeom>
          <a:ln>
            <a:noFill/>
          </a:ln>
          <a:effectLst>
            <a:outerShdw blurRad="292100" dist="139700" dir="2700000" algn="tl" rotWithShape="0">
              <a:srgbClr val="333333">
                <a:alpha val="65000"/>
              </a:srgbClr>
            </a:outerShdw>
          </a:effectLst>
        </p:spPr>
      </p:pic>
      <p:pic>
        <p:nvPicPr>
          <p:cNvPr id="44040" name="Picture 8" descr="Αποτέλεσμα εικόνας για VERGINA MUSUM JULERYS"/>
          <p:cNvPicPr>
            <a:picLocks noChangeAspect="1" noChangeArrowheads="1"/>
          </p:cNvPicPr>
          <p:nvPr/>
        </p:nvPicPr>
        <p:blipFill>
          <a:blip r:embed="rId5" cstate="print"/>
          <a:srcRect/>
          <a:stretch>
            <a:fillRect/>
          </a:stretch>
        </p:blipFill>
        <p:spPr bwMode="auto">
          <a:xfrm>
            <a:off x="467544" y="620688"/>
            <a:ext cx="3240360" cy="205357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Αποτέλεσμα εικόνας για αντικειμενα μεταλουργίας παραδοσιακά"/>
          <p:cNvPicPr>
            <a:picLocks noChangeAspect="1" noChangeArrowheads="1"/>
          </p:cNvPicPr>
          <p:nvPr/>
        </p:nvPicPr>
        <p:blipFill>
          <a:blip r:embed="rId2" cstate="print"/>
          <a:srcRect/>
          <a:stretch>
            <a:fillRect/>
          </a:stretch>
        </p:blipFill>
        <p:spPr bwMode="auto">
          <a:xfrm>
            <a:off x="827584" y="1124744"/>
            <a:ext cx="7620000" cy="48101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Αποτέλεσμα εικόνας για αντικειμενα μεταλουργίας παραδοσιακά"/>
          <p:cNvPicPr>
            <a:picLocks noChangeAspect="1" noChangeArrowheads="1"/>
          </p:cNvPicPr>
          <p:nvPr/>
        </p:nvPicPr>
        <p:blipFill>
          <a:blip r:embed="rId2" cstate="print"/>
          <a:srcRect/>
          <a:stretch>
            <a:fillRect/>
          </a:stretch>
        </p:blipFill>
        <p:spPr bwMode="auto">
          <a:xfrm>
            <a:off x="1547664" y="1268760"/>
            <a:ext cx="6477000" cy="4343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Αποτέλεσμα εικόνας για αντικειμενα μεταλουργίας παραδοσιακά"/>
          <p:cNvPicPr>
            <a:picLocks noChangeAspect="1" noChangeArrowheads="1"/>
          </p:cNvPicPr>
          <p:nvPr/>
        </p:nvPicPr>
        <p:blipFill>
          <a:blip r:embed="rId2" cstate="print"/>
          <a:srcRect/>
          <a:stretch>
            <a:fillRect/>
          </a:stretch>
        </p:blipFill>
        <p:spPr bwMode="auto">
          <a:xfrm>
            <a:off x="827584" y="836712"/>
            <a:ext cx="7620000" cy="5715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Αποτέλεσμα εικόνας για γιαννενα  παραδοσιακά κοσμηματα"/>
          <p:cNvPicPr>
            <a:picLocks noChangeAspect="1" noChangeArrowheads="1"/>
          </p:cNvPicPr>
          <p:nvPr/>
        </p:nvPicPr>
        <p:blipFill>
          <a:blip r:embed="rId2" cstate="print"/>
          <a:srcRect/>
          <a:stretch>
            <a:fillRect/>
          </a:stretch>
        </p:blipFill>
        <p:spPr bwMode="auto">
          <a:xfrm>
            <a:off x="1547664" y="764704"/>
            <a:ext cx="6448425" cy="554461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Αποτέλεσμα εικόνας για γιαννενα  παραδοσιακά κοσμηματα"/>
          <p:cNvPicPr>
            <a:picLocks noChangeAspect="1" noChangeArrowheads="1"/>
          </p:cNvPicPr>
          <p:nvPr/>
        </p:nvPicPr>
        <p:blipFill>
          <a:blip r:embed="rId2" cstate="print"/>
          <a:srcRect/>
          <a:stretch>
            <a:fillRect/>
          </a:stretch>
        </p:blipFill>
        <p:spPr bwMode="auto">
          <a:xfrm>
            <a:off x="395536" y="260648"/>
            <a:ext cx="4464496" cy="3575086"/>
          </a:xfrm>
          <a:prstGeom prst="rect">
            <a:avLst/>
          </a:prstGeom>
          <a:ln>
            <a:noFill/>
          </a:ln>
          <a:effectLst>
            <a:outerShdw blurRad="292100" dist="139700" dir="2700000" algn="tl" rotWithShape="0">
              <a:srgbClr val="333333">
                <a:alpha val="65000"/>
              </a:srgbClr>
            </a:outerShdw>
          </a:effectLst>
        </p:spPr>
      </p:pic>
      <p:pic>
        <p:nvPicPr>
          <p:cNvPr id="62468" name="Picture 4" descr="Αποτέλεσμα εικόνας για γιαννενα  παραδοσιακά κοσμηματα"/>
          <p:cNvPicPr>
            <a:picLocks noChangeAspect="1" noChangeArrowheads="1"/>
          </p:cNvPicPr>
          <p:nvPr/>
        </p:nvPicPr>
        <p:blipFill>
          <a:blip r:embed="rId3" cstate="print"/>
          <a:srcRect/>
          <a:stretch>
            <a:fillRect/>
          </a:stretch>
        </p:blipFill>
        <p:spPr bwMode="auto">
          <a:xfrm>
            <a:off x="7164288" y="836712"/>
            <a:ext cx="1552575" cy="2943225"/>
          </a:xfrm>
          <a:prstGeom prst="rect">
            <a:avLst/>
          </a:prstGeom>
          <a:ln>
            <a:noFill/>
          </a:ln>
          <a:effectLst>
            <a:outerShdw blurRad="292100" dist="139700" dir="2700000" algn="tl" rotWithShape="0">
              <a:srgbClr val="333333">
                <a:alpha val="65000"/>
              </a:srgbClr>
            </a:outerShdw>
          </a:effectLst>
        </p:spPr>
      </p:pic>
      <p:pic>
        <p:nvPicPr>
          <p:cNvPr id="62470" name="Picture 6" descr="Αποτέλεσμα εικόνας για γιαννενα  παραδοσιακά κοσμηματα"/>
          <p:cNvPicPr>
            <a:picLocks noChangeAspect="1" noChangeArrowheads="1"/>
          </p:cNvPicPr>
          <p:nvPr/>
        </p:nvPicPr>
        <p:blipFill>
          <a:blip r:embed="rId4" cstate="print"/>
          <a:srcRect/>
          <a:stretch>
            <a:fillRect/>
          </a:stretch>
        </p:blipFill>
        <p:spPr bwMode="auto">
          <a:xfrm>
            <a:off x="5292080" y="836712"/>
            <a:ext cx="1724025" cy="2647951"/>
          </a:xfrm>
          <a:prstGeom prst="rect">
            <a:avLst/>
          </a:prstGeom>
          <a:ln>
            <a:noFill/>
          </a:ln>
          <a:effectLst>
            <a:outerShdw blurRad="292100" dist="139700" dir="2700000" algn="tl" rotWithShape="0">
              <a:srgbClr val="333333">
                <a:alpha val="65000"/>
              </a:srgbClr>
            </a:outerShdw>
          </a:effectLst>
        </p:spPr>
      </p:pic>
      <p:pic>
        <p:nvPicPr>
          <p:cNvPr id="62472" name="Picture 8" descr="Αποτέλεσμα εικόνας για γιαννενα  παραδοσιακά κοσμηματα"/>
          <p:cNvPicPr>
            <a:picLocks noChangeAspect="1" noChangeArrowheads="1"/>
          </p:cNvPicPr>
          <p:nvPr/>
        </p:nvPicPr>
        <p:blipFill>
          <a:blip r:embed="rId5" cstate="print"/>
          <a:srcRect/>
          <a:stretch>
            <a:fillRect/>
          </a:stretch>
        </p:blipFill>
        <p:spPr bwMode="auto">
          <a:xfrm>
            <a:off x="5364088" y="3933056"/>
            <a:ext cx="3312368" cy="2736304"/>
          </a:xfrm>
          <a:prstGeom prst="rect">
            <a:avLst/>
          </a:prstGeom>
          <a:ln>
            <a:noFill/>
          </a:ln>
          <a:effectLst>
            <a:outerShdw blurRad="292100" dist="139700" dir="2700000" algn="tl" rotWithShape="0">
              <a:srgbClr val="333333">
                <a:alpha val="65000"/>
              </a:srgbClr>
            </a:outerShdw>
          </a:effectLst>
        </p:spPr>
      </p:pic>
      <p:pic>
        <p:nvPicPr>
          <p:cNvPr id="62476" name="Picture 12" descr="Αποτέλεσμα εικόνας για γιαννενα  παραδοσιακά κοσμηματα"/>
          <p:cNvPicPr>
            <a:picLocks noChangeAspect="1" noChangeArrowheads="1"/>
          </p:cNvPicPr>
          <p:nvPr/>
        </p:nvPicPr>
        <p:blipFill>
          <a:blip r:embed="rId6" cstate="print"/>
          <a:srcRect/>
          <a:stretch>
            <a:fillRect/>
          </a:stretch>
        </p:blipFill>
        <p:spPr bwMode="auto">
          <a:xfrm>
            <a:off x="1187624" y="4005064"/>
            <a:ext cx="3275856" cy="259338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Αποτέλεσμα εικόνας για γιαννενα  παραδοσιακά κοσμηματα"/>
          <p:cNvPicPr>
            <a:picLocks noChangeAspect="1" noChangeArrowheads="1"/>
          </p:cNvPicPr>
          <p:nvPr/>
        </p:nvPicPr>
        <p:blipFill>
          <a:blip r:embed="rId2" cstate="print"/>
          <a:srcRect/>
          <a:stretch>
            <a:fillRect/>
          </a:stretch>
        </p:blipFill>
        <p:spPr bwMode="auto">
          <a:xfrm>
            <a:off x="251520" y="1484784"/>
            <a:ext cx="8568952"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Αποτέλεσμα εικόνας για γιαννενα  παραδοσιακά σκευη"/>
          <p:cNvPicPr>
            <a:picLocks noChangeAspect="1" noChangeArrowheads="1"/>
          </p:cNvPicPr>
          <p:nvPr/>
        </p:nvPicPr>
        <p:blipFill>
          <a:blip r:embed="rId2" cstate="print"/>
          <a:srcRect/>
          <a:stretch>
            <a:fillRect/>
          </a:stretch>
        </p:blipFill>
        <p:spPr bwMode="auto">
          <a:xfrm>
            <a:off x="755576" y="980728"/>
            <a:ext cx="7988894" cy="532859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01752" y="548680"/>
            <a:ext cx="8503920" cy="5760640"/>
          </a:xfrm>
        </p:spPr>
        <p:txBody>
          <a:bodyPr>
            <a:normAutofit fontScale="77500" lnSpcReduction="20000"/>
          </a:bodyPr>
          <a:lstStyle/>
          <a:p>
            <a:pPr>
              <a:buNone/>
            </a:pPr>
            <a:endParaRPr lang="en-US" dirty="0" smtClean="0"/>
          </a:p>
          <a:p>
            <a:r>
              <a:rPr lang="en-US" b="1" dirty="0" smtClean="0"/>
              <a:t>HANDICRAFTS</a:t>
            </a:r>
            <a:r>
              <a:rPr lang="en-US" dirty="0" smtClean="0"/>
              <a:t>—the most popular form of folk art—enjoy a very strong bond with civilization and culture and are highly utilitarian in nature. Beautiful decorative and functional objects, made almost entirely by hand, attest to the extrovert nature of the Greek people and enable the prolonged survival of tradition. Unfortunately, in recent years, crafts have been on the decline for the very qualities that have made them distinctive once: their individuality, their non-uniformity, their uniqueness, their ephemeral and </a:t>
            </a:r>
            <a:r>
              <a:rPr lang="en-US" dirty="0" err="1" smtClean="0"/>
              <a:t>localised</a:t>
            </a:r>
            <a:r>
              <a:rPr lang="en-US" dirty="0" smtClean="0"/>
              <a:t> nature. Nonetheless, they still deserve our undivided attention.</a:t>
            </a:r>
          </a:p>
          <a:p>
            <a:pPr>
              <a:buNone/>
            </a:pPr>
            <a:endParaRPr lang="en-US" dirty="0" smtClean="0"/>
          </a:p>
          <a:p>
            <a:pPr>
              <a:buNone/>
            </a:pPr>
            <a:endParaRPr lang="en-US" dirty="0" smtClean="0"/>
          </a:p>
          <a:p>
            <a:r>
              <a:rPr lang="en-US" dirty="0" smtClean="0"/>
              <a:t>Greek folk art is by far the most genuine aesthetic expression of the common people. Recognized as a primary form of art, it often employs geometrical shapes (i.e. triangles, squares) and archetypal symbols (i.e. meanders, crosses) to illustrate with liveliness and imagination the social conscience of ordinary man, usually in the context of a specific community or place. Greek folk art affords an inexhaustible thematic range that manifests itself in a variety of forms: handicrafts (such as weaving, embroidery, pottery, metallurgy and woodwork), painting, iconography, marble sculpture and so on.</a:t>
            </a:r>
          </a:p>
          <a:p>
            <a:endParaRPr lang="en-US" dirty="0" smtClean="0"/>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Αποτέλεσμα εικόνας για γιαννενα  παραδοσιακά σκευη"/>
          <p:cNvPicPr>
            <a:picLocks noChangeAspect="1" noChangeArrowheads="1"/>
          </p:cNvPicPr>
          <p:nvPr/>
        </p:nvPicPr>
        <p:blipFill>
          <a:blip r:embed="rId2" cstate="print"/>
          <a:srcRect/>
          <a:stretch>
            <a:fillRect/>
          </a:stretch>
        </p:blipFill>
        <p:spPr bwMode="auto">
          <a:xfrm>
            <a:off x="5004048" y="4149080"/>
            <a:ext cx="3371850" cy="2266951"/>
          </a:xfrm>
          <a:prstGeom prst="rect">
            <a:avLst/>
          </a:prstGeom>
          <a:ln>
            <a:noFill/>
          </a:ln>
          <a:effectLst>
            <a:outerShdw blurRad="292100" dist="139700" dir="2700000" algn="tl" rotWithShape="0">
              <a:srgbClr val="333333">
                <a:alpha val="65000"/>
              </a:srgbClr>
            </a:outerShdw>
          </a:effectLst>
        </p:spPr>
      </p:pic>
      <p:pic>
        <p:nvPicPr>
          <p:cNvPr id="25604" name="Picture 4" descr="Αποτέλεσμα εικόνας για γιαννενα  παραδοσιακά σκευη"/>
          <p:cNvPicPr>
            <a:picLocks noChangeAspect="1" noChangeArrowheads="1"/>
          </p:cNvPicPr>
          <p:nvPr/>
        </p:nvPicPr>
        <p:blipFill>
          <a:blip r:embed="rId3" cstate="print"/>
          <a:srcRect/>
          <a:stretch>
            <a:fillRect/>
          </a:stretch>
        </p:blipFill>
        <p:spPr bwMode="auto">
          <a:xfrm>
            <a:off x="1331640" y="4365104"/>
            <a:ext cx="3223679" cy="2015726"/>
          </a:xfrm>
          <a:prstGeom prst="rect">
            <a:avLst/>
          </a:prstGeom>
          <a:ln>
            <a:noFill/>
          </a:ln>
          <a:effectLst>
            <a:outerShdw blurRad="292100" dist="139700" dir="2700000" algn="tl" rotWithShape="0">
              <a:srgbClr val="333333">
                <a:alpha val="65000"/>
              </a:srgbClr>
            </a:outerShdw>
          </a:effectLst>
        </p:spPr>
      </p:pic>
      <p:pic>
        <p:nvPicPr>
          <p:cNvPr id="25606" name="Picture 6" descr="Αποτέλεσμα εικόνας για γιαννενα  παραδοσιακά σκευη"/>
          <p:cNvPicPr>
            <a:picLocks noChangeAspect="1" noChangeArrowheads="1"/>
          </p:cNvPicPr>
          <p:nvPr/>
        </p:nvPicPr>
        <p:blipFill>
          <a:blip r:embed="rId4" cstate="print"/>
          <a:srcRect/>
          <a:stretch>
            <a:fillRect/>
          </a:stretch>
        </p:blipFill>
        <p:spPr bwMode="auto">
          <a:xfrm>
            <a:off x="1331640" y="116632"/>
            <a:ext cx="6585685" cy="38797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Αποτέλεσμα εικόνας για γιαννενα  παραδοσιακά σκευη"/>
          <p:cNvPicPr>
            <a:picLocks noChangeAspect="1" noChangeArrowheads="1"/>
          </p:cNvPicPr>
          <p:nvPr/>
        </p:nvPicPr>
        <p:blipFill>
          <a:blip r:embed="rId2" cstate="print"/>
          <a:srcRect/>
          <a:stretch>
            <a:fillRect/>
          </a:stretch>
        </p:blipFill>
        <p:spPr bwMode="auto">
          <a:xfrm>
            <a:off x="1979712" y="260648"/>
            <a:ext cx="5715000" cy="63367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Αποτέλεσμα εικόνας για μπρουτζινα διακοσμητικα τοιχου"/>
          <p:cNvPicPr>
            <a:picLocks noChangeAspect="1" noChangeArrowheads="1"/>
          </p:cNvPicPr>
          <p:nvPr/>
        </p:nvPicPr>
        <p:blipFill>
          <a:blip r:embed="rId2" cstate="print"/>
          <a:srcRect/>
          <a:stretch>
            <a:fillRect/>
          </a:stretch>
        </p:blipFill>
        <p:spPr bwMode="auto">
          <a:xfrm>
            <a:off x="1475656" y="188640"/>
            <a:ext cx="6218277" cy="64807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Αποτέλεσμα εικόνας για γιαννενα  παραδοσιακά σκευη"/>
          <p:cNvPicPr>
            <a:picLocks noChangeAspect="1" noChangeArrowheads="1"/>
          </p:cNvPicPr>
          <p:nvPr/>
        </p:nvPicPr>
        <p:blipFill>
          <a:blip r:embed="rId2" cstate="print"/>
          <a:srcRect/>
          <a:stretch>
            <a:fillRect/>
          </a:stretch>
        </p:blipFill>
        <p:spPr bwMode="auto">
          <a:xfrm>
            <a:off x="251520" y="188640"/>
            <a:ext cx="8683427" cy="651053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Αποτέλεσμα εικόνας για μπρουτζινα σκευη"/>
          <p:cNvPicPr>
            <a:picLocks noChangeAspect="1" noChangeArrowheads="1"/>
          </p:cNvPicPr>
          <p:nvPr/>
        </p:nvPicPr>
        <p:blipFill>
          <a:blip r:embed="rId2" cstate="print"/>
          <a:srcRect/>
          <a:stretch>
            <a:fillRect/>
          </a:stretch>
        </p:blipFill>
        <p:spPr bwMode="auto">
          <a:xfrm>
            <a:off x="179512" y="1700808"/>
            <a:ext cx="8572500" cy="37433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Αποτέλεσμα εικόνας για μπρουτζινα σκευη"/>
          <p:cNvPicPr>
            <a:picLocks noChangeAspect="1" noChangeArrowheads="1"/>
          </p:cNvPicPr>
          <p:nvPr/>
        </p:nvPicPr>
        <p:blipFill>
          <a:blip r:embed="rId2" cstate="print"/>
          <a:srcRect/>
          <a:stretch>
            <a:fillRect/>
          </a:stretch>
        </p:blipFill>
        <p:spPr bwMode="auto">
          <a:xfrm>
            <a:off x="179512" y="260648"/>
            <a:ext cx="5022557" cy="6220072"/>
          </a:xfrm>
          <a:prstGeom prst="rect">
            <a:avLst/>
          </a:prstGeom>
          <a:ln>
            <a:noFill/>
          </a:ln>
          <a:effectLst>
            <a:outerShdw blurRad="292100" dist="139700" dir="2700000" algn="tl" rotWithShape="0">
              <a:srgbClr val="333333">
                <a:alpha val="65000"/>
              </a:srgbClr>
            </a:outerShdw>
          </a:effectLst>
        </p:spPr>
      </p:pic>
      <p:pic>
        <p:nvPicPr>
          <p:cNvPr id="68612" name="Picture 4" descr="Αποτέλεσμα εικόνας για μπρουτζινα διακοσμητικα επιπλων"/>
          <p:cNvPicPr>
            <a:picLocks noChangeAspect="1" noChangeArrowheads="1"/>
          </p:cNvPicPr>
          <p:nvPr/>
        </p:nvPicPr>
        <p:blipFill>
          <a:blip r:embed="rId3" cstate="print"/>
          <a:srcRect/>
          <a:stretch>
            <a:fillRect/>
          </a:stretch>
        </p:blipFill>
        <p:spPr bwMode="auto">
          <a:xfrm>
            <a:off x="5652120" y="116632"/>
            <a:ext cx="3240359" cy="3672408"/>
          </a:xfrm>
          <a:prstGeom prst="rect">
            <a:avLst/>
          </a:prstGeom>
          <a:ln>
            <a:noFill/>
          </a:ln>
          <a:effectLst>
            <a:outerShdw blurRad="292100" dist="139700" dir="2700000" algn="tl" rotWithShape="0">
              <a:srgbClr val="333333">
                <a:alpha val="65000"/>
              </a:srgbClr>
            </a:outerShdw>
          </a:effectLst>
        </p:spPr>
      </p:pic>
      <p:pic>
        <p:nvPicPr>
          <p:cNvPr id="68614" name="Picture 6" descr="Αποτέλεσμα εικόνας για μπρουτζινα διακοσμητικα επιπλων"/>
          <p:cNvPicPr>
            <a:picLocks noChangeAspect="1" noChangeArrowheads="1"/>
          </p:cNvPicPr>
          <p:nvPr/>
        </p:nvPicPr>
        <p:blipFill>
          <a:blip r:embed="rId4" cstate="print"/>
          <a:srcRect/>
          <a:stretch>
            <a:fillRect/>
          </a:stretch>
        </p:blipFill>
        <p:spPr bwMode="auto">
          <a:xfrm>
            <a:off x="5652120" y="4005064"/>
            <a:ext cx="3240360" cy="25202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Αποτέλεσμα εικόνας για μπρουτζινα διακοσμητικα τοιχου"/>
          <p:cNvPicPr>
            <a:picLocks noChangeAspect="1" noChangeArrowheads="1"/>
          </p:cNvPicPr>
          <p:nvPr/>
        </p:nvPicPr>
        <p:blipFill>
          <a:blip r:embed="rId2" cstate="print"/>
          <a:srcRect/>
          <a:stretch>
            <a:fillRect/>
          </a:stretch>
        </p:blipFill>
        <p:spPr bwMode="auto">
          <a:xfrm>
            <a:off x="1259632" y="980728"/>
            <a:ext cx="6858000" cy="51435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916832"/>
            <a:ext cx="8229600" cy="4657704"/>
          </a:xfrm>
        </p:spPr>
        <p:txBody>
          <a:bodyPr>
            <a:normAutofit lnSpcReduction="10000"/>
          </a:bodyPr>
          <a:lstStyle/>
          <a:p>
            <a:r>
              <a:rPr lang="en-US" dirty="0" smtClean="0"/>
              <a:t>Art, tradition, inspiration, artistry blended with clay, marble, silver and gold shape objects of exquisite beauty to reserve a remarkable position into the pantheon of the </a:t>
            </a:r>
            <a:r>
              <a:rPr lang="en-US" b="1" dirty="0" smtClean="0"/>
              <a:t>Greek cultural heritage</a:t>
            </a:r>
            <a:r>
              <a:rPr lang="en-US" dirty="0" smtClean="0"/>
              <a:t>. </a:t>
            </a:r>
            <a:endParaRPr lang="en-US" b="1" dirty="0" smtClean="0"/>
          </a:p>
          <a:p>
            <a:pPr>
              <a:buNone/>
            </a:pPr>
            <a:endParaRPr lang="en-US" dirty="0" smtClean="0"/>
          </a:p>
          <a:p>
            <a:r>
              <a:rPr lang="en-US" dirty="0" smtClean="0"/>
              <a:t>The ceramic art (or pottery) has been marking eras and millennia. It has been turning natural material into useful objects of high aesthetics. It has been involving </a:t>
            </a:r>
            <a:r>
              <a:rPr lang="en-US" b="1" dirty="0" smtClean="0"/>
              <a:t>artful hands into creating culture</a:t>
            </a:r>
            <a:r>
              <a:rPr lang="en-US" dirty="0" smtClean="0"/>
              <a:t>. It has been giving evidence about that culture, as pottery accounts for the most numerous objects of the same category found in any archaeological excavation.</a:t>
            </a:r>
          </a:p>
          <a:p>
            <a:endParaRPr lang="el-GR" dirty="0"/>
          </a:p>
        </p:txBody>
      </p:sp>
      <p:sp>
        <p:nvSpPr>
          <p:cNvPr id="4" name="3 - TextBox"/>
          <p:cNvSpPr txBox="1"/>
          <p:nvPr/>
        </p:nvSpPr>
        <p:spPr>
          <a:xfrm>
            <a:off x="539552" y="1052736"/>
            <a:ext cx="8208912" cy="707886"/>
          </a:xfrm>
          <a:prstGeom prst="rect">
            <a:avLst/>
          </a:prstGeom>
          <a:noFill/>
        </p:spPr>
        <p:txBody>
          <a:bodyPr wrap="square" rtlCol="0">
            <a:spAutoFit/>
          </a:bodyPr>
          <a:lstStyle/>
          <a:p>
            <a:r>
              <a:rPr lang="en-US" sz="4000" dirty="0" smtClean="0"/>
              <a:t>CERAMIC ART </a:t>
            </a:r>
            <a:endParaRPr lang="el-GR" sz="4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Αποτέλεσμα εικόνας για ΠΑΡΑΔΟΣΙΑΚΑ ΚΕΡΑΜΙΚ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5300" name="AutoShape 4" descr="Αποτέλεσμα εικόνας για ΠΑΡΑΔΟΣΙΑΚΑ ΚΕΡΑΜΙΚ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5302" name="AutoShape 6" descr="Αποτέλεσμα εικόνας για ΠΑΡΑΔΟΣΙΑΚΑ ΚΕΡΑΜΙΚ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5304" name="Picture 8" descr="Αποτέλεσμα εικόνας για ΠΑΡΑΔΟΣΙΑΚΑ ΚΕΡΑΜΙΚΑ"/>
          <p:cNvPicPr>
            <a:picLocks noChangeAspect="1" noChangeArrowheads="1"/>
          </p:cNvPicPr>
          <p:nvPr/>
        </p:nvPicPr>
        <p:blipFill>
          <a:blip r:embed="rId2" cstate="print"/>
          <a:srcRect/>
          <a:stretch>
            <a:fillRect/>
          </a:stretch>
        </p:blipFill>
        <p:spPr bwMode="auto">
          <a:xfrm>
            <a:off x="611560" y="1052736"/>
            <a:ext cx="3888432" cy="3744416"/>
          </a:xfrm>
          <a:prstGeom prst="rect">
            <a:avLst/>
          </a:prstGeom>
          <a:ln>
            <a:noFill/>
          </a:ln>
          <a:effectLst>
            <a:outerShdw blurRad="292100" dist="139700" dir="2700000" algn="tl" rotWithShape="0">
              <a:srgbClr val="333333">
                <a:alpha val="65000"/>
              </a:srgbClr>
            </a:outerShdw>
          </a:effectLst>
        </p:spPr>
      </p:pic>
      <p:pic>
        <p:nvPicPr>
          <p:cNvPr id="55306" name="Picture 10" descr="Αποτέλεσμα εικόνας για ΠΑΡΑΔΟΣΙΑΚΑ ΚΕΡΑΜΙΚΑ"/>
          <p:cNvPicPr>
            <a:picLocks noChangeAspect="1" noChangeArrowheads="1"/>
          </p:cNvPicPr>
          <p:nvPr/>
        </p:nvPicPr>
        <p:blipFill>
          <a:blip r:embed="rId3" cstate="print"/>
          <a:srcRect/>
          <a:stretch>
            <a:fillRect/>
          </a:stretch>
        </p:blipFill>
        <p:spPr bwMode="auto">
          <a:xfrm>
            <a:off x="5292080" y="1988840"/>
            <a:ext cx="3456384" cy="38164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Αποτέλεσμα εικόνας για ΠΑΡΑΔΟΣΙΑΚΑ ΚΕΡΑΜΙΚΑ ΕΛΛΑΔΑ"/>
          <p:cNvPicPr>
            <a:picLocks noChangeAspect="1" noChangeArrowheads="1"/>
          </p:cNvPicPr>
          <p:nvPr/>
        </p:nvPicPr>
        <p:blipFill>
          <a:blip r:embed="rId2" cstate="print"/>
          <a:srcRect/>
          <a:stretch>
            <a:fillRect/>
          </a:stretch>
        </p:blipFill>
        <p:spPr bwMode="auto">
          <a:xfrm>
            <a:off x="1763688" y="764704"/>
            <a:ext cx="5715000" cy="5715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692696"/>
            <a:ext cx="8229600" cy="1066800"/>
          </a:xfrm>
        </p:spPr>
        <p:txBody>
          <a:bodyPr/>
          <a:lstStyle/>
          <a:p>
            <a:r>
              <a:rPr lang="en-US" dirty="0" smtClean="0"/>
              <a:t>A CRAFT HARD TO MASTER</a:t>
            </a:r>
            <a:endParaRPr lang="el-GR" dirty="0"/>
          </a:p>
        </p:txBody>
      </p:sp>
      <p:sp>
        <p:nvSpPr>
          <p:cNvPr id="3" name="2 - Θέση περιεχομένου"/>
          <p:cNvSpPr>
            <a:spLocks noGrp="1"/>
          </p:cNvSpPr>
          <p:nvPr>
            <p:ph idx="1"/>
          </p:nvPr>
        </p:nvSpPr>
        <p:spPr>
          <a:xfrm>
            <a:off x="457200" y="1844824"/>
            <a:ext cx="8229600" cy="4729712"/>
          </a:xfrm>
        </p:spPr>
        <p:txBody>
          <a:bodyPr>
            <a:normAutofit fontScale="70000" lnSpcReduction="20000"/>
          </a:bodyPr>
          <a:lstStyle/>
          <a:p>
            <a:pPr>
              <a:buNone/>
            </a:pPr>
            <a:r>
              <a:rPr lang="en-US" b="1" dirty="0" smtClean="0"/>
              <a:t>WICKERWORK (OR BASKETWORK)</a:t>
            </a:r>
          </a:p>
          <a:p>
            <a:r>
              <a:rPr lang="en-US" dirty="0" smtClean="0"/>
              <a:t>Is a craft that very few people are familiar with. As wickerwork is a demanding craft that requires precision and skill, there are not many who still practice it. Wicker baskets were originally used by Greek beekeepers who wanted to make artificial hives for wild bees. To make a wicker basket, the wicker-worker begins by making the skeleton. </a:t>
            </a:r>
          </a:p>
          <a:p>
            <a:pPr>
              <a:buNone/>
            </a:pPr>
            <a:endParaRPr lang="en-US" dirty="0" smtClean="0"/>
          </a:p>
          <a:p>
            <a:r>
              <a:rPr lang="en-US" dirty="0" smtClean="0"/>
              <a:t>He takes 12 rods of osier and tightly ties them in circles so as to form a protrusion on the roof of the basket. He then places 12 canes on the ground, open in a star formation. He takes 3 rods from a climbing plant and starts knitting the roof until it is at 30 cm. </a:t>
            </a:r>
          </a:p>
          <a:p>
            <a:pPr>
              <a:buNone/>
            </a:pPr>
            <a:endParaRPr lang="en-US" dirty="0" smtClean="0"/>
          </a:p>
          <a:p>
            <a:r>
              <a:rPr lang="en-US" dirty="0" smtClean="0"/>
              <a:t>He then bends the osiers and places them in a guide wire of the same diameter and continues knitting for another 5 cm. After that, he weaves with split reeds for about 20 cm more. When that is done, he splits the osier and makes a girdle to make the basket more durable. </a:t>
            </a:r>
          </a:p>
          <a:p>
            <a:r>
              <a:rPr lang="en-US" dirty="0" smtClean="0"/>
              <a:t>He uses canes again for 20 cm and then knits another belt with osier rods, etc. Easy eh?</a:t>
            </a:r>
            <a:endParaRPr lang="el-G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Αποτέλεσμα εικόνας για ΠΑΡΑΔΟΣΙΑΚΑ ΚΕΡΑΜΙΚΑ ΕΛΛΑΔΑ"/>
          <p:cNvPicPr>
            <a:picLocks noChangeAspect="1" noChangeArrowheads="1"/>
          </p:cNvPicPr>
          <p:nvPr/>
        </p:nvPicPr>
        <p:blipFill>
          <a:blip r:embed="rId2" cstate="print"/>
          <a:srcRect/>
          <a:stretch>
            <a:fillRect/>
          </a:stretch>
        </p:blipFill>
        <p:spPr bwMode="auto">
          <a:xfrm>
            <a:off x="395536" y="548680"/>
            <a:ext cx="8427204" cy="60486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Αποτέλεσμα εικόνας για ΠΑΡΑΔΟΣΙΑΚΑ ΚΕΡΑΜΙΚΑ"/>
          <p:cNvPicPr>
            <a:picLocks noChangeAspect="1" noChangeArrowheads="1"/>
          </p:cNvPicPr>
          <p:nvPr/>
        </p:nvPicPr>
        <p:blipFill>
          <a:blip r:embed="rId2" cstate="print"/>
          <a:srcRect/>
          <a:stretch>
            <a:fillRect/>
          </a:stretch>
        </p:blipFill>
        <p:spPr bwMode="auto">
          <a:xfrm>
            <a:off x="251520" y="764704"/>
            <a:ext cx="8568952" cy="59046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Αποτέλεσμα εικόνας για ΠΑΡΑΔΟΣΙΑΚΑ ΚΕΡΑΜΙΚΑ ΕΛΛΑΔΑ ΖΩΓΡΑΦΙΚΗ"/>
          <p:cNvPicPr>
            <a:picLocks noChangeAspect="1" noChangeArrowheads="1"/>
          </p:cNvPicPr>
          <p:nvPr/>
        </p:nvPicPr>
        <p:blipFill>
          <a:blip r:embed="rId2" cstate="print"/>
          <a:srcRect/>
          <a:stretch>
            <a:fillRect/>
          </a:stretch>
        </p:blipFill>
        <p:spPr bwMode="auto">
          <a:xfrm>
            <a:off x="323528" y="620688"/>
            <a:ext cx="3855113" cy="2880320"/>
          </a:xfrm>
          <a:prstGeom prst="rect">
            <a:avLst/>
          </a:prstGeom>
          <a:ln>
            <a:noFill/>
          </a:ln>
          <a:effectLst>
            <a:outerShdw blurRad="292100" dist="139700" dir="2700000" algn="tl" rotWithShape="0">
              <a:srgbClr val="333333">
                <a:alpha val="65000"/>
              </a:srgbClr>
            </a:outerShdw>
          </a:effectLst>
        </p:spPr>
      </p:pic>
      <p:pic>
        <p:nvPicPr>
          <p:cNvPr id="57348" name="Picture 4" descr="Αποτέλεσμα εικόνας για ΠΑΡΑΔΟΣΙΑΚΑ ΚΕΡΑΜΙΚΑ ΕΛΛΑΔΑ ΖΩΓΡΑΦΙΚΗ"/>
          <p:cNvPicPr>
            <a:picLocks noChangeAspect="1" noChangeArrowheads="1"/>
          </p:cNvPicPr>
          <p:nvPr/>
        </p:nvPicPr>
        <p:blipFill>
          <a:blip r:embed="rId3" cstate="print"/>
          <a:srcRect/>
          <a:stretch>
            <a:fillRect/>
          </a:stretch>
        </p:blipFill>
        <p:spPr bwMode="auto">
          <a:xfrm>
            <a:off x="4499992" y="764704"/>
            <a:ext cx="4379978" cy="3284984"/>
          </a:xfrm>
          <a:prstGeom prst="rect">
            <a:avLst/>
          </a:prstGeom>
          <a:ln>
            <a:noFill/>
          </a:ln>
          <a:effectLst>
            <a:outerShdw blurRad="292100" dist="139700" dir="2700000" algn="tl" rotWithShape="0">
              <a:srgbClr val="333333">
                <a:alpha val="65000"/>
              </a:srgbClr>
            </a:outerShdw>
          </a:effectLst>
        </p:spPr>
      </p:pic>
      <p:pic>
        <p:nvPicPr>
          <p:cNvPr id="57352" name="Picture 8" descr="Αποτέλεσμα εικόνας για ΠΑΡΑΔΟΣΙΑΚΑ ΚΕΡΑΜΙΚΑ ΕΛΛΑΔΑ ΖΩΓΡΑΦΙΚΗ"/>
          <p:cNvPicPr>
            <a:picLocks noChangeAspect="1" noChangeArrowheads="1"/>
          </p:cNvPicPr>
          <p:nvPr/>
        </p:nvPicPr>
        <p:blipFill>
          <a:blip r:embed="rId4" cstate="print"/>
          <a:srcRect/>
          <a:stretch>
            <a:fillRect/>
          </a:stretch>
        </p:blipFill>
        <p:spPr bwMode="auto">
          <a:xfrm>
            <a:off x="323528" y="3789040"/>
            <a:ext cx="3908376" cy="2606887"/>
          </a:xfrm>
          <a:prstGeom prst="rect">
            <a:avLst/>
          </a:prstGeom>
          <a:ln>
            <a:noFill/>
          </a:ln>
          <a:effectLst>
            <a:outerShdw blurRad="292100" dist="139700" dir="2700000" algn="tl" rotWithShape="0">
              <a:srgbClr val="333333">
                <a:alpha val="65000"/>
              </a:srgbClr>
            </a:outerShdw>
          </a:effectLst>
        </p:spPr>
      </p:pic>
      <p:pic>
        <p:nvPicPr>
          <p:cNvPr id="57354" name="Picture 10" descr="Αποτέλεσμα εικόνας για ΠΑΡΑΔΟΣΙΑΚΑ ΚΕΡΑΜΙΚΑ ΕΛΛΑΔΑ ΖΩΓΡΑΦΙΚΗ"/>
          <p:cNvPicPr>
            <a:picLocks noChangeAspect="1" noChangeArrowheads="1"/>
          </p:cNvPicPr>
          <p:nvPr/>
        </p:nvPicPr>
        <p:blipFill>
          <a:blip r:embed="rId5" cstate="print"/>
          <a:srcRect/>
          <a:stretch>
            <a:fillRect/>
          </a:stretch>
        </p:blipFill>
        <p:spPr bwMode="auto">
          <a:xfrm>
            <a:off x="4788024" y="4221088"/>
            <a:ext cx="3923928" cy="245245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Αποτέλεσμα εικόνας για METALWORK (OR METALLURGY) is an ancient craft ΙΝ ΓΡΕΕΨΕ"/>
          <p:cNvPicPr>
            <a:picLocks noChangeAspect="1" noChangeArrowheads="1"/>
          </p:cNvPicPr>
          <p:nvPr/>
        </p:nvPicPr>
        <p:blipFill>
          <a:blip r:embed="rId2" cstate="print"/>
          <a:srcRect/>
          <a:stretch>
            <a:fillRect/>
          </a:stretch>
        </p:blipFill>
        <p:spPr bwMode="auto">
          <a:xfrm>
            <a:off x="323528" y="476672"/>
            <a:ext cx="8568952" cy="619268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ttery photo by Skoulas"/>
          <p:cNvPicPr>
            <a:picLocks noChangeAspect="1" noChangeArrowheads="1"/>
          </p:cNvPicPr>
          <p:nvPr/>
        </p:nvPicPr>
        <p:blipFill>
          <a:blip r:embed="rId2" cstate="print"/>
          <a:srcRect/>
          <a:stretch>
            <a:fillRect/>
          </a:stretch>
        </p:blipFill>
        <p:spPr bwMode="auto">
          <a:xfrm>
            <a:off x="2195736" y="188640"/>
            <a:ext cx="4857750" cy="631542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Αποτέλεσμα εικόνας για ΠΑΡΑΔΟΣΙΑΚΑ ΚΕΡΑΜΙΚΑ ΕΛΛΑΔΑ ΖΩΓΡΑΦΙΚΗ"/>
          <p:cNvPicPr>
            <a:picLocks noChangeAspect="1" noChangeArrowheads="1"/>
          </p:cNvPicPr>
          <p:nvPr/>
        </p:nvPicPr>
        <p:blipFill>
          <a:blip r:embed="rId2" cstate="print"/>
          <a:srcRect/>
          <a:stretch>
            <a:fillRect/>
          </a:stretch>
        </p:blipFill>
        <p:spPr bwMode="auto">
          <a:xfrm>
            <a:off x="899592" y="836712"/>
            <a:ext cx="7796808" cy="501967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AutoShape 2" descr="Αποτέλεσμα εικόνας για κεραμικα κομπολογι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84" name="AutoShape 4" descr="Αποτέλεσμα εικόνας για κεραμικα κομπολογι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1686" name="AutoShape 6" descr="Αποτέλεσμα εικόνας για κεραμικα κομπολογι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1688" name="Picture 8" descr="Αποτέλεσμα εικόνας για κεραμικα κομπολογια"/>
          <p:cNvPicPr>
            <a:picLocks noChangeAspect="1" noChangeArrowheads="1"/>
          </p:cNvPicPr>
          <p:nvPr/>
        </p:nvPicPr>
        <p:blipFill>
          <a:blip r:embed="rId2" cstate="print"/>
          <a:srcRect/>
          <a:stretch>
            <a:fillRect/>
          </a:stretch>
        </p:blipFill>
        <p:spPr bwMode="auto">
          <a:xfrm>
            <a:off x="899592" y="908720"/>
            <a:ext cx="7560840" cy="521196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Αποτέλεσμα εικόνας για κεραμικα κομπολογια"/>
          <p:cNvPicPr>
            <a:picLocks noChangeAspect="1" noChangeArrowheads="1"/>
          </p:cNvPicPr>
          <p:nvPr/>
        </p:nvPicPr>
        <p:blipFill>
          <a:blip r:embed="rId2" cstate="print"/>
          <a:srcRect/>
          <a:stretch>
            <a:fillRect/>
          </a:stretch>
        </p:blipFill>
        <p:spPr bwMode="auto">
          <a:xfrm>
            <a:off x="683568" y="764704"/>
            <a:ext cx="7416824" cy="5696744"/>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836712"/>
            <a:ext cx="8229600" cy="1066800"/>
          </a:xfrm>
        </p:spPr>
        <p:txBody>
          <a:bodyPr/>
          <a:lstStyle/>
          <a:p>
            <a:r>
              <a:rPr lang="en-US" dirty="0" smtClean="0"/>
              <a:t>Leather handicrafts</a:t>
            </a:r>
            <a:endParaRPr lang="el-GR" dirty="0"/>
          </a:p>
        </p:txBody>
      </p:sp>
      <p:sp>
        <p:nvSpPr>
          <p:cNvPr id="3" name="2 - Θέση περιεχομένου"/>
          <p:cNvSpPr>
            <a:spLocks noGrp="1"/>
          </p:cNvSpPr>
          <p:nvPr>
            <p:ph idx="1"/>
          </p:nvPr>
        </p:nvSpPr>
        <p:spPr>
          <a:xfrm>
            <a:off x="457200" y="1844824"/>
            <a:ext cx="8229600" cy="4729712"/>
          </a:xfrm>
        </p:spPr>
        <p:txBody>
          <a:bodyPr>
            <a:normAutofit fontScale="85000" lnSpcReduction="10000"/>
          </a:bodyPr>
          <a:lstStyle/>
          <a:p>
            <a:pPr fontAlgn="base">
              <a:buNone/>
            </a:pPr>
            <a:r>
              <a:rPr lang="en-US" b="1" dirty="0" smtClean="0"/>
              <a:t>What the Myth says</a:t>
            </a:r>
            <a:endParaRPr lang="en-US" dirty="0" smtClean="0"/>
          </a:p>
          <a:p>
            <a:pPr fontAlgn="base">
              <a:buNone/>
            </a:pPr>
            <a:endParaRPr lang="en-US" dirty="0" smtClean="0"/>
          </a:p>
          <a:p>
            <a:pPr fontAlgn="base">
              <a:buNone/>
            </a:pPr>
            <a:r>
              <a:rPr lang="en-US" dirty="0" smtClean="0"/>
              <a:t>Shoemakers became respected citizens in the Greece of the fourth and fifth centuries </a:t>
            </a:r>
            <a:r>
              <a:rPr lang="en-US" dirty="0" err="1" smtClean="0"/>
              <a:t>b.c.e</a:t>
            </a:r>
            <a:r>
              <a:rPr lang="en-US" dirty="0" smtClean="0"/>
              <a:t>., and their craft was believed to be watched over by the god Apollo—god of the Sun, music, poetry, and healing, among others.</a:t>
            </a:r>
          </a:p>
          <a:p>
            <a:pPr fontAlgn="base">
              <a:buNone/>
            </a:pPr>
            <a:endParaRPr lang="en-US" dirty="0" smtClean="0"/>
          </a:p>
          <a:p>
            <a:pPr fontAlgn="base">
              <a:buNone/>
            </a:pPr>
            <a:r>
              <a:rPr lang="en-US" dirty="0" smtClean="0"/>
              <a:t> Sandals themselves were sometimes given magical powers in the myths of the time. Though the gods and goddesses were often pictured barefoot, Hermes and Iris, the messengers of the gods, were always pictured in winged sandals, and goddesses such as Hera, the queen of the gods, and Aphrodite, goddess of love and beauty, were often depicted in golden sandals.</a:t>
            </a:r>
            <a:br>
              <a:rPr lang="en-US" dirty="0" smtClean="0"/>
            </a:br>
            <a:endParaRPr lang="en-US" dirty="0" smtClean="0"/>
          </a:p>
          <a:p>
            <a:pPr>
              <a:buNone/>
            </a:pPr>
            <a:endParaRPr lang="el-G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7890" name="Picture 2" descr="https://www.greece-is.com/wp-content/uploads/2020/04/Amfissa-020-harmena-virsothepsio-0285.jpg"/>
          <p:cNvPicPr>
            <a:picLocks noChangeAspect="1" noChangeArrowheads="1"/>
          </p:cNvPicPr>
          <p:nvPr/>
        </p:nvPicPr>
        <p:blipFill>
          <a:blip r:embed="rId2" cstate="print"/>
          <a:srcRect/>
          <a:stretch>
            <a:fillRect/>
          </a:stretch>
        </p:blipFill>
        <p:spPr bwMode="auto">
          <a:xfrm>
            <a:off x="539552" y="1556792"/>
            <a:ext cx="7776864" cy="48605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Αποτέλεσμα εικόνας για ΠΑΡΑΔΟΣΙΑΚΑ ΚΑΛΑΘΙΑ  ΣΤΗΝ ΕΛΛΑΔΑ"/>
          <p:cNvPicPr>
            <a:picLocks noChangeAspect="1" noChangeArrowheads="1"/>
          </p:cNvPicPr>
          <p:nvPr/>
        </p:nvPicPr>
        <p:blipFill>
          <a:blip r:embed="rId2" cstate="print"/>
          <a:srcRect/>
          <a:stretch>
            <a:fillRect/>
          </a:stretch>
        </p:blipFill>
        <p:spPr bwMode="auto">
          <a:xfrm>
            <a:off x="107504" y="692696"/>
            <a:ext cx="8856984" cy="5715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GREECE-ATHENS-SANDAL-MAKER-CRAFTSMANSHIP"/>
          <p:cNvPicPr>
            <a:picLocks noChangeAspect="1" noChangeArrowheads="1"/>
          </p:cNvPicPr>
          <p:nvPr/>
        </p:nvPicPr>
        <p:blipFill>
          <a:blip r:embed="rId2" cstate="print"/>
          <a:srcRect/>
          <a:stretch>
            <a:fillRect/>
          </a:stretch>
        </p:blipFill>
        <p:spPr bwMode="auto">
          <a:xfrm>
            <a:off x="323528" y="692696"/>
            <a:ext cx="8572500" cy="57150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GREECE-ATHENS-SANDAL-MAKER-CRAFTSMANSHIP"/>
          <p:cNvPicPr>
            <a:picLocks noChangeAspect="1" noChangeArrowheads="1"/>
          </p:cNvPicPr>
          <p:nvPr/>
        </p:nvPicPr>
        <p:blipFill>
          <a:blip r:embed="rId2" cstate="print"/>
          <a:srcRect/>
          <a:stretch>
            <a:fillRect/>
          </a:stretch>
        </p:blipFill>
        <p:spPr bwMode="auto">
          <a:xfrm>
            <a:off x="395536" y="692696"/>
            <a:ext cx="8572500" cy="5715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Αποτέλεσμα εικόνας για leather traditional bags and sandals in greece"/>
          <p:cNvPicPr>
            <a:picLocks noChangeAspect="1" noChangeArrowheads="1"/>
          </p:cNvPicPr>
          <p:nvPr/>
        </p:nvPicPr>
        <p:blipFill>
          <a:blip r:embed="rId2" cstate="print"/>
          <a:srcRect/>
          <a:stretch>
            <a:fillRect/>
          </a:stretch>
        </p:blipFill>
        <p:spPr bwMode="auto">
          <a:xfrm>
            <a:off x="251520" y="548680"/>
            <a:ext cx="5238750" cy="3495675"/>
          </a:xfrm>
          <a:prstGeom prst="rect">
            <a:avLst/>
          </a:prstGeom>
          <a:ln>
            <a:noFill/>
          </a:ln>
          <a:effectLst>
            <a:outerShdw blurRad="292100" dist="139700" dir="2700000" algn="tl" rotWithShape="0">
              <a:srgbClr val="333333">
                <a:alpha val="65000"/>
              </a:srgbClr>
            </a:outerShdw>
          </a:effectLst>
        </p:spPr>
      </p:pic>
      <p:pic>
        <p:nvPicPr>
          <p:cNvPr id="3076" name="Picture 4" descr="Αποτέλεσμα εικόνας για leather traditional bags and sandals in greece"/>
          <p:cNvPicPr>
            <a:picLocks noChangeAspect="1" noChangeArrowheads="1"/>
          </p:cNvPicPr>
          <p:nvPr/>
        </p:nvPicPr>
        <p:blipFill>
          <a:blip r:embed="rId3" cstate="print"/>
          <a:srcRect/>
          <a:stretch>
            <a:fillRect/>
          </a:stretch>
        </p:blipFill>
        <p:spPr bwMode="auto">
          <a:xfrm>
            <a:off x="5724128" y="1052736"/>
            <a:ext cx="3238500" cy="2571751"/>
          </a:xfrm>
          <a:prstGeom prst="rect">
            <a:avLst/>
          </a:prstGeom>
          <a:ln>
            <a:noFill/>
          </a:ln>
          <a:effectLst>
            <a:outerShdw blurRad="292100" dist="139700" dir="2700000" algn="tl" rotWithShape="0">
              <a:srgbClr val="333333">
                <a:alpha val="65000"/>
              </a:srgbClr>
            </a:outerShdw>
          </a:effectLst>
        </p:spPr>
      </p:pic>
      <p:pic>
        <p:nvPicPr>
          <p:cNvPr id="3080" name="Picture 8" descr="Αποτέλεσμα εικόνας για δερματινες παραδοσιακές τσάντες στην ελλάδα"/>
          <p:cNvPicPr>
            <a:picLocks noChangeAspect="1" noChangeArrowheads="1"/>
          </p:cNvPicPr>
          <p:nvPr/>
        </p:nvPicPr>
        <p:blipFill>
          <a:blip r:embed="rId4" cstate="print"/>
          <a:srcRect/>
          <a:stretch>
            <a:fillRect/>
          </a:stretch>
        </p:blipFill>
        <p:spPr bwMode="auto">
          <a:xfrm>
            <a:off x="5220072" y="4221088"/>
            <a:ext cx="3744416" cy="2494718"/>
          </a:xfrm>
          <a:prstGeom prst="rect">
            <a:avLst/>
          </a:prstGeom>
          <a:ln>
            <a:noFill/>
          </a:ln>
          <a:effectLst>
            <a:outerShdw blurRad="292100" dist="139700" dir="2700000" algn="tl" rotWithShape="0">
              <a:srgbClr val="333333">
                <a:alpha val="65000"/>
              </a:srgbClr>
            </a:outerShdw>
          </a:effectLst>
        </p:spPr>
      </p:pic>
      <p:pic>
        <p:nvPicPr>
          <p:cNvPr id="3082" name="Picture 10" descr="Αποτέλεσμα εικόνας για δερματινες παραδοσιακές τσάντες στην ελλάδα"/>
          <p:cNvPicPr>
            <a:picLocks noChangeAspect="1" noChangeArrowheads="1"/>
          </p:cNvPicPr>
          <p:nvPr/>
        </p:nvPicPr>
        <p:blipFill>
          <a:blip r:embed="rId5" cstate="print"/>
          <a:srcRect/>
          <a:stretch>
            <a:fillRect/>
          </a:stretch>
        </p:blipFill>
        <p:spPr bwMode="auto">
          <a:xfrm>
            <a:off x="395536" y="4365104"/>
            <a:ext cx="1800200" cy="2333630"/>
          </a:xfrm>
          <a:prstGeom prst="rect">
            <a:avLst/>
          </a:prstGeom>
          <a:ln>
            <a:noFill/>
          </a:ln>
          <a:effectLst>
            <a:outerShdw blurRad="292100" dist="139700" dir="2700000" algn="tl" rotWithShape="0">
              <a:srgbClr val="333333">
                <a:alpha val="65000"/>
              </a:srgbClr>
            </a:outerShdw>
          </a:effectLst>
        </p:spPr>
      </p:pic>
      <p:pic>
        <p:nvPicPr>
          <p:cNvPr id="3084" name="Picture 12" descr="Αποτέλεσμα εικόνας για δερματινες παραδοσιακές τσάντες στην ελλάδα"/>
          <p:cNvPicPr>
            <a:picLocks noChangeAspect="1" noChangeArrowheads="1"/>
          </p:cNvPicPr>
          <p:nvPr/>
        </p:nvPicPr>
        <p:blipFill>
          <a:blip r:embed="rId6" cstate="print"/>
          <a:srcRect/>
          <a:stretch>
            <a:fillRect/>
          </a:stretch>
        </p:blipFill>
        <p:spPr bwMode="auto">
          <a:xfrm>
            <a:off x="2987824" y="4293096"/>
            <a:ext cx="1714500" cy="22860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Αποτέλεσμα εικόνας για leather traditional bags in greece"/>
          <p:cNvPicPr>
            <a:picLocks noChangeAspect="1" noChangeArrowheads="1"/>
          </p:cNvPicPr>
          <p:nvPr/>
        </p:nvPicPr>
        <p:blipFill>
          <a:blip r:embed="rId2" cstate="print"/>
          <a:srcRect/>
          <a:stretch>
            <a:fillRect/>
          </a:stretch>
        </p:blipFill>
        <p:spPr bwMode="auto">
          <a:xfrm>
            <a:off x="971600" y="980728"/>
            <a:ext cx="7620000" cy="5286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σανδαλια στην ελλάδα"/>
          <p:cNvPicPr>
            <a:picLocks noChangeAspect="1" noChangeArrowheads="1"/>
          </p:cNvPicPr>
          <p:nvPr/>
        </p:nvPicPr>
        <p:blipFill>
          <a:blip r:embed="rId2" cstate="print"/>
          <a:srcRect/>
          <a:stretch>
            <a:fillRect/>
          </a:stretch>
        </p:blipFill>
        <p:spPr bwMode="auto">
          <a:xfrm>
            <a:off x="179512" y="404664"/>
            <a:ext cx="4857750" cy="3248026"/>
          </a:xfrm>
          <a:prstGeom prst="rect">
            <a:avLst/>
          </a:prstGeom>
          <a:ln>
            <a:noFill/>
          </a:ln>
          <a:effectLst>
            <a:outerShdw blurRad="292100" dist="139700" dir="2700000" algn="tl" rotWithShape="0">
              <a:srgbClr val="333333">
                <a:alpha val="65000"/>
              </a:srgbClr>
            </a:outerShdw>
          </a:effectLst>
        </p:spPr>
      </p:pic>
      <p:pic>
        <p:nvPicPr>
          <p:cNvPr id="1028" name="Picture 4" descr="Αποτέλεσμα εικόνας για σανδαλια στην ελλάδα"/>
          <p:cNvPicPr>
            <a:picLocks noChangeAspect="1" noChangeArrowheads="1"/>
          </p:cNvPicPr>
          <p:nvPr/>
        </p:nvPicPr>
        <p:blipFill>
          <a:blip r:embed="rId3" cstate="print"/>
          <a:srcRect/>
          <a:stretch>
            <a:fillRect/>
          </a:stretch>
        </p:blipFill>
        <p:spPr bwMode="auto">
          <a:xfrm>
            <a:off x="5364088" y="764704"/>
            <a:ext cx="3384376" cy="3637413"/>
          </a:xfrm>
          <a:prstGeom prst="rect">
            <a:avLst/>
          </a:prstGeom>
          <a:ln>
            <a:noFill/>
          </a:ln>
          <a:effectLst>
            <a:outerShdw blurRad="292100" dist="139700" dir="2700000" algn="tl" rotWithShape="0">
              <a:srgbClr val="333333">
                <a:alpha val="65000"/>
              </a:srgbClr>
            </a:outerShdw>
          </a:effectLst>
        </p:spPr>
      </p:pic>
      <p:pic>
        <p:nvPicPr>
          <p:cNvPr id="1030" name="Picture 6" descr="Αποτέλεσμα εικόνας για σανδαλια στην ελλάδα"/>
          <p:cNvPicPr>
            <a:picLocks noChangeAspect="1" noChangeArrowheads="1"/>
          </p:cNvPicPr>
          <p:nvPr/>
        </p:nvPicPr>
        <p:blipFill>
          <a:blip r:embed="rId4" cstate="print"/>
          <a:srcRect/>
          <a:stretch>
            <a:fillRect/>
          </a:stretch>
        </p:blipFill>
        <p:spPr bwMode="auto">
          <a:xfrm>
            <a:off x="395536" y="3933056"/>
            <a:ext cx="2016224" cy="2520280"/>
          </a:xfrm>
          <a:prstGeom prst="rect">
            <a:avLst/>
          </a:prstGeom>
          <a:ln>
            <a:noFill/>
          </a:ln>
          <a:effectLst>
            <a:outerShdw blurRad="292100" dist="139700" dir="2700000" algn="tl" rotWithShape="0">
              <a:srgbClr val="333333">
                <a:alpha val="65000"/>
              </a:srgbClr>
            </a:outerShdw>
          </a:effectLst>
        </p:spPr>
      </p:pic>
      <p:pic>
        <p:nvPicPr>
          <p:cNvPr id="1032" name="Picture 8" descr="Αποτέλεσμα εικόνας για σανδαλια στην ελλάδα"/>
          <p:cNvPicPr>
            <a:picLocks noChangeAspect="1" noChangeArrowheads="1"/>
          </p:cNvPicPr>
          <p:nvPr/>
        </p:nvPicPr>
        <p:blipFill>
          <a:blip r:embed="rId5" cstate="print"/>
          <a:srcRect/>
          <a:stretch>
            <a:fillRect/>
          </a:stretch>
        </p:blipFill>
        <p:spPr bwMode="auto">
          <a:xfrm>
            <a:off x="2627784" y="3861048"/>
            <a:ext cx="2520280" cy="2520280"/>
          </a:xfrm>
          <a:prstGeom prst="rect">
            <a:avLst/>
          </a:prstGeom>
          <a:ln>
            <a:noFill/>
          </a:ln>
          <a:effectLst>
            <a:outerShdw blurRad="292100" dist="139700" dir="2700000" algn="tl" rotWithShape="0">
              <a:srgbClr val="333333">
                <a:alpha val="65000"/>
              </a:srgbClr>
            </a:outerShdw>
          </a:effectLst>
        </p:spPr>
      </p:pic>
      <p:sp>
        <p:nvSpPr>
          <p:cNvPr id="1034" name="AutoShape 10" descr="Αποτέλεσμα εικόνας για σανδαλια στην ελλάδ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6" name="AutoShape 12" descr="Αποτέλεσμα εικόνας για σανδαλια στην ελλάδ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8" name="AutoShape 14" descr="Αποτέλεσμα εικόνας για σανδαλια στην ελλάδ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40" name="Picture 16" descr="Αποτέλεσμα εικόνας για σανδαλια στην ελλάδα"/>
          <p:cNvPicPr>
            <a:picLocks noChangeAspect="1" noChangeArrowheads="1"/>
          </p:cNvPicPr>
          <p:nvPr/>
        </p:nvPicPr>
        <p:blipFill>
          <a:blip r:embed="rId6" cstate="print"/>
          <a:srcRect/>
          <a:stretch>
            <a:fillRect/>
          </a:stretch>
        </p:blipFill>
        <p:spPr bwMode="auto">
          <a:xfrm>
            <a:off x="6084168" y="4581128"/>
            <a:ext cx="2016224" cy="20162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Αποτέλεσμα εικόνας για σανδαλια με κορδονια χρυσα"/>
          <p:cNvPicPr>
            <a:picLocks noChangeAspect="1" noChangeArrowheads="1"/>
          </p:cNvPicPr>
          <p:nvPr/>
        </p:nvPicPr>
        <p:blipFill>
          <a:blip r:embed="rId2" cstate="print"/>
          <a:srcRect/>
          <a:stretch>
            <a:fillRect/>
          </a:stretch>
        </p:blipFill>
        <p:spPr bwMode="auto">
          <a:xfrm>
            <a:off x="6228184" y="3789040"/>
            <a:ext cx="2085975" cy="2381250"/>
          </a:xfrm>
          <a:prstGeom prst="rect">
            <a:avLst/>
          </a:prstGeom>
          <a:ln>
            <a:noFill/>
          </a:ln>
          <a:effectLst>
            <a:outerShdw blurRad="292100" dist="139700" dir="2700000" algn="tl" rotWithShape="0">
              <a:srgbClr val="333333">
                <a:alpha val="65000"/>
              </a:srgbClr>
            </a:outerShdw>
          </a:effectLst>
        </p:spPr>
      </p:pic>
      <p:pic>
        <p:nvPicPr>
          <p:cNvPr id="4102" name="Picture 6" descr="Αποτέλεσμα εικόνας για σανδαλια με κορδονια χρυσα"/>
          <p:cNvPicPr>
            <a:picLocks noChangeAspect="1" noChangeArrowheads="1"/>
          </p:cNvPicPr>
          <p:nvPr/>
        </p:nvPicPr>
        <p:blipFill>
          <a:blip r:embed="rId3" cstate="print"/>
          <a:srcRect/>
          <a:stretch>
            <a:fillRect/>
          </a:stretch>
        </p:blipFill>
        <p:spPr bwMode="auto">
          <a:xfrm>
            <a:off x="5364088" y="116632"/>
            <a:ext cx="3456384" cy="3384376"/>
          </a:xfrm>
          <a:prstGeom prst="rect">
            <a:avLst/>
          </a:prstGeom>
          <a:ln>
            <a:noFill/>
          </a:ln>
          <a:effectLst>
            <a:outerShdw blurRad="292100" dist="139700" dir="2700000" algn="tl" rotWithShape="0">
              <a:srgbClr val="333333">
                <a:alpha val="65000"/>
              </a:srgbClr>
            </a:outerShdw>
          </a:effectLst>
        </p:spPr>
      </p:pic>
      <p:pic>
        <p:nvPicPr>
          <p:cNvPr id="4104" name="Picture 8" descr="Αποτέλεσμα εικόνας για σανδαλια με κορδονια χρυσα"/>
          <p:cNvPicPr>
            <a:picLocks noChangeAspect="1" noChangeArrowheads="1"/>
          </p:cNvPicPr>
          <p:nvPr/>
        </p:nvPicPr>
        <p:blipFill>
          <a:blip r:embed="rId4" cstate="print"/>
          <a:srcRect/>
          <a:stretch>
            <a:fillRect/>
          </a:stretch>
        </p:blipFill>
        <p:spPr bwMode="auto">
          <a:xfrm>
            <a:off x="251520" y="1052736"/>
            <a:ext cx="3888432" cy="498497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i.pinimg.com/564x/34/1f/48/341f48fa59a0ed10d18bc7f61a51c60a.jpg"/>
          <p:cNvPicPr>
            <a:picLocks noChangeAspect="1" noChangeArrowheads="1"/>
          </p:cNvPicPr>
          <p:nvPr/>
        </p:nvPicPr>
        <p:blipFill>
          <a:blip r:embed="rId2" cstate="print"/>
          <a:srcRect/>
          <a:stretch>
            <a:fillRect/>
          </a:stretch>
        </p:blipFill>
        <p:spPr bwMode="auto">
          <a:xfrm>
            <a:off x="2267744" y="1628800"/>
            <a:ext cx="4680520" cy="374441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sympossio.gr/wordpress/wp-content/uploads/2018/01/IMG_0776.jpg"/>
          <p:cNvPicPr>
            <a:picLocks noChangeAspect="1" noChangeArrowheads="1"/>
          </p:cNvPicPr>
          <p:nvPr/>
        </p:nvPicPr>
        <p:blipFill>
          <a:blip r:embed="rId2" cstate="print"/>
          <a:srcRect/>
          <a:stretch>
            <a:fillRect/>
          </a:stretch>
        </p:blipFill>
        <p:spPr bwMode="auto">
          <a:xfrm>
            <a:off x="755576" y="2060848"/>
            <a:ext cx="3348532" cy="3096344"/>
          </a:xfrm>
          <a:prstGeom prst="rect">
            <a:avLst/>
          </a:prstGeom>
          <a:ln>
            <a:noFill/>
          </a:ln>
          <a:effectLst>
            <a:outerShdw blurRad="292100" dist="139700" dir="2700000" algn="tl" rotWithShape="0">
              <a:srgbClr val="333333">
                <a:alpha val="65000"/>
              </a:srgbClr>
            </a:outerShdw>
          </a:effectLst>
        </p:spPr>
      </p:pic>
      <p:pic>
        <p:nvPicPr>
          <p:cNvPr id="15364" name="Picture 4" descr="https://www.sympossio.gr/wordpress/wp-content/uploads/2018/01/Capture-2.png"/>
          <p:cNvPicPr>
            <a:picLocks noChangeAspect="1" noChangeArrowheads="1"/>
          </p:cNvPicPr>
          <p:nvPr/>
        </p:nvPicPr>
        <p:blipFill>
          <a:blip r:embed="rId3" cstate="print"/>
          <a:srcRect/>
          <a:stretch>
            <a:fillRect/>
          </a:stretch>
        </p:blipFill>
        <p:spPr bwMode="auto">
          <a:xfrm>
            <a:off x="1043608" y="692696"/>
            <a:ext cx="2619375" cy="828676"/>
          </a:xfrm>
          <a:prstGeom prst="rect">
            <a:avLst/>
          </a:prstGeom>
          <a:ln>
            <a:noFill/>
          </a:ln>
          <a:effectLst>
            <a:outerShdw blurRad="292100" dist="139700" dir="2700000" algn="tl" rotWithShape="0">
              <a:srgbClr val="333333">
                <a:alpha val="65000"/>
              </a:srgbClr>
            </a:outerShdw>
          </a:effectLst>
        </p:spPr>
      </p:pic>
      <p:pic>
        <p:nvPicPr>
          <p:cNvPr id="4" name="Picture 2" descr="Αποτέλεσμα εικόνας για ΠΑΡΑΔΟΣΙΑΚΑ ΚΑΛΑΘΙΑ  ΣΤΗΝ ΕΛΛΑΔΑ"/>
          <p:cNvPicPr>
            <a:picLocks noChangeAspect="1" noChangeArrowheads="1"/>
          </p:cNvPicPr>
          <p:nvPr/>
        </p:nvPicPr>
        <p:blipFill>
          <a:blip r:embed="rId4" cstate="print"/>
          <a:srcRect/>
          <a:stretch>
            <a:fillRect/>
          </a:stretch>
        </p:blipFill>
        <p:spPr bwMode="auto">
          <a:xfrm>
            <a:off x="4788024" y="1412776"/>
            <a:ext cx="3657600" cy="487680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6866" name="Picture 2" descr="https://www.greece-is.com/wp-content/uploads/2020/04/TINOS-volax-iosif-865.jpg"/>
          <p:cNvPicPr>
            <a:picLocks noChangeAspect="1" noChangeArrowheads="1"/>
          </p:cNvPicPr>
          <p:nvPr/>
        </p:nvPicPr>
        <p:blipFill>
          <a:blip r:embed="rId2" cstate="print"/>
          <a:srcRect/>
          <a:stretch>
            <a:fillRect/>
          </a:stretch>
        </p:blipFill>
        <p:spPr bwMode="auto">
          <a:xfrm>
            <a:off x="395536" y="1484784"/>
            <a:ext cx="8424936" cy="476152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836712"/>
            <a:ext cx="8229600" cy="1066800"/>
          </a:xfrm>
        </p:spPr>
        <p:txBody>
          <a:bodyPr/>
          <a:lstStyle/>
          <a:p>
            <a:r>
              <a:rPr lang="en-US" dirty="0" smtClean="0"/>
              <a:t>THE ABANDONED CRAFT </a:t>
            </a:r>
            <a:endParaRPr lang="el-GR" dirty="0"/>
          </a:p>
        </p:txBody>
      </p:sp>
      <p:sp>
        <p:nvSpPr>
          <p:cNvPr id="3" name="2 - Θέση περιεχομένου"/>
          <p:cNvSpPr>
            <a:spLocks noGrp="1"/>
          </p:cNvSpPr>
          <p:nvPr>
            <p:ph idx="1"/>
          </p:nvPr>
        </p:nvSpPr>
        <p:spPr>
          <a:xfrm>
            <a:off x="457200" y="2060848"/>
            <a:ext cx="8229600" cy="4513688"/>
          </a:xfrm>
        </p:spPr>
        <p:txBody>
          <a:bodyPr>
            <a:normAutofit fontScale="70000" lnSpcReduction="20000"/>
          </a:bodyPr>
          <a:lstStyle/>
          <a:p>
            <a:pPr>
              <a:buNone/>
            </a:pPr>
            <a:r>
              <a:rPr lang="en-US" b="1" dirty="0" smtClean="0"/>
              <a:t>WEAVING ON THE LOOM</a:t>
            </a:r>
            <a:r>
              <a:rPr lang="en-US" dirty="0" smtClean="0"/>
              <a:t> </a:t>
            </a:r>
          </a:p>
          <a:p>
            <a:r>
              <a:rPr lang="en-US" dirty="0" smtClean="0"/>
              <a:t>Its know-how, was passed down from grandmothers to daughters for centuries. Looms were wooden devices that held the warp threads in place while filling threads were woven through them. There was not a home without a loom given that it was used to provide necessities for the household, i.e. table cloths, rugs and </a:t>
            </a:r>
            <a:r>
              <a:rPr lang="en-US" dirty="0" err="1" smtClean="0"/>
              <a:t>kilims</a:t>
            </a:r>
            <a:r>
              <a:rPr lang="en-US" dirty="0" smtClean="0"/>
              <a:t>, blankets and pillowcases, etc. </a:t>
            </a:r>
          </a:p>
          <a:p>
            <a:endParaRPr lang="en-US" dirty="0" smtClean="0"/>
          </a:p>
          <a:p>
            <a:r>
              <a:rPr lang="en-US" dirty="0" smtClean="0"/>
              <a:t>Woven </a:t>
            </a:r>
            <a:r>
              <a:rPr lang="en-US" dirty="0" err="1" smtClean="0"/>
              <a:t>kilims</a:t>
            </a:r>
            <a:r>
              <a:rPr lang="en-US" dirty="0" smtClean="0"/>
              <a:t> would often be hanged on the walls to warm the houses in cold weather. Housewives would spend countless hours producing works of art in the loom, and so would young women who would use it to make their entire dowries. </a:t>
            </a:r>
          </a:p>
          <a:p>
            <a:endParaRPr lang="en-US" dirty="0" smtClean="0"/>
          </a:p>
          <a:p>
            <a:r>
              <a:rPr lang="en-US" dirty="0" smtClean="0"/>
              <a:t>Weavers could only weave a cloth as wide as their arm span and would use either wool, cotton or flax as raw material. If cloth needed to be wider, two people would do the task. Also, weavers were required to have very good hands-legs-eyes coordination, as their whole body participated in the job. Today, one might see wooden looms in villages, but very few are still in use.</a:t>
            </a:r>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www.sympossio.gr/wordpress/wp-content/uploads/2018/01/shutterstock_432009742-300x239.jpg"/>
          <p:cNvPicPr>
            <a:picLocks noChangeAspect="1" noChangeArrowheads="1"/>
          </p:cNvPicPr>
          <p:nvPr/>
        </p:nvPicPr>
        <p:blipFill>
          <a:blip r:embed="rId2" cstate="print"/>
          <a:srcRect/>
          <a:stretch>
            <a:fillRect/>
          </a:stretch>
        </p:blipFill>
        <p:spPr bwMode="auto">
          <a:xfrm>
            <a:off x="179512" y="1340768"/>
            <a:ext cx="5112568" cy="4608512"/>
          </a:xfrm>
          <a:prstGeom prst="rect">
            <a:avLst/>
          </a:prstGeom>
          <a:ln>
            <a:noFill/>
          </a:ln>
          <a:effectLst>
            <a:outerShdw blurRad="292100" dist="139700" dir="2700000" algn="tl" rotWithShape="0">
              <a:srgbClr val="333333">
                <a:alpha val="65000"/>
              </a:srgbClr>
            </a:outerShdw>
          </a:effectLst>
        </p:spPr>
      </p:pic>
      <p:pic>
        <p:nvPicPr>
          <p:cNvPr id="7170" name="Picture 2" descr="Αποτέλεσμα εικόνας για ΠΑΡΑΔΟΣΙΑΚΑ  ΧΕΙΡΟΤΕΧΝΙΑΣ ΣΤΗΝ ΕΛΛΑΔΑ"/>
          <p:cNvPicPr>
            <a:picLocks noChangeAspect="1" noChangeArrowheads="1"/>
          </p:cNvPicPr>
          <p:nvPr/>
        </p:nvPicPr>
        <p:blipFill>
          <a:blip r:embed="rId3" cstate="print"/>
          <a:srcRect/>
          <a:stretch>
            <a:fillRect/>
          </a:stretch>
        </p:blipFill>
        <p:spPr bwMode="auto">
          <a:xfrm>
            <a:off x="5436096" y="1628800"/>
            <a:ext cx="3707904" cy="3543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380</TotalTime>
  <Words>649</Words>
  <Application>Microsoft Office PowerPoint</Application>
  <PresentationFormat>Προβολή στην οθόνη (4:3)</PresentationFormat>
  <Paragraphs>52</Paragraphs>
  <Slides>56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56</vt:i4>
      </vt:variant>
    </vt:vector>
  </HeadingPairs>
  <TitlesOfParts>
    <vt:vector size="57" baseType="lpstr">
      <vt:lpstr>Ροή</vt:lpstr>
      <vt:lpstr>Traditional Handicrafts in Greece </vt:lpstr>
      <vt:lpstr>        </vt:lpstr>
      <vt:lpstr>Διαφάνεια 3</vt:lpstr>
      <vt:lpstr>A CRAFT HARD TO MASTER</vt:lpstr>
      <vt:lpstr>Διαφάνεια 5</vt:lpstr>
      <vt:lpstr>Διαφάνεια 6</vt:lpstr>
      <vt:lpstr>Διαφάνεια 7</vt:lpstr>
      <vt:lpstr>THE ABANDONED CRAFT </vt:lpstr>
      <vt:lpstr>Διαφάνεια 9</vt:lpstr>
      <vt:lpstr>Διαφάνεια 10</vt:lpstr>
      <vt:lpstr>Διαφάνεια 11</vt:lpstr>
      <vt:lpstr>Διαφάνεια 12</vt:lpstr>
      <vt:lpstr>Διαφάνεια 13</vt:lpstr>
      <vt:lpstr>CRAFTY AND ELEGANT</vt:lpstr>
      <vt:lpstr>Διαφάνεια 15</vt:lpstr>
      <vt:lpstr>Διαφάνεια 16</vt:lpstr>
      <vt:lpstr>Διαφάνεια 17</vt:lpstr>
      <vt:lpstr>Διαφάνεια 18</vt:lpstr>
      <vt:lpstr>Διαφάνεια 19</vt:lpstr>
      <vt:lpstr>THE SURVIVING CRAFT </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Leather handicrafts</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Handicrafts in Greece </dc:title>
  <dc:creator>user</dc:creator>
  <cp:lastModifiedBy>user</cp:lastModifiedBy>
  <cp:revision>40</cp:revision>
  <dcterms:created xsi:type="dcterms:W3CDTF">2021-01-30T21:58:28Z</dcterms:created>
  <dcterms:modified xsi:type="dcterms:W3CDTF">2021-02-13T19:38:53Z</dcterms:modified>
</cp:coreProperties>
</file>