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8" r:id="rId13"/>
    <p:sldId id="266"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2342CEA3-3058-4D43-AE35-B3DA76CB4003}" type="datetimeFigureOut">
              <a:rPr lang="el-GR" smtClean="0"/>
              <a:pPr/>
              <a:t>14/2/2021</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14/2/2021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14/2/2021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14/2/2021</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14/2/2021</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2342CEA3-3058-4D43-AE35-B3DA76CB4003}" type="datetimeFigureOut">
              <a:rPr lang="el-GR" smtClean="0"/>
              <a:pPr/>
              <a:t>14/2/2021</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2342CEA3-3058-4D43-AE35-B3DA76CB4003}" type="datetimeFigureOut">
              <a:rPr lang="el-GR" smtClean="0"/>
              <a:pPr/>
              <a:t>14/2/2021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2342CEA3-3058-4D43-AE35-B3DA76CB4003}" type="datetimeFigureOut">
              <a:rPr lang="el-GR" smtClean="0"/>
              <a:pPr/>
              <a:t>14/2/2021</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D3F1D1C4-C2D9-4231-9FB2-B2D9D97AA41D}"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42CEA3-3058-4D43-AE35-B3DA76CB4003}" type="datetimeFigureOut">
              <a:rPr lang="el-GR" smtClean="0"/>
              <a:pPr/>
              <a:t>14/2/2021</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1484784"/>
            <a:ext cx="7772400" cy="1470025"/>
          </a:xfrm>
        </p:spPr>
        <p:txBody>
          <a:bodyPr>
            <a:normAutofit fontScale="90000"/>
          </a:bodyPr>
          <a:lstStyle/>
          <a:p>
            <a:r>
              <a:rPr lang="en-US" dirty="0" smtClean="0"/>
              <a:t>Traditional table games in Greece </a:t>
            </a:r>
            <a:endParaRPr lang="el-GR" dirty="0"/>
          </a:p>
        </p:txBody>
      </p:sp>
      <p:sp>
        <p:nvSpPr>
          <p:cNvPr id="3" name="2 - Υπότιτλος"/>
          <p:cNvSpPr>
            <a:spLocks noGrp="1"/>
          </p:cNvSpPr>
          <p:nvPr>
            <p:ph type="subTitle" idx="1"/>
          </p:nvPr>
        </p:nvSpPr>
        <p:spPr>
          <a:xfrm>
            <a:off x="4067944" y="4653136"/>
            <a:ext cx="4136504" cy="910952"/>
          </a:xfrm>
        </p:spPr>
        <p:txBody>
          <a:bodyPr/>
          <a:lstStyle/>
          <a:p>
            <a:r>
              <a:rPr lang="en-US" b="1" dirty="0" smtClean="0">
                <a:solidFill>
                  <a:schemeClr val="tx1"/>
                </a:solidFill>
              </a:rPr>
              <a:t>4</a:t>
            </a:r>
            <a:r>
              <a:rPr lang="en-US" b="1" baseline="30000" dirty="0" smtClean="0">
                <a:solidFill>
                  <a:schemeClr val="tx1"/>
                </a:solidFill>
              </a:rPr>
              <a:t>th</a:t>
            </a:r>
            <a:r>
              <a:rPr lang="en-US" b="1" dirty="0" smtClean="0">
                <a:solidFill>
                  <a:schemeClr val="tx1"/>
                </a:solidFill>
              </a:rPr>
              <a:t> EPAL KAVLAS </a:t>
            </a:r>
            <a:endParaRPr lang="el-GR" b="1" dirty="0">
              <a:solidFill>
                <a:schemeClr val="tx1"/>
              </a:solidFill>
            </a:endParaRPr>
          </a:p>
        </p:txBody>
      </p:sp>
      <p:pic>
        <p:nvPicPr>
          <p:cNvPr id="3073" name="Picture 1" descr="C:\Users\user\Desktop\DIFFERENT BUT TOGETHER\LOGO\FINAL LOGO\ITALY.jpg"/>
          <p:cNvPicPr>
            <a:picLocks noChangeAspect="1" noChangeArrowheads="1"/>
          </p:cNvPicPr>
          <p:nvPr/>
        </p:nvPicPr>
        <p:blipFill>
          <a:blip r:embed="rId2" cstate="print"/>
          <a:srcRect/>
          <a:stretch>
            <a:fillRect/>
          </a:stretch>
        </p:blipFill>
        <p:spPr bwMode="auto">
          <a:xfrm>
            <a:off x="827584" y="3212976"/>
            <a:ext cx="1368152" cy="13681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Βασίλης Αργύρης: Ο Λάζαρος Καμπούρης, ο Κώστας Γαντζούδης ο Γιώργος  Καμπούρης και ο Κώστας Βασιλός παίζουν δηλωτή"/>
          <p:cNvPicPr>
            <a:picLocks noChangeAspect="1" noChangeArrowheads="1"/>
          </p:cNvPicPr>
          <p:nvPr/>
        </p:nvPicPr>
        <p:blipFill>
          <a:blip r:embed="rId2" cstate="print"/>
          <a:srcRect/>
          <a:stretch>
            <a:fillRect/>
          </a:stretch>
        </p:blipFill>
        <p:spPr bwMode="auto">
          <a:xfrm>
            <a:off x="1187624" y="692696"/>
            <a:ext cx="7104789" cy="53285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484784"/>
            <a:ext cx="8229600" cy="4525963"/>
          </a:xfrm>
        </p:spPr>
        <p:txBody>
          <a:bodyPr>
            <a:normAutofit fontScale="62500" lnSpcReduction="20000"/>
          </a:bodyPr>
          <a:lstStyle/>
          <a:p>
            <a:pPr fontAlgn="base">
              <a:buNone/>
            </a:pPr>
            <a:r>
              <a:rPr lang="en-US" dirty="0" smtClean="0"/>
              <a:t>Objective</a:t>
            </a:r>
          </a:p>
          <a:p>
            <a:pPr fontAlgn="base"/>
            <a:r>
              <a:rPr lang="en-US" dirty="0" smtClean="0"/>
              <a:t>To obtain more points than your opponent.</a:t>
            </a:r>
          </a:p>
          <a:p>
            <a:pPr fontAlgn="base"/>
            <a:r>
              <a:rPr lang="en-US" dirty="0" smtClean="0"/>
              <a:t>What counts as points? By the end of a round, having more cards than your opponent counts as 4 points towards your score.</a:t>
            </a:r>
          </a:p>
          <a:p>
            <a:pPr fontAlgn="base"/>
            <a:r>
              <a:rPr lang="en-US" dirty="0" smtClean="0"/>
              <a:t>Having the 2 of clubs  and each ace count as one point each. Having the 10 of diamonds  counts as two points towards your score.</a:t>
            </a:r>
          </a:p>
          <a:p>
            <a:pPr fontAlgn="base"/>
            <a:r>
              <a:rPr lang="en-US" dirty="0" smtClean="0"/>
              <a:t>Having a </a:t>
            </a:r>
            <a:r>
              <a:rPr lang="en-US" i="1" dirty="0" err="1" smtClean="0"/>
              <a:t>xeri</a:t>
            </a:r>
            <a:r>
              <a:rPr lang="en-US" dirty="0" smtClean="0"/>
              <a:t> (sweep) counts as 10 points towards your score. </a:t>
            </a:r>
          </a:p>
          <a:p>
            <a:pPr fontAlgn="base">
              <a:buNone/>
            </a:pPr>
            <a:r>
              <a:rPr lang="en-US" dirty="0" smtClean="0"/>
              <a:t>Game Play</a:t>
            </a:r>
          </a:p>
          <a:p>
            <a:pPr fontAlgn="base"/>
            <a:r>
              <a:rPr lang="en-US" dirty="0" smtClean="0"/>
              <a:t>The dealer deals each player 6 cards to start and places 4 cards on the board. The non-dealer player goes first.</a:t>
            </a:r>
          </a:p>
          <a:p>
            <a:pPr fontAlgn="base"/>
            <a:r>
              <a:rPr lang="en-US" dirty="0" smtClean="0"/>
              <a:t>Players alternate turns. Each turn involves choosing a card from your hand and doing either a drop, take, or a join with it and with cards on the board. When each player has used all of their cards in their hand, the dealer deals a new set of 6 cards to each player and game play resumes. This occurs until all of the cards in the deck are gone. This indicates the end of the round and the score is tallied.</a:t>
            </a:r>
          </a:p>
          <a:p>
            <a:endParaRPr lang="el-GR" dirty="0"/>
          </a:p>
        </p:txBody>
      </p:sp>
      <p:sp>
        <p:nvSpPr>
          <p:cNvPr id="2" name="1 - Τίτλος"/>
          <p:cNvSpPr>
            <a:spLocks noGrp="1"/>
          </p:cNvSpPr>
          <p:nvPr>
            <p:ph type="title"/>
          </p:nvPr>
        </p:nvSpPr>
        <p:spPr/>
        <p:txBody>
          <a:bodyPr>
            <a:normAutofit fontScale="90000"/>
          </a:bodyPr>
          <a:lstStyle/>
          <a:p>
            <a:r>
              <a:rPr lang="en-US" b="1" dirty="0" smtClean="0"/>
              <a:t/>
            </a:r>
            <a:br>
              <a:rPr lang="en-US" b="1" dirty="0" smtClean="0"/>
            </a:br>
            <a:r>
              <a:rPr lang="en-US" b="1" dirty="0" err="1" smtClean="0"/>
              <a:t>Diloti</a:t>
            </a:r>
            <a:r>
              <a:rPr lang="en-US" b="1" dirty="0" smtClean="0"/>
              <a:t>: How to play</a:t>
            </a:r>
            <a:br>
              <a:rPr lang="en-US" b="1" dirty="0" smtClean="0"/>
            </a:b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Πάφος: Μετέτρεψαν καφενείο σε λέσχη, Πιάστηκαν στα «πράσα» -  Taxidromos24.com"/>
          <p:cNvPicPr>
            <a:picLocks noChangeAspect="1" noChangeArrowheads="1"/>
          </p:cNvPicPr>
          <p:nvPr/>
        </p:nvPicPr>
        <p:blipFill>
          <a:blip r:embed="rId2" cstate="print"/>
          <a:srcRect/>
          <a:stretch>
            <a:fillRect/>
          </a:stretch>
        </p:blipFill>
        <p:spPr bwMode="auto">
          <a:xfrm>
            <a:off x="755576" y="692696"/>
            <a:ext cx="7734300" cy="4762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62500" lnSpcReduction="20000"/>
          </a:bodyPr>
          <a:lstStyle/>
          <a:p>
            <a:pPr fontAlgn="base"/>
            <a:r>
              <a:rPr lang="en-US" dirty="0" smtClean="0"/>
              <a:t>• </a:t>
            </a:r>
            <a:r>
              <a:rPr lang="en-US" b="1" dirty="0" err="1" smtClean="0"/>
              <a:t>Pilota</a:t>
            </a:r>
            <a:r>
              <a:rPr lang="en-US" dirty="0" smtClean="0"/>
              <a:t> - similar to the French game </a:t>
            </a:r>
            <a:r>
              <a:rPr lang="en-US" dirty="0" err="1" smtClean="0"/>
              <a:t>Belote</a:t>
            </a:r>
            <a:r>
              <a:rPr lang="en-US" dirty="0" smtClean="0"/>
              <a:t>, played with 32 cards. </a:t>
            </a:r>
            <a:r>
              <a:rPr lang="en-US" dirty="0" err="1" smtClean="0"/>
              <a:t>Bourloto</a:t>
            </a:r>
            <a:r>
              <a:rPr lang="en-US" dirty="0" smtClean="0"/>
              <a:t> may be the same or a similar game.</a:t>
            </a:r>
          </a:p>
          <a:p>
            <a:pPr fontAlgn="base"/>
            <a:r>
              <a:rPr lang="en-US" dirty="0" smtClean="0"/>
              <a:t>• </a:t>
            </a:r>
            <a:r>
              <a:rPr lang="en-US" b="1" dirty="0" err="1" smtClean="0"/>
              <a:t>Koltsina</a:t>
            </a:r>
            <a:r>
              <a:rPr lang="en-US" dirty="0" smtClean="0"/>
              <a:t> (or </a:t>
            </a:r>
            <a:r>
              <a:rPr lang="en-US" dirty="0" err="1" smtClean="0"/>
              <a:t>Koultsina</a:t>
            </a:r>
            <a:r>
              <a:rPr lang="en-US" dirty="0" smtClean="0"/>
              <a:t>), also known as </a:t>
            </a:r>
            <a:r>
              <a:rPr lang="en-US" dirty="0" err="1" smtClean="0"/>
              <a:t>Pastra</a:t>
            </a:r>
            <a:r>
              <a:rPr lang="en-US" dirty="0" smtClean="0"/>
              <a:t> - a fishing game, which may possibly be similar to the Arabian game Basra.</a:t>
            </a:r>
          </a:p>
          <a:p>
            <a:pPr fontAlgn="base"/>
            <a:r>
              <a:rPr lang="en-US" dirty="0" smtClean="0"/>
              <a:t>• </a:t>
            </a:r>
            <a:r>
              <a:rPr lang="en-US" b="1" dirty="0" err="1" smtClean="0"/>
              <a:t>Kseri</a:t>
            </a:r>
            <a:r>
              <a:rPr lang="en-US" b="1" dirty="0" smtClean="0"/>
              <a:t> </a:t>
            </a:r>
            <a:r>
              <a:rPr lang="en-US" dirty="0" smtClean="0"/>
              <a:t>is another fishing game, said to be similar to the Turkish game </a:t>
            </a:r>
            <a:r>
              <a:rPr lang="en-US" dirty="0" err="1" smtClean="0"/>
              <a:t>Pishti</a:t>
            </a:r>
            <a:r>
              <a:rPr lang="en-US" dirty="0" smtClean="0"/>
              <a:t>.</a:t>
            </a:r>
          </a:p>
          <a:p>
            <a:pPr fontAlgn="base"/>
            <a:r>
              <a:rPr lang="en-US" dirty="0" smtClean="0"/>
              <a:t>• </a:t>
            </a:r>
            <a:r>
              <a:rPr lang="en-US" b="1" dirty="0" err="1" smtClean="0"/>
              <a:t>Biriba</a:t>
            </a:r>
            <a:r>
              <a:rPr lang="en-US" dirty="0" smtClean="0"/>
              <a:t> - a two pack rummy game in which the aim is to make "</a:t>
            </a:r>
            <a:r>
              <a:rPr lang="en-US" dirty="0" err="1" smtClean="0"/>
              <a:t>biribas</a:t>
            </a:r>
            <a:r>
              <a:rPr lang="en-US" dirty="0" smtClean="0"/>
              <a:t>", which are sets of at least seven cards of the same rank or seven cards in sequence in suit.</a:t>
            </a:r>
          </a:p>
          <a:p>
            <a:pPr fontAlgn="base"/>
            <a:r>
              <a:rPr lang="en-US" dirty="0" smtClean="0"/>
              <a:t>• </a:t>
            </a:r>
            <a:r>
              <a:rPr lang="en-US" b="1" dirty="0" err="1" smtClean="0"/>
              <a:t>Koum-kan</a:t>
            </a:r>
            <a:r>
              <a:rPr lang="en-US" dirty="0" smtClean="0"/>
              <a:t> - sometimes written </a:t>
            </a:r>
            <a:r>
              <a:rPr lang="en-US" dirty="0" err="1" smtClean="0"/>
              <a:t>Kum-kan</a:t>
            </a:r>
            <a:r>
              <a:rPr lang="en-US" dirty="0" smtClean="0"/>
              <a:t> or Kun Kan - is a two deck rummy game in which each player is dealt 11 cards.</a:t>
            </a:r>
          </a:p>
          <a:p>
            <a:pPr fontAlgn="base"/>
            <a:r>
              <a:rPr lang="en-US" dirty="0" smtClean="0"/>
              <a:t>• </a:t>
            </a:r>
            <a:r>
              <a:rPr lang="en-US" b="1" dirty="0" err="1" smtClean="0"/>
              <a:t>Thanassis</a:t>
            </a:r>
            <a:r>
              <a:rPr lang="en-US" dirty="0" smtClean="0"/>
              <a:t> is another Rummy variation.</a:t>
            </a:r>
          </a:p>
          <a:p>
            <a:pPr fontAlgn="base"/>
            <a:r>
              <a:rPr lang="en-US" dirty="0" smtClean="0"/>
              <a:t>• </a:t>
            </a:r>
            <a:r>
              <a:rPr lang="en-US" b="1" dirty="0" err="1" smtClean="0"/>
              <a:t>Prefa</a:t>
            </a:r>
            <a:r>
              <a:rPr lang="en-US" dirty="0" smtClean="0"/>
              <a:t> - a variation of Russian Preference, highly valued among university students and old village people!</a:t>
            </a:r>
          </a:p>
          <a:p>
            <a:pPr fontAlgn="base"/>
            <a:r>
              <a:rPr lang="en-US" dirty="0" smtClean="0"/>
              <a:t>• </a:t>
            </a:r>
            <a:r>
              <a:rPr lang="en-US" b="1" dirty="0" smtClean="0"/>
              <a:t>66</a:t>
            </a:r>
            <a:r>
              <a:rPr lang="en-US" dirty="0" smtClean="0"/>
              <a:t> - the Greek version of the German game of 66.</a:t>
            </a:r>
          </a:p>
          <a:p>
            <a:pPr fontAlgn="base"/>
            <a:r>
              <a:rPr lang="en-US" dirty="0" smtClean="0"/>
              <a:t>• </a:t>
            </a:r>
            <a:r>
              <a:rPr lang="en-US" b="1" dirty="0" err="1" smtClean="0"/>
              <a:t>Agonia</a:t>
            </a:r>
            <a:r>
              <a:rPr lang="en-US" dirty="0" smtClean="0"/>
              <a:t> (Agony) is the Greek version of Crazy Eights, as usual with lots of variations.</a:t>
            </a:r>
          </a:p>
          <a:p>
            <a:pPr fontAlgn="base"/>
            <a:r>
              <a:rPr lang="en-US" dirty="0" smtClean="0"/>
              <a:t>• </a:t>
            </a:r>
            <a:r>
              <a:rPr lang="en-US" b="1" dirty="0" err="1" smtClean="0"/>
              <a:t>Koupes</a:t>
            </a:r>
            <a:r>
              <a:rPr lang="en-US" dirty="0" smtClean="0"/>
              <a:t>, the Greek version of Hearts is becoming more and more popular lately, mostly among younger people.</a:t>
            </a:r>
          </a:p>
          <a:p>
            <a:endParaRPr lang="el-GR" dirty="0"/>
          </a:p>
        </p:txBody>
      </p:sp>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More Greek card games:</a:t>
            </a:r>
            <a:br>
              <a:rPr lang="en-US" dirty="0" smtClean="0"/>
            </a:b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Μπιρίμπα: Αφού μας παχαίνει, γιατί συνεχίζουμε και παίζουμε; | BOVARY"/>
          <p:cNvPicPr>
            <a:picLocks noChangeAspect="1" noChangeArrowheads="1"/>
          </p:cNvPicPr>
          <p:nvPr/>
        </p:nvPicPr>
        <p:blipFill>
          <a:blip r:embed="rId2" cstate="print"/>
          <a:srcRect/>
          <a:stretch>
            <a:fillRect/>
          </a:stretch>
        </p:blipFill>
        <p:spPr bwMode="auto">
          <a:xfrm>
            <a:off x="251520" y="404664"/>
            <a:ext cx="8523106" cy="56849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Love Letter to My Library: Love in the time of COVID-19 | Pima County  Public Library"/>
          <p:cNvPicPr>
            <a:picLocks noChangeAspect="1" noChangeArrowheads="1"/>
          </p:cNvPicPr>
          <p:nvPr/>
        </p:nvPicPr>
        <p:blipFill>
          <a:blip r:embed="rId2" cstate="print"/>
          <a:srcRect/>
          <a:stretch>
            <a:fillRect/>
          </a:stretch>
        </p:blipFill>
        <p:spPr bwMode="auto">
          <a:xfrm>
            <a:off x="755576" y="260648"/>
            <a:ext cx="7883902" cy="52565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r>
              <a:rPr lang="en-US" dirty="0" smtClean="0"/>
              <a:t>In every </a:t>
            </a:r>
            <a:r>
              <a:rPr lang="en-US" dirty="0" err="1" smtClean="0"/>
              <a:t>kafeneio</a:t>
            </a:r>
            <a:r>
              <a:rPr lang="en-US" dirty="0" smtClean="0"/>
              <a:t> around Greece and many Greek run cafes worldwide you are guaranteed to find people playing the beloved game of ‘</a:t>
            </a:r>
            <a:r>
              <a:rPr lang="en-US" dirty="0" err="1" smtClean="0"/>
              <a:t>Tavli</a:t>
            </a:r>
            <a:r>
              <a:rPr lang="en-US" dirty="0" smtClean="0"/>
              <a:t>’. Although it looks like the ‘western’ game of backgammon, there are different rules to </a:t>
            </a:r>
            <a:r>
              <a:rPr lang="en-US" dirty="0" err="1" smtClean="0"/>
              <a:t>Tavli</a:t>
            </a:r>
            <a:r>
              <a:rPr lang="en-US" dirty="0" smtClean="0"/>
              <a:t>, Greece’s longest running and </a:t>
            </a:r>
            <a:r>
              <a:rPr lang="en-US" dirty="0" err="1" smtClean="0"/>
              <a:t>favourite</a:t>
            </a:r>
            <a:r>
              <a:rPr lang="en-US" dirty="0" smtClean="0"/>
              <a:t> board game, which dates back to ancient times.</a:t>
            </a:r>
          </a:p>
          <a:p>
            <a:r>
              <a:rPr lang="en-US" dirty="0" err="1" smtClean="0"/>
              <a:t>Tavli</a:t>
            </a:r>
            <a:r>
              <a:rPr lang="en-US" dirty="0" smtClean="0"/>
              <a:t> means “board” in Greek and there are three games of </a:t>
            </a:r>
            <a:r>
              <a:rPr lang="en-US" dirty="0" err="1" smtClean="0"/>
              <a:t>Tavli</a:t>
            </a:r>
            <a:r>
              <a:rPr lang="en-US" dirty="0" smtClean="0"/>
              <a:t> commonly played:</a:t>
            </a:r>
          </a:p>
          <a:p>
            <a:r>
              <a:rPr lang="en-US" b="1" dirty="0" err="1" smtClean="0"/>
              <a:t>Portes</a:t>
            </a:r>
            <a:r>
              <a:rPr lang="en-US" b="1" dirty="0" smtClean="0"/>
              <a:t> –</a:t>
            </a:r>
            <a:r>
              <a:rPr lang="en-US" dirty="0" smtClean="0"/>
              <a:t> most similar to Western backgammon</a:t>
            </a:r>
          </a:p>
          <a:p>
            <a:r>
              <a:rPr lang="en-US" b="1" dirty="0" err="1" smtClean="0"/>
              <a:t>Plakoto</a:t>
            </a:r>
            <a:r>
              <a:rPr lang="en-US" b="1" dirty="0" smtClean="0"/>
              <a:t> –</a:t>
            </a:r>
            <a:r>
              <a:rPr lang="en-US" dirty="0" smtClean="0"/>
              <a:t> a game where one checker can trap another checker at the same point</a:t>
            </a:r>
          </a:p>
          <a:p>
            <a:r>
              <a:rPr lang="en-US" b="1" dirty="0" err="1" smtClean="0"/>
              <a:t>Fevga</a:t>
            </a:r>
            <a:r>
              <a:rPr lang="en-US" b="1" dirty="0" smtClean="0"/>
              <a:t> –</a:t>
            </a:r>
            <a:r>
              <a:rPr lang="en-US" dirty="0" smtClean="0"/>
              <a:t>where one checker by itself can block a point</a:t>
            </a:r>
          </a:p>
          <a:p>
            <a:r>
              <a:rPr lang="en-US" dirty="0" smtClean="0"/>
              <a:t>These games are played one after another, in matches of three, five, or seven points.</a:t>
            </a:r>
          </a:p>
          <a:p>
            <a:endParaRPr lang="el-GR" dirty="0"/>
          </a:p>
        </p:txBody>
      </p:sp>
      <p:sp>
        <p:nvSpPr>
          <p:cNvPr id="2" name="1 - Τίτλος"/>
          <p:cNvSpPr>
            <a:spLocks noGrp="1"/>
          </p:cNvSpPr>
          <p:nvPr>
            <p:ph type="title"/>
          </p:nvPr>
        </p:nvSpPr>
        <p:spPr/>
        <p:txBody>
          <a:bodyPr/>
          <a:lstStyle/>
          <a:p>
            <a:r>
              <a:rPr lang="en-US" dirty="0" err="1" smtClean="0"/>
              <a:t>Tavli</a:t>
            </a:r>
            <a:r>
              <a:rPr lang="en-US" dirty="0" smtClean="0"/>
              <a:t>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vli"/>
          <p:cNvPicPr>
            <a:picLocks noChangeAspect="1" noChangeArrowheads="1"/>
          </p:cNvPicPr>
          <p:nvPr/>
        </p:nvPicPr>
        <p:blipFill>
          <a:blip r:embed="rId2" cstate="print"/>
          <a:srcRect/>
          <a:stretch>
            <a:fillRect/>
          </a:stretch>
        </p:blipFill>
        <p:spPr bwMode="auto">
          <a:xfrm>
            <a:off x="611560" y="908720"/>
            <a:ext cx="7600950" cy="51244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r>
              <a:rPr lang="en-US" dirty="0" smtClean="0"/>
              <a:t>Only one pair of dice is used, and they are shared between the players.</a:t>
            </a:r>
          </a:p>
          <a:p>
            <a:r>
              <a:rPr lang="en-US" dirty="0" smtClean="0"/>
              <a:t>In the first game, each player rolls one die and the higher number goes first. That player then rolls the dice again to begin his first turn.</a:t>
            </a:r>
          </a:p>
          <a:p>
            <a:r>
              <a:rPr lang="en-US" dirty="0" smtClean="0"/>
              <a:t>After the first game, the winner of the previous game goes first.</a:t>
            </a:r>
          </a:p>
          <a:p>
            <a:r>
              <a:rPr lang="en-US" dirty="0" smtClean="0"/>
              <a:t>The first player to bear off all his checkers gets one point, or, if the winner bears off all his checkers before the loser has borne off any, he gets two points. There is no triple game.</a:t>
            </a:r>
          </a:p>
          <a:p>
            <a:r>
              <a:rPr lang="en-US" dirty="0" smtClean="0"/>
              <a:t>No doubling cube is used.</a:t>
            </a:r>
          </a:p>
          <a:p>
            <a:r>
              <a:rPr lang="en-US" b="1" i="1" dirty="0" smtClean="0"/>
              <a:t>Pace of play:</a:t>
            </a:r>
            <a:endParaRPr lang="en-US" dirty="0" smtClean="0"/>
          </a:p>
          <a:p>
            <a:r>
              <a:rPr lang="en-US" dirty="0" err="1" smtClean="0"/>
              <a:t>Tavli</a:t>
            </a:r>
            <a:r>
              <a:rPr lang="en-US" dirty="0" smtClean="0"/>
              <a:t> is played very quickly. You do not need to wait for your opponent to pick up the dice—you pick them up yourself while he is making his move.</a:t>
            </a:r>
          </a:p>
          <a:p>
            <a:endParaRPr lang="el-GR" dirty="0"/>
          </a:p>
        </p:txBody>
      </p:sp>
      <p:sp>
        <p:nvSpPr>
          <p:cNvPr id="2" name="1 - Τίτλος"/>
          <p:cNvSpPr>
            <a:spLocks noGrp="1"/>
          </p:cNvSpPr>
          <p:nvPr>
            <p:ph type="title"/>
          </p:nvPr>
        </p:nvSpPr>
        <p:spPr/>
        <p:txBody>
          <a:bodyPr>
            <a:normAutofit fontScale="90000"/>
          </a:bodyPr>
          <a:lstStyle/>
          <a:p>
            <a:r>
              <a:rPr lang="en-US" b="1" i="1" dirty="0" smtClean="0"/>
              <a:t/>
            </a:r>
            <a:br>
              <a:rPr lang="en-US" b="1" i="1" dirty="0" smtClean="0"/>
            </a:br>
            <a:r>
              <a:rPr lang="en-US" b="1" i="1" dirty="0" smtClean="0"/>
              <a:t>The games of </a:t>
            </a:r>
            <a:r>
              <a:rPr lang="en-US" b="1" i="1" dirty="0" err="1" smtClean="0"/>
              <a:t>Tavli</a:t>
            </a:r>
            <a:r>
              <a:rPr lang="en-US" b="1" i="1" dirty="0" smtClean="0"/>
              <a:t> have the following rules in common:</a:t>
            </a:r>
            <a:r>
              <a:rPr lang="en-US" dirty="0" smtClean="0"/>
              <a:t/>
            </a:r>
            <a:br>
              <a:rPr lang="en-US" dirty="0" smtClean="0"/>
            </a:b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Αποτέλεσμα εικόνας για tavli game traditional"/>
          <p:cNvPicPr>
            <a:picLocks noChangeAspect="1" noChangeArrowheads="1"/>
          </p:cNvPicPr>
          <p:nvPr/>
        </p:nvPicPr>
        <p:blipFill>
          <a:blip r:embed="rId2" cstate="print"/>
          <a:srcRect/>
          <a:stretch>
            <a:fillRect/>
          </a:stretch>
        </p:blipFill>
        <p:spPr bwMode="auto">
          <a:xfrm>
            <a:off x="611560" y="692696"/>
            <a:ext cx="7869988" cy="44268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n-US" dirty="0" smtClean="0"/>
              <a:t>However, you must not roll the dice while the opponent is still making his move. As long as he has a checker in his hand, or even still has his finger on it, you must wait. If you throw too early, the roll does not count and you have to roll again.</a:t>
            </a:r>
          </a:p>
          <a:p>
            <a:pPr>
              <a:buNone/>
            </a:pPr>
            <a:r>
              <a:rPr lang="en-US" dirty="0" smtClean="0"/>
              <a:t/>
            </a:r>
            <a:br>
              <a:rPr lang="en-US" dirty="0" smtClean="0"/>
            </a:br>
            <a:endParaRPr lang="el-GR" dirty="0"/>
          </a:p>
        </p:txBody>
      </p:sp>
      <p:sp>
        <p:nvSpPr>
          <p:cNvPr id="2" name="1 - Τίτλος"/>
          <p:cNvSpPr>
            <a:spLocks noGrp="1"/>
          </p:cNvSpPr>
          <p:nvPr>
            <p:ph type="title"/>
          </p:nvPr>
        </p:nvSpPr>
        <p:spPr/>
        <p:txBody>
          <a:bodyPr>
            <a:normAutofit fontScale="90000"/>
          </a:bodyPr>
          <a:lstStyle/>
          <a:p>
            <a:r>
              <a:rPr lang="en-US" b="1" i="1" dirty="0" smtClean="0"/>
              <a:t/>
            </a:r>
            <a:br>
              <a:rPr lang="en-US" b="1" i="1" dirty="0" smtClean="0"/>
            </a:br>
            <a:r>
              <a:rPr lang="en-US" b="1" i="1" dirty="0" smtClean="0"/>
              <a:t>Rolling too early:</a:t>
            </a:r>
            <a:r>
              <a:rPr lang="en-US" dirty="0" smtClean="0"/>
              <a:t/>
            </a:r>
            <a:br>
              <a:rPr lang="en-US" dirty="0" smtClean="0"/>
            </a:b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ΤΟΥΡΝΟΥΑ ΤΑΒΛΙ - Newsbomb"/>
          <p:cNvPicPr>
            <a:picLocks noChangeAspect="1" noChangeArrowheads="1"/>
          </p:cNvPicPr>
          <p:nvPr/>
        </p:nvPicPr>
        <p:blipFill>
          <a:blip r:embed="rId2" cstate="print"/>
          <a:srcRect/>
          <a:stretch>
            <a:fillRect/>
          </a:stretch>
        </p:blipFill>
        <p:spPr bwMode="auto">
          <a:xfrm>
            <a:off x="1259632" y="548680"/>
            <a:ext cx="6912768" cy="55446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pPr fontAlgn="base"/>
            <a:r>
              <a:rPr lang="en-US" dirty="0" smtClean="0"/>
              <a:t>Specially during the winters in people play cards in the local </a:t>
            </a:r>
            <a:r>
              <a:rPr lang="en-US" dirty="0" err="1" smtClean="0"/>
              <a:t>tavernas</a:t>
            </a:r>
            <a:r>
              <a:rPr lang="en-US" dirty="0" smtClean="0"/>
              <a:t>. The </a:t>
            </a:r>
            <a:r>
              <a:rPr lang="en-US" dirty="0" err="1" smtClean="0"/>
              <a:t>favourite</a:t>
            </a:r>
            <a:r>
              <a:rPr lang="en-US" dirty="0" smtClean="0"/>
              <a:t> game is </a:t>
            </a:r>
            <a:r>
              <a:rPr lang="en-US" dirty="0" err="1" smtClean="0"/>
              <a:t>Diloti</a:t>
            </a:r>
            <a:r>
              <a:rPr lang="en-US" dirty="0" smtClean="0"/>
              <a:t>, an intriguing game of collecting, or fishing, cards to gain points...and money. Sometimes really a lot of money: thousands of Euros!</a:t>
            </a:r>
          </a:p>
          <a:p>
            <a:pPr fontAlgn="base"/>
            <a:r>
              <a:rPr lang="en-US" dirty="0" smtClean="0"/>
              <a:t>The game is played by men of all ages, and games can go on for hours. It's a fascinating sight to see four men gathered around a table, with sparse light, heavily smoking, and the nervous tension building up, to the final count of points, and wallets being pulled. It's also played in a more relaxed style, with a lot of noise and showing of courage, </a:t>
            </a:r>
            <a:r>
              <a:rPr lang="en-US" dirty="0" err="1" smtClean="0"/>
              <a:t>bravoure</a:t>
            </a:r>
            <a:r>
              <a:rPr lang="en-US" dirty="0" smtClean="0"/>
              <a:t> and machismo, just for fun and honor.</a:t>
            </a:r>
          </a:p>
          <a:p>
            <a:endParaRPr lang="el-GR" dirty="0"/>
          </a:p>
        </p:txBody>
      </p:sp>
      <p:sp>
        <p:nvSpPr>
          <p:cNvPr id="2" name="1 - Τίτλος"/>
          <p:cNvSpPr>
            <a:spLocks noGrp="1"/>
          </p:cNvSpPr>
          <p:nvPr>
            <p:ph type="title"/>
          </p:nvPr>
        </p:nvSpPr>
        <p:spPr/>
        <p:txBody>
          <a:bodyPr/>
          <a:lstStyle/>
          <a:p>
            <a:r>
              <a:rPr lang="en-US" dirty="0" err="1" smtClean="0"/>
              <a:t>Diloti</a:t>
            </a:r>
            <a:r>
              <a:rPr lang="en-US" dirty="0" smtClean="0"/>
              <a:t> Card Game</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548681"/>
            <a:ext cx="8229600" cy="2808312"/>
          </a:xfrm>
        </p:spPr>
        <p:txBody>
          <a:bodyPr/>
          <a:lstStyle/>
          <a:p>
            <a:r>
              <a:rPr lang="en-US" dirty="0" smtClean="0"/>
              <a:t>The game is very similar to that of Casino, more widely known in the West. </a:t>
            </a:r>
            <a:r>
              <a:rPr lang="en-US" dirty="0" err="1" smtClean="0"/>
              <a:t>Diloti</a:t>
            </a:r>
            <a:r>
              <a:rPr lang="en-US" dirty="0" smtClean="0"/>
              <a:t> is a kind of 'fishing game', trying to take cards from the table to gather points. </a:t>
            </a:r>
            <a:endParaRPr lang="el-GR" dirty="0"/>
          </a:p>
        </p:txBody>
      </p:sp>
      <p:pic>
        <p:nvPicPr>
          <p:cNvPr id="22530" name="Picture 2" descr="Cards Transparent Free Png - Bridge Hand Image Clip Art, Png Download -  714x514(#360189) - PngFind"/>
          <p:cNvPicPr>
            <a:picLocks noChangeAspect="1" noChangeArrowheads="1"/>
          </p:cNvPicPr>
          <p:nvPr/>
        </p:nvPicPr>
        <p:blipFill>
          <a:blip r:embed="rId2" cstate="print"/>
          <a:srcRect/>
          <a:stretch>
            <a:fillRect/>
          </a:stretch>
        </p:blipFill>
        <p:spPr bwMode="auto">
          <a:xfrm>
            <a:off x="2555776" y="3284984"/>
            <a:ext cx="3927821" cy="27775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TotalTime>
  <Words>553</Words>
  <Application>Microsoft Office PowerPoint</Application>
  <PresentationFormat>Προβολή στην οθόνη (4:3)</PresentationFormat>
  <Paragraphs>44</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Συγκέντρωση</vt:lpstr>
      <vt:lpstr>Traditional table games in Greece </vt:lpstr>
      <vt:lpstr>Tavli </vt:lpstr>
      <vt:lpstr>Διαφάνεια 3</vt:lpstr>
      <vt:lpstr> The games of Tavli have the following rules in common: </vt:lpstr>
      <vt:lpstr>Διαφάνεια 5</vt:lpstr>
      <vt:lpstr> Rolling too early: </vt:lpstr>
      <vt:lpstr>Διαφάνεια 7</vt:lpstr>
      <vt:lpstr>Diloti Card Game</vt:lpstr>
      <vt:lpstr>Διαφάνεια 9</vt:lpstr>
      <vt:lpstr>Διαφάνεια 10</vt:lpstr>
      <vt:lpstr> Diloti: How to play </vt:lpstr>
      <vt:lpstr>Διαφάνεια 12</vt:lpstr>
      <vt:lpstr> More Greek card games: </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table games in Greece </dc:title>
  <dc:creator>user</dc:creator>
  <cp:lastModifiedBy>user</cp:lastModifiedBy>
  <cp:revision>12</cp:revision>
  <dcterms:created xsi:type="dcterms:W3CDTF">2021-01-30T20:34:35Z</dcterms:created>
  <dcterms:modified xsi:type="dcterms:W3CDTF">2021-02-14T09:13:39Z</dcterms:modified>
</cp:coreProperties>
</file>