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Old Standard TT" pitchFamily="2" charset="77"/>
      <p:regular r:id="rId13"/>
      <p:bold r:id="rId14"/>
      <p: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0"/>
  </p:normalViewPr>
  <p:slideViewPr>
    <p:cSldViewPr snapToGrid="0">
      <p:cViewPr varScale="1">
        <p:scale>
          <a:sx n="133" d="100"/>
          <a:sy n="133" d="100"/>
        </p:scale>
        <p:origin x="50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6003ff0e7_4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26003ff0e7_4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dc8dfc20c82a5e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dc8dfc20c82a5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af9e2b14e0fedb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af9e2b14e0fed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b1cc0f6362b7e2a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b1cc0f6362b7e2a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26003ff0e7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26003ff0e7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8473e93e8f67a54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8473e93e8f67a5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221673e019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221673e01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221673e019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221673e019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6003ff0e7_6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6003ff0e7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90875"/>
            <a:ext cx="8520600" cy="3416400"/>
          </a:xfrm>
          <a:prstGeom prst="rect">
            <a:avLst/>
          </a:prstGeom>
        </p:spPr>
        <p:txBody>
          <a:bodyPr spcFirstLastPara="1" wrap="square" lIns="91425" tIns="91425" rIns="91425" bIns="91425" anchor="t" anchorCtr="0">
            <a:normAutofit/>
          </a:bodyPr>
          <a:lstStyle>
            <a:lvl1pPr marL="457200" lvl="0" indent="-342900">
              <a:lnSpc>
                <a:spcPct val="95000"/>
              </a:lnSpc>
              <a:spcBef>
                <a:spcPts val="0"/>
              </a:spcBef>
              <a:spcAft>
                <a:spcPts val="0"/>
              </a:spcAft>
              <a:buSzPts val="1800"/>
              <a:buChar char="●"/>
              <a:defRPr sz="1300"/>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092900"/>
          </a:xfrm>
          <a:prstGeom prst="rect">
            <a:avLst/>
          </a:prstGeom>
          <a:solidFill>
            <a:srgbClr val="76A5AF"/>
          </a:solidFill>
        </p:spPr>
        <p:txBody>
          <a:bodyPr spcFirstLastPara="1" wrap="square" lIns="91425" tIns="91425" rIns="91425" bIns="91425" anchor="b" anchorCtr="0">
            <a:normAutofit/>
          </a:bodyPr>
          <a:lstStyle/>
          <a:p>
            <a:pPr marL="0" lvl="0" indent="0" algn="ctr" rtl="0">
              <a:spcBef>
                <a:spcPts val="0"/>
              </a:spcBef>
              <a:spcAft>
                <a:spcPts val="0"/>
              </a:spcAft>
              <a:buNone/>
            </a:pPr>
            <a:r>
              <a:rPr lang="es">
                <a:latin typeface="Old Standard TT"/>
                <a:ea typeface="Old Standard TT"/>
                <a:cs typeface="Old Standard TT"/>
                <a:sym typeface="Old Standard TT"/>
              </a:rPr>
              <a:t>Conversation strategies</a:t>
            </a:r>
            <a:endParaRPr>
              <a:latin typeface="Old Standard TT"/>
              <a:ea typeface="Old Standard TT"/>
              <a:cs typeface="Old Standard TT"/>
              <a:sym typeface="Old Standard TT"/>
            </a:endParaRPr>
          </a:p>
        </p:txBody>
      </p:sp>
      <p:sp>
        <p:nvSpPr>
          <p:cNvPr id="55" name="Google Shape;55;p13"/>
          <p:cNvSpPr txBox="1">
            <a:spLocks noGrp="1"/>
          </p:cNvSpPr>
          <p:nvPr>
            <p:ph type="subTitle" idx="1"/>
          </p:nvPr>
        </p:nvSpPr>
        <p:spPr>
          <a:xfrm>
            <a:off x="0" y="4475625"/>
            <a:ext cx="9144000" cy="668100"/>
          </a:xfrm>
          <a:prstGeom prst="rect">
            <a:avLst/>
          </a:prstGeom>
          <a:solidFill>
            <a:srgbClr val="D0E0E3"/>
          </a:solidFill>
        </p:spPr>
        <p:txBody>
          <a:bodyPr spcFirstLastPara="1" wrap="square" lIns="91425" tIns="91425" rIns="91425" bIns="91425" anchor="t" anchorCtr="0">
            <a:normAutofit/>
          </a:bodyPr>
          <a:lstStyle/>
          <a:p>
            <a:pPr marL="0" lvl="0" indent="0" algn="ctr" rtl="0">
              <a:spcBef>
                <a:spcPts val="0"/>
              </a:spcBef>
              <a:spcAft>
                <a:spcPts val="0"/>
              </a:spcAft>
              <a:buNone/>
            </a:pPr>
            <a:r>
              <a:rPr lang="es"/>
              <a:t> </a:t>
            </a:r>
            <a:r>
              <a:rPr lang="es">
                <a:solidFill>
                  <a:schemeClr val="dk1"/>
                </a:solidFill>
                <a:latin typeface="Old Standard TT"/>
                <a:ea typeface="Old Standard TT"/>
                <a:cs typeface="Old Standard TT"/>
                <a:sym typeface="Old Standard TT"/>
              </a:rPr>
              <a:t>1º TASOCT</a:t>
            </a:r>
            <a:endParaRPr>
              <a:solidFill>
                <a:schemeClr val="dk1"/>
              </a:solidFill>
              <a:latin typeface="Old Standard TT"/>
              <a:ea typeface="Old Standard TT"/>
              <a:cs typeface="Old Standard TT"/>
              <a:sym typeface="Old Standard TT"/>
            </a:endParaRPr>
          </a:p>
        </p:txBody>
      </p:sp>
      <p:pic>
        <p:nvPicPr>
          <p:cNvPr id="56" name="Google Shape;56;p13"/>
          <p:cNvPicPr preferRelativeResize="0"/>
          <p:nvPr/>
        </p:nvPicPr>
        <p:blipFill>
          <a:blip r:embed="rId3">
            <a:alphaModFix/>
          </a:blip>
          <a:stretch>
            <a:fillRect/>
          </a:stretch>
        </p:blipFill>
        <p:spPr>
          <a:xfrm>
            <a:off x="2079300" y="1216200"/>
            <a:ext cx="4700501" cy="313611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0" y="0"/>
            <a:ext cx="9144000" cy="759900"/>
          </a:xfrm>
          <a:prstGeom prst="rect">
            <a:avLst/>
          </a:prstGeom>
          <a:solidFill>
            <a:srgbClr val="6D9EEB"/>
          </a:solidFill>
        </p:spPr>
        <p:txBody>
          <a:bodyPr spcFirstLastPara="1" wrap="square" lIns="91425" tIns="91425" rIns="91425" bIns="91425" anchor="t" anchorCtr="0">
            <a:normAutofit/>
          </a:bodyPr>
          <a:lstStyle/>
          <a:p>
            <a:pPr marL="0" lvl="0" indent="0" algn="ctr" rtl="0">
              <a:spcBef>
                <a:spcPts val="0"/>
              </a:spcBef>
              <a:spcAft>
                <a:spcPts val="0"/>
              </a:spcAft>
              <a:buNone/>
            </a:pPr>
            <a:r>
              <a:rPr lang="es"/>
              <a:t>1º TASOCT</a:t>
            </a:r>
            <a:endParaRPr/>
          </a:p>
        </p:txBody>
      </p:sp>
      <p:sp>
        <p:nvSpPr>
          <p:cNvPr id="118" name="Google Shape;118;p22"/>
          <p:cNvSpPr txBox="1">
            <a:spLocks noGrp="1"/>
          </p:cNvSpPr>
          <p:nvPr>
            <p:ph type="body" idx="1"/>
          </p:nvPr>
        </p:nvSpPr>
        <p:spPr>
          <a:xfrm>
            <a:off x="772325" y="1344450"/>
            <a:ext cx="2359800" cy="3123600"/>
          </a:xfrm>
          <a:prstGeom prst="rect">
            <a:avLst/>
          </a:prstGeom>
          <a:solidFill>
            <a:srgbClr val="CFE2F3"/>
          </a:solidFill>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s">
                <a:solidFill>
                  <a:schemeClr val="dk1"/>
                </a:solidFill>
                <a:latin typeface="Old Standard TT"/>
                <a:ea typeface="Old Standard TT"/>
                <a:cs typeface="Old Standard TT"/>
                <a:sym typeface="Old Standard TT"/>
              </a:rPr>
              <a:t>Jose Alemán Guerra</a:t>
            </a:r>
            <a:endParaRPr>
              <a:solidFill>
                <a:schemeClr val="dk1"/>
              </a:solidFill>
              <a:latin typeface="Old Standard TT"/>
              <a:ea typeface="Old Standard TT"/>
              <a:cs typeface="Old Standard TT"/>
              <a:sym typeface="Old Standard TT"/>
            </a:endParaRPr>
          </a:p>
          <a:p>
            <a:pPr marL="0" lvl="0" indent="0" algn="l" rtl="0">
              <a:spcBef>
                <a:spcPts val="1200"/>
              </a:spcBef>
              <a:spcAft>
                <a:spcPts val="0"/>
              </a:spcAft>
              <a:buClr>
                <a:schemeClr val="dk1"/>
              </a:buClr>
              <a:buSzPts val="1100"/>
              <a:buFont typeface="Arial"/>
              <a:buNone/>
            </a:pPr>
            <a:r>
              <a:rPr lang="es">
                <a:solidFill>
                  <a:schemeClr val="dk1"/>
                </a:solidFill>
                <a:latin typeface="Old Standard TT"/>
                <a:ea typeface="Old Standard TT"/>
                <a:cs typeface="Old Standard TT"/>
                <a:sym typeface="Old Standard TT"/>
              </a:rPr>
              <a:t>Michael Arencibia Romero</a:t>
            </a:r>
            <a:endParaRPr>
              <a:solidFill>
                <a:schemeClr val="dk1"/>
              </a:solidFill>
              <a:latin typeface="Old Standard TT"/>
              <a:ea typeface="Old Standard TT"/>
              <a:cs typeface="Old Standard TT"/>
              <a:sym typeface="Old Standard TT"/>
            </a:endParaRPr>
          </a:p>
          <a:p>
            <a:pPr marL="0" lvl="0" indent="0" algn="l" rtl="0">
              <a:spcBef>
                <a:spcPts val="1200"/>
              </a:spcBef>
              <a:spcAft>
                <a:spcPts val="0"/>
              </a:spcAft>
              <a:buClr>
                <a:schemeClr val="dk1"/>
              </a:buClr>
              <a:buSzPts val="1100"/>
              <a:buFont typeface="Arial"/>
              <a:buNone/>
            </a:pPr>
            <a:r>
              <a:rPr lang="es">
                <a:solidFill>
                  <a:schemeClr val="dk1"/>
                </a:solidFill>
                <a:latin typeface="Old Standard TT"/>
                <a:ea typeface="Old Standard TT"/>
                <a:cs typeface="Old Standard TT"/>
                <a:sym typeface="Old Standard TT"/>
              </a:rPr>
              <a:t>Enrique Arroyo Mateos</a:t>
            </a:r>
            <a:endParaRPr>
              <a:solidFill>
                <a:schemeClr val="dk1"/>
              </a:solidFill>
              <a:latin typeface="Old Standard TT"/>
              <a:ea typeface="Old Standard TT"/>
              <a:cs typeface="Old Standard TT"/>
              <a:sym typeface="Old Standard TT"/>
            </a:endParaRPr>
          </a:p>
          <a:p>
            <a:pPr marL="0" lvl="0" indent="0" algn="l" rtl="0">
              <a:spcBef>
                <a:spcPts val="1200"/>
              </a:spcBef>
              <a:spcAft>
                <a:spcPts val="0"/>
              </a:spcAft>
              <a:buNone/>
            </a:pPr>
            <a:r>
              <a:rPr lang="es">
                <a:solidFill>
                  <a:schemeClr val="dk1"/>
                </a:solidFill>
                <a:latin typeface="Old Standard TT"/>
                <a:ea typeface="Old Standard TT"/>
                <a:cs typeface="Old Standard TT"/>
                <a:sym typeface="Old Standard TT"/>
              </a:rPr>
              <a:t>Carla Batista Martín</a:t>
            </a:r>
            <a:endParaRPr>
              <a:solidFill>
                <a:schemeClr val="dk1"/>
              </a:solidFill>
              <a:latin typeface="Old Standard TT"/>
              <a:ea typeface="Old Standard TT"/>
              <a:cs typeface="Old Standard TT"/>
              <a:sym typeface="Old Standard TT"/>
            </a:endParaRPr>
          </a:p>
          <a:p>
            <a:pPr marL="0" lvl="0" indent="0" algn="l" rtl="0">
              <a:spcBef>
                <a:spcPts val="1200"/>
              </a:spcBef>
              <a:spcAft>
                <a:spcPts val="0"/>
              </a:spcAft>
              <a:buNone/>
            </a:pPr>
            <a:r>
              <a:rPr lang="es">
                <a:solidFill>
                  <a:schemeClr val="dk1"/>
                </a:solidFill>
                <a:latin typeface="Old Standard TT"/>
                <a:ea typeface="Old Standard TT"/>
                <a:cs typeface="Old Standard TT"/>
                <a:sym typeface="Old Standard TT"/>
              </a:rPr>
              <a:t>Iris Benítez Silva</a:t>
            </a:r>
            <a:endParaRPr>
              <a:solidFill>
                <a:schemeClr val="dk1"/>
              </a:solidFill>
              <a:latin typeface="Old Standard TT"/>
              <a:ea typeface="Old Standard TT"/>
              <a:cs typeface="Old Standard TT"/>
              <a:sym typeface="Old Standard TT"/>
            </a:endParaRPr>
          </a:p>
          <a:p>
            <a:pPr marL="0" lvl="0" indent="0" algn="l" rtl="0">
              <a:spcBef>
                <a:spcPts val="1200"/>
              </a:spcBef>
              <a:spcAft>
                <a:spcPts val="0"/>
              </a:spcAft>
              <a:buNone/>
            </a:pPr>
            <a:r>
              <a:rPr lang="es">
                <a:solidFill>
                  <a:schemeClr val="dk1"/>
                </a:solidFill>
                <a:latin typeface="Old Standard TT"/>
                <a:ea typeface="Old Standard TT"/>
                <a:cs typeface="Old Standard TT"/>
                <a:sym typeface="Old Standard TT"/>
              </a:rPr>
              <a:t>Esther Castillo Santana</a:t>
            </a:r>
            <a:endParaRPr>
              <a:solidFill>
                <a:schemeClr val="dk1"/>
              </a:solidFill>
              <a:latin typeface="Old Standard TT"/>
              <a:ea typeface="Old Standard TT"/>
              <a:cs typeface="Old Standard TT"/>
              <a:sym typeface="Old Standard TT"/>
            </a:endParaRPr>
          </a:p>
          <a:p>
            <a:pPr marL="0" lvl="0" indent="0" algn="l" rtl="0">
              <a:spcBef>
                <a:spcPts val="1200"/>
              </a:spcBef>
              <a:spcAft>
                <a:spcPts val="0"/>
              </a:spcAft>
              <a:buNone/>
            </a:pPr>
            <a:r>
              <a:rPr lang="es">
                <a:solidFill>
                  <a:schemeClr val="dk1"/>
                </a:solidFill>
                <a:latin typeface="Old Standard TT"/>
                <a:ea typeface="Old Standard TT"/>
                <a:cs typeface="Old Standard TT"/>
                <a:sym typeface="Old Standard TT"/>
              </a:rPr>
              <a:t>Nayara González Ramírez</a:t>
            </a:r>
            <a:endParaRPr>
              <a:solidFill>
                <a:schemeClr val="dk1"/>
              </a:solidFill>
              <a:latin typeface="Old Standard TT"/>
              <a:ea typeface="Old Standard TT"/>
              <a:cs typeface="Old Standard TT"/>
              <a:sym typeface="Old Standard TT"/>
            </a:endParaRPr>
          </a:p>
          <a:p>
            <a:pPr marL="0" lvl="0" indent="0" algn="l" rtl="0">
              <a:spcBef>
                <a:spcPts val="1200"/>
              </a:spcBef>
              <a:spcAft>
                <a:spcPts val="0"/>
              </a:spcAft>
              <a:buNone/>
            </a:pPr>
            <a:r>
              <a:rPr lang="es">
                <a:solidFill>
                  <a:schemeClr val="dk1"/>
                </a:solidFill>
                <a:latin typeface="Old Standard TT"/>
                <a:ea typeface="Old Standard TT"/>
                <a:cs typeface="Old Standard TT"/>
                <a:sym typeface="Old Standard TT"/>
              </a:rPr>
              <a:t>María Henríquez Santana</a:t>
            </a:r>
            <a:endParaRPr>
              <a:solidFill>
                <a:schemeClr val="dk1"/>
              </a:solidFill>
              <a:latin typeface="Old Standard TT"/>
              <a:ea typeface="Old Standard TT"/>
              <a:cs typeface="Old Standard TT"/>
              <a:sym typeface="Old Standard TT"/>
            </a:endParaRPr>
          </a:p>
          <a:p>
            <a:pPr marL="0" lvl="0" indent="0" algn="l" rtl="0">
              <a:spcBef>
                <a:spcPts val="1200"/>
              </a:spcBef>
              <a:spcAft>
                <a:spcPts val="1200"/>
              </a:spcAft>
              <a:buNone/>
            </a:pPr>
            <a:r>
              <a:rPr lang="es">
                <a:solidFill>
                  <a:schemeClr val="dk1"/>
                </a:solidFill>
                <a:latin typeface="Old Standard TT"/>
                <a:ea typeface="Old Standard TT"/>
                <a:cs typeface="Old Standard TT"/>
                <a:sym typeface="Old Standard TT"/>
              </a:rPr>
              <a:t>Mirian Hernández Alonso</a:t>
            </a:r>
            <a:endParaRPr>
              <a:solidFill>
                <a:schemeClr val="dk1"/>
              </a:solidFill>
              <a:latin typeface="Old Standard TT"/>
              <a:ea typeface="Old Standard TT"/>
              <a:cs typeface="Old Standard TT"/>
              <a:sym typeface="Old Standard TT"/>
            </a:endParaRPr>
          </a:p>
        </p:txBody>
      </p:sp>
      <p:sp>
        <p:nvSpPr>
          <p:cNvPr id="119" name="Google Shape;119;p22"/>
          <p:cNvSpPr txBox="1"/>
          <p:nvPr/>
        </p:nvSpPr>
        <p:spPr>
          <a:xfrm>
            <a:off x="5243300" y="1327500"/>
            <a:ext cx="3000000" cy="3157500"/>
          </a:xfrm>
          <a:prstGeom prst="rect">
            <a:avLst/>
          </a:prstGeom>
          <a:solidFill>
            <a:srgbClr val="CFE2F3"/>
          </a:solidFill>
          <a:ln>
            <a:noFill/>
          </a:ln>
        </p:spPr>
        <p:txBody>
          <a:bodyPr spcFirstLastPara="1" wrap="square" lIns="91425" tIns="91425" rIns="91425" bIns="91425" anchor="t" anchorCtr="0">
            <a:normAutofit lnSpcReduction="10000"/>
          </a:bodyPr>
          <a:lstStyle/>
          <a:p>
            <a:pPr marL="0" lvl="0" indent="0" algn="l" rtl="0">
              <a:lnSpc>
                <a:spcPct val="95000"/>
              </a:lnSpc>
              <a:spcBef>
                <a:spcPts val="0"/>
              </a:spcBef>
              <a:spcAft>
                <a:spcPts val="0"/>
              </a:spcAft>
              <a:buNone/>
            </a:pPr>
            <a:r>
              <a:rPr lang="es" sz="1300">
                <a:latin typeface="Old Standard TT"/>
                <a:ea typeface="Old Standard TT"/>
                <a:cs typeface="Old Standard TT"/>
                <a:sym typeface="Old Standard TT"/>
              </a:rPr>
              <a:t>Tania Hernández García</a:t>
            </a:r>
            <a:endParaRPr sz="1300">
              <a:latin typeface="Old Standard TT"/>
              <a:ea typeface="Old Standard TT"/>
              <a:cs typeface="Old Standard TT"/>
              <a:sym typeface="Old Standard TT"/>
            </a:endParaRPr>
          </a:p>
          <a:p>
            <a:pPr marL="0" lvl="0" indent="0" algn="l" rtl="0">
              <a:lnSpc>
                <a:spcPct val="95000"/>
              </a:lnSpc>
              <a:spcBef>
                <a:spcPts val="1200"/>
              </a:spcBef>
              <a:spcAft>
                <a:spcPts val="0"/>
              </a:spcAft>
              <a:buNone/>
            </a:pPr>
            <a:r>
              <a:rPr lang="es" sz="1300">
                <a:latin typeface="Old Standard TT"/>
                <a:ea typeface="Old Standard TT"/>
                <a:cs typeface="Old Standard TT"/>
                <a:sym typeface="Old Standard TT"/>
              </a:rPr>
              <a:t>Clara Morales González</a:t>
            </a:r>
            <a:endParaRPr sz="1300">
              <a:latin typeface="Old Standard TT"/>
              <a:ea typeface="Old Standard TT"/>
              <a:cs typeface="Old Standard TT"/>
              <a:sym typeface="Old Standard TT"/>
            </a:endParaRPr>
          </a:p>
          <a:p>
            <a:pPr marL="0" lvl="0" indent="0" algn="l" rtl="0">
              <a:lnSpc>
                <a:spcPct val="95000"/>
              </a:lnSpc>
              <a:spcBef>
                <a:spcPts val="1200"/>
              </a:spcBef>
              <a:spcAft>
                <a:spcPts val="0"/>
              </a:spcAft>
              <a:buNone/>
            </a:pPr>
            <a:r>
              <a:rPr lang="es" sz="1300">
                <a:latin typeface="Old Standard TT"/>
                <a:ea typeface="Old Standard TT"/>
                <a:cs typeface="Old Standard TT"/>
                <a:sym typeface="Old Standard TT"/>
              </a:rPr>
              <a:t>Javier Ojeda Espino</a:t>
            </a:r>
            <a:endParaRPr sz="1300">
              <a:latin typeface="Old Standard TT"/>
              <a:ea typeface="Old Standard TT"/>
              <a:cs typeface="Old Standard TT"/>
              <a:sym typeface="Old Standard TT"/>
            </a:endParaRPr>
          </a:p>
          <a:p>
            <a:pPr marL="0" lvl="0" indent="0" algn="l" rtl="0">
              <a:lnSpc>
                <a:spcPct val="95000"/>
              </a:lnSpc>
              <a:spcBef>
                <a:spcPts val="1200"/>
              </a:spcBef>
              <a:spcAft>
                <a:spcPts val="0"/>
              </a:spcAft>
              <a:buNone/>
            </a:pPr>
            <a:r>
              <a:rPr lang="es" sz="1300">
                <a:latin typeface="Old Standard TT"/>
                <a:ea typeface="Old Standard TT"/>
                <a:cs typeface="Old Standard TT"/>
                <a:sym typeface="Old Standard TT"/>
              </a:rPr>
              <a:t>Sara Rodríguez Hernández</a:t>
            </a:r>
            <a:endParaRPr sz="1300">
              <a:latin typeface="Old Standard TT"/>
              <a:ea typeface="Old Standard TT"/>
              <a:cs typeface="Old Standard TT"/>
              <a:sym typeface="Old Standard TT"/>
            </a:endParaRPr>
          </a:p>
          <a:p>
            <a:pPr marL="0" lvl="0" indent="0" algn="l" rtl="0">
              <a:lnSpc>
                <a:spcPct val="95000"/>
              </a:lnSpc>
              <a:spcBef>
                <a:spcPts val="1200"/>
              </a:spcBef>
              <a:spcAft>
                <a:spcPts val="0"/>
              </a:spcAft>
              <a:buNone/>
            </a:pPr>
            <a:r>
              <a:rPr lang="es" sz="1300">
                <a:latin typeface="Old Standard TT"/>
                <a:ea typeface="Old Standard TT"/>
                <a:cs typeface="Old Standard TT"/>
                <a:sym typeface="Old Standard TT"/>
              </a:rPr>
              <a:t>Neizan Rodríguez Santana</a:t>
            </a:r>
            <a:endParaRPr sz="1300">
              <a:latin typeface="Old Standard TT"/>
              <a:ea typeface="Old Standard TT"/>
              <a:cs typeface="Old Standard TT"/>
              <a:sym typeface="Old Standard TT"/>
            </a:endParaRPr>
          </a:p>
          <a:p>
            <a:pPr marL="0" lvl="0" indent="0" algn="l" rtl="0">
              <a:lnSpc>
                <a:spcPct val="95000"/>
              </a:lnSpc>
              <a:spcBef>
                <a:spcPts val="1200"/>
              </a:spcBef>
              <a:spcAft>
                <a:spcPts val="0"/>
              </a:spcAft>
              <a:buNone/>
            </a:pPr>
            <a:r>
              <a:rPr lang="es" sz="1300">
                <a:latin typeface="Old Standard TT"/>
                <a:ea typeface="Old Standard TT"/>
                <a:cs typeface="Old Standard TT"/>
                <a:sym typeface="Old Standard TT"/>
              </a:rPr>
              <a:t>Carlota Ruano Ponce</a:t>
            </a:r>
            <a:endParaRPr sz="1300">
              <a:latin typeface="Old Standard TT"/>
              <a:ea typeface="Old Standard TT"/>
              <a:cs typeface="Old Standard TT"/>
              <a:sym typeface="Old Standard TT"/>
            </a:endParaRPr>
          </a:p>
          <a:p>
            <a:pPr marL="0" lvl="0" indent="0" algn="l" rtl="0">
              <a:lnSpc>
                <a:spcPct val="95000"/>
              </a:lnSpc>
              <a:spcBef>
                <a:spcPts val="1200"/>
              </a:spcBef>
              <a:spcAft>
                <a:spcPts val="0"/>
              </a:spcAft>
              <a:buNone/>
            </a:pPr>
            <a:r>
              <a:rPr lang="es" sz="1300">
                <a:latin typeface="Old Standard TT"/>
                <a:ea typeface="Old Standard TT"/>
                <a:cs typeface="Old Standard TT"/>
                <a:sym typeface="Old Standard TT"/>
              </a:rPr>
              <a:t>Salem Santana</a:t>
            </a:r>
            <a:endParaRPr sz="1300">
              <a:latin typeface="Old Standard TT"/>
              <a:ea typeface="Old Standard TT"/>
              <a:cs typeface="Old Standard TT"/>
              <a:sym typeface="Old Standard TT"/>
            </a:endParaRPr>
          </a:p>
          <a:p>
            <a:pPr marL="0" lvl="0" indent="0" algn="l" rtl="0">
              <a:lnSpc>
                <a:spcPct val="95000"/>
              </a:lnSpc>
              <a:spcBef>
                <a:spcPts val="1200"/>
              </a:spcBef>
              <a:spcAft>
                <a:spcPts val="0"/>
              </a:spcAft>
              <a:buNone/>
            </a:pPr>
            <a:r>
              <a:rPr lang="es" sz="1300">
                <a:latin typeface="Old Standard TT"/>
                <a:ea typeface="Old Standard TT"/>
                <a:cs typeface="Old Standard TT"/>
                <a:sym typeface="Old Standard TT"/>
              </a:rPr>
              <a:t>Nira Tapia Hernández</a:t>
            </a:r>
            <a:endParaRPr sz="1300">
              <a:latin typeface="Old Standard TT"/>
              <a:ea typeface="Old Standard TT"/>
              <a:cs typeface="Old Standard TT"/>
              <a:sym typeface="Old Standard TT"/>
            </a:endParaRPr>
          </a:p>
          <a:p>
            <a:pPr marL="0" lvl="0" indent="0" algn="l" rtl="0">
              <a:lnSpc>
                <a:spcPct val="95000"/>
              </a:lnSpc>
              <a:spcBef>
                <a:spcPts val="1200"/>
              </a:spcBef>
              <a:spcAft>
                <a:spcPts val="1200"/>
              </a:spcAft>
              <a:buNone/>
            </a:pPr>
            <a:r>
              <a:rPr lang="es" sz="1300">
                <a:latin typeface="Old Standard TT"/>
                <a:ea typeface="Old Standard TT"/>
                <a:cs typeface="Old Standard TT"/>
                <a:sym typeface="Old Standard TT"/>
              </a:rPr>
              <a:t>Elisa Viera Ramírez</a:t>
            </a:r>
            <a:endParaRPr sz="1300">
              <a:latin typeface="Old Standard TT"/>
              <a:ea typeface="Old Standard TT"/>
              <a:cs typeface="Old Standard TT"/>
              <a:sym typeface="Old Standard T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1537675" y="176575"/>
            <a:ext cx="5746200" cy="993000"/>
          </a:xfrm>
          <a:prstGeom prst="rect">
            <a:avLst/>
          </a:prstGeom>
          <a:solidFill>
            <a:srgbClr val="6AA84F"/>
          </a:solidFill>
        </p:spPr>
        <p:txBody>
          <a:bodyPr spcFirstLastPara="1" wrap="square" lIns="91425" tIns="91425" rIns="91425" bIns="91425" anchor="b" anchorCtr="0">
            <a:normAutofit/>
          </a:bodyPr>
          <a:lstStyle/>
          <a:p>
            <a:pPr marL="0" lvl="0" indent="0" algn="ctr" rtl="0">
              <a:spcBef>
                <a:spcPts val="0"/>
              </a:spcBef>
              <a:spcAft>
                <a:spcPts val="0"/>
              </a:spcAft>
              <a:buNone/>
            </a:pPr>
            <a:r>
              <a:rPr lang="es">
                <a:latin typeface="Old Standard TT"/>
                <a:ea typeface="Old Standard TT"/>
                <a:cs typeface="Old Standard TT"/>
                <a:sym typeface="Old Standard TT"/>
              </a:rPr>
              <a:t>INDEX</a:t>
            </a:r>
            <a:endParaRPr>
              <a:latin typeface="Old Standard TT"/>
              <a:ea typeface="Old Standard TT"/>
              <a:cs typeface="Old Standard TT"/>
              <a:sym typeface="Old Standard TT"/>
            </a:endParaRPr>
          </a:p>
        </p:txBody>
      </p:sp>
      <p:sp>
        <p:nvSpPr>
          <p:cNvPr id="62" name="Google Shape;62;p14"/>
          <p:cNvSpPr txBox="1">
            <a:spLocks noGrp="1"/>
          </p:cNvSpPr>
          <p:nvPr>
            <p:ph type="subTitle" idx="1"/>
          </p:nvPr>
        </p:nvSpPr>
        <p:spPr>
          <a:xfrm>
            <a:off x="150475" y="1397200"/>
            <a:ext cx="8520600" cy="3477600"/>
          </a:xfrm>
          <a:prstGeom prst="rect">
            <a:avLst/>
          </a:prstGeom>
          <a:solidFill>
            <a:srgbClr val="D9EAD3"/>
          </a:solidFill>
        </p:spPr>
        <p:txBody>
          <a:bodyPr spcFirstLastPara="1" wrap="square" lIns="91425" tIns="91425" rIns="91425" bIns="91425" anchor="t" anchorCtr="0">
            <a:normAutofit/>
          </a:bodyPr>
          <a:lstStyle/>
          <a:p>
            <a:pPr marL="457200" lvl="0" indent="-336550" algn="l" rtl="0">
              <a:lnSpc>
                <a:spcPct val="80000"/>
              </a:lnSpc>
              <a:spcBef>
                <a:spcPts val="0"/>
              </a:spcBef>
              <a:spcAft>
                <a:spcPts val="0"/>
              </a:spcAft>
              <a:buClr>
                <a:schemeClr val="dk1"/>
              </a:buClr>
              <a:buSzPts val="1700"/>
              <a:buFont typeface="Old Standard TT"/>
              <a:buChar char="●"/>
            </a:pPr>
            <a:r>
              <a:rPr lang="es" sz="1700">
                <a:solidFill>
                  <a:schemeClr val="dk1"/>
                </a:solidFill>
                <a:latin typeface="Old Standard TT"/>
                <a:ea typeface="Old Standard TT"/>
                <a:cs typeface="Old Standard TT"/>
                <a:sym typeface="Old Standard TT"/>
              </a:rPr>
              <a:t>Rejoinders                                  Page 3.</a:t>
            </a:r>
            <a:endParaRPr sz="1700">
              <a:solidFill>
                <a:schemeClr val="dk1"/>
              </a:solidFill>
              <a:latin typeface="Old Standard TT"/>
              <a:ea typeface="Old Standard TT"/>
              <a:cs typeface="Old Standard TT"/>
              <a:sym typeface="Old Standard TT"/>
            </a:endParaRPr>
          </a:p>
          <a:p>
            <a:pPr marL="0" lvl="0" indent="0" algn="l" rtl="0">
              <a:lnSpc>
                <a:spcPct val="80000"/>
              </a:lnSpc>
              <a:spcBef>
                <a:spcPts val="0"/>
              </a:spcBef>
              <a:spcAft>
                <a:spcPts val="0"/>
              </a:spcAft>
              <a:buNone/>
            </a:pPr>
            <a:r>
              <a:rPr lang="es" sz="1700">
                <a:solidFill>
                  <a:schemeClr val="dk1"/>
                </a:solidFill>
                <a:latin typeface="Old Standard TT"/>
                <a:ea typeface="Old Standard TT"/>
                <a:cs typeface="Old Standard TT"/>
                <a:sym typeface="Old Standard TT"/>
              </a:rPr>
              <a:t>                              </a:t>
            </a:r>
            <a:endParaRPr sz="1700">
              <a:solidFill>
                <a:schemeClr val="dk1"/>
              </a:solidFill>
              <a:latin typeface="Old Standard TT"/>
              <a:ea typeface="Old Standard TT"/>
              <a:cs typeface="Old Standard TT"/>
              <a:sym typeface="Old Standard TT"/>
            </a:endParaRPr>
          </a:p>
          <a:p>
            <a:pPr marL="457200" lvl="0" indent="-336550" algn="l" rtl="0">
              <a:lnSpc>
                <a:spcPct val="80000"/>
              </a:lnSpc>
              <a:spcBef>
                <a:spcPts val="0"/>
              </a:spcBef>
              <a:spcAft>
                <a:spcPts val="0"/>
              </a:spcAft>
              <a:buClr>
                <a:schemeClr val="dk1"/>
              </a:buClr>
              <a:buSzPts val="1700"/>
              <a:buFont typeface="Old Standard TT"/>
              <a:buChar char="●"/>
            </a:pPr>
            <a:r>
              <a:rPr lang="es" sz="1700">
                <a:solidFill>
                  <a:schemeClr val="dk1"/>
                </a:solidFill>
                <a:latin typeface="Old Standard TT"/>
                <a:ea typeface="Old Standard TT"/>
                <a:cs typeface="Old Standard TT"/>
                <a:sym typeface="Old Standard TT"/>
              </a:rPr>
              <a:t>Video Involving </a:t>
            </a:r>
            <a:endParaRPr sz="1700">
              <a:solidFill>
                <a:schemeClr val="dk1"/>
              </a:solidFill>
              <a:latin typeface="Old Standard TT"/>
              <a:ea typeface="Old Standard TT"/>
              <a:cs typeface="Old Standard TT"/>
              <a:sym typeface="Old Standard TT"/>
            </a:endParaRPr>
          </a:p>
          <a:p>
            <a:pPr marL="457200" lvl="0" indent="0" algn="l" rtl="0">
              <a:lnSpc>
                <a:spcPct val="80000"/>
              </a:lnSpc>
              <a:spcBef>
                <a:spcPts val="0"/>
              </a:spcBef>
              <a:spcAft>
                <a:spcPts val="0"/>
              </a:spcAft>
              <a:buNone/>
            </a:pPr>
            <a:r>
              <a:rPr lang="es" sz="1700">
                <a:solidFill>
                  <a:schemeClr val="dk1"/>
                </a:solidFill>
                <a:latin typeface="Old Standard TT"/>
                <a:ea typeface="Old Standard TT"/>
                <a:cs typeface="Old Standard TT"/>
                <a:sym typeface="Old Standard TT"/>
              </a:rPr>
              <a:t>someone in a conversation          Page 4. </a:t>
            </a:r>
            <a:endParaRPr sz="1700">
              <a:solidFill>
                <a:schemeClr val="dk1"/>
              </a:solidFill>
              <a:latin typeface="Old Standard TT"/>
              <a:ea typeface="Old Standard TT"/>
              <a:cs typeface="Old Standard TT"/>
              <a:sym typeface="Old Standard TT"/>
            </a:endParaRPr>
          </a:p>
          <a:p>
            <a:pPr marL="0" lvl="0" indent="0" algn="l" rtl="0">
              <a:lnSpc>
                <a:spcPct val="80000"/>
              </a:lnSpc>
              <a:spcBef>
                <a:spcPts val="0"/>
              </a:spcBef>
              <a:spcAft>
                <a:spcPts val="0"/>
              </a:spcAft>
              <a:buNone/>
            </a:pPr>
            <a:r>
              <a:rPr lang="es" sz="1700">
                <a:solidFill>
                  <a:schemeClr val="dk1"/>
                </a:solidFill>
                <a:latin typeface="Old Standard TT"/>
                <a:ea typeface="Old Standard TT"/>
                <a:cs typeface="Old Standard TT"/>
                <a:sym typeface="Old Standard TT"/>
              </a:rPr>
              <a:t>  </a:t>
            </a:r>
            <a:endParaRPr sz="1700">
              <a:solidFill>
                <a:schemeClr val="dk1"/>
              </a:solidFill>
              <a:latin typeface="Old Standard TT"/>
              <a:ea typeface="Old Standard TT"/>
              <a:cs typeface="Old Standard TT"/>
              <a:sym typeface="Old Standard TT"/>
            </a:endParaRPr>
          </a:p>
          <a:p>
            <a:pPr marL="457200" lvl="0" indent="-336550" algn="l" rtl="0">
              <a:lnSpc>
                <a:spcPct val="80000"/>
              </a:lnSpc>
              <a:spcBef>
                <a:spcPts val="0"/>
              </a:spcBef>
              <a:spcAft>
                <a:spcPts val="0"/>
              </a:spcAft>
              <a:buClr>
                <a:schemeClr val="dk1"/>
              </a:buClr>
              <a:buSzPts val="1700"/>
              <a:buFont typeface="Old Standard TT"/>
              <a:buChar char="●"/>
            </a:pPr>
            <a:r>
              <a:rPr lang="es" sz="1700">
                <a:solidFill>
                  <a:schemeClr val="dk1"/>
                </a:solidFill>
                <a:latin typeface="Old Standard TT"/>
                <a:ea typeface="Old Standard TT"/>
                <a:cs typeface="Old Standard TT"/>
                <a:sym typeface="Old Standard TT"/>
              </a:rPr>
              <a:t>Ford                                           Page 5.         </a:t>
            </a:r>
            <a:endParaRPr sz="1700">
              <a:solidFill>
                <a:schemeClr val="dk1"/>
              </a:solidFill>
              <a:latin typeface="Old Standard TT"/>
              <a:ea typeface="Old Standard TT"/>
              <a:cs typeface="Old Standard TT"/>
              <a:sym typeface="Old Standard TT"/>
            </a:endParaRPr>
          </a:p>
          <a:p>
            <a:pPr marL="0" lvl="0" indent="0" algn="l" rtl="0">
              <a:lnSpc>
                <a:spcPct val="80000"/>
              </a:lnSpc>
              <a:spcBef>
                <a:spcPts val="0"/>
              </a:spcBef>
              <a:spcAft>
                <a:spcPts val="0"/>
              </a:spcAft>
              <a:buClr>
                <a:schemeClr val="dk1"/>
              </a:buClr>
              <a:buSzPts val="1100"/>
              <a:buFont typeface="Arial"/>
              <a:buNone/>
            </a:pPr>
            <a:r>
              <a:rPr lang="es" sz="1700">
                <a:solidFill>
                  <a:schemeClr val="dk1"/>
                </a:solidFill>
                <a:latin typeface="Old Standard TT"/>
                <a:ea typeface="Old Standard TT"/>
                <a:cs typeface="Old Standard TT"/>
                <a:sym typeface="Old Standard TT"/>
              </a:rPr>
              <a:t>                   </a:t>
            </a:r>
            <a:endParaRPr sz="1700">
              <a:solidFill>
                <a:schemeClr val="dk1"/>
              </a:solidFill>
              <a:latin typeface="Old Standard TT"/>
              <a:ea typeface="Old Standard TT"/>
              <a:cs typeface="Old Standard TT"/>
              <a:sym typeface="Old Standard TT"/>
            </a:endParaRPr>
          </a:p>
          <a:p>
            <a:pPr marL="457200" lvl="0" indent="-336550" algn="l" rtl="0">
              <a:lnSpc>
                <a:spcPct val="80000"/>
              </a:lnSpc>
              <a:spcBef>
                <a:spcPts val="0"/>
              </a:spcBef>
              <a:spcAft>
                <a:spcPts val="0"/>
              </a:spcAft>
              <a:buClr>
                <a:schemeClr val="dk1"/>
              </a:buClr>
              <a:buSzPts val="1700"/>
              <a:buFont typeface="Old Standard TT"/>
              <a:buChar char="●"/>
            </a:pPr>
            <a:r>
              <a:rPr lang="es" sz="1700">
                <a:solidFill>
                  <a:schemeClr val="dk1"/>
                </a:solidFill>
                <a:latin typeface="Old Standard TT"/>
                <a:ea typeface="Old Standard TT"/>
                <a:cs typeface="Old Standard TT"/>
                <a:sym typeface="Old Standard TT"/>
              </a:rPr>
              <a:t>Ask for Clarification                   Page 6.</a:t>
            </a:r>
            <a:endParaRPr sz="1700">
              <a:solidFill>
                <a:schemeClr val="dk1"/>
              </a:solidFill>
              <a:latin typeface="Old Standard TT"/>
              <a:ea typeface="Old Standard TT"/>
              <a:cs typeface="Old Standard TT"/>
              <a:sym typeface="Old Standard TT"/>
            </a:endParaRPr>
          </a:p>
          <a:p>
            <a:pPr marL="0" lvl="0" indent="0" algn="l" rtl="0">
              <a:lnSpc>
                <a:spcPct val="80000"/>
              </a:lnSpc>
              <a:spcBef>
                <a:spcPts val="0"/>
              </a:spcBef>
              <a:spcAft>
                <a:spcPts val="0"/>
              </a:spcAft>
              <a:buClr>
                <a:schemeClr val="dk1"/>
              </a:buClr>
              <a:buSzPts val="1100"/>
              <a:buFont typeface="Arial"/>
              <a:buNone/>
            </a:pPr>
            <a:r>
              <a:rPr lang="es" sz="1700">
                <a:solidFill>
                  <a:schemeClr val="dk1"/>
                </a:solidFill>
                <a:latin typeface="Old Standard TT"/>
                <a:ea typeface="Old Standard TT"/>
                <a:cs typeface="Old Standard TT"/>
                <a:sym typeface="Old Standard TT"/>
              </a:rPr>
              <a:t>               </a:t>
            </a:r>
            <a:endParaRPr sz="1700">
              <a:solidFill>
                <a:schemeClr val="dk1"/>
              </a:solidFill>
              <a:latin typeface="Old Standard TT"/>
              <a:ea typeface="Old Standard TT"/>
              <a:cs typeface="Old Standard TT"/>
              <a:sym typeface="Old Standard TT"/>
            </a:endParaRPr>
          </a:p>
          <a:p>
            <a:pPr marL="457200" lvl="0" indent="-336550" algn="l" rtl="0">
              <a:lnSpc>
                <a:spcPct val="80000"/>
              </a:lnSpc>
              <a:spcBef>
                <a:spcPts val="0"/>
              </a:spcBef>
              <a:spcAft>
                <a:spcPts val="0"/>
              </a:spcAft>
              <a:buClr>
                <a:schemeClr val="dk1"/>
              </a:buClr>
              <a:buSzPts val="1700"/>
              <a:buFont typeface="Old Standard TT"/>
              <a:buChar char="●"/>
            </a:pPr>
            <a:r>
              <a:rPr lang="es" sz="1700">
                <a:solidFill>
                  <a:schemeClr val="dk1"/>
                </a:solidFill>
                <a:latin typeface="Old Standard TT"/>
                <a:ea typeface="Old Standard TT"/>
                <a:cs typeface="Old Standard TT"/>
                <a:sym typeface="Old Standard TT"/>
              </a:rPr>
              <a:t>Keeping the conversation          </a:t>
            </a:r>
            <a:endParaRPr sz="1700">
              <a:solidFill>
                <a:schemeClr val="dk1"/>
              </a:solidFill>
              <a:latin typeface="Old Standard TT"/>
              <a:ea typeface="Old Standard TT"/>
              <a:cs typeface="Old Standard TT"/>
              <a:sym typeface="Old Standard TT"/>
            </a:endParaRPr>
          </a:p>
          <a:p>
            <a:pPr marL="0" lvl="0" indent="0" algn="l" rtl="0">
              <a:lnSpc>
                <a:spcPct val="80000"/>
              </a:lnSpc>
              <a:spcBef>
                <a:spcPts val="0"/>
              </a:spcBef>
              <a:spcAft>
                <a:spcPts val="0"/>
              </a:spcAft>
              <a:buNone/>
            </a:pPr>
            <a:r>
              <a:rPr lang="es" sz="1700">
                <a:solidFill>
                  <a:schemeClr val="dk1"/>
                </a:solidFill>
                <a:latin typeface="Old Standard TT"/>
                <a:ea typeface="Old Standard TT"/>
                <a:cs typeface="Old Standard TT"/>
                <a:sym typeface="Old Standard TT"/>
              </a:rPr>
              <a:t>       going                                           Page 7.</a:t>
            </a:r>
            <a:endParaRPr sz="1700">
              <a:solidFill>
                <a:schemeClr val="dk1"/>
              </a:solidFill>
              <a:latin typeface="Old Standard TT"/>
              <a:ea typeface="Old Standard TT"/>
              <a:cs typeface="Old Standard TT"/>
              <a:sym typeface="Old Standard TT"/>
            </a:endParaRPr>
          </a:p>
          <a:p>
            <a:pPr marL="0" lvl="0" indent="0" algn="l" rtl="0">
              <a:lnSpc>
                <a:spcPct val="80000"/>
              </a:lnSpc>
              <a:spcBef>
                <a:spcPts val="0"/>
              </a:spcBef>
              <a:spcAft>
                <a:spcPts val="0"/>
              </a:spcAft>
              <a:buNone/>
            </a:pPr>
            <a:endParaRPr sz="1700">
              <a:solidFill>
                <a:schemeClr val="dk1"/>
              </a:solidFill>
              <a:latin typeface="Old Standard TT"/>
              <a:ea typeface="Old Standard TT"/>
              <a:cs typeface="Old Standard TT"/>
              <a:sym typeface="Old Standard TT"/>
            </a:endParaRPr>
          </a:p>
          <a:p>
            <a:pPr marL="457200" lvl="0" indent="-336550" algn="l" rtl="0">
              <a:lnSpc>
                <a:spcPct val="80000"/>
              </a:lnSpc>
              <a:spcBef>
                <a:spcPts val="0"/>
              </a:spcBef>
              <a:spcAft>
                <a:spcPts val="0"/>
              </a:spcAft>
              <a:buClr>
                <a:schemeClr val="dk1"/>
              </a:buClr>
              <a:buSzPts val="1700"/>
              <a:buFont typeface="Old Standard TT"/>
              <a:buChar char="●"/>
            </a:pPr>
            <a:r>
              <a:rPr lang="es" sz="1700">
                <a:solidFill>
                  <a:schemeClr val="dk1"/>
                </a:solidFill>
                <a:latin typeface="Old Standard TT"/>
                <a:ea typeface="Old Standard TT"/>
                <a:cs typeface="Old Standard TT"/>
                <a:sym typeface="Old Standard TT"/>
              </a:rPr>
              <a:t>Body language                            Page 8.</a:t>
            </a:r>
            <a:endParaRPr sz="1700">
              <a:solidFill>
                <a:schemeClr val="dk1"/>
              </a:solidFill>
              <a:latin typeface="Old Standard TT"/>
              <a:ea typeface="Old Standard TT"/>
              <a:cs typeface="Old Standard TT"/>
              <a:sym typeface="Old Standard TT"/>
            </a:endParaRPr>
          </a:p>
          <a:p>
            <a:pPr marL="0" lvl="0" indent="0" algn="l" rtl="0">
              <a:lnSpc>
                <a:spcPct val="80000"/>
              </a:lnSpc>
              <a:spcBef>
                <a:spcPts val="0"/>
              </a:spcBef>
              <a:spcAft>
                <a:spcPts val="0"/>
              </a:spcAft>
              <a:buNone/>
            </a:pPr>
            <a:r>
              <a:rPr lang="es">
                <a:solidFill>
                  <a:schemeClr val="dk1"/>
                </a:solidFill>
                <a:latin typeface="Old Standard TT"/>
                <a:ea typeface="Old Standard TT"/>
                <a:cs typeface="Old Standard TT"/>
                <a:sym typeface="Old Standard TT"/>
              </a:rPr>
              <a:t>  </a:t>
            </a:r>
            <a:endParaRPr>
              <a:solidFill>
                <a:schemeClr val="dk1"/>
              </a:solidFill>
              <a:latin typeface="Old Standard TT"/>
              <a:ea typeface="Old Standard TT"/>
              <a:cs typeface="Old Standard TT"/>
              <a:sym typeface="Old Standard T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90300"/>
            <a:ext cx="8520600" cy="572700"/>
          </a:xfrm>
          <a:prstGeom prst="rect">
            <a:avLst/>
          </a:prstGeom>
          <a:solidFill>
            <a:srgbClr val="E69138"/>
          </a:soli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s"/>
              <a:t>Rejoinders </a:t>
            </a:r>
            <a:endParaRPr/>
          </a:p>
        </p:txBody>
      </p:sp>
      <p:sp>
        <p:nvSpPr>
          <p:cNvPr id="68" name="Google Shape;68;p15"/>
          <p:cNvSpPr txBox="1">
            <a:spLocks noGrp="1"/>
          </p:cNvSpPr>
          <p:nvPr>
            <p:ph type="body" idx="1"/>
          </p:nvPr>
        </p:nvSpPr>
        <p:spPr>
          <a:xfrm>
            <a:off x="311700" y="816550"/>
            <a:ext cx="5407500" cy="4211700"/>
          </a:xfrm>
          <a:prstGeom prst="rect">
            <a:avLst/>
          </a:prstGeom>
          <a:solidFill>
            <a:srgbClr val="FCE5CD"/>
          </a:solidFill>
        </p:spPr>
        <p:txBody>
          <a:bodyPr spcFirstLastPara="1" wrap="square" lIns="91425" tIns="91425" rIns="91425" bIns="91425" anchor="t" anchorCtr="0">
            <a:noAutofit/>
          </a:bodyPr>
          <a:lstStyle/>
          <a:p>
            <a:pPr marL="0" lvl="0" indent="0" algn="just" rtl="0">
              <a:lnSpc>
                <a:spcPct val="100000"/>
              </a:lnSpc>
              <a:spcBef>
                <a:spcPts val="0"/>
              </a:spcBef>
              <a:spcAft>
                <a:spcPts val="0"/>
              </a:spcAft>
              <a:buSzPts val="440"/>
              <a:buNone/>
            </a:pPr>
            <a:r>
              <a:rPr lang="es" sz="1060">
                <a:solidFill>
                  <a:schemeClr val="dk1"/>
                </a:solidFill>
                <a:latin typeface="Old Standard TT"/>
                <a:ea typeface="Old Standard TT"/>
                <a:cs typeface="Old Standard TT"/>
                <a:sym typeface="Old Standard TT"/>
              </a:rPr>
              <a:t>A reply, especially a sharp or witty one.</a:t>
            </a:r>
            <a:endParaRPr sz="1060">
              <a:solidFill>
                <a:schemeClr val="dk1"/>
              </a:solidFill>
              <a:latin typeface="Old Standard TT"/>
              <a:ea typeface="Old Standard TT"/>
              <a:cs typeface="Old Standard TT"/>
              <a:sym typeface="Old Standard TT"/>
            </a:endParaRPr>
          </a:p>
          <a:p>
            <a:pPr marL="0" lvl="0" indent="0" algn="just" rtl="0">
              <a:lnSpc>
                <a:spcPct val="100000"/>
              </a:lnSpc>
              <a:spcBef>
                <a:spcPts val="0"/>
              </a:spcBef>
              <a:spcAft>
                <a:spcPts val="0"/>
              </a:spcAft>
              <a:buSzPts val="440"/>
              <a:buNone/>
            </a:pPr>
            <a:r>
              <a:rPr lang="es" sz="1060">
                <a:solidFill>
                  <a:schemeClr val="dk1"/>
                </a:solidFill>
                <a:latin typeface="Old Standard TT"/>
                <a:ea typeface="Old Standard TT"/>
                <a:cs typeface="Old Standard TT"/>
                <a:sym typeface="Old Standard TT"/>
              </a:rPr>
              <a:t>"she would have made some cutting rejoinder but none came to mind”</a:t>
            </a:r>
            <a:endParaRPr sz="1060">
              <a:solidFill>
                <a:schemeClr val="dk1"/>
              </a:solidFill>
              <a:latin typeface="Old Standard TT"/>
              <a:ea typeface="Old Standard TT"/>
              <a:cs typeface="Old Standard TT"/>
              <a:sym typeface="Old Standard TT"/>
            </a:endParaRPr>
          </a:p>
          <a:p>
            <a:pPr marL="0" lvl="0" indent="0" algn="just" rtl="0">
              <a:lnSpc>
                <a:spcPct val="100000"/>
              </a:lnSpc>
              <a:spcBef>
                <a:spcPts val="0"/>
              </a:spcBef>
              <a:spcAft>
                <a:spcPts val="0"/>
              </a:spcAft>
              <a:buSzPts val="440"/>
              <a:buNone/>
            </a:pPr>
            <a:r>
              <a:rPr lang="es" sz="1060">
                <a:solidFill>
                  <a:schemeClr val="dk1"/>
                </a:solidFill>
                <a:latin typeface="Old Standard TT"/>
                <a:ea typeface="Old Standard TT"/>
                <a:cs typeface="Old Standard TT"/>
                <a:sym typeface="Old Standard TT"/>
              </a:rPr>
              <a:t>Is a reply, especially a quick, witty, or critical one, to a question or remark.</a:t>
            </a:r>
            <a:endParaRPr sz="1060">
              <a:solidFill>
                <a:schemeClr val="dk1"/>
              </a:solidFill>
              <a:latin typeface="Old Standard TT"/>
              <a:ea typeface="Old Standard TT"/>
              <a:cs typeface="Old Standard TT"/>
              <a:sym typeface="Old Standard TT"/>
            </a:endParaRPr>
          </a:p>
          <a:p>
            <a:pPr marL="0" lvl="0" indent="0" algn="just" rtl="0">
              <a:lnSpc>
                <a:spcPct val="100000"/>
              </a:lnSpc>
              <a:spcBef>
                <a:spcPts val="0"/>
              </a:spcBef>
              <a:spcAft>
                <a:spcPts val="0"/>
              </a:spcAft>
              <a:buNone/>
            </a:pPr>
            <a:r>
              <a:rPr lang="es" sz="1060">
                <a:solidFill>
                  <a:schemeClr val="dk1"/>
                </a:solidFill>
                <a:latin typeface="Old Standard TT"/>
                <a:ea typeface="Old Standard TT"/>
                <a:cs typeface="Old Standard TT"/>
                <a:sym typeface="Old Standard TT"/>
              </a:rPr>
              <a:t>Basic, agree/disagree, cognates and emotions</a:t>
            </a:r>
            <a:endParaRPr sz="1060">
              <a:solidFill>
                <a:schemeClr val="dk1"/>
              </a:solidFill>
              <a:latin typeface="Old Standard TT"/>
              <a:ea typeface="Old Standard TT"/>
              <a:cs typeface="Old Standard TT"/>
              <a:sym typeface="Old Standard TT"/>
            </a:endParaRPr>
          </a:p>
          <a:p>
            <a:pPr marL="0" lvl="0" indent="0" algn="just" rtl="0">
              <a:lnSpc>
                <a:spcPct val="100000"/>
              </a:lnSpc>
              <a:spcBef>
                <a:spcPts val="0"/>
              </a:spcBef>
              <a:spcAft>
                <a:spcPts val="0"/>
              </a:spcAft>
              <a:buSzPts val="440"/>
              <a:buNone/>
            </a:pPr>
            <a:endParaRPr sz="1060">
              <a:solidFill>
                <a:schemeClr val="dk1"/>
              </a:solidFill>
              <a:latin typeface="Old Standard TT"/>
              <a:ea typeface="Old Standard TT"/>
              <a:cs typeface="Old Standard TT"/>
              <a:sym typeface="Old Standard TT"/>
            </a:endParaRPr>
          </a:p>
          <a:p>
            <a:pPr marL="457200" lvl="0" indent="-295910" algn="just" rtl="0">
              <a:lnSpc>
                <a:spcPct val="100000"/>
              </a:lnSpc>
              <a:spcBef>
                <a:spcPts val="0"/>
              </a:spcBef>
              <a:spcAft>
                <a:spcPts val="0"/>
              </a:spcAft>
              <a:buClr>
                <a:schemeClr val="dk1"/>
              </a:buClr>
              <a:buSzPts val="1060"/>
              <a:buFont typeface="Old Standard TT"/>
              <a:buAutoNum type="arabicPeriod"/>
            </a:pPr>
            <a:r>
              <a:rPr lang="es" sz="1060">
                <a:solidFill>
                  <a:schemeClr val="dk1"/>
                </a:solidFill>
                <a:latin typeface="Old Standard TT"/>
                <a:ea typeface="Old Standard TT"/>
                <a:cs typeface="Old Standard TT"/>
                <a:sym typeface="Old Standard TT"/>
              </a:rPr>
              <a:t>Inquire – Ask a sincere question</a:t>
            </a:r>
            <a:endParaRPr sz="1060">
              <a:solidFill>
                <a:schemeClr val="dk1"/>
              </a:solidFill>
              <a:latin typeface="Old Standard TT"/>
              <a:ea typeface="Old Standard TT"/>
              <a:cs typeface="Old Standard TT"/>
              <a:sym typeface="Old Standard TT"/>
            </a:endParaRPr>
          </a:p>
          <a:p>
            <a:pPr marL="457200" lvl="0" indent="0" algn="just" rtl="0">
              <a:lnSpc>
                <a:spcPct val="100000"/>
              </a:lnSpc>
              <a:spcBef>
                <a:spcPts val="0"/>
              </a:spcBef>
              <a:spcAft>
                <a:spcPts val="0"/>
              </a:spcAft>
              <a:buNone/>
            </a:pPr>
            <a:endParaRPr sz="1060">
              <a:solidFill>
                <a:schemeClr val="dk1"/>
              </a:solidFill>
              <a:latin typeface="Old Standard TT"/>
              <a:ea typeface="Old Standard TT"/>
              <a:cs typeface="Old Standard TT"/>
              <a:sym typeface="Old Standard TT"/>
            </a:endParaRPr>
          </a:p>
          <a:p>
            <a:pPr marL="457200" lvl="0" indent="-295910" algn="just" rtl="0">
              <a:lnSpc>
                <a:spcPct val="100000"/>
              </a:lnSpc>
              <a:spcBef>
                <a:spcPts val="0"/>
              </a:spcBef>
              <a:spcAft>
                <a:spcPts val="0"/>
              </a:spcAft>
              <a:buClr>
                <a:schemeClr val="dk1"/>
              </a:buClr>
              <a:buSzPts val="1060"/>
              <a:buFont typeface="Old Standard TT"/>
              <a:buAutoNum type="arabicPeriod"/>
            </a:pPr>
            <a:r>
              <a:rPr lang="es" sz="1060">
                <a:solidFill>
                  <a:schemeClr val="dk1"/>
                </a:solidFill>
                <a:latin typeface="Old Standard TT"/>
                <a:ea typeface="Old Standard TT"/>
                <a:cs typeface="Old Standard TT"/>
                <a:sym typeface="Old Standard TT"/>
              </a:rPr>
              <a:t>Follow-up – Ask a follow-up question</a:t>
            </a:r>
            <a:endParaRPr sz="1060">
              <a:solidFill>
                <a:schemeClr val="dk1"/>
              </a:solidFill>
              <a:latin typeface="Old Standard TT"/>
              <a:ea typeface="Old Standard TT"/>
              <a:cs typeface="Old Standard TT"/>
              <a:sym typeface="Old Standard TT"/>
            </a:endParaRPr>
          </a:p>
          <a:p>
            <a:pPr marL="457200" lvl="0" indent="0" algn="just" rtl="0">
              <a:lnSpc>
                <a:spcPct val="100000"/>
              </a:lnSpc>
              <a:spcBef>
                <a:spcPts val="0"/>
              </a:spcBef>
              <a:spcAft>
                <a:spcPts val="0"/>
              </a:spcAft>
              <a:buNone/>
            </a:pPr>
            <a:endParaRPr sz="1060">
              <a:solidFill>
                <a:schemeClr val="dk1"/>
              </a:solidFill>
              <a:latin typeface="Old Standard TT"/>
              <a:ea typeface="Old Standard TT"/>
              <a:cs typeface="Old Standard TT"/>
              <a:sym typeface="Old Standard TT"/>
            </a:endParaRPr>
          </a:p>
          <a:p>
            <a:pPr marL="457200" lvl="0" indent="-295910" algn="just" rtl="0">
              <a:lnSpc>
                <a:spcPct val="100000"/>
              </a:lnSpc>
              <a:spcBef>
                <a:spcPts val="0"/>
              </a:spcBef>
              <a:spcAft>
                <a:spcPts val="0"/>
              </a:spcAft>
              <a:buClr>
                <a:schemeClr val="dk1"/>
              </a:buClr>
              <a:buSzPts val="1060"/>
              <a:buFont typeface="Old Standard TT"/>
              <a:buAutoNum type="arabicPeriod"/>
            </a:pPr>
            <a:r>
              <a:rPr lang="es" sz="1060">
                <a:solidFill>
                  <a:schemeClr val="dk1"/>
                </a:solidFill>
                <a:latin typeface="Old Standard TT"/>
                <a:ea typeface="Old Standard TT"/>
                <a:cs typeface="Old Standard TT"/>
                <a:sym typeface="Old Standard TT"/>
              </a:rPr>
              <a:t>Relate – Share something about you to break up your questions and keep the </a:t>
            </a:r>
            <a:endParaRPr sz="1060">
              <a:solidFill>
                <a:schemeClr val="dk1"/>
              </a:solidFill>
              <a:latin typeface="Old Standard TT"/>
              <a:ea typeface="Old Standard TT"/>
              <a:cs typeface="Old Standard TT"/>
              <a:sym typeface="Old Standard TT"/>
            </a:endParaRPr>
          </a:p>
          <a:p>
            <a:pPr marL="0" lvl="0" indent="0" algn="just" rtl="0">
              <a:lnSpc>
                <a:spcPct val="100000"/>
              </a:lnSpc>
              <a:spcBef>
                <a:spcPts val="0"/>
              </a:spcBef>
              <a:spcAft>
                <a:spcPts val="0"/>
              </a:spcAft>
              <a:buNone/>
            </a:pPr>
            <a:endParaRPr sz="1060">
              <a:solidFill>
                <a:schemeClr val="dk1"/>
              </a:solidFill>
              <a:latin typeface="Old Standard TT"/>
              <a:ea typeface="Old Standard TT"/>
              <a:cs typeface="Old Standard TT"/>
              <a:sym typeface="Old Standard TT"/>
            </a:endParaRPr>
          </a:p>
          <a:p>
            <a:pPr marL="0" lvl="0" indent="0" algn="just" rtl="0">
              <a:lnSpc>
                <a:spcPct val="100000"/>
              </a:lnSpc>
              <a:spcBef>
                <a:spcPts val="0"/>
              </a:spcBef>
              <a:spcAft>
                <a:spcPts val="0"/>
              </a:spcAft>
              <a:buSzPts val="440"/>
              <a:buNone/>
            </a:pPr>
            <a:endParaRPr sz="1060">
              <a:solidFill>
                <a:schemeClr val="dk1"/>
              </a:solidFill>
              <a:latin typeface="Old Standard TT"/>
              <a:ea typeface="Old Standard TT"/>
              <a:cs typeface="Old Standard TT"/>
              <a:sym typeface="Old Standard TT"/>
            </a:endParaRPr>
          </a:p>
          <a:p>
            <a:pPr marL="0" lvl="0" indent="0" algn="just" rtl="0">
              <a:lnSpc>
                <a:spcPct val="100000"/>
              </a:lnSpc>
              <a:spcBef>
                <a:spcPts val="0"/>
              </a:spcBef>
              <a:spcAft>
                <a:spcPts val="0"/>
              </a:spcAft>
              <a:buSzPts val="440"/>
              <a:buNone/>
            </a:pPr>
            <a:r>
              <a:rPr lang="es" sz="1060">
                <a:solidFill>
                  <a:schemeClr val="dk1"/>
                </a:solidFill>
                <a:latin typeface="Old Standard TT"/>
                <a:ea typeface="Old Standard TT"/>
                <a:cs typeface="Old Standard TT"/>
                <a:sym typeface="Old Standard TT"/>
              </a:rPr>
              <a:t>EXAMPLES:</a:t>
            </a:r>
            <a:endParaRPr sz="1060">
              <a:solidFill>
                <a:schemeClr val="dk1"/>
              </a:solidFill>
              <a:latin typeface="Old Standard TT"/>
              <a:ea typeface="Old Standard TT"/>
              <a:cs typeface="Old Standard TT"/>
              <a:sym typeface="Old Standard TT"/>
            </a:endParaRPr>
          </a:p>
          <a:p>
            <a:pPr marL="0" lvl="0" indent="0" algn="just" rtl="0">
              <a:lnSpc>
                <a:spcPct val="100000"/>
              </a:lnSpc>
              <a:spcBef>
                <a:spcPts val="0"/>
              </a:spcBef>
              <a:spcAft>
                <a:spcPts val="0"/>
              </a:spcAft>
              <a:buSzPts val="440"/>
              <a:buNone/>
            </a:pPr>
            <a:endParaRPr sz="1060">
              <a:solidFill>
                <a:schemeClr val="dk1"/>
              </a:solidFill>
              <a:latin typeface="Old Standard TT"/>
              <a:ea typeface="Old Standard TT"/>
              <a:cs typeface="Old Standard TT"/>
              <a:sym typeface="Old Standard TT"/>
            </a:endParaRPr>
          </a:p>
          <a:p>
            <a:pPr marL="457200" lvl="0" indent="-295910" algn="just" rtl="0">
              <a:lnSpc>
                <a:spcPct val="100000"/>
              </a:lnSpc>
              <a:spcBef>
                <a:spcPts val="0"/>
              </a:spcBef>
              <a:spcAft>
                <a:spcPts val="0"/>
              </a:spcAft>
              <a:buClr>
                <a:schemeClr val="dk1"/>
              </a:buClr>
              <a:buSzPts val="1060"/>
              <a:buFont typeface="Old Standard TT"/>
              <a:buAutoNum type="alphaUcPeriod"/>
            </a:pPr>
            <a:r>
              <a:rPr lang="es" sz="1060">
                <a:solidFill>
                  <a:schemeClr val="dk1"/>
                </a:solidFill>
                <a:latin typeface="Old Standard TT"/>
                <a:ea typeface="Old Standard TT"/>
                <a:cs typeface="Old Standard TT"/>
                <a:sym typeface="Old Standard TT"/>
              </a:rPr>
              <a:t>You (follow-up): So living here in LA must be way too warm for you?</a:t>
            </a:r>
            <a:endParaRPr sz="1060">
              <a:solidFill>
                <a:schemeClr val="dk1"/>
              </a:solidFill>
              <a:latin typeface="Old Standard TT"/>
              <a:ea typeface="Old Standard TT"/>
              <a:cs typeface="Old Standard TT"/>
              <a:sym typeface="Old Standard TT"/>
            </a:endParaRPr>
          </a:p>
          <a:p>
            <a:pPr marL="457200" lvl="0" indent="0" algn="just" rtl="0">
              <a:lnSpc>
                <a:spcPct val="100000"/>
              </a:lnSpc>
              <a:spcBef>
                <a:spcPts val="0"/>
              </a:spcBef>
              <a:spcAft>
                <a:spcPts val="0"/>
              </a:spcAft>
              <a:buNone/>
            </a:pPr>
            <a:r>
              <a:rPr lang="es" sz="1060">
                <a:solidFill>
                  <a:schemeClr val="dk1"/>
                </a:solidFill>
                <a:latin typeface="Old Standard TT"/>
                <a:ea typeface="Old Standard TT"/>
                <a:cs typeface="Old Standard TT"/>
                <a:sym typeface="Old Standard TT"/>
              </a:rPr>
              <a:t>Your friend (follow-up) : Yeah, I use the AC a lot!</a:t>
            </a:r>
            <a:endParaRPr sz="1060">
              <a:solidFill>
                <a:schemeClr val="dk1"/>
              </a:solidFill>
              <a:latin typeface="Old Standard TT"/>
              <a:ea typeface="Old Standard TT"/>
              <a:cs typeface="Old Standard TT"/>
              <a:sym typeface="Old Standard TT"/>
            </a:endParaRPr>
          </a:p>
          <a:p>
            <a:pPr marL="457200" lvl="0" indent="0" algn="just" rtl="0">
              <a:lnSpc>
                <a:spcPct val="100000"/>
              </a:lnSpc>
              <a:spcBef>
                <a:spcPts val="0"/>
              </a:spcBef>
              <a:spcAft>
                <a:spcPts val="0"/>
              </a:spcAft>
              <a:buNone/>
            </a:pPr>
            <a:endParaRPr sz="1060">
              <a:solidFill>
                <a:schemeClr val="dk1"/>
              </a:solidFill>
              <a:latin typeface="Old Standard TT"/>
              <a:ea typeface="Old Standard TT"/>
              <a:cs typeface="Old Standard TT"/>
              <a:sym typeface="Old Standard TT"/>
            </a:endParaRPr>
          </a:p>
          <a:p>
            <a:pPr marL="457200" lvl="0" indent="-295910" algn="just" rtl="0">
              <a:lnSpc>
                <a:spcPct val="100000"/>
              </a:lnSpc>
              <a:spcBef>
                <a:spcPts val="0"/>
              </a:spcBef>
              <a:spcAft>
                <a:spcPts val="0"/>
              </a:spcAft>
              <a:buClr>
                <a:schemeClr val="dk1"/>
              </a:buClr>
              <a:buSzPts val="1060"/>
              <a:buFont typeface="Old Standard TT"/>
              <a:buAutoNum type="alphaUcPeriod"/>
            </a:pPr>
            <a:r>
              <a:rPr lang="es" sz="1060">
                <a:solidFill>
                  <a:schemeClr val="dk1"/>
                </a:solidFill>
                <a:latin typeface="Old Standard TT"/>
                <a:ea typeface="Old Standard TT"/>
                <a:cs typeface="Old Standard TT"/>
                <a:sym typeface="Old Standard TT"/>
              </a:rPr>
              <a:t>You (relate): I like it when it’s hot but only on holidays. On workdays, I like it</a:t>
            </a:r>
            <a:endParaRPr sz="1060">
              <a:solidFill>
                <a:schemeClr val="dk1"/>
              </a:solidFill>
              <a:latin typeface="Old Standard TT"/>
              <a:ea typeface="Old Standard TT"/>
              <a:cs typeface="Old Standard TT"/>
              <a:sym typeface="Old Standard TT"/>
            </a:endParaRPr>
          </a:p>
          <a:p>
            <a:pPr marL="457200" lvl="0" indent="0" algn="just" rtl="0">
              <a:lnSpc>
                <a:spcPct val="100000"/>
              </a:lnSpc>
              <a:spcBef>
                <a:spcPts val="0"/>
              </a:spcBef>
              <a:spcAft>
                <a:spcPts val="0"/>
              </a:spcAft>
              <a:buNone/>
            </a:pPr>
            <a:r>
              <a:rPr lang="es" sz="1060">
                <a:solidFill>
                  <a:schemeClr val="dk1"/>
                </a:solidFill>
                <a:latin typeface="Old Standard TT"/>
                <a:ea typeface="Old Standard TT"/>
                <a:cs typeface="Old Standard TT"/>
                <a:sym typeface="Old Standard TT"/>
              </a:rPr>
              <a:t>cool so I can think better. </a:t>
            </a:r>
            <a:endParaRPr sz="1060">
              <a:solidFill>
                <a:schemeClr val="dk1"/>
              </a:solidFill>
              <a:latin typeface="Old Standard TT"/>
              <a:ea typeface="Old Standard TT"/>
              <a:cs typeface="Old Standard TT"/>
              <a:sym typeface="Old Standard TT"/>
            </a:endParaRPr>
          </a:p>
          <a:p>
            <a:pPr marL="457200" lvl="0" indent="0" algn="just" rtl="0">
              <a:lnSpc>
                <a:spcPct val="100000"/>
              </a:lnSpc>
              <a:spcBef>
                <a:spcPts val="0"/>
              </a:spcBef>
              <a:spcAft>
                <a:spcPts val="0"/>
              </a:spcAft>
              <a:buNone/>
            </a:pPr>
            <a:endParaRPr sz="1060">
              <a:solidFill>
                <a:schemeClr val="dk1"/>
              </a:solidFill>
              <a:latin typeface="Old Standard TT"/>
              <a:ea typeface="Old Standard TT"/>
              <a:cs typeface="Old Standard TT"/>
              <a:sym typeface="Old Standard TT"/>
            </a:endParaRPr>
          </a:p>
          <a:p>
            <a:pPr marL="457200" lvl="0" indent="-295910" algn="just" rtl="0">
              <a:lnSpc>
                <a:spcPct val="100000"/>
              </a:lnSpc>
              <a:spcBef>
                <a:spcPts val="0"/>
              </a:spcBef>
              <a:spcAft>
                <a:spcPts val="0"/>
              </a:spcAft>
              <a:buClr>
                <a:schemeClr val="dk1"/>
              </a:buClr>
              <a:buSzPts val="1060"/>
              <a:buFont typeface="Old Standard TT"/>
              <a:buAutoNum type="alphaUcPeriod"/>
            </a:pPr>
            <a:r>
              <a:rPr lang="es" sz="1060">
                <a:solidFill>
                  <a:schemeClr val="dk1"/>
                </a:solidFill>
                <a:latin typeface="Old Standard TT"/>
                <a:ea typeface="Old Standard TT"/>
                <a:cs typeface="Old Standard TT"/>
                <a:sym typeface="Old Standard TT"/>
              </a:rPr>
              <a:t>You (inquire): What’s your ideal kind of weather? </a:t>
            </a:r>
            <a:endParaRPr sz="1060">
              <a:solidFill>
                <a:schemeClr val="dk1"/>
              </a:solidFill>
              <a:latin typeface="Old Standard TT"/>
              <a:ea typeface="Old Standard TT"/>
              <a:cs typeface="Old Standard TT"/>
              <a:sym typeface="Old Standard TT"/>
            </a:endParaRPr>
          </a:p>
          <a:p>
            <a:pPr marL="457200" lvl="0" indent="0" algn="just" rtl="0">
              <a:lnSpc>
                <a:spcPct val="100000"/>
              </a:lnSpc>
              <a:spcBef>
                <a:spcPts val="0"/>
              </a:spcBef>
              <a:spcAft>
                <a:spcPts val="0"/>
              </a:spcAft>
              <a:buNone/>
            </a:pPr>
            <a:r>
              <a:rPr lang="es" sz="1060">
                <a:solidFill>
                  <a:schemeClr val="dk1"/>
                </a:solidFill>
                <a:latin typeface="Old Standard TT"/>
                <a:ea typeface="Old Standard TT"/>
                <a:cs typeface="Old Standard TT"/>
                <a:sym typeface="Old Standard TT"/>
              </a:rPr>
              <a:t>Your friend (inquire): Hmm, I think around 65 so I don’t sweat.</a:t>
            </a:r>
            <a:endParaRPr sz="1060">
              <a:solidFill>
                <a:schemeClr val="dk1"/>
              </a:solidFill>
              <a:latin typeface="Old Standard TT"/>
              <a:ea typeface="Old Standard TT"/>
              <a:cs typeface="Old Standard TT"/>
              <a:sym typeface="Old Standard TT"/>
            </a:endParaRPr>
          </a:p>
          <a:p>
            <a:pPr marL="457200" lvl="0" indent="0" algn="just" rtl="0">
              <a:lnSpc>
                <a:spcPct val="100000"/>
              </a:lnSpc>
              <a:spcBef>
                <a:spcPts val="0"/>
              </a:spcBef>
              <a:spcAft>
                <a:spcPts val="0"/>
              </a:spcAft>
              <a:buNone/>
            </a:pPr>
            <a:endParaRPr sz="1060"/>
          </a:p>
          <a:p>
            <a:pPr marL="457200" lvl="0" indent="0" algn="just" rtl="0">
              <a:lnSpc>
                <a:spcPct val="100000"/>
              </a:lnSpc>
              <a:spcBef>
                <a:spcPts val="0"/>
              </a:spcBef>
              <a:spcAft>
                <a:spcPts val="0"/>
              </a:spcAft>
              <a:buNone/>
            </a:pPr>
            <a:endParaRPr sz="1060"/>
          </a:p>
        </p:txBody>
      </p:sp>
      <p:pic>
        <p:nvPicPr>
          <p:cNvPr id="69" name="Google Shape;69;p15"/>
          <p:cNvPicPr preferRelativeResize="0"/>
          <p:nvPr/>
        </p:nvPicPr>
        <p:blipFill rotWithShape="1">
          <a:blip r:embed="rId3">
            <a:alphaModFix/>
          </a:blip>
          <a:srcRect r="43965"/>
          <a:stretch/>
        </p:blipFill>
        <p:spPr>
          <a:xfrm>
            <a:off x="6401801" y="663000"/>
            <a:ext cx="1996675" cy="2675700"/>
          </a:xfrm>
          <a:prstGeom prst="rect">
            <a:avLst/>
          </a:prstGeom>
          <a:noFill/>
          <a:ln>
            <a:noFill/>
          </a:ln>
          <a:effectLst>
            <a:outerShdw blurRad="57150" dist="19050" dir="5400000" algn="bl" rotWithShape="0">
              <a:srgbClr val="000000">
                <a:alpha val="50000"/>
              </a:srgbClr>
            </a:outerShdw>
          </a:effectLst>
        </p:spPr>
      </p:pic>
      <p:pic>
        <p:nvPicPr>
          <p:cNvPr id="70" name="Google Shape;70;p15"/>
          <p:cNvPicPr preferRelativeResize="0"/>
          <p:nvPr/>
        </p:nvPicPr>
        <p:blipFill rotWithShape="1">
          <a:blip r:embed="rId4">
            <a:alphaModFix/>
          </a:blip>
          <a:srcRect t="14661"/>
          <a:stretch/>
        </p:blipFill>
        <p:spPr>
          <a:xfrm>
            <a:off x="6157913" y="3374500"/>
            <a:ext cx="2484450" cy="1653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231325" y="424950"/>
            <a:ext cx="8520600" cy="572700"/>
          </a:xfrm>
          <a:prstGeom prst="rect">
            <a:avLst/>
          </a:prstGeom>
          <a:solidFill>
            <a:srgbClr val="D9D2E9"/>
          </a:soli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s"/>
              <a:t> </a:t>
            </a:r>
            <a:r>
              <a:rPr lang="es">
                <a:latin typeface="Old Standard TT"/>
                <a:ea typeface="Old Standard TT"/>
                <a:cs typeface="Old Standard TT"/>
                <a:sym typeface="Old Standard TT"/>
              </a:rPr>
              <a:t>Video Involving someone in a conversation</a:t>
            </a:r>
            <a:endParaRPr>
              <a:latin typeface="Old Standard TT"/>
              <a:ea typeface="Old Standard TT"/>
              <a:cs typeface="Old Standard TT"/>
              <a:sym typeface="Old Standard TT"/>
            </a:endParaRPr>
          </a:p>
        </p:txBody>
      </p:sp>
      <p:sp>
        <p:nvSpPr>
          <p:cNvPr id="76" name="Google Shape;76;p16"/>
          <p:cNvSpPr txBox="1"/>
          <p:nvPr/>
        </p:nvSpPr>
        <p:spPr>
          <a:xfrm>
            <a:off x="612800" y="1436575"/>
            <a:ext cx="2581800" cy="2724300"/>
          </a:xfrm>
          <a:prstGeom prst="rect">
            <a:avLst/>
          </a:prstGeom>
          <a:solidFill>
            <a:srgbClr val="B4A7D6"/>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b="1" u="sng">
                <a:latin typeface="Old Standard TT"/>
                <a:ea typeface="Old Standard TT"/>
                <a:cs typeface="Old Standard TT"/>
                <a:sym typeface="Old Standard TT"/>
              </a:rPr>
              <a:t>Rejoinders</a:t>
            </a:r>
            <a:r>
              <a:rPr lang="es">
                <a:latin typeface="Old Standard TT"/>
                <a:ea typeface="Old Standard TT"/>
                <a:cs typeface="Old Standard TT"/>
                <a:sym typeface="Old Standard TT"/>
              </a:rPr>
              <a:t> in this video:</a:t>
            </a:r>
            <a:endParaRPr>
              <a:latin typeface="Old Standard TT"/>
              <a:ea typeface="Old Standard TT"/>
              <a:cs typeface="Old Standard TT"/>
              <a:sym typeface="Old Standard TT"/>
            </a:endParaRPr>
          </a:p>
          <a:p>
            <a:pPr marL="0" lvl="0" indent="0" algn="l" rtl="0">
              <a:spcBef>
                <a:spcPts val="0"/>
              </a:spcBef>
              <a:spcAft>
                <a:spcPts val="0"/>
              </a:spcAft>
              <a:buNone/>
            </a:pP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-Oh really?</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-Hmmm yeah </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-Are you joking? </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-I’m feeling under the weather </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-Oh sorry to hear that!</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-What a pitty</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-Things couldn’t go worse </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-Oh, thank God!</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-Cool!</a:t>
            </a:r>
            <a:endParaRPr>
              <a:latin typeface="Old Standard TT"/>
              <a:ea typeface="Old Standard TT"/>
              <a:cs typeface="Old Standard TT"/>
              <a:sym typeface="Old Standard TT"/>
            </a:endParaRPr>
          </a:p>
          <a:p>
            <a:pPr marL="0" lvl="0" indent="0" algn="l" rtl="0">
              <a:spcBef>
                <a:spcPts val="0"/>
              </a:spcBef>
              <a:spcAft>
                <a:spcPts val="0"/>
              </a:spcAft>
              <a:buNone/>
            </a:pPr>
            <a:endParaRPr/>
          </a:p>
        </p:txBody>
      </p:sp>
      <p:sp>
        <p:nvSpPr>
          <p:cNvPr id="77" name="Google Shape;77;p16"/>
          <p:cNvSpPr txBox="1"/>
          <p:nvPr/>
        </p:nvSpPr>
        <p:spPr>
          <a:xfrm>
            <a:off x="5033000" y="1436575"/>
            <a:ext cx="2581800" cy="40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latin typeface="Old Standard TT"/>
                <a:ea typeface="Old Standard TT"/>
                <a:cs typeface="Old Standard TT"/>
                <a:sym typeface="Old Standard TT"/>
              </a:rPr>
              <a:t>Video:</a:t>
            </a:r>
            <a:endParaRPr>
              <a:latin typeface="Old Standard TT"/>
              <a:ea typeface="Old Standard TT"/>
              <a:cs typeface="Old Standard TT"/>
              <a:sym typeface="Old Standard T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231325" y="424950"/>
            <a:ext cx="8520600" cy="572700"/>
          </a:xfrm>
          <a:prstGeom prst="rect">
            <a:avLst/>
          </a:prstGeom>
          <a:solidFill>
            <a:srgbClr val="B4A7D6"/>
          </a:soli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s"/>
              <a:t> </a:t>
            </a:r>
            <a:r>
              <a:rPr lang="es">
                <a:latin typeface="Old Standard TT"/>
                <a:ea typeface="Old Standard TT"/>
                <a:cs typeface="Old Standard TT"/>
                <a:sym typeface="Old Standard TT"/>
              </a:rPr>
              <a:t>Video Involving someone in a conversation PT. 2</a:t>
            </a:r>
            <a:endParaRPr>
              <a:latin typeface="Old Standard TT"/>
              <a:ea typeface="Old Standard TT"/>
              <a:cs typeface="Old Standard TT"/>
              <a:sym typeface="Old Standard TT"/>
            </a:endParaRPr>
          </a:p>
        </p:txBody>
      </p:sp>
      <p:sp>
        <p:nvSpPr>
          <p:cNvPr id="83" name="Google Shape;83;p17"/>
          <p:cNvSpPr txBox="1"/>
          <p:nvPr/>
        </p:nvSpPr>
        <p:spPr>
          <a:xfrm>
            <a:off x="612800" y="1436575"/>
            <a:ext cx="2581800" cy="2089500"/>
          </a:xfrm>
          <a:prstGeom prst="rect">
            <a:avLst/>
          </a:prstGeom>
          <a:solidFill>
            <a:srgbClr val="D9D2E9"/>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b="1" u="sng">
                <a:latin typeface="Old Standard TT"/>
                <a:ea typeface="Old Standard TT"/>
                <a:cs typeface="Old Standard TT"/>
                <a:sym typeface="Old Standard TT"/>
              </a:rPr>
              <a:t>Rejoinders</a:t>
            </a:r>
            <a:r>
              <a:rPr lang="es">
                <a:latin typeface="Old Standard TT"/>
                <a:ea typeface="Old Standard TT"/>
                <a:cs typeface="Old Standard TT"/>
                <a:sym typeface="Old Standard TT"/>
              </a:rPr>
              <a:t> in this video:</a:t>
            </a:r>
            <a:endParaRPr>
              <a:latin typeface="Old Standard TT"/>
              <a:ea typeface="Old Standard TT"/>
              <a:cs typeface="Old Standard TT"/>
              <a:sym typeface="Old Standard TT"/>
            </a:endParaRPr>
          </a:p>
          <a:p>
            <a:pPr marL="0" lvl="0" indent="0" algn="l" rtl="0">
              <a:spcBef>
                <a:spcPts val="0"/>
              </a:spcBef>
              <a:spcAft>
                <a:spcPts val="0"/>
              </a:spcAft>
              <a:buNone/>
            </a:pP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-Seriously?</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-No way!</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-What?</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-Are you kidding?</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-Awww!</a:t>
            </a:r>
            <a:endParaRPr>
              <a:latin typeface="Old Standard TT"/>
              <a:ea typeface="Old Standard TT"/>
              <a:cs typeface="Old Standard TT"/>
              <a:sym typeface="Old Standard TT"/>
            </a:endParaRPr>
          </a:p>
          <a:p>
            <a:pPr marL="0" lvl="0" indent="0" algn="l" rtl="0">
              <a:spcBef>
                <a:spcPts val="0"/>
              </a:spcBef>
              <a:spcAft>
                <a:spcPts val="0"/>
              </a:spcAft>
              <a:buNone/>
            </a:pPr>
            <a:r>
              <a:rPr lang="es">
                <a:latin typeface="Old Standard TT"/>
                <a:ea typeface="Old Standard TT"/>
                <a:cs typeface="Old Standard TT"/>
                <a:sym typeface="Old Standard TT"/>
              </a:rPr>
              <a:t>-For real?</a:t>
            </a:r>
            <a:endParaRPr>
              <a:latin typeface="Old Standard TT"/>
              <a:ea typeface="Old Standard TT"/>
              <a:cs typeface="Old Standard TT"/>
              <a:sym typeface="Old Standard TT"/>
            </a:endParaRPr>
          </a:p>
          <a:p>
            <a:pPr marL="0" lvl="0" indent="0" algn="l" rtl="0">
              <a:spcBef>
                <a:spcPts val="0"/>
              </a:spcBef>
              <a:spcAft>
                <a:spcPts val="0"/>
              </a:spcAft>
              <a:buNone/>
            </a:pPr>
            <a:endParaRPr/>
          </a:p>
        </p:txBody>
      </p:sp>
      <p:sp>
        <p:nvSpPr>
          <p:cNvPr id="84" name="Google Shape;84;p17"/>
          <p:cNvSpPr txBox="1"/>
          <p:nvPr/>
        </p:nvSpPr>
        <p:spPr>
          <a:xfrm>
            <a:off x="5033000" y="1436575"/>
            <a:ext cx="2581800" cy="39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latin typeface="Old Standard TT"/>
                <a:ea typeface="Old Standard TT"/>
                <a:cs typeface="Old Standard TT"/>
                <a:sym typeface="Old Standard TT"/>
              </a:rPr>
              <a:t>Video: (Carlota y Clara)</a:t>
            </a:r>
            <a:endParaRPr>
              <a:latin typeface="Old Standard TT"/>
              <a:ea typeface="Old Standard TT"/>
              <a:cs typeface="Old Standard TT"/>
              <a:sym typeface="Old Standard T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764525" y="1028900"/>
            <a:ext cx="2590200" cy="572700"/>
          </a:xfrm>
          <a:prstGeom prst="rect">
            <a:avLst/>
          </a:prstGeom>
          <a:solidFill>
            <a:srgbClr val="3D85C6"/>
          </a:soli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s">
                <a:latin typeface="Old Standard TT"/>
                <a:ea typeface="Old Standard TT"/>
                <a:cs typeface="Old Standard TT"/>
                <a:sym typeface="Old Standard TT"/>
              </a:rPr>
              <a:t>Ford</a:t>
            </a:r>
            <a:endParaRPr>
              <a:latin typeface="Old Standard TT"/>
              <a:ea typeface="Old Standard TT"/>
              <a:cs typeface="Old Standard TT"/>
              <a:sym typeface="Old Standard TT"/>
            </a:endParaRPr>
          </a:p>
        </p:txBody>
      </p:sp>
      <p:sp>
        <p:nvSpPr>
          <p:cNvPr id="90" name="Google Shape;90;p18"/>
          <p:cNvSpPr txBox="1">
            <a:spLocks noGrp="1"/>
          </p:cNvSpPr>
          <p:nvPr>
            <p:ph type="body" idx="1"/>
          </p:nvPr>
        </p:nvSpPr>
        <p:spPr>
          <a:xfrm>
            <a:off x="81350" y="2491700"/>
            <a:ext cx="8985000" cy="2598000"/>
          </a:xfrm>
          <a:prstGeom prst="rect">
            <a:avLst/>
          </a:prstGeom>
          <a:solidFill>
            <a:srgbClr val="CFE2F3"/>
          </a:solidFill>
        </p:spPr>
        <p:txBody>
          <a:bodyPr spcFirstLastPara="1" wrap="square" lIns="91425" tIns="91425" rIns="91425" bIns="91425" anchor="t" anchorCtr="0">
            <a:normAutofit/>
          </a:bodyPr>
          <a:lstStyle/>
          <a:p>
            <a:pPr marL="0" lvl="0" indent="0" algn="l" rtl="0">
              <a:spcBef>
                <a:spcPts val="0"/>
              </a:spcBef>
              <a:spcAft>
                <a:spcPts val="0"/>
              </a:spcAft>
              <a:buSzPts val="1018"/>
              <a:buNone/>
            </a:pPr>
            <a:r>
              <a:rPr lang="es">
                <a:solidFill>
                  <a:srgbClr val="000000"/>
                </a:solidFill>
                <a:latin typeface="Old Standard TT"/>
                <a:ea typeface="Old Standard TT"/>
                <a:cs typeface="Old Standard TT"/>
                <a:sym typeface="Old Standard TT"/>
              </a:rPr>
              <a:t>Use the rule</a:t>
            </a:r>
            <a:endParaRPr>
              <a:solidFill>
                <a:srgbClr val="000000"/>
              </a:solidFill>
              <a:latin typeface="Old Standard TT"/>
              <a:ea typeface="Old Standard TT"/>
              <a:cs typeface="Old Standard TT"/>
              <a:sym typeface="Old Standard TT"/>
            </a:endParaRPr>
          </a:p>
          <a:p>
            <a:pPr marL="0" lvl="0" indent="0" algn="l" rtl="0">
              <a:spcBef>
                <a:spcPts val="1200"/>
              </a:spcBef>
              <a:spcAft>
                <a:spcPts val="0"/>
              </a:spcAft>
              <a:buSzPts val="1018"/>
              <a:buNone/>
            </a:pPr>
            <a:r>
              <a:rPr lang="es">
                <a:solidFill>
                  <a:srgbClr val="000000"/>
                </a:solidFill>
                <a:latin typeface="Old Standard TT"/>
                <a:ea typeface="Old Standard TT"/>
                <a:cs typeface="Old Standard TT"/>
                <a:sym typeface="Old Standard TT"/>
              </a:rPr>
              <a:t>Talk about Family, Occupation, Recreation, and Dreams. These are safe topics that work in most situations.</a:t>
            </a:r>
            <a:endParaRPr>
              <a:solidFill>
                <a:srgbClr val="000000"/>
              </a:solidFill>
              <a:latin typeface="Old Standard TT"/>
              <a:ea typeface="Old Standard TT"/>
              <a:cs typeface="Old Standard TT"/>
              <a:sym typeface="Old Standard TT"/>
            </a:endParaRPr>
          </a:p>
          <a:p>
            <a:pPr marL="0" lvl="0" indent="0" algn="l" rtl="0">
              <a:spcBef>
                <a:spcPts val="1200"/>
              </a:spcBef>
              <a:spcAft>
                <a:spcPts val="0"/>
              </a:spcAft>
              <a:buSzPts val="1018"/>
              <a:buNone/>
            </a:pPr>
            <a:r>
              <a:rPr lang="es">
                <a:solidFill>
                  <a:srgbClr val="000000"/>
                </a:solidFill>
                <a:latin typeface="Old Standard TT"/>
                <a:ea typeface="Old Standard TT"/>
                <a:cs typeface="Old Standard TT"/>
                <a:sym typeface="Old Standard TT"/>
              </a:rPr>
              <a:t>To me, family, occupation, and recreation are topics for small talk. The really interesting conversations are about passions, interests, and dreams. But you need to make small talk before people are comfortable enough to dive deeper into more fascinating topics.</a:t>
            </a:r>
            <a:endParaRPr>
              <a:solidFill>
                <a:srgbClr val="000000"/>
              </a:solidFill>
              <a:latin typeface="Old Standard TT"/>
              <a:ea typeface="Old Standard TT"/>
              <a:cs typeface="Old Standard TT"/>
              <a:sym typeface="Old Standard TT"/>
            </a:endParaRPr>
          </a:p>
          <a:p>
            <a:pPr marL="0" lvl="0" indent="0" algn="l" rtl="0">
              <a:spcBef>
                <a:spcPts val="1200"/>
              </a:spcBef>
              <a:spcAft>
                <a:spcPts val="0"/>
              </a:spcAft>
              <a:buSzPts val="1018"/>
              <a:buNone/>
            </a:pPr>
            <a:r>
              <a:rPr lang="es">
                <a:solidFill>
                  <a:srgbClr val="000000"/>
                </a:solidFill>
                <a:latin typeface="Old Standard TT"/>
                <a:ea typeface="Old Standard TT"/>
                <a:cs typeface="Old Standard TT"/>
                <a:sym typeface="Old Standard TT"/>
              </a:rPr>
              <a:t>Article continues below.</a:t>
            </a:r>
            <a:endParaRPr>
              <a:solidFill>
                <a:srgbClr val="000000"/>
              </a:solidFill>
              <a:latin typeface="Old Standard TT"/>
              <a:ea typeface="Old Standard TT"/>
              <a:cs typeface="Old Standard TT"/>
              <a:sym typeface="Old Standard TT"/>
            </a:endParaRPr>
          </a:p>
          <a:p>
            <a:pPr marL="0" lvl="0" indent="0" algn="l" rtl="0">
              <a:spcBef>
                <a:spcPts val="1200"/>
              </a:spcBef>
              <a:spcAft>
                <a:spcPts val="1200"/>
              </a:spcAft>
              <a:buSzPts val="1018"/>
              <a:buNone/>
            </a:pPr>
            <a:r>
              <a:rPr lang="es">
                <a:solidFill>
                  <a:srgbClr val="000000"/>
                </a:solidFill>
                <a:latin typeface="Old Standard TT"/>
                <a:ea typeface="Old Standard TT"/>
                <a:cs typeface="Old Standard TT"/>
                <a:sym typeface="Old Standard TT"/>
              </a:rPr>
              <a:t>Take this quiz and see how you can improve your social life.</a:t>
            </a:r>
            <a:endParaRPr>
              <a:solidFill>
                <a:srgbClr val="000000"/>
              </a:solidFill>
              <a:latin typeface="Old Standard TT"/>
              <a:ea typeface="Old Standard TT"/>
              <a:cs typeface="Old Standard TT"/>
              <a:sym typeface="Old Standard TT"/>
            </a:endParaRPr>
          </a:p>
        </p:txBody>
      </p:sp>
      <p:pic>
        <p:nvPicPr>
          <p:cNvPr id="91" name="Google Shape;91;p18"/>
          <p:cNvPicPr preferRelativeResize="0"/>
          <p:nvPr/>
        </p:nvPicPr>
        <p:blipFill>
          <a:blip r:embed="rId3">
            <a:alphaModFix/>
          </a:blip>
          <a:stretch>
            <a:fillRect/>
          </a:stretch>
        </p:blipFill>
        <p:spPr>
          <a:xfrm>
            <a:off x="4455175" y="299975"/>
            <a:ext cx="3898125" cy="20305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a:solidFill>
            <a:srgbClr val="E06666"/>
          </a:soli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s">
                <a:latin typeface="Old Standard TT"/>
                <a:ea typeface="Old Standard TT"/>
                <a:cs typeface="Old Standard TT"/>
                <a:sym typeface="Old Standard TT"/>
              </a:rPr>
              <a:t>Ask for Clarification  </a:t>
            </a:r>
            <a:endParaRPr>
              <a:latin typeface="Old Standard TT"/>
              <a:ea typeface="Old Standard TT"/>
              <a:cs typeface="Old Standard TT"/>
              <a:sym typeface="Old Standard TT"/>
            </a:endParaRPr>
          </a:p>
        </p:txBody>
      </p:sp>
      <p:sp>
        <p:nvSpPr>
          <p:cNvPr id="97" name="Google Shape;97;p19"/>
          <p:cNvSpPr txBox="1">
            <a:spLocks noGrp="1"/>
          </p:cNvSpPr>
          <p:nvPr>
            <p:ph type="body" idx="1"/>
          </p:nvPr>
        </p:nvSpPr>
        <p:spPr>
          <a:xfrm>
            <a:off x="311700" y="1152475"/>
            <a:ext cx="3999900" cy="3658500"/>
          </a:xfrm>
          <a:prstGeom prst="rect">
            <a:avLst/>
          </a:prstGeom>
          <a:solidFill>
            <a:srgbClr val="F4CCCC"/>
          </a:solidFill>
        </p:spPr>
        <p:txBody>
          <a:bodyPr spcFirstLastPara="1" wrap="square" lIns="91425" tIns="91425" rIns="91425" bIns="91425" anchor="t" anchorCtr="0">
            <a:noAutofit/>
          </a:bodyPr>
          <a:lstStyle/>
          <a:p>
            <a:pPr marL="457200" lvl="0" indent="-304800" algn="l" rtl="0">
              <a:spcBef>
                <a:spcPts val="0"/>
              </a:spcBef>
              <a:spcAft>
                <a:spcPts val="0"/>
              </a:spcAft>
              <a:buClr>
                <a:schemeClr val="dk1"/>
              </a:buClr>
              <a:buSzPts val="1200"/>
              <a:buFont typeface="Old Standard TT"/>
              <a:buChar char="➢"/>
            </a:pPr>
            <a:r>
              <a:rPr lang="es" sz="1200">
                <a:solidFill>
                  <a:schemeClr val="dk1"/>
                </a:solidFill>
                <a:latin typeface="Old Standard TT"/>
                <a:ea typeface="Old Standard TT"/>
                <a:cs typeface="Old Standard TT"/>
                <a:sym typeface="Old Standard TT"/>
              </a:rPr>
              <a:t>Can   Formal</a:t>
            </a:r>
            <a:endParaRPr sz="1200">
              <a:solidFill>
                <a:schemeClr val="dk1"/>
              </a:solidFill>
              <a:latin typeface="Old Standard TT"/>
              <a:ea typeface="Old Standard TT"/>
              <a:cs typeface="Old Standard TT"/>
              <a:sym typeface="Old Standard TT"/>
            </a:endParaRPr>
          </a:p>
          <a:p>
            <a:pPr marL="457200" lvl="0" indent="-304800" algn="l" rtl="0">
              <a:spcBef>
                <a:spcPts val="0"/>
              </a:spcBef>
              <a:spcAft>
                <a:spcPts val="0"/>
              </a:spcAft>
              <a:buClr>
                <a:schemeClr val="dk1"/>
              </a:buClr>
              <a:buSzPts val="1200"/>
              <a:buFont typeface="Old Standard TT"/>
              <a:buChar char="➢"/>
            </a:pPr>
            <a:r>
              <a:rPr lang="es" sz="1200">
                <a:solidFill>
                  <a:schemeClr val="dk1"/>
                </a:solidFill>
                <a:latin typeface="Old Standard TT"/>
                <a:ea typeface="Old Standard TT"/>
                <a:cs typeface="Old Standard TT"/>
                <a:sym typeface="Old Standard TT"/>
              </a:rPr>
              <a:t>Could     More Formal</a:t>
            </a:r>
            <a:endParaRPr sz="1200">
              <a:solidFill>
                <a:schemeClr val="dk1"/>
              </a:solidFill>
              <a:latin typeface="Old Standard TT"/>
              <a:ea typeface="Old Standard TT"/>
              <a:cs typeface="Old Standard TT"/>
              <a:sym typeface="Old Standard TT"/>
            </a:endParaRPr>
          </a:p>
          <a:p>
            <a:pPr marL="457200" lvl="0" indent="-304800" algn="l" rtl="0">
              <a:spcBef>
                <a:spcPts val="0"/>
              </a:spcBef>
              <a:spcAft>
                <a:spcPts val="0"/>
              </a:spcAft>
              <a:buClr>
                <a:schemeClr val="dk1"/>
              </a:buClr>
              <a:buSzPts val="1200"/>
              <a:buFont typeface="Old Standard TT"/>
              <a:buChar char="➢"/>
            </a:pPr>
            <a:r>
              <a:rPr lang="es" sz="1200">
                <a:solidFill>
                  <a:schemeClr val="dk1"/>
                </a:solidFill>
                <a:latin typeface="Old Standard TT"/>
                <a:ea typeface="Old Standard TT"/>
                <a:cs typeface="Old Standard TT"/>
                <a:sym typeface="Old Standard TT"/>
              </a:rPr>
              <a:t>Would   More formal than Can and Could</a:t>
            </a:r>
            <a:endParaRPr sz="1200">
              <a:solidFill>
                <a:schemeClr val="dk1"/>
              </a:solidFill>
              <a:latin typeface="Old Standard TT"/>
              <a:ea typeface="Old Standard TT"/>
              <a:cs typeface="Old Standard TT"/>
              <a:sym typeface="Old Standard TT"/>
            </a:endParaRPr>
          </a:p>
          <a:p>
            <a:pPr marL="914400" lvl="0" indent="0" algn="l" rtl="0">
              <a:spcBef>
                <a:spcPts val="1200"/>
              </a:spcBef>
              <a:spcAft>
                <a:spcPts val="0"/>
              </a:spcAft>
              <a:buNone/>
            </a:pPr>
            <a:endParaRPr sz="1200">
              <a:latin typeface="Old Standard TT"/>
              <a:ea typeface="Old Standard TT"/>
              <a:cs typeface="Old Standard TT"/>
              <a:sym typeface="Old Standard TT"/>
            </a:endParaRPr>
          </a:p>
          <a:p>
            <a:pPr marL="0" lvl="0" indent="0" algn="l" rtl="0">
              <a:spcBef>
                <a:spcPts val="1200"/>
              </a:spcBef>
              <a:spcAft>
                <a:spcPts val="0"/>
              </a:spcAft>
              <a:buNone/>
            </a:pPr>
            <a:r>
              <a:rPr lang="es" sz="1200" b="1" u="sng">
                <a:solidFill>
                  <a:srgbClr val="000000"/>
                </a:solidFill>
                <a:latin typeface="Old Standard TT"/>
                <a:ea typeface="Old Standard TT"/>
                <a:cs typeface="Old Standard TT"/>
                <a:sym typeface="Old Standard TT"/>
              </a:rPr>
              <a:t>Example</a:t>
            </a:r>
            <a:endParaRPr sz="1200" b="1" u="sng">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Can= Can you say that again?</a:t>
            </a:r>
            <a:endParaRPr sz="1200">
              <a:solidFill>
                <a:srgbClr val="000000"/>
              </a:solidFill>
              <a:latin typeface="Old Standard TT"/>
              <a:ea typeface="Old Standard TT"/>
              <a:cs typeface="Old Standard TT"/>
              <a:sym typeface="Old Standard TT"/>
            </a:endParaRPr>
          </a:p>
          <a:p>
            <a:pPr marL="457200" lvl="0" indent="-304800" algn="l" rtl="0">
              <a:spcBef>
                <a:spcPts val="1200"/>
              </a:spcBef>
              <a:spcAft>
                <a:spcPts val="0"/>
              </a:spcAft>
              <a:buClr>
                <a:srgbClr val="000000"/>
              </a:buClr>
              <a:buSzPts val="1200"/>
              <a:buFont typeface="Old Standard TT"/>
              <a:buChar char="●"/>
            </a:pPr>
            <a:r>
              <a:rPr lang="es" sz="1200">
                <a:solidFill>
                  <a:srgbClr val="000000"/>
                </a:solidFill>
                <a:latin typeface="Old Standard TT"/>
                <a:ea typeface="Old Standard TT"/>
                <a:cs typeface="Old Standard TT"/>
                <a:sym typeface="Old Standard TT"/>
              </a:rPr>
              <a:t>I mean… </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Could= Could you repeat that again?</a:t>
            </a:r>
            <a:endParaRPr sz="1200">
              <a:solidFill>
                <a:srgbClr val="000000"/>
              </a:solidFill>
              <a:latin typeface="Old Standard TT"/>
              <a:ea typeface="Old Standard TT"/>
              <a:cs typeface="Old Standard TT"/>
              <a:sym typeface="Old Standard TT"/>
            </a:endParaRPr>
          </a:p>
          <a:p>
            <a:pPr marL="457200" lvl="0" indent="-304800" algn="l" rtl="0">
              <a:spcBef>
                <a:spcPts val="1200"/>
              </a:spcBef>
              <a:spcAft>
                <a:spcPts val="0"/>
              </a:spcAft>
              <a:buClr>
                <a:srgbClr val="000000"/>
              </a:buClr>
              <a:buSzPts val="1200"/>
              <a:buFont typeface="Old Standard TT"/>
              <a:buChar char="●"/>
            </a:pPr>
            <a:r>
              <a:rPr lang="es" sz="1200">
                <a:solidFill>
                  <a:srgbClr val="000000"/>
                </a:solidFill>
                <a:latin typeface="Old Standard TT"/>
                <a:ea typeface="Old Standard TT"/>
                <a:cs typeface="Old Standard TT"/>
                <a:sym typeface="Old Standard TT"/>
              </a:rPr>
              <a:t>My point is…</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Would= Would you mind repeating that again?</a:t>
            </a:r>
            <a:endParaRPr sz="1200">
              <a:solidFill>
                <a:srgbClr val="000000"/>
              </a:solidFill>
              <a:latin typeface="Old Standard TT"/>
              <a:ea typeface="Old Standard TT"/>
              <a:cs typeface="Old Standard TT"/>
              <a:sym typeface="Old Standard TT"/>
            </a:endParaRPr>
          </a:p>
          <a:p>
            <a:pPr marL="457200" lvl="0" indent="-304800" algn="l" rtl="0">
              <a:spcBef>
                <a:spcPts val="1200"/>
              </a:spcBef>
              <a:spcAft>
                <a:spcPts val="0"/>
              </a:spcAft>
              <a:buClr>
                <a:srgbClr val="000000"/>
              </a:buClr>
              <a:buSzPts val="1200"/>
              <a:buFont typeface="Old Standard TT"/>
              <a:buChar char="●"/>
            </a:pPr>
            <a:r>
              <a:rPr lang="es" sz="1200">
                <a:solidFill>
                  <a:srgbClr val="000000"/>
                </a:solidFill>
                <a:latin typeface="Old Standard TT"/>
                <a:ea typeface="Old Standard TT"/>
                <a:cs typeface="Old Standard TT"/>
                <a:sym typeface="Old Standard TT"/>
              </a:rPr>
              <a:t>In other words…</a:t>
            </a:r>
            <a:endParaRPr sz="1200">
              <a:solidFill>
                <a:srgbClr val="000000"/>
              </a:solidFill>
              <a:latin typeface="Old Standard TT"/>
              <a:ea typeface="Old Standard TT"/>
              <a:cs typeface="Old Standard TT"/>
              <a:sym typeface="Old Standard TT"/>
            </a:endParaRPr>
          </a:p>
        </p:txBody>
      </p:sp>
      <p:sp>
        <p:nvSpPr>
          <p:cNvPr id="98" name="Google Shape;98;p19"/>
          <p:cNvSpPr txBox="1">
            <a:spLocks noGrp="1"/>
          </p:cNvSpPr>
          <p:nvPr>
            <p:ph type="body" idx="2"/>
          </p:nvPr>
        </p:nvSpPr>
        <p:spPr>
          <a:xfrm>
            <a:off x="5657250" y="1152475"/>
            <a:ext cx="2808600" cy="3416400"/>
          </a:xfrm>
          <a:prstGeom prst="rect">
            <a:avLst/>
          </a:prstGeom>
          <a:ln w="9525" cap="flat" cmpd="sng">
            <a:solidFill>
              <a:srgbClr val="EA999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 sz="1200" b="1" u="sng">
                <a:highlight>
                  <a:srgbClr val="EA9999"/>
                </a:highlight>
              </a:rPr>
              <a:t>I</a:t>
            </a:r>
            <a:r>
              <a:rPr lang="es" sz="1200" b="1" u="sng">
                <a:solidFill>
                  <a:srgbClr val="000000"/>
                </a:solidFill>
                <a:highlight>
                  <a:srgbClr val="EA9999"/>
                </a:highlight>
                <a:latin typeface="Old Standard TT"/>
                <a:ea typeface="Old Standard TT"/>
                <a:cs typeface="Old Standard TT"/>
                <a:sym typeface="Old Standard TT"/>
              </a:rPr>
              <a:t>nformal example:</a:t>
            </a:r>
            <a:endParaRPr sz="1200" b="1" u="sng">
              <a:solidFill>
                <a:srgbClr val="000000"/>
              </a:solidFill>
              <a:highlight>
                <a:srgbClr val="EA9999"/>
              </a:highlight>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What do you mean by that?</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What did you say?</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One more time?</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I am sorry, what was that?</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b="1" u="sng">
                <a:solidFill>
                  <a:srgbClr val="000000"/>
                </a:solidFill>
                <a:highlight>
                  <a:srgbClr val="EA9999"/>
                </a:highlight>
                <a:latin typeface="Old Standard TT"/>
                <a:ea typeface="Old Standard TT"/>
                <a:cs typeface="Old Standard TT"/>
                <a:sym typeface="Old Standard TT"/>
              </a:rPr>
              <a:t>Answers:</a:t>
            </a:r>
            <a:endParaRPr sz="1200" b="1" u="sng">
              <a:solidFill>
                <a:srgbClr val="000000"/>
              </a:solidFill>
              <a:highlight>
                <a:srgbClr val="EA9999"/>
              </a:highlight>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I didn't get it</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Now I understand</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None/>
            </a:pPr>
            <a:r>
              <a:rPr lang="es" sz="1200">
                <a:solidFill>
                  <a:srgbClr val="000000"/>
                </a:solidFill>
                <a:latin typeface="Old Standard TT"/>
                <a:ea typeface="Old Standard TT"/>
                <a:cs typeface="Old Standard TT"/>
                <a:sym typeface="Old Standard TT"/>
              </a:rPr>
              <a:t>Ah, I see. Thanks for clarifying</a:t>
            </a:r>
            <a:endParaRPr sz="1200">
              <a:solidFill>
                <a:srgbClr val="000000"/>
              </a:solidFill>
              <a:latin typeface="Old Standard TT"/>
              <a:ea typeface="Old Standard TT"/>
              <a:cs typeface="Old Standard TT"/>
              <a:sym typeface="Old Standard TT"/>
            </a:endParaRPr>
          </a:p>
          <a:p>
            <a:pPr marL="0" lvl="0" indent="0" algn="l" rtl="0">
              <a:spcBef>
                <a:spcPts val="1200"/>
              </a:spcBef>
              <a:spcAft>
                <a:spcPts val="0"/>
              </a:spcAft>
              <a:buClr>
                <a:schemeClr val="dk1"/>
              </a:buClr>
              <a:buSzPts val="1100"/>
              <a:buFont typeface="Arial"/>
              <a:buNone/>
            </a:pPr>
            <a:endParaRPr sz="1200"/>
          </a:p>
          <a:p>
            <a:pPr marL="0" lvl="0" indent="0" algn="l" rtl="0">
              <a:spcBef>
                <a:spcPts val="1200"/>
              </a:spcBef>
              <a:spcAft>
                <a:spcPts val="0"/>
              </a:spcAft>
              <a:buNone/>
            </a:pPr>
            <a:endParaRPr sz="1200"/>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289375"/>
            <a:ext cx="8520600" cy="572700"/>
          </a:xfrm>
          <a:prstGeom prst="rect">
            <a:avLst/>
          </a:prstGeom>
          <a:solidFill>
            <a:srgbClr val="FFD966"/>
          </a:soli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s">
                <a:latin typeface="Old Standard TT"/>
                <a:ea typeface="Old Standard TT"/>
                <a:cs typeface="Old Standard TT"/>
                <a:sym typeface="Old Standard TT"/>
              </a:rPr>
              <a:t>Keeping the conversation going</a:t>
            </a:r>
            <a:endParaRPr>
              <a:latin typeface="Old Standard TT"/>
              <a:ea typeface="Old Standard TT"/>
              <a:cs typeface="Old Standard TT"/>
              <a:sym typeface="Old Standard TT"/>
            </a:endParaRPr>
          </a:p>
        </p:txBody>
      </p:sp>
      <p:sp>
        <p:nvSpPr>
          <p:cNvPr id="104" name="Google Shape;104;p20"/>
          <p:cNvSpPr txBox="1">
            <a:spLocks noGrp="1"/>
          </p:cNvSpPr>
          <p:nvPr>
            <p:ph type="body" idx="1"/>
          </p:nvPr>
        </p:nvSpPr>
        <p:spPr>
          <a:xfrm>
            <a:off x="141500" y="1215825"/>
            <a:ext cx="5129400" cy="3009300"/>
          </a:xfrm>
          <a:prstGeom prst="rect">
            <a:avLst/>
          </a:prstGeom>
          <a:solidFill>
            <a:schemeClr val="lt1"/>
          </a:solidFill>
        </p:spPr>
        <p:txBody>
          <a:bodyPr spcFirstLastPara="1" wrap="square" lIns="91425" tIns="91425" rIns="91425" bIns="91425" anchor="t" anchorCtr="0">
            <a:normAutofit/>
          </a:bodyPr>
          <a:lstStyle/>
          <a:p>
            <a:pPr marL="0" lvl="0" indent="0" algn="l" rtl="0">
              <a:spcBef>
                <a:spcPts val="0"/>
              </a:spcBef>
              <a:spcAft>
                <a:spcPts val="0"/>
              </a:spcAft>
              <a:buNone/>
            </a:pPr>
            <a:r>
              <a:rPr lang="es" sz="1300">
                <a:solidFill>
                  <a:srgbClr val="000000"/>
                </a:solidFill>
                <a:highlight>
                  <a:srgbClr val="FFF2CC"/>
                </a:highlight>
                <a:latin typeface="Old Standard TT"/>
                <a:ea typeface="Old Standard TT"/>
                <a:cs typeface="Old Standard TT"/>
                <a:sym typeface="Old Standard TT"/>
              </a:rPr>
              <a:t> For example, we have:</a:t>
            </a:r>
            <a:endParaRPr sz="1300">
              <a:solidFill>
                <a:srgbClr val="000000"/>
              </a:solidFill>
              <a:highlight>
                <a:srgbClr val="FFF2CC"/>
              </a:highlight>
              <a:latin typeface="Old Standard TT"/>
              <a:ea typeface="Old Standard TT"/>
              <a:cs typeface="Old Standard TT"/>
              <a:sym typeface="Old Standard TT"/>
            </a:endParaRPr>
          </a:p>
          <a:p>
            <a:pPr marL="457200" lvl="0" indent="-311150" algn="l" rtl="0">
              <a:spcBef>
                <a:spcPts val="120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Is this your first trip to Spain?  </a:t>
            </a:r>
            <a:endParaRPr sz="1300">
              <a:solidFill>
                <a:srgbClr val="000000"/>
              </a:solidFill>
              <a:latin typeface="Old Standard TT"/>
              <a:ea typeface="Old Standard TT"/>
              <a:cs typeface="Old Standard TT"/>
              <a:sym typeface="Old Standard TT"/>
            </a:endParaRPr>
          </a:p>
          <a:p>
            <a:pPr marL="457200" lvl="0" indent="-311150" algn="l" rtl="0">
              <a:spcBef>
                <a:spcPts val="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What do you do for live?</a:t>
            </a:r>
            <a:endParaRPr sz="1300">
              <a:solidFill>
                <a:srgbClr val="000000"/>
              </a:solidFill>
              <a:highlight>
                <a:schemeClr val="lt2"/>
              </a:highlight>
              <a:latin typeface="Old Standard TT"/>
              <a:ea typeface="Old Standard TT"/>
              <a:cs typeface="Old Standard TT"/>
              <a:sym typeface="Old Standard TT"/>
            </a:endParaRPr>
          </a:p>
          <a:p>
            <a:pPr marL="457200" lvl="0" indent="-311150" algn="l" rtl="0">
              <a:spcBef>
                <a:spcPts val="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How much do you earn?</a:t>
            </a:r>
            <a:endParaRPr sz="1300">
              <a:solidFill>
                <a:srgbClr val="000000"/>
              </a:solidFill>
              <a:latin typeface="Old Standard TT"/>
              <a:ea typeface="Old Standard TT"/>
              <a:cs typeface="Old Standard TT"/>
              <a:sym typeface="Old Standard TT"/>
            </a:endParaRPr>
          </a:p>
          <a:p>
            <a:pPr marL="457200" lvl="0" indent="-311150" algn="l" rtl="0">
              <a:spcBef>
                <a:spcPts val="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Would you like to live in another place? Where?</a:t>
            </a:r>
            <a:endParaRPr sz="1300">
              <a:solidFill>
                <a:srgbClr val="000000"/>
              </a:solidFill>
              <a:latin typeface="Old Standard TT"/>
              <a:ea typeface="Old Standard TT"/>
              <a:cs typeface="Old Standard TT"/>
              <a:sym typeface="Old Standard TT"/>
            </a:endParaRPr>
          </a:p>
          <a:p>
            <a:pPr marL="457200" lvl="0" indent="-311150" algn="l" rtl="0">
              <a:spcBef>
                <a:spcPts val="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What place would you like to visit?</a:t>
            </a:r>
            <a:endParaRPr sz="1300">
              <a:solidFill>
                <a:srgbClr val="000000"/>
              </a:solidFill>
              <a:latin typeface="Old Standard TT"/>
              <a:ea typeface="Old Standard TT"/>
              <a:cs typeface="Old Standard TT"/>
              <a:sym typeface="Old Standard TT"/>
            </a:endParaRPr>
          </a:p>
          <a:p>
            <a:pPr marL="457200" lvl="0" indent="-311150" algn="l" rtl="0">
              <a:spcBef>
                <a:spcPts val="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What do you want to study when you grow up?</a:t>
            </a:r>
            <a:endParaRPr sz="1300">
              <a:solidFill>
                <a:srgbClr val="000000"/>
              </a:solidFill>
              <a:latin typeface="Old Standard TT"/>
              <a:ea typeface="Old Standard TT"/>
              <a:cs typeface="Old Standard TT"/>
              <a:sym typeface="Old Standard TT"/>
            </a:endParaRPr>
          </a:p>
          <a:p>
            <a:pPr marL="457200" lvl="0" indent="-311150" algn="l" rtl="0">
              <a:spcBef>
                <a:spcPts val="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What do you do on your free time?</a:t>
            </a:r>
            <a:endParaRPr sz="1300">
              <a:solidFill>
                <a:srgbClr val="000000"/>
              </a:solidFill>
              <a:latin typeface="Old Standard TT"/>
              <a:ea typeface="Old Standard TT"/>
              <a:cs typeface="Old Standard TT"/>
              <a:sym typeface="Old Standard TT"/>
            </a:endParaRPr>
          </a:p>
          <a:p>
            <a:pPr marL="457200" lvl="0" indent="-311150" algn="l" rtl="0">
              <a:spcBef>
                <a:spcPts val="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Do you practice any sport?</a:t>
            </a:r>
            <a:endParaRPr sz="1300">
              <a:solidFill>
                <a:srgbClr val="000000"/>
              </a:solidFill>
              <a:latin typeface="Old Standard TT"/>
              <a:ea typeface="Old Standard TT"/>
              <a:cs typeface="Old Standard TT"/>
              <a:sym typeface="Old Standard TT"/>
            </a:endParaRPr>
          </a:p>
          <a:p>
            <a:pPr marL="457200" lvl="0" indent="-311150" algn="l" rtl="0">
              <a:spcBef>
                <a:spcPts val="0"/>
              </a:spcBef>
              <a:spcAft>
                <a:spcPts val="0"/>
              </a:spcAft>
              <a:buClr>
                <a:srgbClr val="000000"/>
              </a:buClr>
              <a:buSzPts val="1300"/>
              <a:buFont typeface="Old Standard TT"/>
              <a:buChar char="-"/>
            </a:pPr>
            <a:r>
              <a:rPr lang="es" sz="1300">
                <a:solidFill>
                  <a:srgbClr val="000000"/>
                </a:solidFill>
                <a:latin typeface="Old Standard TT"/>
                <a:ea typeface="Old Standard TT"/>
                <a:cs typeface="Old Standard TT"/>
                <a:sym typeface="Old Standard TT"/>
              </a:rPr>
              <a:t>Do you want to start a family in the future?</a:t>
            </a:r>
            <a:endParaRPr sz="1300">
              <a:solidFill>
                <a:srgbClr val="000000"/>
              </a:solidFill>
              <a:latin typeface="Old Standard TT"/>
              <a:ea typeface="Old Standard TT"/>
              <a:cs typeface="Old Standard TT"/>
              <a:sym typeface="Old Standard TT"/>
            </a:endParaRPr>
          </a:p>
        </p:txBody>
      </p:sp>
      <p:sp>
        <p:nvSpPr>
          <p:cNvPr id="105" name="Google Shape;105;p20"/>
          <p:cNvSpPr txBox="1"/>
          <p:nvPr/>
        </p:nvSpPr>
        <p:spPr>
          <a:xfrm>
            <a:off x="5270900" y="1215825"/>
            <a:ext cx="3473700" cy="3009300"/>
          </a:xfrm>
          <a:prstGeom prst="rect">
            <a:avLst/>
          </a:prstGeom>
          <a:solidFill>
            <a:schemeClr val="lt1"/>
          </a:solid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r>
              <a:rPr lang="es" sz="1300">
                <a:solidFill>
                  <a:schemeClr val="dk1"/>
                </a:solidFill>
                <a:highlight>
                  <a:srgbClr val="FFF2CC"/>
                </a:highlight>
                <a:latin typeface="Old Standard TT"/>
                <a:ea typeface="Old Standard TT"/>
                <a:cs typeface="Old Standard TT"/>
                <a:sym typeface="Old Standard TT"/>
              </a:rPr>
              <a:t>Examples to start the conversations:</a:t>
            </a:r>
            <a:endParaRPr sz="1300">
              <a:solidFill>
                <a:schemeClr val="dk1"/>
              </a:solidFill>
              <a:highlight>
                <a:srgbClr val="FFF2CC"/>
              </a:highlight>
              <a:latin typeface="Old Standard TT"/>
              <a:ea typeface="Old Standard TT"/>
              <a:cs typeface="Old Standard TT"/>
              <a:sym typeface="Old Standard TT"/>
            </a:endParaRPr>
          </a:p>
          <a:p>
            <a:pPr marL="457200" lvl="0" indent="-311150" algn="l" rtl="0">
              <a:lnSpc>
                <a:spcPct val="115000"/>
              </a:lnSpc>
              <a:spcBef>
                <a:spcPts val="1200"/>
              </a:spcBef>
              <a:spcAft>
                <a:spcPts val="0"/>
              </a:spcAft>
              <a:buClr>
                <a:schemeClr val="dk1"/>
              </a:buClr>
              <a:buSzPts val="1300"/>
              <a:buFont typeface="Old Standard TT"/>
              <a:buChar char="-"/>
            </a:pPr>
            <a:r>
              <a:rPr lang="es" sz="1300">
                <a:solidFill>
                  <a:schemeClr val="dk1"/>
                </a:solidFill>
                <a:latin typeface="Old Standard TT"/>
                <a:ea typeface="Old Standard TT"/>
                <a:cs typeface="Old Standard TT"/>
                <a:sym typeface="Old Standard TT"/>
              </a:rPr>
              <a:t>Where are you from?</a:t>
            </a:r>
            <a:endParaRPr sz="1300">
              <a:solidFill>
                <a:schemeClr val="dk1"/>
              </a:solidFill>
              <a:latin typeface="Old Standard TT"/>
              <a:ea typeface="Old Standard TT"/>
              <a:cs typeface="Old Standard TT"/>
              <a:sym typeface="Old Standard TT"/>
            </a:endParaRPr>
          </a:p>
          <a:p>
            <a:pPr marL="457200" lvl="0" indent="-311150" algn="l" rtl="0">
              <a:lnSpc>
                <a:spcPct val="115000"/>
              </a:lnSpc>
              <a:spcBef>
                <a:spcPts val="0"/>
              </a:spcBef>
              <a:spcAft>
                <a:spcPts val="0"/>
              </a:spcAft>
              <a:buClr>
                <a:schemeClr val="dk1"/>
              </a:buClr>
              <a:buSzPts val="1300"/>
              <a:buFont typeface="Old Standard TT"/>
              <a:buChar char="-"/>
            </a:pPr>
            <a:r>
              <a:rPr lang="es" sz="1300">
                <a:solidFill>
                  <a:schemeClr val="dk1"/>
                </a:solidFill>
                <a:latin typeface="Old Standard TT"/>
                <a:ea typeface="Old Standard TT"/>
                <a:cs typeface="Old Standard TT"/>
                <a:sym typeface="Old Standard TT"/>
              </a:rPr>
              <a:t>How many brothers and sisters have you got?</a:t>
            </a:r>
            <a:endParaRPr sz="1300">
              <a:solidFill>
                <a:schemeClr val="dk1"/>
              </a:solidFill>
              <a:latin typeface="Old Standard TT"/>
              <a:ea typeface="Old Standard TT"/>
              <a:cs typeface="Old Standard TT"/>
              <a:sym typeface="Old Standard TT"/>
            </a:endParaRPr>
          </a:p>
          <a:p>
            <a:pPr marL="457200" lvl="0" indent="-311150" algn="l" rtl="0">
              <a:lnSpc>
                <a:spcPct val="115000"/>
              </a:lnSpc>
              <a:spcBef>
                <a:spcPts val="0"/>
              </a:spcBef>
              <a:spcAft>
                <a:spcPts val="0"/>
              </a:spcAft>
              <a:buClr>
                <a:schemeClr val="dk1"/>
              </a:buClr>
              <a:buSzPts val="1300"/>
              <a:buFont typeface="Old Standard TT"/>
              <a:buChar char="-"/>
            </a:pPr>
            <a:r>
              <a:rPr lang="es" sz="1300">
                <a:solidFill>
                  <a:schemeClr val="dk1"/>
                </a:solidFill>
                <a:latin typeface="Old Standard TT"/>
                <a:ea typeface="Old Standard TT"/>
                <a:cs typeface="Old Standard TT"/>
                <a:sym typeface="Old Standard TT"/>
              </a:rPr>
              <a:t>Where do you live?</a:t>
            </a:r>
            <a:endParaRPr sz="1300">
              <a:solidFill>
                <a:schemeClr val="dk1"/>
              </a:solidFill>
              <a:latin typeface="Old Standard TT"/>
              <a:ea typeface="Old Standard TT"/>
              <a:cs typeface="Old Standard TT"/>
              <a:sym typeface="Old Standard TT"/>
            </a:endParaRPr>
          </a:p>
          <a:p>
            <a:pPr marL="457200" lvl="0" indent="-311150" algn="l" rtl="0">
              <a:lnSpc>
                <a:spcPct val="115000"/>
              </a:lnSpc>
              <a:spcBef>
                <a:spcPts val="0"/>
              </a:spcBef>
              <a:spcAft>
                <a:spcPts val="0"/>
              </a:spcAft>
              <a:buClr>
                <a:schemeClr val="dk1"/>
              </a:buClr>
              <a:buSzPts val="1300"/>
              <a:buFont typeface="Old Standard TT"/>
              <a:buChar char="-"/>
            </a:pPr>
            <a:r>
              <a:rPr lang="es" sz="1300">
                <a:solidFill>
                  <a:schemeClr val="dk1"/>
                </a:solidFill>
                <a:latin typeface="Old Standard TT"/>
                <a:ea typeface="Old Standard TT"/>
                <a:cs typeface="Old Standard TT"/>
                <a:sym typeface="Old Standard TT"/>
              </a:rPr>
              <a:t>What is your favorite song? </a:t>
            </a:r>
            <a:endParaRPr sz="1300">
              <a:solidFill>
                <a:schemeClr val="dk1"/>
              </a:solidFill>
              <a:latin typeface="Old Standard TT"/>
              <a:ea typeface="Old Standard TT"/>
              <a:cs typeface="Old Standard TT"/>
              <a:sym typeface="Old Standard TT"/>
            </a:endParaRPr>
          </a:p>
          <a:p>
            <a:pPr marL="457200" lvl="0" indent="-311150" algn="l" rtl="0">
              <a:lnSpc>
                <a:spcPct val="115000"/>
              </a:lnSpc>
              <a:spcBef>
                <a:spcPts val="0"/>
              </a:spcBef>
              <a:spcAft>
                <a:spcPts val="0"/>
              </a:spcAft>
              <a:buClr>
                <a:schemeClr val="dk1"/>
              </a:buClr>
              <a:buSzPts val="1300"/>
              <a:buFont typeface="Old Standard TT"/>
              <a:buChar char="-"/>
            </a:pPr>
            <a:r>
              <a:rPr lang="es" sz="1300">
                <a:solidFill>
                  <a:schemeClr val="dk1"/>
                </a:solidFill>
                <a:latin typeface="Old Standard TT"/>
                <a:ea typeface="Old Standard TT"/>
                <a:cs typeface="Old Standard TT"/>
                <a:sym typeface="Old Standard TT"/>
              </a:rPr>
              <a:t>Have you got any pets?</a:t>
            </a:r>
            <a:endParaRPr sz="1300">
              <a:solidFill>
                <a:schemeClr val="dk1"/>
              </a:solidFill>
              <a:latin typeface="Old Standard TT"/>
              <a:ea typeface="Old Standard TT"/>
              <a:cs typeface="Old Standard TT"/>
              <a:sym typeface="Old Standard TT"/>
            </a:endParaRPr>
          </a:p>
          <a:p>
            <a:pPr marL="457200" lvl="0" indent="-311150" algn="l" rtl="0">
              <a:lnSpc>
                <a:spcPct val="115000"/>
              </a:lnSpc>
              <a:spcBef>
                <a:spcPts val="0"/>
              </a:spcBef>
              <a:spcAft>
                <a:spcPts val="0"/>
              </a:spcAft>
              <a:buClr>
                <a:schemeClr val="dk1"/>
              </a:buClr>
              <a:buSzPts val="1300"/>
              <a:buFont typeface="Old Standard TT"/>
              <a:buChar char="-"/>
            </a:pPr>
            <a:r>
              <a:rPr lang="es" sz="1300">
                <a:solidFill>
                  <a:schemeClr val="dk1"/>
                </a:solidFill>
                <a:latin typeface="Old Standard TT"/>
                <a:ea typeface="Old Standard TT"/>
                <a:cs typeface="Old Standard TT"/>
                <a:sym typeface="Old Standard TT"/>
              </a:rPr>
              <a:t>What is your favorite drink?</a:t>
            </a:r>
            <a:endParaRPr sz="1300">
              <a:solidFill>
                <a:schemeClr val="dk1"/>
              </a:solidFill>
              <a:latin typeface="Old Standard TT"/>
              <a:ea typeface="Old Standard TT"/>
              <a:cs typeface="Old Standard TT"/>
              <a:sym typeface="Old Standard TT"/>
            </a:endParaRPr>
          </a:p>
          <a:p>
            <a:pPr marL="457200" lvl="0" indent="-311150" algn="l" rtl="0">
              <a:lnSpc>
                <a:spcPct val="115000"/>
              </a:lnSpc>
              <a:spcBef>
                <a:spcPts val="0"/>
              </a:spcBef>
              <a:spcAft>
                <a:spcPts val="0"/>
              </a:spcAft>
              <a:buClr>
                <a:schemeClr val="dk1"/>
              </a:buClr>
              <a:buSzPts val="1300"/>
              <a:buFont typeface="Old Standard TT"/>
              <a:buChar char="-"/>
            </a:pPr>
            <a:r>
              <a:rPr lang="es" sz="1300">
                <a:solidFill>
                  <a:schemeClr val="dk1"/>
                </a:solidFill>
                <a:latin typeface="Old Standard TT"/>
                <a:ea typeface="Old Standard TT"/>
                <a:cs typeface="Old Standard TT"/>
                <a:sym typeface="Old Standard TT"/>
              </a:rPr>
              <a:t>How are you?</a:t>
            </a:r>
            <a:endParaRPr sz="1300">
              <a:solidFill>
                <a:schemeClr val="dk1"/>
              </a:solidFill>
              <a:latin typeface="Old Standard TT"/>
              <a:ea typeface="Old Standard TT"/>
              <a:cs typeface="Old Standard TT"/>
              <a:sym typeface="Old Standard TT"/>
            </a:endParaRPr>
          </a:p>
          <a:p>
            <a:pPr marL="457200" lvl="0" indent="-311150" algn="l" rtl="0">
              <a:lnSpc>
                <a:spcPct val="115000"/>
              </a:lnSpc>
              <a:spcBef>
                <a:spcPts val="0"/>
              </a:spcBef>
              <a:spcAft>
                <a:spcPts val="0"/>
              </a:spcAft>
              <a:buClr>
                <a:schemeClr val="dk1"/>
              </a:buClr>
              <a:buSzPts val="1300"/>
              <a:buFont typeface="Old Standard TT"/>
              <a:buChar char="-"/>
            </a:pPr>
            <a:r>
              <a:rPr lang="es" sz="1300">
                <a:solidFill>
                  <a:schemeClr val="dk1"/>
                </a:solidFill>
                <a:latin typeface="Old Standard TT"/>
                <a:ea typeface="Old Standard TT"/>
                <a:cs typeface="Old Standard TT"/>
                <a:sym typeface="Old Standard TT"/>
              </a:rPr>
              <a:t>How old are you? </a:t>
            </a:r>
            <a:endParaRPr sz="1300">
              <a:solidFill>
                <a:schemeClr val="dk1"/>
              </a:solidFill>
              <a:latin typeface="Old Standard TT"/>
              <a:ea typeface="Old Standard TT"/>
              <a:cs typeface="Old Standard TT"/>
              <a:sym typeface="Old Standard TT"/>
            </a:endParaRPr>
          </a:p>
          <a:p>
            <a:pPr marL="0" lvl="0" indent="0" algn="l" rtl="0">
              <a:spcBef>
                <a:spcPts val="1200"/>
              </a:spcBef>
              <a:spcAft>
                <a:spcPts val="0"/>
              </a:spcAft>
              <a:buNone/>
            </a:pPr>
            <a:endParaRPr>
              <a:solidFill>
                <a:schemeClr val="dk1"/>
              </a:solidFill>
              <a:latin typeface="Old Standard TT"/>
              <a:ea typeface="Old Standard TT"/>
              <a:cs typeface="Old Standard TT"/>
              <a:sym typeface="Old Standard T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1" name="Google Shape;111;p2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12" name="Google Shape;112;p21"/>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D86666"/>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698</Words>
  <Application>Microsoft Macintosh PowerPoint</Application>
  <PresentationFormat>Presentación en pantalla (16:9)</PresentationFormat>
  <Paragraphs>130</Paragraphs>
  <Slides>10</Slides>
  <Notes>10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Old Standard TT</vt:lpstr>
      <vt:lpstr>Arial</vt:lpstr>
      <vt:lpstr>Simple Light</vt:lpstr>
      <vt:lpstr>Conversation strategies</vt:lpstr>
      <vt:lpstr>INDEX</vt:lpstr>
      <vt:lpstr>Rejoinders </vt:lpstr>
      <vt:lpstr> Video Involving someone in a conversation</vt:lpstr>
      <vt:lpstr> Video Involving someone in a conversation PT. 2</vt:lpstr>
      <vt:lpstr>Ford</vt:lpstr>
      <vt:lpstr>Ask for Clarification  </vt:lpstr>
      <vt:lpstr>Keeping the conversation going</vt:lpstr>
      <vt:lpstr>Presentación de PowerPoint</vt:lpstr>
      <vt:lpstr>1º TASOCT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 strategies</dc:title>
  <cp:lastModifiedBy>Paola Díaz Perdomo</cp:lastModifiedBy>
  <cp:revision>1</cp:revision>
  <dcterms:modified xsi:type="dcterms:W3CDTF">2022-05-02T14:49:22Z</dcterms:modified>
</cp:coreProperties>
</file>