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64" r:id="rId1"/>
  </p:sldMasterIdLst>
  <p:notesMasterIdLst>
    <p:notesMasterId r:id="rId22"/>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48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48364-7D8D-4D3F-A1DA-6F2ABA1AC200}" type="datetimeFigureOut">
              <a:rPr lang="it-IT" smtClean="0"/>
              <a:t>04/01/2020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DDC79-61E8-4742-B215-339A3F8A5D53}" type="slidenum">
              <a:rPr lang="it-IT" smtClean="0"/>
              <a:t>‹#›</a:t>
            </a:fld>
            <a:endParaRPr lang="it-IT"/>
          </a:p>
        </p:txBody>
      </p:sp>
    </p:spTree>
    <p:extLst>
      <p:ext uri="{BB962C8B-B14F-4D97-AF65-F5344CB8AC3E}">
        <p14:creationId xmlns:p14="http://schemas.microsoft.com/office/powerpoint/2010/main" val="152236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99DDC79-61E8-4742-B215-339A3F8A5D53}" type="slidenum">
              <a:rPr lang="it-IT" smtClean="0"/>
              <a:t>2</a:t>
            </a:fld>
            <a:endParaRPr lang="it-IT"/>
          </a:p>
        </p:txBody>
      </p:sp>
    </p:spTree>
    <p:extLst>
      <p:ext uri="{BB962C8B-B14F-4D97-AF65-F5344CB8AC3E}">
        <p14:creationId xmlns:p14="http://schemas.microsoft.com/office/powerpoint/2010/main" val="91920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99DDC79-61E8-4742-B215-339A3F8A5D53}" type="slidenum">
              <a:rPr lang="it-IT" smtClean="0"/>
              <a:t>3</a:t>
            </a:fld>
            <a:endParaRPr lang="it-IT"/>
          </a:p>
        </p:txBody>
      </p:sp>
    </p:spTree>
    <p:extLst>
      <p:ext uri="{BB962C8B-B14F-4D97-AF65-F5344CB8AC3E}">
        <p14:creationId xmlns:p14="http://schemas.microsoft.com/office/powerpoint/2010/main" val="182307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r-HR"/>
              <a:t>Kliknite da biste uredili stil naslova matrice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527639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2298374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a:t>Kliknite da biste uredili stil naslova matrice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2015029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954020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a:t>Kliknite da biste uredili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6074992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r-HR"/>
              <a:t>Kliknite da biste uredili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857180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430234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70887365"/>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E906478-6637-4264-949F-E10385D2FA61}" type="datetime1">
              <a:rPr lang="en-US" smtClean="0"/>
              <a:t>1/4/2020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r>
              <a:rPr lang="en-US"/>
              <a:t>Project KA229 "The future begins today"</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2357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r-HR"/>
              <a:t>Kliknite da biste uredili stil naslova matrice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252259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1D37D6B5-08FF-4B5B-85EC-35FE65177D9A}" type="datetime1">
              <a:rPr lang="en-US" smtClean="0"/>
              <a:t>1/4/2020</a:t>
            </a:fld>
            <a:endParaRPr lang="en-US" dirty="0"/>
          </a:p>
        </p:txBody>
      </p:sp>
      <p:sp>
        <p:nvSpPr>
          <p:cNvPr id="5" name="Footer Placeholder 4"/>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988291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2918580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1D37D6B5-08FF-4B5B-85EC-35FE65177D9A}" type="datetime1">
              <a:rPr lang="en-US" smtClean="0"/>
              <a:t>1/4/2020</a:t>
            </a:fld>
            <a:endParaRPr lang="en-US" dirty="0"/>
          </a:p>
        </p:txBody>
      </p:sp>
      <p:sp>
        <p:nvSpPr>
          <p:cNvPr id="8" name="Footer Placeholder 7"/>
          <p:cNvSpPr>
            <a:spLocks noGrp="1"/>
          </p:cNvSpPr>
          <p:nvPr>
            <p:ph type="ftr" sz="quarter" idx="11"/>
          </p:nvPr>
        </p:nvSpPr>
        <p:spPr/>
        <p:txBody>
          <a:bodyPr/>
          <a:lstStyle/>
          <a:p>
            <a:r>
              <a:rPr lang="en-US"/>
              <a:t>Project KA229 "The future begins today"</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3639033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1D37D6B5-08FF-4B5B-85EC-35FE65177D9A}" type="datetime1">
              <a:rPr lang="en-US" smtClean="0"/>
              <a:t>1/4/2020</a:t>
            </a:fld>
            <a:endParaRPr lang="en-US" dirty="0"/>
          </a:p>
        </p:txBody>
      </p:sp>
      <p:sp>
        <p:nvSpPr>
          <p:cNvPr id="4" name="Footer Placeholder 3"/>
          <p:cNvSpPr>
            <a:spLocks noGrp="1"/>
          </p:cNvSpPr>
          <p:nvPr>
            <p:ph type="ftr" sz="quarter" idx="11"/>
          </p:nvPr>
        </p:nvSpPr>
        <p:spPr/>
        <p:txBody>
          <a:bodyPr/>
          <a:lstStyle/>
          <a:p>
            <a:r>
              <a:rPr lang="en-US"/>
              <a:t>Project KA229 "The future begins today"</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2388689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7D6B5-08FF-4B5B-85EC-35FE65177D9A}" type="datetime1">
              <a:rPr lang="en-US" smtClean="0"/>
              <a:t>1/4/2020</a:t>
            </a:fld>
            <a:endParaRPr lang="en-US" dirty="0"/>
          </a:p>
        </p:txBody>
      </p:sp>
      <p:sp>
        <p:nvSpPr>
          <p:cNvPr id="3" name="Footer Placeholder 2"/>
          <p:cNvSpPr>
            <a:spLocks noGrp="1"/>
          </p:cNvSpPr>
          <p:nvPr>
            <p:ph type="ftr" sz="quarter" idx="11"/>
          </p:nvPr>
        </p:nvSpPr>
        <p:spPr/>
        <p:txBody>
          <a:bodyPr/>
          <a:lstStyle/>
          <a:p>
            <a:r>
              <a:rPr lang="en-US"/>
              <a:t>Project KA229 "The future begins today"</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667354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r-HR"/>
              <a:t>Kliknite da biste uredili stil naslova matrice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799369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dirty="0"/>
              <a:t>Kliknite ikonu da biste dodali  sliku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1D37D6B5-08FF-4B5B-85EC-35FE65177D9A}" type="datetime1">
              <a:rPr lang="en-US" smtClean="0"/>
              <a:t>1/4/2020</a:t>
            </a:fld>
            <a:endParaRPr lang="en-US" dirty="0"/>
          </a:p>
        </p:txBody>
      </p:sp>
      <p:sp>
        <p:nvSpPr>
          <p:cNvPr id="6" name="Footer Placeholder 5"/>
          <p:cNvSpPr>
            <a:spLocks noGrp="1"/>
          </p:cNvSpPr>
          <p:nvPr>
            <p:ph type="ftr" sz="quarter" idx="11"/>
          </p:nvPr>
        </p:nvSpPr>
        <p:spPr/>
        <p:txBody>
          <a:bodyPr/>
          <a:lstStyle/>
          <a:p>
            <a:r>
              <a:rPr lang="en-US"/>
              <a:t>Project KA229 "The future begins today"</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586075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37D6B5-08FF-4B5B-85EC-35FE65177D9A}" type="datetime1">
              <a:rPr lang="en-US" smtClean="0"/>
              <a:t>1/4/2020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Project KA229 "The future begins today"</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99766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017" y="716798"/>
            <a:ext cx="2781862" cy="822960"/>
          </a:xfrm>
          <a:prstGeom prst="rect">
            <a:avLst/>
          </a:prstGeom>
          <a:effectLst>
            <a:softEdge rad="38100"/>
          </a:effectLst>
        </p:spPr>
      </p:pic>
      <p:sp>
        <p:nvSpPr>
          <p:cNvPr id="2" name="Titolo 1"/>
          <p:cNvSpPr>
            <a:spLocks noGrp="1"/>
          </p:cNvSpPr>
          <p:nvPr>
            <p:ph type="ctrTitle"/>
          </p:nvPr>
        </p:nvSpPr>
        <p:spPr>
          <a:xfrm>
            <a:off x="631266" y="2453055"/>
            <a:ext cx="10291398" cy="2873820"/>
          </a:xfrm>
        </p:spPr>
        <p:txBody>
          <a:bodyPr>
            <a:normAutofit fontScale="90000"/>
          </a:bodyPr>
          <a:lstStyle/>
          <a:p>
            <a:r>
              <a:rPr lang="it-IT" dirty="0"/>
              <a:t>«The future </a:t>
            </a:r>
            <a:r>
              <a:rPr lang="it-IT" dirty="0" err="1"/>
              <a:t>begins</a:t>
            </a:r>
            <a:r>
              <a:rPr lang="it-IT" dirty="0"/>
              <a:t> </a:t>
            </a:r>
            <a:r>
              <a:rPr lang="it-IT" dirty="0" err="1"/>
              <a:t>today</a:t>
            </a:r>
            <a:r>
              <a:rPr lang="it-IT" dirty="0"/>
              <a:t>»</a:t>
            </a:r>
            <a:br>
              <a:rPr lang="hr-HR" dirty="0"/>
            </a:br>
            <a:r>
              <a:rPr lang="hr-HR" dirty="0"/>
              <a:t> </a:t>
            </a:r>
            <a:r>
              <a:rPr lang="hr-HR" sz="3600" dirty="0" err="1"/>
              <a:t>Interpersonal</a:t>
            </a:r>
            <a:r>
              <a:rPr lang="hr-HR" sz="3600" dirty="0"/>
              <a:t> </a:t>
            </a:r>
            <a:r>
              <a:rPr lang="hr-HR" sz="3600" dirty="0" err="1"/>
              <a:t>relations</a:t>
            </a:r>
            <a:r>
              <a:rPr lang="hr-HR" sz="3600" dirty="0"/>
              <a:t> - </a:t>
            </a:r>
            <a:r>
              <a:rPr lang="hr-HR" sz="3600" dirty="0" err="1"/>
              <a:t>workshops</a:t>
            </a:r>
            <a:r>
              <a:rPr lang="hr-HR" sz="3600" dirty="0"/>
              <a:t> </a:t>
            </a:r>
            <a:r>
              <a:rPr lang="hr-HR" sz="3600" dirty="0" err="1"/>
              <a:t>in</a:t>
            </a:r>
            <a:r>
              <a:rPr lang="hr-HR" sz="3600" dirty="0"/>
              <a:t> Croatia</a:t>
            </a:r>
            <a:br>
              <a:rPr lang="hr-HR" sz="3600" dirty="0"/>
            </a:br>
            <a:r>
              <a:rPr lang="hr-HR" sz="2200" dirty="0" err="1"/>
              <a:t>Leonora</a:t>
            </a:r>
            <a:r>
              <a:rPr lang="hr-HR" sz="2200" dirty="0"/>
              <a:t> </a:t>
            </a:r>
            <a:r>
              <a:rPr lang="hr-HR" sz="2200" dirty="0" err="1"/>
              <a:t>Vereš,Vanessa</a:t>
            </a:r>
            <a:r>
              <a:rPr lang="hr-HR" sz="2200" dirty="0"/>
              <a:t> </a:t>
            </a:r>
            <a:r>
              <a:rPr lang="hr-HR" sz="2200" dirty="0" err="1"/>
              <a:t>Babić,Tea</a:t>
            </a:r>
            <a:r>
              <a:rPr lang="hr-HR" sz="2200" dirty="0"/>
              <a:t> </a:t>
            </a:r>
            <a:r>
              <a:rPr lang="hr-HR" sz="2200" dirty="0" err="1"/>
              <a:t>Antunović,Ivano</a:t>
            </a:r>
            <a:r>
              <a:rPr lang="hr-HR" sz="2200" dirty="0"/>
              <a:t> </a:t>
            </a:r>
            <a:r>
              <a:rPr lang="hr-HR" sz="2200" dirty="0" err="1"/>
              <a:t>Rohtek</a:t>
            </a:r>
            <a:r>
              <a:rPr lang="hr-HR" sz="2200" dirty="0"/>
              <a:t> </a:t>
            </a:r>
            <a:br>
              <a:rPr lang="hr-HR" sz="3600" dirty="0"/>
            </a:br>
            <a:br>
              <a:rPr lang="hr-HR" sz="3600" dirty="0"/>
            </a:br>
            <a:endParaRPr lang="it-IT" sz="3600" dirty="0"/>
          </a:p>
        </p:txBody>
      </p:sp>
      <p:sp>
        <p:nvSpPr>
          <p:cNvPr id="3" name="Sottotitolo 2"/>
          <p:cNvSpPr>
            <a:spLocks noGrp="1"/>
          </p:cNvSpPr>
          <p:nvPr>
            <p:ph type="subTitle" idx="1"/>
          </p:nvPr>
        </p:nvSpPr>
        <p:spPr>
          <a:xfrm>
            <a:off x="808121" y="4935196"/>
            <a:ext cx="9448800" cy="575267"/>
          </a:xfrm>
        </p:spPr>
        <p:txBody>
          <a:bodyPr/>
          <a:lstStyle/>
          <a:p>
            <a:r>
              <a:rPr lang="it-IT" dirty="0"/>
              <a:t>Project Erasmus+ </a:t>
            </a:r>
            <a:r>
              <a:rPr lang="en-US" dirty="0"/>
              <a:t>2018-1-PL01-KA229-050749</a:t>
            </a:r>
          </a:p>
        </p:txBody>
      </p:sp>
      <p:pic>
        <p:nvPicPr>
          <p:cNvPr id="9" name="Picture 8">
            <a:extLst>
              <a:ext uri="{FF2B5EF4-FFF2-40B4-BE49-F238E27FC236}">
                <a16:creationId xmlns:a16="http://schemas.microsoft.com/office/drawing/2014/main" id="{2FC009C1-CD2C-4A11-9DB0-D6434BE82E45}"/>
              </a:ext>
            </a:extLst>
          </p:cNvPr>
          <p:cNvPicPr>
            <a:picLocks noChangeAspect="1"/>
          </p:cNvPicPr>
          <p:nvPr/>
        </p:nvPicPr>
        <p:blipFill>
          <a:blip r:embed="rId3"/>
          <a:stretch>
            <a:fillRect/>
          </a:stretch>
        </p:blipFill>
        <p:spPr>
          <a:xfrm>
            <a:off x="4309913" y="716797"/>
            <a:ext cx="3240914" cy="1214640"/>
          </a:xfrm>
          <a:prstGeom prst="rect">
            <a:avLst/>
          </a:prstGeom>
        </p:spPr>
      </p:pic>
      <p:pic>
        <p:nvPicPr>
          <p:cNvPr id="11" name="Picture 10">
            <a:extLst>
              <a:ext uri="{FF2B5EF4-FFF2-40B4-BE49-F238E27FC236}">
                <a16:creationId xmlns:a16="http://schemas.microsoft.com/office/drawing/2014/main" id="{BCBFC20E-3037-4D73-96DF-22175AF628E3}"/>
              </a:ext>
            </a:extLst>
          </p:cNvPr>
          <p:cNvPicPr>
            <a:picLocks noChangeAspect="1"/>
          </p:cNvPicPr>
          <p:nvPr/>
        </p:nvPicPr>
        <p:blipFill>
          <a:blip r:embed="rId4"/>
          <a:stretch>
            <a:fillRect/>
          </a:stretch>
        </p:blipFill>
        <p:spPr>
          <a:xfrm>
            <a:off x="808121" y="716797"/>
            <a:ext cx="2881093" cy="822960"/>
          </a:xfrm>
          <a:prstGeom prst="rect">
            <a:avLst/>
          </a:prstGeom>
        </p:spPr>
      </p:pic>
    </p:spTree>
    <p:extLst>
      <p:ext uri="{BB962C8B-B14F-4D97-AF65-F5344CB8AC3E}">
        <p14:creationId xmlns:p14="http://schemas.microsoft.com/office/powerpoint/2010/main" val="401745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5">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descr="Slika na kojoj se prikazuje osoba, na zatvorenom, stol, sjedenje&#10;&#10;Opis je automatski generiran">
            <a:extLst>
              <a:ext uri="{FF2B5EF4-FFF2-40B4-BE49-F238E27FC236}">
                <a16:creationId xmlns:a16="http://schemas.microsoft.com/office/drawing/2014/main" id="{DEA4E728-0CC0-4B80-AD1C-816E9C435B73}"/>
              </a:ext>
            </a:extLst>
          </p:cNvPr>
          <p:cNvPicPr>
            <a:picLocks noChangeAspect="1"/>
          </p:cNvPicPr>
          <p:nvPr/>
        </p:nvPicPr>
        <p:blipFill rotWithShape="1">
          <a:blip r:embed="rId2"/>
          <a:srcRect l="19196" r="8721" b="-1"/>
          <a:stretch/>
        </p:blipFill>
        <p:spPr>
          <a:xfrm>
            <a:off x="20" y="638177"/>
            <a:ext cx="3017500" cy="5581644"/>
          </a:xfrm>
          <a:prstGeom prst="rect">
            <a:avLst/>
          </a:prstGeom>
        </p:spPr>
      </p:pic>
      <p:pic>
        <p:nvPicPr>
          <p:cNvPr id="9" name="Slika 8" descr="Slika na kojoj se prikazuje stol, na zatvorenom, osoba, sjedenje&#10;&#10;Opis je automatski generiran">
            <a:extLst>
              <a:ext uri="{FF2B5EF4-FFF2-40B4-BE49-F238E27FC236}">
                <a16:creationId xmlns:a16="http://schemas.microsoft.com/office/drawing/2014/main" id="{CEEC2283-D526-4AEB-96F5-5860CEC260E6}"/>
              </a:ext>
            </a:extLst>
          </p:cNvPr>
          <p:cNvPicPr>
            <a:picLocks noChangeAspect="1"/>
          </p:cNvPicPr>
          <p:nvPr/>
        </p:nvPicPr>
        <p:blipFill rotWithShape="1">
          <a:blip r:embed="rId3"/>
          <a:srcRect t="4764" r="-1" b="23669"/>
          <a:stretch/>
        </p:blipFill>
        <p:spPr>
          <a:xfrm>
            <a:off x="3171272" y="638179"/>
            <a:ext cx="5849456" cy="5581644"/>
          </a:xfrm>
          <a:prstGeom prst="rect">
            <a:avLst/>
          </a:prstGeom>
        </p:spPr>
      </p:pic>
      <p:pic>
        <p:nvPicPr>
          <p:cNvPr id="11" name="Slika 10" descr="Slika na kojoj se prikazuje na zatvorenom, osoba, dijete, stol&#10;&#10;Opis je automatski generiran">
            <a:extLst>
              <a:ext uri="{FF2B5EF4-FFF2-40B4-BE49-F238E27FC236}">
                <a16:creationId xmlns:a16="http://schemas.microsoft.com/office/drawing/2014/main" id="{60ECFE14-074B-441F-A52A-77732FF7BA96}"/>
              </a:ext>
            </a:extLst>
          </p:cNvPr>
          <p:cNvPicPr>
            <a:picLocks noChangeAspect="1"/>
          </p:cNvPicPr>
          <p:nvPr/>
        </p:nvPicPr>
        <p:blipFill rotWithShape="1">
          <a:blip r:embed="rId4"/>
          <a:srcRect l="27918" r="-1" b="-1"/>
          <a:stretch/>
        </p:blipFill>
        <p:spPr>
          <a:xfrm>
            <a:off x="9174480" y="638178"/>
            <a:ext cx="3017520" cy="5581644"/>
          </a:xfrm>
          <a:prstGeom prst="rect">
            <a:avLst/>
          </a:prstGeom>
        </p:spPr>
      </p:pic>
      <p:sp>
        <p:nvSpPr>
          <p:cNvPr id="31" name="Rectangle 17">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zervirano mjesto podnožja 3">
            <a:extLst>
              <a:ext uri="{FF2B5EF4-FFF2-40B4-BE49-F238E27FC236}">
                <a16:creationId xmlns:a16="http://schemas.microsoft.com/office/drawing/2014/main" id="{DC3E42E3-F903-4160-ADB7-59DB7EB2D32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rgbClr val="FFFFFF"/>
                </a:solidFill>
                <a:latin typeface="+mn-lt"/>
                <a:ea typeface="+mn-ea"/>
                <a:cs typeface="+mn-cs"/>
              </a:rPr>
              <a:t>Project KA229 "The future begins today"</a:t>
            </a:r>
          </a:p>
        </p:txBody>
      </p:sp>
      <p:sp>
        <p:nvSpPr>
          <p:cNvPr id="5" name="Rezervirano mjesto broja slajda 4">
            <a:extLst>
              <a:ext uri="{FF2B5EF4-FFF2-40B4-BE49-F238E27FC236}">
                <a16:creationId xmlns:a16="http://schemas.microsoft.com/office/drawing/2014/main" id="{F41B46F8-547F-4FDE-9DB8-14EE70524AF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D22F896-40B5-4ADD-8801-0D06FADFA095}" type="slidenum">
              <a:rPr lang="en-US" sz="1200">
                <a:solidFill>
                  <a:srgbClr val="FFFFFF"/>
                </a:solidFill>
              </a:rPr>
              <a:pPr defTabSz="914400">
                <a:spcAft>
                  <a:spcPts val="600"/>
                </a:spcAft>
              </a:pPr>
              <a:t>10</a:t>
            </a:fld>
            <a:endParaRPr lang="en-US" sz="1200">
              <a:solidFill>
                <a:srgbClr val="FFFFFF"/>
              </a:solidFill>
            </a:endParaRPr>
          </a:p>
        </p:txBody>
      </p:sp>
    </p:spTree>
    <p:extLst>
      <p:ext uri="{BB962C8B-B14F-4D97-AF65-F5344CB8AC3E}">
        <p14:creationId xmlns:p14="http://schemas.microsoft.com/office/powerpoint/2010/main" val="25414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DB6225-58A7-421C-90CF-2383DCD285A4}"/>
              </a:ext>
            </a:extLst>
          </p:cNvPr>
          <p:cNvSpPr>
            <a:spLocks noGrp="1"/>
          </p:cNvSpPr>
          <p:nvPr>
            <p:ph type="title"/>
          </p:nvPr>
        </p:nvSpPr>
        <p:spPr>
          <a:xfrm>
            <a:off x="685800" y="923192"/>
            <a:ext cx="10820400" cy="4501662"/>
          </a:xfrm>
        </p:spPr>
        <p:txBody>
          <a:bodyPr>
            <a:normAutofit/>
          </a:bodyPr>
          <a:lstStyle/>
          <a:p>
            <a:r>
              <a:rPr lang="hr-HR" sz="2000" b="1" dirty="0"/>
              <a:t>How </a:t>
            </a:r>
            <a:r>
              <a:rPr lang="hr-HR" sz="2000" b="1" dirty="0" err="1"/>
              <a:t>did</a:t>
            </a:r>
            <a:r>
              <a:rPr lang="hr-HR" sz="2000" b="1" dirty="0"/>
              <a:t> </a:t>
            </a:r>
            <a:r>
              <a:rPr lang="hr-HR" sz="2000" b="1" dirty="0" err="1"/>
              <a:t>you</a:t>
            </a:r>
            <a:r>
              <a:rPr lang="hr-HR" sz="2000" b="1" dirty="0"/>
              <a:t> </a:t>
            </a:r>
            <a:r>
              <a:rPr lang="hr-HR" sz="2000" b="1" dirty="0" err="1"/>
              <a:t>feel</a:t>
            </a:r>
            <a:r>
              <a:rPr lang="hr-HR" sz="2000" b="1" dirty="0"/>
              <a:t> </a:t>
            </a:r>
            <a:r>
              <a:rPr lang="hr-HR" sz="2000" b="1" dirty="0" err="1"/>
              <a:t>during</a:t>
            </a:r>
            <a:r>
              <a:rPr lang="hr-HR" sz="2000" b="1" dirty="0"/>
              <a:t> </a:t>
            </a:r>
            <a:r>
              <a:rPr lang="hr-HR" sz="2000" b="1" dirty="0" err="1"/>
              <a:t>the</a:t>
            </a:r>
            <a:r>
              <a:rPr lang="hr-HR" sz="2000" b="1" dirty="0"/>
              <a:t> workshop? </a:t>
            </a:r>
            <a:r>
              <a:rPr lang="hr-HR" sz="2000" b="1" dirty="0" err="1"/>
              <a:t>What</a:t>
            </a:r>
            <a:r>
              <a:rPr lang="hr-HR" sz="2000" b="1" dirty="0"/>
              <a:t> </a:t>
            </a:r>
            <a:r>
              <a:rPr lang="hr-HR" sz="2000" b="1" dirty="0" err="1"/>
              <a:t>did</a:t>
            </a:r>
            <a:r>
              <a:rPr lang="hr-HR" sz="2000" b="1" dirty="0"/>
              <a:t> </a:t>
            </a:r>
            <a:r>
              <a:rPr lang="hr-HR" sz="2000" b="1" dirty="0" err="1"/>
              <a:t>you</a:t>
            </a:r>
            <a:r>
              <a:rPr lang="hr-HR" sz="2000" b="1" dirty="0"/>
              <a:t> </a:t>
            </a:r>
            <a:r>
              <a:rPr lang="hr-HR" sz="2000" b="1" dirty="0" err="1"/>
              <a:t>learn</a:t>
            </a:r>
            <a:r>
              <a:rPr lang="hr-HR" sz="2000" b="1" dirty="0"/>
              <a:t>?</a:t>
            </a:r>
            <a:br>
              <a:rPr lang="hr-HR" sz="2000" b="1" dirty="0"/>
            </a:br>
            <a:br>
              <a:rPr lang="hr-HR" sz="2000" dirty="0"/>
            </a:br>
            <a:r>
              <a:rPr lang="hr-HR" sz="2000" dirty="0"/>
              <a:t>„ I </a:t>
            </a:r>
            <a:r>
              <a:rPr lang="hr-HR" sz="2000" dirty="0" err="1"/>
              <a:t>liked</a:t>
            </a:r>
            <a:r>
              <a:rPr lang="hr-HR" sz="2000" dirty="0"/>
              <a:t> </a:t>
            </a:r>
            <a:r>
              <a:rPr lang="hr-HR" sz="2000" dirty="0" err="1"/>
              <a:t>it</a:t>
            </a:r>
            <a:r>
              <a:rPr lang="hr-HR" sz="2000" dirty="0"/>
              <a:t>, I had </a:t>
            </a:r>
            <a:r>
              <a:rPr lang="hr-HR" sz="2000" dirty="0" err="1"/>
              <a:t>fun</a:t>
            </a:r>
            <a:r>
              <a:rPr lang="hr-HR" sz="2000" dirty="0"/>
              <a:t> </a:t>
            </a:r>
            <a:r>
              <a:rPr lang="hr-HR" sz="2000" dirty="0" err="1"/>
              <a:t>while</a:t>
            </a:r>
            <a:r>
              <a:rPr lang="hr-HR" sz="2000" dirty="0"/>
              <a:t> </a:t>
            </a:r>
            <a:r>
              <a:rPr lang="hr-HR" sz="2000" dirty="0" err="1"/>
              <a:t>doing</a:t>
            </a:r>
            <a:r>
              <a:rPr lang="hr-HR" sz="2000" dirty="0"/>
              <a:t> </a:t>
            </a:r>
            <a:r>
              <a:rPr lang="hr-HR" sz="2000" dirty="0" err="1"/>
              <a:t>it</a:t>
            </a:r>
            <a:r>
              <a:rPr lang="hr-HR" sz="2000" dirty="0"/>
              <a:t>. ”</a:t>
            </a:r>
            <a:br>
              <a:rPr lang="hr-HR" sz="2000" dirty="0"/>
            </a:br>
            <a:br>
              <a:rPr lang="hr-HR" sz="2000" dirty="0"/>
            </a:br>
            <a:r>
              <a:rPr lang="hr-HR" sz="2000" dirty="0"/>
              <a:t>„I </a:t>
            </a:r>
            <a:r>
              <a:rPr lang="hr-HR" sz="2000" dirty="0" err="1"/>
              <a:t>learned</a:t>
            </a:r>
            <a:r>
              <a:rPr lang="hr-HR" sz="2000" dirty="0"/>
              <a:t> </a:t>
            </a:r>
            <a:r>
              <a:rPr lang="hr-HR" sz="2000" dirty="0" err="1"/>
              <a:t>many</a:t>
            </a:r>
            <a:r>
              <a:rPr lang="hr-HR" sz="2000" dirty="0"/>
              <a:t> </a:t>
            </a:r>
            <a:r>
              <a:rPr lang="hr-HR" sz="2000" dirty="0" err="1"/>
              <a:t>things</a:t>
            </a:r>
            <a:r>
              <a:rPr lang="hr-HR" sz="2000" dirty="0"/>
              <a:t> </a:t>
            </a:r>
            <a:r>
              <a:rPr lang="hr-HR" sz="2000" dirty="0" err="1"/>
              <a:t>about</a:t>
            </a:r>
            <a:r>
              <a:rPr lang="hr-HR" sz="2000" dirty="0"/>
              <a:t> </a:t>
            </a:r>
            <a:r>
              <a:rPr lang="hr-HR" sz="2000" dirty="0" err="1"/>
              <a:t>myself</a:t>
            </a:r>
            <a:r>
              <a:rPr lang="hr-HR" sz="2000" dirty="0"/>
              <a:t>”</a:t>
            </a:r>
            <a:br>
              <a:rPr lang="hr-HR" sz="2000" dirty="0"/>
            </a:br>
            <a:br>
              <a:rPr lang="hr-HR" sz="2000" dirty="0"/>
            </a:br>
            <a:r>
              <a:rPr lang="hr-HR" sz="2000" dirty="0"/>
              <a:t>„I </a:t>
            </a:r>
            <a:r>
              <a:rPr lang="hr-HR" sz="2000" dirty="0" err="1"/>
              <a:t>would</a:t>
            </a:r>
            <a:r>
              <a:rPr lang="hr-HR" sz="2000" dirty="0"/>
              <a:t> </a:t>
            </a:r>
            <a:r>
              <a:rPr lang="hr-HR" sz="2000" dirty="0" err="1"/>
              <a:t>like</a:t>
            </a:r>
            <a:r>
              <a:rPr lang="hr-HR" sz="2000" dirty="0"/>
              <a:t> to do </a:t>
            </a:r>
            <a:r>
              <a:rPr lang="hr-HR" sz="2000" dirty="0" err="1"/>
              <a:t>it</a:t>
            </a:r>
            <a:r>
              <a:rPr lang="hr-HR" sz="2000" dirty="0"/>
              <a:t> </a:t>
            </a:r>
            <a:r>
              <a:rPr lang="hr-HR" sz="2000" dirty="0" err="1"/>
              <a:t>again</a:t>
            </a:r>
            <a:r>
              <a:rPr lang="hr-HR" sz="2000" dirty="0"/>
              <a:t>”</a:t>
            </a:r>
            <a:br>
              <a:rPr lang="hr-HR" sz="2000" dirty="0"/>
            </a:br>
            <a:br>
              <a:rPr lang="hr-HR" sz="2000" dirty="0"/>
            </a:br>
            <a:r>
              <a:rPr lang="hr-HR" sz="2000" dirty="0"/>
              <a:t>„ My </a:t>
            </a:r>
            <a:r>
              <a:rPr lang="hr-HR" sz="2000" dirty="0" err="1"/>
              <a:t>favoutite</a:t>
            </a:r>
            <a:r>
              <a:rPr lang="hr-HR" sz="2000" dirty="0"/>
              <a:t> </a:t>
            </a:r>
            <a:r>
              <a:rPr lang="hr-HR" sz="2000" dirty="0" err="1"/>
              <a:t>part</a:t>
            </a:r>
            <a:r>
              <a:rPr lang="hr-HR" sz="2000" dirty="0"/>
              <a:t> </a:t>
            </a:r>
            <a:r>
              <a:rPr lang="hr-HR" sz="2000" dirty="0" err="1"/>
              <a:t>was</a:t>
            </a:r>
            <a:r>
              <a:rPr lang="hr-HR" sz="2000" dirty="0"/>
              <a:t> </a:t>
            </a:r>
            <a:r>
              <a:rPr lang="hr-HR" sz="2000" dirty="0" err="1"/>
              <a:t>when</a:t>
            </a:r>
            <a:r>
              <a:rPr lang="hr-HR" sz="2000" dirty="0"/>
              <a:t> </a:t>
            </a:r>
            <a:r>
              <a:rPr lang="hr-HR" sz="2000" dirty="0" err="1"/>
              <a:t>we</a:t>
            </a:r>
            <a:r>
              <a:rPr lang="hr-HR" sz="2000" dirty="0"/>
              <a:t> had to </a:t>
            </a:r>
            <a:r>
              <a:rPr lang="hr-HR" sz="2000" dirty="0" err="1"/>
              <a:t>write</a:t>
            </a:r>
            <a:r>
              <a:rPr lang="hr-HR" sz="2000" dirty="0"/>
              <a:t> </a:t>
            </a:r>
            <a:r>
              <a:rPr lang="hr-HR" sz="2000" dirty="0" err="1"/>
              <a:t>our</a:t>
            </a:r>
            <a:r>
              <a:rPr lang="hr-HR" sz="2000" dirty="0"/>
              <a:t> </a:t>
            </a:r>
            <a:r>
              <a:rPr lang="hr-HR" sz="2000" dirty="0" err="1"/>
              <a:t>friend’s</a:t>
            </a:r>
            <a:r>
              <a:rPr lang="hr-HR" sz="2000" dirty="0"/>
              <a:t> </a:t>
            </a:r>
            <a:r>
              <a:rPr lang="hr-HR" sz="2000" dirty="0" err="1"/>
              <a:t>feature</a:t>
            </a:r>
            <a:r>
              <a:rPr lang="hr-HR" sz="2000" dirty="0"/>
              <a:t> on a </a:t>
            </a:r>
            <a:r>
              <a:rPr lang="hr-HR" sz="2000" dirty="0" err="1"/>
              <a:t>piece</a:t>
            </a:r>
            <a:r>
              <a:rPr lang="hr-HR" sz="2000" dirty="0"/>
              <a:t> </a:t>
            </a:r>
            <a:r>
              <a:rPr lang="hr-HR" sz="2000" dirty="0" err="1"/>
              <a:t>of</a:t>
            </a:r>
            <a:r>
              <a:rPr lang="hr-HR" sz="2000" dirty="0"/>
              <a:t> </a:t>
            </a:r>
            <a:r>
              <a:rPr lang="hr-HR" sz="2000" dirty="0" err="1"/>
              <a:t>paper</a:t>
            </a:r>
            <a:r>
              <a:rPr lang="hr-HR" sz="2000" dirty="0"/>
              <a:t>  </a:t>
            </a:r>
            <a:r>
              <a:rPr lang="hr-HR" sz="2000" dirty="0" err="1"/>
              <a:t>and</a:t>
            </a:r>
            <a:r>
              <a:rPr lang="hr-HR" sz="2000" dirty="0"/>
              <a:t> paste  </a:t>
            </a:r>
            <a:r>
              <a:rPr lang="hr-HR" sz="2000" dirty="0" err="1"/>
              <a:t>it</a:t>
            </a:r>
            <a:r>
              <a:rPr lang="hr-HR" sz="2000" dirty="0"/>
              <a:t> to </a:t>
            </a:r>
            <a:r>
              <a:rPr lang="hr-HR" sz="2000" dirty="0" err="1"/>
              <a:t>his</a:t>
            </a:r>
            <a:r>
              <a:rPr lang="hr-HR" sz="2000" dirty="0"/>
              <a:t> </a:t>
            </a:r>
            <a:r>
              <a:rPr lang="hr-HR" sz="2000" dirty="0" err="1"/>
              <a:t>back</a:t>
            </a:r>
            <a:r>
              <a:rPr lang="hr-HR" sz="2000" dirty="0"/>
              <a:t> ” </a:t>
            </a:r>
            <a:br>
              <a:rPr lang="hr-HR" sz="2000" dirty="0"/>
            </a:br>
            <a:endParaRPr lang="hr-HR" sz="2000" dirty="0"/>
          </a:p>
        </p:txBody>
      </p:sp>
      <p:sp>
        <p:nvSpPr>
          <p:cNvPr id="3" name="Rezervirano mjesto teksta 2">
            <a:extLst>
              <a:ext uri="{FF2B5EF4-FFF2-40B4-BE49-F238E27FC236}">
                <a16:creationId xmlns:a16="http://schemas.microsoft.com/office/drawing/2014/main" id="{E0504EA3-7164-4658-B1BF-BDAF43055F96}"/>
              </a:ext>
            </a:extLst>
          </p:cNvPr>
          <p:cNvSpPr>
            <a:spLocks noGrp="1"/>
          </p:cNvSpPr>
          <p:nvPr>
            <p:ph type="body" sz="half" idx="2"/>
          </p:nvPr>
        </p:nvSpPr>
        <p:spPr>
          <a:xfrm>
            <a:off x="1030742" y="6104468"/>
            <a:ext cx="10130516" cy="252046"/>
          </a:xfrm>
        </p:spPr>
        <p:txBody>
          <a:bodyPr>
            <a:normAutofit fontScale="77500" lnSpcReduction="20000"/>
          </a:bodyPr>
          <a:lstStyle/>
          <a:p>
            <a:endParaRPr lang="hr-HR" dirty="0"/>
          </a:p>
        </p:txBody>
      </p:sp>
      <p:sp>
        <p:nvSpPr>
          <p:cNvPr id="4" name="Rezervirano mjesto podnožja 3">
            <a:extLst>
              <a:ext uri="{FF2B5EF4-FFF2-40B4-BE49-F238E27FC236}">
                <a16:creationId xmlns:a16="http://schemas.microsoft.com/office/drawing/2014/main" id="{A12FF1D7-08D7-4832-AF10-216B70CDE497}"/>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A21407C6-6392-408D-8B46-573F433C7029}"/>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62864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6AE452-AD82-41ED-9326-ABF16BD3A1AB}"/>
              </a:ext>
            </a:extLst>
          </p:cNvPr>
          <p:cNvSpPr>
            <a:spLocks noGrp="1"/>
          </p:cNvSpPr>
          <p:nvPr>
            <p:ph type="title"/>
          </p:nvPr>
        </p:nvSpPr>
        <p:spPr>
          <a:xfrm>
            <a:off x="679525" y="1465709"/>
            <a:ext cx="10820400" cy="2802467"/>
          </a:xfrm>
        </p:spPr>
        <p:txBody>
          <a:bodyPr>
            <a:normAutofit fontScale="90000"/>
          </a:bodyPr>
          <a:lstStyle/>
          <a:p>
            <a:r>
              <a:rPr lang="en-US" sz="2200" b="1" dirty="0"/>
              <a:t>4th workshop on interpersonal relations in Croatia </a:t>
            </a:r>
            <a:br>
              <a:rPr lang="hr-HR" sz="2200" b="1" dirty="0"/>
            </a:br>
            <a:br>
              <a:rPr lang="en-US" sz="2200" dirty="0"/>
            </a:br>
            <a:r>
              <a:rPr lang="en-US" sz="2200" dirty="0"/>
              <a:t>Title: Interpersonal relations/resolving conflicts</a:t>
            </a:r>
            <a:br>
              <a:rPr lang="hr-HR" sz="2200" dirty="0"/>
            </a:br>
            <a:br>
              <a:rPr lang="hr-HR" sz="2200" dirty="0"/>
            </a:br>
            <a:r>
              <a:rPr lang="hr-HR" sz="2200" dirty="0"/>
              <a:t>grade: 8th (13 </a:t>
            </a:r>
            <a:r>
              <a:rPr lang="hr-HR" sz="2200" dirty="0" err="1"/>
              <a:t>and</a:t>
            </a:r>
            <a:r>
              <a:rPr lang="hr-HR" sz="2200" dirty="0"/>
              <a:t> 14 </a:t>
            </a:r>
            <a:r>
              <a:rPr lang="hr-HR" sz="2200" dirty="0" err="1"/>
              <a:t>year-old</a:t>
            </a:r>
            <a:r>
              <a:rPr lang="hr-HR" sz="2200" dirty="0"/>
              <a:t> </a:t>
            </a:r>
            <a:r>
              <a:rPr lang="hr-HR" sz="2200" dirty="0" err="1"/>
              <a:t>pupils</a:t>
            </a:r>
            <a:r>
              <a:rPr lang="hr-HR" sz="2200" dirty="0"/>
              <a:t>)</a:t>
            </a:r>
            <a:br>
              <a:rPr lang="hr-HR" sz="2200" dirty="0"/>
            </a:br>
            <a:br>
              <a:rPr lang="en-US" sz="2200" dirty="0"/>
            </a:br>
            <a:r>
              <a:rPr lang="en-US" sz="2200" dirty="0"/>
              <a:t>The outcomes of this workshop are: </a:t>
            </a:r>
            <a:br>
              <a:rPr lang="en-US" sz="2200" dirty="0"/>
            </a:br>
            <a:r>
              <a:rPr lang="hr-HR" sz="2200" dirty="0"/>
              <a:t>- </a:t>
            </a:r>
            <a:r>
              <a:rPr lang="en-US" sz="2200" dirty="0"/>
              <a:t>to identify and describe basic emotions </a:t>
            </a:r>
            <a:br>
              <a:rPr lang="en-US" sz="2200" dirty="0"/>
            </a:br>
            <a:r>
              <a:rPr lang="hr-HR" sz="2200" dirty="0"/>
              <a:t>- </a:t>
            </a:r>
            <a:r>
              <a:rPr lang="en-US" sz="2200" dirty="0"/>
              <a:t>to understand and distinguish between useful and harmful emotions on the context of interpersonal relations </a:t>
            </a:r>
            <a:br>
              <a:rPr lang="en-US" sz="2200" dirty="0"/>
            </a:br>
            <a:r>
              <a:rPr lang="hr-HR" sz="2200" dirty="0"/>
              <a:t>- </a:t>
            </a:r>
            <a:r>
              <a:rPr lang="en-US" sz="2200" dirty="0"/>
              <a:t>to be able to identify and use skills that contribute to interpersonal relations </a:t>
            </a:r>
            <a:br>
              <a:rPr lang="en-US" dirty="0"/>
            </a:br>
            <a:endParaRPr lang="hr-HR" dirty="0"/>
          </a:p>
        </p:txBody>
      </p:sp>
      <p:sp>
        <p:nvSpPr>
          <p:cNvPr id="3" name="Rezervirano mjesto teksta 2">
            <a:extLst>
              <a:ext uri="{FF2B5EF4-FFF2-40B4-BE49-F238E27FC236}">
                <a16:creationId xmlns:a16="http://schemas.microsoft.com/office/drawing/2014/main" id="{ADE4BFCE-C1B6-46FA-BAD9-3BF9F5DF528E}"/>
              </a:ext>
            </a:extLst>
          </p:cNvPr>
          <p:cNvSpPr>
            <a:spLocks noGrp="1"/>
          </p:cNvSpPr>
          <p:nvPr>
            <p:ph type="body" sz="half" idx="2"/>
          </p:nvPr>
        </p:nvSpPr>
        <p:spPr/>
        <p:txBody>
          <a:bodyPr/>
          <a:lstStyle/>
          <a:p>
            <a:endParaRPr lang="hr-HR" dirty="0"/>
          </a:p>
        </p:txBody>
      </p:sp>
      <p:sp>
        <p:nvSpPr>
          <p:cNvPr id="4" name="Rezervirano mjesto podnožja 3">
            <a:extLst>
              <a:ext uri="{FF2B5EF4-FFF2-40B4-BE49-F238E27FC236}">
                <a16:creationId xmlns:a16="http://schemas.microsoft.com/office/drawing/2014/main" id="{7873F1E7-146B-4AAA-8CFB-B1CB9D6785D1}"/>
              </a:ext>
            </a:extLst>
          </p:cNvPr>
          <p:cNvSpPr>
            <a:spLocks noGrp="1"/>
          </p:cNvSpPr>
          <p:nvPr>
            <p:ph type="ftr" sz="quarter" idx="11"/>
          </p:nvPr>
        </p:nvSpPr>
        <p:spPr/>
        <p:txBody>
          <a:bodyPr/>
          <a:lstStyle/>
          <a:p>
            <a:r>
              <a:rPr lang="en-US" dirty="0"/>
              <a:t>Project KA229 "The future begins today"</a:t>
            </a:r>
          </a:p>
        </p:txBody>
      </p:sp>
      <p:sp>
        <p:nvSpPr>
          <p:cNvPr id="5" name="Rezervirano mjesto broja slajda 4">
            <a:extLst>
              <a:ext uri="{FF2B5EF4-FFF2-40B4-BE49-F238E27FC236}">
                <a16:creationId xmlns:a16="http://schemas.microsoft.com/office/drawing/2014/main" id="{4D107AB0-2FC0-4C41-AF34-F2FE5BCE0EE1}"/>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87229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descr="Slika na kojoj se prikazuje osoba, žena, na zatvorenom, dijete&#10;&#10;Opis je automatski generiran">
            <a:extLst>
              <a:ext uri="{FF2B5EF4-FFF2-40B4-BE49-F238E27FC236}">
                <a16:creationId xmlns:a16="http://schemas.microsoft.com/office/drawing/2014/main" id="{7C99F95F-A6D6-40C1-ACDB-61009C24DB4E}"/>
              </a:ext>
            </a:extLst>
          </p:cNvPr>
          <p:cNvPicPr>
            <a:picLocks noChangeAspect="1"/>
          </p:cNvPicPr>
          <p:nvPr/>
        </p:nvPicPr>
        <p:blipFill rotWithShape="1">
          <a:blip r:embed="rId2"/>
          <a:srcRect r="1605"/>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11" name="Slika 10" descr="Slika na kojoj se prikazuje stol, biblioteka, soba, računalo&#10;&#10;Opis je automatski generiran">
            <a:extLst>
              <a:ext uri="{FF2B5EF4-FFF2-40B4-BE49-F238E27FC236}">
                <a16:creationId xmlns:a16="http://schemas.microsoft.com/office/drawing/2014/main" id="{790BE3F6-4606-4449-A68E-960E5E2AFBD9}"/>
              </a:ext>
            </a:extLst>
          </p:cNvPr>
          <p:cNvPicPr>
            <a:picLocks noChangeAspect="1"/>
          </p:cNvPicPr>
          <p:nvPr/>
        </p:nvPicPr>
        <p:blipFill rotWithShape="1">
          <a:blip r:embed="rId3"/>
          <a:srcRect t="15278" r="1" b="28493"/>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9" name="Slika 8" descr="Slika na kojoj se prikazuje na zatvorenom, stolac, strop, osoba&#10;&#10;Opis je automatski generiran">
            <a:extLst>
              <a:ext uri="{FF2B5EF4-FFF2-40B4-BE49-F238E27FC236}">
                <a16:creationId xmlns:a16="http://schemas.microsoft.com/office/drawing/2014/main" id="{FE8669A3-CE26-4EBE-B894-E7C689086164}"/>
              </a:ext>
            </a:extLst>
          </p:cNvPr>
          <p:cNvPicPr>
            <a:picLocks noChangeAspect="1"/>
          </p:cNvPicPr>
          <p:nvPr/>
        </p:nvPicPr>
        <p:blipFill rotWithShape="1">
          <a:blip r:embed="rId4"/>
          <a:srcRect t="17460" r="3" b="847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4" name="Rezervirano mjesto podnožja 3">
            <a:extLst>
              <a:ext uri="{FF2B5EF4-FFF2-40B4-BE49-F238E27FC236}">
                <a16:creationId xmlns:a16="http://schemas.microsoft.com/office/drawing/2014/main" id="{AE7C3EED-F509-4B35-AD3B-8C3EBDA3505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rgbClr val="FFFFFF"/>
                </a:solidFill>
                <a:latin typeface="+mn-lt"/>
                <a:ea typeface="+mn-ea"/>
                <a:cs typeface="+mn-cs"/>
              </a:rPr>
              <a:t>Project KA229 "The future begins today"</a:t>
            </a:r>
          </a:p>
        </p:txBody>
      </p:sp>
      <p:sp>
        <p:nvSpPr>
          <p:cNvPr id="5" name="Rezervirano mjesto broja slajda 4">
            <a:extLst>
              <a:ext uri="{FF2B5EF4-FFF2-40B4-BE49-F238E27FC236}">
                <a16:creationId xmlns:a16="http://schemas.microsoft.com/office/drawing/2014/main" id="{07944510-BED5-4133-8BDA-00C17801161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D22F896-40B5-4ADD-8801-0D06FADFA095}" type="slidenum">
              <a:rPr lang="en-US" sz="1200">
                <a:solidFill>
                  <a:srgbClr val="FFFFFF"/>
                </a:solidFill>
              </a:rPr>
              <a:pPr defTabSz="914400">
                <a:spcAft>
                  <a:spcPts val="600"/>
                </a:spcAft>
              </a:pPr>
              <a:t>13</a:t>
            </a:fld>
            <a:endParaRPr lang="en-US" sz="1200">
              <a:solidFill>
                <a:srgbClr val="FFFFFF"/>
              </a:solidFill>
            </a:endParaRPr>
          </a:p>
        </p:txBody>
      </p:sp>
    </p:spTree>
    <p:extLst>
      <p:ext uri="{BB962C8B-B14F-4D97-AF65-F5344CB8AC3E}">
        <p14:creationId xmlns:p14="http://schemas.microsoft.com/office/powerpoint/2010/main" val="876819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DB6225-58A7-421C-90CF-2383DCD285A4}"/>
              </a:ext>
            </a:extLst>
          </p:cNvPr>
          <p:cNvSpPr>
            <a:spLocks noGrp="1"/>
          </p:cNvSpPr>
          <p:nvPr>
            <p:ph type="title"/>
          </p:nvPr>
        </p:nvSpPr>
        <p:spPr>
          <a:xfrm>
            <a:off x="685800" y="1406769"/>
            <a:ext cx="10820400" cy="4615962"/>
          </a:xfrm>
        </p:spPr>
        <p:txBody>
          <a:bodyPr>
            <a:normAutofit fontScale="90000"/>
          </a:bodyPr>
          <a:lstStyle/>
          <a:p>
            <a:r>
              <a:rPr lang="hr-HR" sz="2000" b="1" dirty="0"/>
              <a:t>How </a:t>
            </a:r>
            <a:r>
              <a:rPr lang="hr-HR" sz="2000" b="1" dirty="0" err="1"/>
              <a:t>did</a:t>
            </a:r>
            <a:r>
              <a:rPr lang="hr-HR" sz="2000" b="1" dirty="0"/>
              <a:t> </a:t>
            </a:r>
            <a:r>
              <a:rPr lang="hr-HR" sz="2000" b="1" dirty="0" err="1"/>
              <a:t>you</a:t>
            </a:r>
            <a:r>
              <a:rPr lang="hr-HR" sz="2000" b="1" dirty="0"/>
              <a:t> </a:t>
            </a:r>
            <a:r>
              <a:rPr lang="hr-HR" sz="2000" b="1" dirty="0" err="1"/>
              <a:t>feel</a:t>
            </a:r>
            <a:r>
              <a:rPr lang="hr-HR" sz="2000" b="1" dirty="0"/>
              <a:t> </a:t>
            </a:r>
            <a:r>
              <a:rPr lang="hr-HR" sz="2000" b="1" dirty="0" err="1"/>
              <a:t>during</a:t>
            </a:r>
            <a:r>
              <a:rPr lang="hr-HR" sz="2000" b="1" dirty="0"/>
              <a:t> </a:t>
            </a:r>
            <a:r>
              <a:rPr lang="hr-HR" sz="2000" b="1" dirty="0" err="1"/>
              <a:t>the</a:t>
            </a:r>
            <a:r>
              <a:rPr lang="hr-HR" sz="2000" b="1" dirty="0"/>
              <a:t> workshop? </a:t>
            </a:r>
            <a:r>
              <a:rPr lang="hr-HR" sz="2000" b="1" dirty="0" err="1"/>
              <a:t>What</a:t>
            </a:r>
            <a:r>
              <a:rPr lang="hr-HR" sz="2000" b="1" dirty="0"/>
              <a:t> </a:t>
            </a:r>
            <a:r>
              <a:rPr lang="hr-HR" sz="2000" b="1" dirty="0" err="1"/>
              <a:t>did</a:t>
            </a:r>
            <a:r>
              <a:rPr lang="hr-HR" sz="2000" b="1" dirty="0"/>
              <a:t> </a:t>
            </a:r>
            <a:r>
              <a:rPr lang="hr-HR" sz="2000" b="1" dirty="0" err="1"/>
              <a:t>you</a:t>
            </a:r>
            <a:r>
              <a:rPr lang="hr-HR" sz="2000" b="1" dirty="0"/>
              <a:t> </a:t>
            </a:r>
            <a:r>
              <a:rPr lang="hr-HR" sz="2000" b="1" dirty="0" err="1"/>
              <a:t>learn</a:t>
            </a:r>
            <a:r>
              <a:rPr lang="hr-HR" sz="2000" b="1" dirty="0"/>
              <a:t>?</a:t>
            </a:r>
            <a:br>
              <a:rPr lang="hr-HR" sz="2000" b="1" dirty="0"/>
            </a:br>
            <a:br>
              <a:rPr lang="hr-HR" sz="2000" dirty="0"/>
            </a:br>
            <a:r>
              <a:rPr lang="hr-HR" sz="2000" dirty="0"/>
              <a:t>„ </a:t>
            </a:r>
            <a:r>
              <a:rPr lang="hr-HR" sz="2000" dirty="0" err="1"/>
              <a:t>This</a:t>
            </a:r>
            <a:r>
              <a:rPr lang="hr-HR" sz="2000" dirty="0"/>
              <a:t> workshop </a:t>
            </a:r>
            <a:r>
              <a:rPr lang="hr-HR" sz="2000" dirty="0" err="1"/>
              <a:t>helped</a:t>
            </a:r>
            <a:r>
              <a:rPr lang="hr-HR" sz="2000" dirty="0"/>
              <a:t> me </a:t>
            </a:r>
            <a:r>
              <a:rPr lang="hr-HR" sz="2000" dirty="0" err="1"/>
              <a:t>with</a:t>
            </a:r>
            <a:r>
              <a:rPr lang="hr-HR" sz="2000" dirty="0"/>
              <a:t> </a:t>
            </a:r>
            <a:r>
              <a:rPr lang="hr-HR" sz="2000" dirty="0" err="1"/>
              <a:t>resolving</a:t>
            </a:r>
            <a:r>
              <a:rPr lang="hr-HR" sz="2000" dirty="0"/>
              <a:t> some </a:t>
            </a:r>
            <a:r>
              <a:rPr lang="hr-HR" sz="2000" dirty="0" err="1"/>
              <a:t>problems</a:t>
            </a:r>
            <a:r>
              <a:rPr lang="hr-HR" sz="2000" dirty="0"/>
              <a:t>. I </a:t>
            </a:r>
            <a:r>
              <a:rPr lang="hr-HR" sz="2000" dirty="0" err="1"/>
              <a:t>found</a:t>
            </a:r>
            <a:r>
              <a:rPr lang="hr-HR" sz="2000" dirty="0"/>
              <a:t> </a:t>
            </a:r>
            <a:r>
              <a:rPr lang="hr-HR" sz="2000" dirty="0" err="1"/>
              <a:t>out</a:t>
            </a:r>
            <a:r>
              <a:rPr lang="hr-HR" sz="2000" dirty="0"/>
              <a:t> how to </a:t>
            </a:r>
            <a:r>
              <a:rPr lang="hr-HR" sz="2000" dirty="0" err="1"/>
              <a:t>cope</a:t>
            </a:r>
            <a:r>
              <a:rPr lang="hr-HR" sz="2000" dirty="0"/>
              <a:t> </a:t>
            </a:r>
            <a:r>
              <a:rPr lang="hr-HR" sz="2000" dirty="0" err="1"/>
              <a:t>with</a:t>
            </a:r>
            <a:r>
              <a:rPr lang="hr-HR" sz="2000" dirty="0"/>
              <a:t> </a:t>
            </a:r>
            <a:r>
              <a:rPr lang="hr-HR" sz="2000" dirty="0" err="1"/>
              <a:t>problems</a:t>
            </a:r>
            <a:r>
              <a:rPr lang="hr-HR" sz="2000" dirty="0"/>
              <a:t>”</a:t>
            </a:r>
            <a:br>
              <a:rPr lang="hr-HR" sz="2000" dirty="0"/>
            </a:br>
            <a:br>
              <a:rPr lang="hr-HR" sz="2000" dirty="0"/>
            </a:br>
            <a:r>
              <a:rPr lang="hr-HR" sz="2000" dirty="0"/>
              <a:t>„I </a:t>
            </a:r>
            <a:r>
              <a:rPr lang="hr-HR" sz="2000" dirty="0" err="1"/>
              <a:t>learned</a:t>
            </a:r>
            <a:r>
              <a:rPr lang="hr-HR" sz="2000" dirty="0"/>
              <a:t> to </a:t>
            </a:r>
            <a:r>
              <a:rPr lang="hr-HR" sz="2000" dirty="0" err="1"/>
              <a:t>control</a:t>
            </a:r>
            <a:r>
              <a:rPr lang="hr-HR" sz="2000" dirty="0"/>
              <a:t> </a:t>
            </a:r>
            <a:r>
              <a:rPr lang="hr-HR" sz="2000" dirty="0" err="1"/>
              <a:t>my</a:t>
            </a:r>
            <a:r>
              <a:rPr lang="hr-HR" sz="2000" dirty="0"/>
              <a:t> </a:t>
            </a:r>
            <a:r>
              <a:rPr lang="hr-HR" sz="2000" dirty="0" err="1"/>
              <a:t>feelings</a:t>
            </a:r>
            <a:r>
              <a:rPr lang="hr-HR" sz="2000" dirty="0"/>
              <a:t> </a:t>
            </a:r>
            <a:r>
              <a:rPr lang="hr-HR" sz="2000" dirty="0" err="1"/>
              <a:t>which</a:t>
            </a:r>
            <a:r>
              <a:rPr lang="hr-HR" sz="2000" dirty="0"/>
              <a:t> I </a:t>
            </a:r>
            <a:r>
              <a:rPr lang="hr-HR" sz="2000" dirty="0" err="1"/>
              <a:t>was</a:t>
            </a:r>
            <a:r>
              <a:rPr lang="hr-HR" sz="2000" dirty="0"/>
              <a:t> </a:t>
            </a:r>
            <a:r>
              <a:rPr lang="hr-HR" sz="2000" dirty="0" err="1"/>
              <a:t>not</a:t>
            </a:r>
            <a:r>
              <a:rPr lang="hr-HR" sz="2000" dirty="0"/>
              <a:t> </a:t>
            </a:r>
            <a:r>
              <a:rPr lang="hr-HR" sz="2000" dirty="0" err="1"/>
              <a:t>able</a:t>
            </a:r>
            <a:r>
              <a:rPr lang="hr-HR" sz="2000" dirty="0"/>
              <a:t> to </a:t>
            </a:r>
            <a:r>
              <a:rPr lang="hr-HR" sz="2000" dirty="0" err="1"/>
              <a:t>before</a:t>
            </a:r>
            <a:r>
              <a:rPr lang="hr-HR" sz="2000" dirty="0"/>
              <a:t>”</a:t>
            </a:r>
            <a:br>
              <a:rPr lang="hr-HR" sz="2000" dirty="0"/>
            </a:br>
            <a:br>
              <a:rPr lang="hr-HR" sz="2000" dirty="0"/>
            </a:br>
            <a:r>
              <a:rPr lang="hr-HR" sz="2000" dirty="0"/>
              <a:t>„ W</a:t>
            </a:r>
            <a:r>
              <a:rPr lang="en-US" sz="2000" dirty="0"/>
              <a:t>e don’t need to get nervous about irrelevant things</a:t>
            </a:r>
            <a:r>
              <a:rPr lang="hr-HR" sz="2000" dirty="0"/>
              <a:t> ” </a:t>
            </a:r>
            <a:br>
              <a:rPr lang="hr-HR" sz="2000" dirty="0"/>
            </a:br>
            <a:br>
              <a:rPr lang="hr-HR" sz="2000" dirty="0"/>
            </a:br>
            <a:r>
              <a:rPr lang="hr-HR" sz="2000" dirty="0"/>
              <a:t>„ A </a:t>
            </a:r>
            <a:r>
              <a:rPr lang="hr-HR" sz="2000" dirty="0" err="1"/>
              <a:t>very</a:t>
            </a:r>
            <a:r>
              <a:rPr lang="hr-HR" sz="2000" dirty="0"/>
              <a:t> </a:t>
            </a:r>
            <a:r>
              <a:rPr lang="hr-HR" sz="2000" dirty="0" err="1"/>
              <a:t>useful</a:t>
            </a:r>
            <a:r>
              <a:rPr lang="hr-HR" sz="2000" dirty="0"/>
              <a:t> workshop!! I </a:t>
            </a:r>
            <a:r>
              <a:rPr lang="hr-HR" sz="2000" dirty="0" err="1"/>
              <a:t>learned</a:t>
            </a:r>
            <a:r>
              <a:rPr lang="hr-HR" sz="2000" dirty="0"/>
              <a:t> how to </a:t>
            </a:r>
            <a:r>
              <a:rPr lang="hr-HR" sz="2000" dirty="0" err="1"/>
              <a:t>resolve</a:t>
            </a:r>
            <a:r>
              <a:rPr lang="hr-HR" sz="2000" dirty="0"/>
              <a:t> a </a:t>
            </a:r>
            <a:r>
              <a:rPr lang="hr-HR" sz="2000" dirty="0" err="1"/>
              <a:t>problematic</a:t>
            </a:r>
            <a:r>
              <a:rPr lang="hr-HR" sz="2000" dirty="0"/>
              <a:t> </a:t>
            </a:r>
            <a:r>
              <a:rPr lang="hr-HR" sz="2000" dirty="0" err="1"/>
              <a:t>situation</a:t>
            </a:r>
            <a:r>
              <a:rPr lang="hr-HR" sz="2000" dirty="0"/>
              <a:t>.</a:t>
            </a:r>
            <a:br>
              <a:rPr lang="hr-HR" sz="2000" dirty="0"/>
            </a:br>
            <a:r>
              <a:rPr lang="hr-HR" sz="2000" dirty="0"/>
              <a:t>I</a:t>
            </a:r>
            <a:r>
              <a:rPr lang="en-US" sz="2000" dirty="0"/>
              <a:t>t's not worth ruining a friendship for stupid</a:t>
            </a:r>
            <a:r>
              <a:rPr lang="hr-HR" sz="2000" dirty="0"/>
              <a:t> </a:t>
            </a:r>
            <a:r>
              <a:rPr lang="hr-HR" sz="2000" dirty="0" err="1"/>
              <a:t>things</a:t>
            </a:r>
            <a:r>
              <a:rPr lang="hr-HR" sz="2000" dirty="0"/>
              <a:t>.”</a:t>
            </a:r>
            <a:br>
              <a:rPr lang="hr-HR" sz="2000" dirty="0"/>
            </a:br>
            <a:br>
              <a:rPr lang="hr-HR" sz="2000" dirty="0"/>
            </a:br>
            <a:r>
              <a:rPr lang="hr-HR" sz="2000" dirty="0"/>
              <a:t>„ </a:t>
            </a:r>
            <a:r>
              <a:rPr lang="hr-HR" sz="2000" dirty="0" err="1"/>
              <a:t>It</a:t>
            </a:r>
            <a:r>
              <a:rPr lang="hr-HR" sz="2000" dirty="0"/>
              <a:t> </a:t>
            </a:r>
            <a:r>
              <a:rPr lang="hr-HR" sz="2000" dirty="0" err="1"/>
              <a:t>was</a:t>
            </a:r>
            <a:r>
              <a:rPr lang="hr-HR" sz="2000" dirty="0"/>
              <a:t> </a:t>
            </a:r>
            <a:r>
              <a:rPr lang="hr-HR" sz="2000" dirty="0" err="1"/>
              <a:t>very</a:t>
            </a:r>
            <a:r>
              <a:rPr lang="hr-HR" sz="2000" dirty="0"/>
              <a:t> </a:t>
            </a:r>
            <a:r>
              <a:rPr lang="hr-HR" sz="2000" dirty="0" err="1"/>
              <a:t>interesting</a:t>
            </a:r>
            <a:r>
              <a:rPr lang="hr-HR" sz="2000" dirty="0"/>
              <a:t> </a:t>
            </a:r>
            <a:r>
              <a:rPr lang="hr-HR" sz="2000" dirty="0" err="1"/>
              <a:t>and</a:t>
            </a:r>
            <a:r>
              <a:rPr lang="hr-HR" sz="2000" dirty="0"/>
              <a:t> </a:t>
            </a:r>
            <a:r>
              <a:rPr lang="hr-HR" sz="2000" dirty="0" err="1"/>
              <a:t>fun</a:t>
            </a:r>
            <a:r>
              <a:rPr lang="hr-HR" sz="2000" dirty="0"/>
              <a:t>. My </a:t>
            </a:r>
            <a:r>
              <a:rPr lang="hr-HR" sz="2000" dirty="0" err="1"/>
              <a:t>favourite</a:t>
            </a:r>
            <a:r>
              <a:rPr lang="hr-HR" sz="2000" dirty="0"/>
              <a:t> </a:t>
            </a:r>
            <a:r>
              <a:rPr lang="hr-HR" sz="2000" dirty="0" err="1"/>
              <a:t>part</a:t>
            </a:r>
            <a:r>
              <a:rPr lang="hr-HR" sz="2000" dirty="0"/>
              <a:t> </a:t>
            </a:r>
            <a:r>
              <a:rPr lang="hr-HR" sz="2000" dirty="0" err="1"/>
              <a:t>was</a:t>
            </a:r>
            <a:r>
              <a:rPr lang="hr-HR" sz="2000" dirty="0"/>
              <a:t> </a:t>
            </a:r>
            <a:r>
              <a:rPr lang="hr-HR" sz="2000" dirty="0" err="1"/>
              <a:t>when</a:t>
            </a:r>
            <a:r>
              <a:rPr lang="hr-HR" sz="2000" dirty="0"/>
              <a:t> </a:t>
            </a:r>
            <a:r>
              <a:rPr lang="hr-HR" sz="2000" dirty="0" err="1"/>
              <a:t>we</a:t>
            </a:r>
            <a:r>
              <a:rPr lang="hr-HR" sz="2000" dirty="0"/>
              <a:t> </a:t>
            </a:r>
            <a:r>
              <a:rPr lang="hr-HR" sz="2000" dirty="0" err="1"/>
              <a:t>talked</a:t>
            </a:r>
            <a:r>
              <a:rPr lang="hr-HR" sz="2000" dirty="0"/>
              <a:t> </a:t>
            </a:r>
            <a:r>
              <a:rPr lang="hr-HR" sz="2000" dirty="0" err="1"/>
              <a:t>about</a:t>
            </a:r>
            <a:r>
              <a:rPr lang="hr-HR" sz="2000" dirty="0"/>
              <a:t> </a:t>
            </a:r>
            <a:r>
              <a:rPr lang="hr-HR" sz="2000" dirty="0" err="1"/>
              <a:t>feelings</a:t>
            </a:r>
            <a:r>
              <a:rPr lang="hr-HR" sz="2000" dirty="0"/>
              <a:t>. </a:t>
            </a:r>
            <a:r>
              <a:rPr lang="hr-HR" sz="2000" dirty="0" err="1"/>
              <a:t>We</a:t>
            </a:r>
            <a:r>
              <a:rPr lang="hr-HR" sz="2000" dirty="0"/>
              <a:t> </a:t>
            </a:r>
            <a:r>
              <a:rPr lang="hr-HR" sz="2000" dirty="0" err="1"/>
              <a:t>don’t</a:t>
            </a:r>
            <a:r>
              <a:rPr lang="hr-HR" sz="2000" dirty="0"/>
              <a:t> </a:t>
            </a:r>
            <a:r>
              <a:rPr lang="hr-HR" sz="2000" dirty="0" err="1"/>
              <a:t>need</a:t>
            </a:r>
            <a:r>
              <a:rPr lang="hr-HR" sz="2000" dirty="0"/>
              <a:t> to </a:t>
            </a:r>
            <a:r>
              <a:rPr lang="hr-HR" sz="2000" dirty="0" err="1"/>
              <a:t>be</a:t>
            </a:r>
            <a:r>
              <a:rPr lang="hr-HR" sz="2000" dirty="0"/>
              <a:t> </a:t>
            </a:r>
            <a:r>
              <a:rPr lang="hr-HR" sz="2000" dirty="0" err="1"/>
              <a:t>afraid</a:t>
            </a:r>
            <a:r>
              <a:rPr lang="hr-HR" sz="2000" dirty="0"/>
              <a:t> </a:t>
            </a:r>
            <a:r>
              <a:rPr lang="hr-HR" sz="2000" dirty="0" err="1"/>
              <a:t>of</a:t>
            </a:r>
            <a:r>
              <a:rPr lang="hr-HR" sz="2000" dirty="0"/>
              <a:t> </a:t>
            </a:r>
            <a:r>
              <a:rPr lang="hr-HR" sz="2000" dirty="0" err="1"/>
              <a:t>anything</a:t>
            </a:r>
            <a:r>
              <a:rPr lang="hr-HR" sz="2000" dirty="0"/>
              <a:t>, </a:t>
            </a:r>
            <a:r>
              <a:rPr lang="hr-HR" sz="2000" dirty="0" err="1"/>
              <a:t>we</a:t>
            </a:r>
            <a:r>
              <a:rPr lang="hr-HR" sz="2000" dirty="0"/>
              <a:t> </a:t>
            </a:r>
            <a:r>
              <a:rPr lang="hr-HR" sz="2000" dirty="0" err="1"/>
              <a:t>just</a:t>
            </a:r>
            <a:r>
              <a:rPr lang="hr-HR" sz="2000" dirty="0"/>
              <a:t> </a:t>
            </a:r>
            <a:r>
              <a:rPr lang="hr-HR" sz="2000" dirty="0" err="1"/>
              <a:t>need</a:t>
            </a:r>
            <a:r>
              <a:rPr lang="hr-HR" sz="2000" dirty="0"/>
              <a:t> to </a:t>
            </a:r>
            <a:r>
              <a:rPr lang="hr-HR" sz="2000" dirty="0" err="1"/>
              <a:t>lear</a:t>
            </a:r>
            <a:r>
              <a:rPr lang="hr-HR" sz="2000" dirty="0"/>
              <a:t> how to </a:t>
            </a:r>
            <a:r>
              <a:rPr lang="hr-HR" sz="2000" dirty="0" err="1"/>
              <a:t>cope</a:t>
            </a:r>
            <a:r>
              <a:rPr lang="hr-HR" sz="2000" dirty="0"/>
              <a:t> </a:t>
            </a:r>
            <a:r>
              <a:rPr lang="hr-HR" sz="2000" dirty="0" err="1"/>
              <a:t>with</a:t>
            </a:r>
            <a:r>
              <a:rPr lang="hr-HR" sz="2000" dirty="0"/>
              <a:t> </a:t>
            </a:r>
            <a:r>
              <a:rPr lang="hr-HR" sz="2000" dirty="0" err="1"/>
              <a:t>it</a:t>
            </a:r>
            <a:r>
              <a:rPr lang="hr-HR" sz="2000" dirty="0"/>
              <a:t>.”</a:t>
            </a:r>
            <a:br>
              <a:rPr lang="hr-HR" sz="2000" dirty="0"/>
            </a:br>
            <a:br>
              <a:rPr lang="hr-HR" sz="2000" dirty="0"/>
            </a:br>
            <a:r>
              <a:rPr lang="hr-HR" sz="2000" dirty="0"/>
              <a:t>„I </a:t>
            </a:r>
            <a:r>
              <a:rPr lang="hr-HR" sz="2000" dirty="0" err="1"/>
              <a:t>learned</a:t>
            </a:r>
            <a:r>
              <a:rPr lang="hr-HR" sz="2000" dirty="0"/>
              <a:t> how to </a:t>
            </a:r>
            <a:r>
              <a:rPr lang="hr-HR" sz="2000" dirty="0" err="1"/>
              <a:t>recognise</a:t>
            </a:r>
            <a:r>
              <a:rPr lang="hr-HR" sz="2000" dirty="0"/>
              <a:t> </a:t>
            </a:r>
            <a:r>
              <a:rPr lang="hr-HR" sz="2000" dirty="0" err="1"/>
              <a:t>other</a:t>
            </a:r>
            <a:r>
              <a:rPr lang="hr-HR" sz="2000" dirty="0"/>
              <a:t> </a:t>
            </a:r>
            <a:r>
              <a:rPr lang="hr-HR" sz="2000" dirty="0" err="1"/>
              <a:t>people’s</a:t>
            </a:r>
            <a:r>
              <a:rPr lang="hr-HR" sz="2000" dirty="0"/>
              <a:t> </a:t>
            </a:r>
            <a:r>
              <a:rPr lang="hr-HR" sz="2000" dirty="0" err="1"/>
              <a:t>feelings</a:t>
            </a:r>
            <a:r>
              <a:rPr lang="hr-HR" sz="2000" dirty="0"/>
              <a:t> </a:t>
            </a:r>
            <a:r>
              <a:rPr lang="hr-HR" sz="2000" dirty="0" err="1"/>
              <a:t>and</a:t>
            </a:r>
            <a:r>
              <a:rPr lang="hr-HR" sz="2000" dirty="0"/>
              <a:t> </a:t>
            </a:r>
            <a:r>
              <a:rPr lang="hr-HR" sz="2000" dirty="0" err="1"/>
              <a:t>that</a:t>
            </a:r>
            <a:r>
              <a:rPr lang="hr-HR" sz="2000" dirty="0"/>
              <a:t> </a:t>
            </a:r>
            <a:r>
              <a:rPr lang="hr-HR" sz="2000" dirty="0" err="1"/>
              <a:t>anger</a:t>
            </a:r>
            <a:r>
              <a:rPr lang="hr-HR" sz="2000" dirty="0"/>
              <a:t> </a:t>
            </a:r>
            <a:r>
              <a:rPr lang="hr-HR" sz="2000" dirty="0" err="1"/>
              <a:t>is</a:t>
            </a:r>
            <a:r>
              <a:rPr lang="hr-HR" sz="2000" dirty="0"/>
              <a:t> </a:t>
            </a:r>
            <a:r>
              <a:rPr lang="hr-HR" sz="2000" dirty="0" err="1"/>
              <a:t>not</a:t>
            </a:r>
            <a:r>
              <a:rPr lang="hr-HR" sz="2000" dirty="0"/>
              <a:t> </a:t>
            </a:r>
            <a:r>
              <a:rPr lang="hr-HR" sz="2000" dirty="0" err="1"/>
              <a:t>always</a:t>
            </a:r>
            <a:r>
              <a:rPr lang="hr-HR" sz="2000" dirty="0"/>
              <a:t> </a:t>
            </a:r>
            <a:r>
              <a:rPr lang="hr-HR" sz="2000" dirty="0" err="1"/>
              <a:t>necessary</a:t>
            </a:r>
            <a:r>
              <a:rPr lang="hr-HR" sz="2000" dirty="0"/>
              <a:t>. </a:t>
            </a:r>
            <a:r>
              <a:rPr lang="hr-HR" sz="2000" dirty="0" err="1"/>
              <a:t>We</a:t>
            </a:r>
            <a:r>
              <a:rPr lang="hr-HR" sz="2000" dirty="0"/>
              <a:t> </a:t>
            </a:r>
            <a:r>
              <a:rPr lang="hr-HR" sz="2000" dirty="0" err="1"/>
              <a:t>should</a:t>
            </a:r>
            <a:r>
              <a:rPr lang="hr-HR" sz="2000" dirty="0"/>
              <a:t> do </a:t>
            </a:r>
            <a:r>
              <a:rPr lang="hr-HR" sz="2000" dirty="0" err="1"/>
              <a:t>our</a:t>
            </a:r>
            <a:r>
              <a:rPr lang="hr-HR" sz="2000" dirty="0"/>
              <a:t> </a:t>
            </a:r>
            <a:r>
              <a:rPr lang="hr-HR" sz="2000" dirty="0" err="1"/>
              <a:t>best</a:t>
            </a:r>
            <a:r>
              <a:rPr lang="hr-HR" sz="2000" dirty="0"/>
              <a:t> to </a:t>
            </a:r>
            <a:r>
              <a:rPr lang="hr-HR" sz="2000" dirty="0" err="1"/>
              <a:t>resolve</a:t>
            </a:r>
            <a:r>
              <a:rPr lang="hr-HR" sz="2000" dirty="0"/>
              <a:t> </a:t>
            </a:r>
            <a:r>
              <a:rPr lang="hr-HR" sz="2000" dirty="0" err="1"/>
              <a:t>problems</a:t>
            </a:r>
            <a:r>
              <a:rPr lang="hr-HR" sz="2000" dirty="0"/>
              <a:t>” </a:t>
            </a:r>
            <a:br>
              <a:rPr lang="hr-HR" sz="2000" dirty="0"/>
            </a:br>
            <a:br>
              <a:rPr lang="hr-HR" sz="2000" dirty="0"/>
            </a:br>
            <a:endParaRPr lang="hr-HR" sz="2000" dirty="0"/>
          </a:p>
        </p:txBody>
      </p:sp>
      <p:sp>
        <p:nvSpPr>
          <p:cNvPr id="3" name="Rezervirano mjesto teksta 2">
            <a:extLst>
              <a:ext uri="{FF2B5EF4-FFF2-40B4-BE49-F238E27FC236}">
                <a16:creationId xmlns:a16="http://schemas.microsoft.com/office/drawing/2014/main" id="{E0504EA3-7164-4658-B1BF-BDAF43055F96}"/>
              </a:ext>
            </a:extLst>
          </p:cNvPr>
          <p:cNvSpPr>
            <a:spLocks noGrp="1"/>
          </p:cNvSpPr>
          <p:nvPr>
            <p:ph type="body" sz="half" idx="2"/>
          </p:nvPr>
        </p:nvSpPr>
        <p:spPr>
          <a:xfrm>
            <a:off x="1030742" y="6104468"/>
            <a:ext cx="10130516" cy="252046"/>
          </a:xfrm>
        </p:spPr>
        <p:txBody>
          <a:bodyPr>
            <a:normAutofit fontScale="77500" lnSpcReduction="20000"/>
          </a:bodyPr>
          <a:lstStyle/>
          <a:p>
            <a:endParaRPr lang="hr-HR" dirty="0"/>
          </a:p>
        </p:txBody>
      </p:sp>
      <p:sp>
        <p:nvSpPr>
          <p:cNvPr id="4" name="Rezervirano mjesto podnožja 3">
            <a:extLst>
              <a:ext uri="{FF2B5EF4-FFF2-40B4-BE49-F238E27FC236}">
                <a16:creationId xmlns:a16="http://schemas.microsoft.com/office/drawing/2014/main" id="{A12FF1D7-08D7-4832-AF10-216B70CDE497}"/>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A21407C6-6392-408D-8B46-573F433C7029}"/>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2296825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4A2846-C223-4ED2-B9D6-94BCC9084539}"/>
              </a:ext>
            </a:extLst>
          </p:cNvPr>
          <p:cNvSpPr>
            <a:spLocks noGrp="1"/>
          </p:cNvSpPr>
          <p:nvPr>
            <p:ph type="title"/>
          </p:nvPr>
        </p:nvSpPr>
        <p:spPr>
          <a:xfrm>
            <a:off x="509954" y="1028699"/>
            <a:ext cx="10820400" cy="5530363"/>
          </a:xfrm>
        </p:spPr>
        <p:txBody>
          <a:bodyPr>
            <a:normAutofit/>
          </a:bodyPr>
          <a:lstStyle/>
          <a:p>
            <a:r>
              <a:rPr lang="en-US" sz="2000" b="1" dirty="0"/>
              <a:t>5th workshop on interpersonal relations in Croatia</a:t>
            </a:r>
            <a:br>
              <a:rPr lang="hr-HR" sz="2000" b="1" dirty="0"/>
            </a:br>
            <a:br>
              <a:rPr lang="en-US" sz="2000" b="1" dirty="0"/>
            </a:br>
            <a:r>
              <a:rPr lang="en-US" sz="2000" dirty="0"/>
              <a:t>Title: Tolerance</a:t>
            </a:r>
            <a:br>
              <a:rPr lang="hr-HR" sz="2000" dirty="0"/>
            </a:br>
            <a:br>
              <a:rPr lang="hr-HR" sz="2000" dirty="0"/>
            </a:br>
            <a:r>
              <a:rPr lang="hr-HR" sz="2000" dirty="0"/>
              <a:t>grade: 6th </a:t>
            </a:r>
            <a:r>
              <a:rPr lang="hr-HR" sz="2000" dirty="0" err="1"/>
              <a:t>and</a:t>
            </a:r>
            <a:r>
              <a:rPr lang="hr-HR" sz="2000" dirty="0"/>
              <a:t> 7th (11 </a:t>
            </a:r>
            <a:r>
              <a:rPr lang="hr-HR" sz="2000" dirty="0" err="1"/>
              <a:t>and</a:t>
            </a:r>
            <a:r>
              <a:rPr lang="hr-HR" sz="2000" dirty="0"/>
              <a:t> 12 </a:t>
            </a:r>
            <a:r>
              <a:rPr lang="hr-HR" sz="2000" dirty="0" err="1"/>
              <a:t>year-old</a:t>
            </a:r>
            <a:r>
              <a:rPr lang="hr-HR" sz="2000" dirty="0"/>
              <a:t> </a:t>
            </a:r>
            <a:r>
              <a:rPr lang="hr-HR" sz="2000" dirty="0" err="1"/>
              <a:t>pupils</a:t>
            </a:r>
            <a:r>
              <a:rPr lang="hr-HR" sz="2000" dirty="0"/>
              <a:t>)</a:t>
            </a:r>
            <a:br>
              <a:rPr lang="hr-HR" sz="2000" dirty="0"/>
            </a:br>
            <a:br>
              <a:rPr lang="en-US" sz="2000" dirty="0"/>
            </a:br>
            <a:r>
              <a:rPr lang="en-US" sz="2000" dirty="0"/>
              <a:t>Aim: to help </a:t>
            </a:r>
            <a:r>
              <a:rPr lang="hr-HR" sz="2000" dirty="0" err="1"/>
              <a:t>us</a:t>
            </a:r>
            <a:r>
              <a:rPr lang="en-US" sz="2000" dirty="0"/>
              <a:t> recognize and respect others' needs without prejudice and learn to express </a:t>
            </a:r>
            <a:r>
              <a:rPr lang="hr-HR" sz="2000" dirty="0" err="1"/>
              <a:t>our</a:t>
            </a:r>
            <a:r>
              <a:rPr lang="en-US" sz="2000" dirty="0"/>
              <a:t> opinions clearly and reasonably.</a:t>
            </a:r>
            <a:br>
              <a:rPr lang="hr-HR" sz="2000" dirty="0"/>
            </a:br>
            <a:br>
              <a:rPr lang="hr-HR" sz="2000" dirty="0"/>
            </a:br>
            <a:r>
              <a:rPr lang="hr-HR" sz="2000" dirty="0" err="1"/>
              <a:t>We</a:t>
            </a:r>
            <a:r>
              <a:rPr lang="hr-HR" sz="2000" dirty="0"/>
              <a:t> had to:</a:t>
            </a:r>
            <a:br>
              <a:rPr lang="hr-HR" sz="2000" dirty="0"/>
            </a:br>
            <a:r>
              <a:rPr lang="hr-HR" sz="2000" dirty="0"/>
              <a:t>- </a:t>
            </a:r>
            <a:r>
              <a:rPr lang="hr-HR" sz="2000" dirty="0" err="1"/>
              <a:t>write</a:t>
            </a:r>
            <a:r>
              <a:rPr lang="hr-HR" sz="2000" dirty="0"/>
              <a:t> one </a:t>
            </a:r>
            <a:r>
              <a:rPr lang="hr-HR" sz="2000" dirty="0" err="1"/>
              <a:t>positive</a:t>
            </a:r>
            <a:r>
              <a:rPr lang="hr-HR" sz="2000" dirty="0"/>
              <a:t> </a:t>
            </a:r>
            <a:r>
              <a:rPr lang="hr-HR" sz="2000" dirty="0" err="1"/>
              <a:t>characteristic</a:t>
            </a:r>
            <a:r>
              <a:rPr lang="hr-HR" sz="2000" dirty="0"/>
              <a:t> </a:t>
            </a:r>
            <a:r>
              <a:rPr lang="hr-HR" sz="2000" dirty="0" err="1"/>
              <a:t>of</a:t>
            </a:r>
            <a:r>
              <a:rPr lang="hr-HR" sz="2000" dirty="0"/>
              <a:t> </a:t>
            </a:r>
            <a:r>
              <a:rPr lang="hr-HR" sz="2000" dirty="0" err="1"/>
              <a:t>the</a:t>
            </a:r>
            <a:r>
              <a:rPr lang="hr-HR" sz="2000" dirty="0"/>
              <a:t> </a:t>
            </a:r>
            <a:r>
              <a:rPr lang="hr-HR" sz="2000" dirty="0" err="1"/>
              <a:t>person</a:t>
            </a:r>
            <a:r>
              <a:rPr lang="hr-HR" sz="2000" dirty="0"/>
              <a:t> </a:t>
            </a:r>
            <a:r>
              <a:rPr lang="hr-HR" sz="2000" dirty="0" err="1"/>
              <a:t>sitting</a:t>
            </a:r>
            <a:r>
              <a:rPr lang="hr-HR" sz="2000" dirty="0"/>
              <a:t> </a:t>
            </a:r>
            <a:r>
              <a:rPr lang="hr-HR" sz="2000" dirty="0" err="1"/>
              <a:t>next</a:t>
            </a:r>
            <a:r>
              <a:rPr lang="hr-HR" sz="2000" dirty="0"/>
              <a:t> to </a:t>
            </a:r>
            <a:r>
              <a:rPr lang="hr-HR" sz="2000" dirty="0" err="1"/>
              <a:t>us</a:t>
            </a:r>
            <a:br>
              <a:rPr lang="hr-HR" sz="2000" dirty="0"/>
            </a:br>
            <a:r>
              <a:rPr lang="hr-HR" sz="2000" dirty="0"/>
              <a:t>- </a:t>
            </a:r>
            <a:r>
              <a:rPr lang="hr-HR" sz="2000" dirty="0" err="1"/>
              <a:t>think</a:t>
            </a:r>
            <a:r>
              <a:rPr lang="hr-HR" sz="2000" dirty="0"/>
              <a:t> </a:t>
            </a:r>
            <a:r>
              <a:rPr lang="hr-HR" sz="2000" dirty="0" err="1"/>
              <a:t>of</a:t>
            </a:r>
            <a:r>
              <a:rPr lang="hr-HR" sz="2000" dirty="0"/>
              <a:t> </a:t>
            </a:r>
            <a:r>
              <a:rPr lang="hr-HR" sz="2000" dirty="0" err="1"/>
              <a:t>and</a:t>
            </a:r>
            <a:r>
              <a:rPr lang="hr-HR" sz="2000" dirty="0"/>
              <a:t> </a:t>
            </a:r>
            <a:r>
              <a:rPr lang="hr-HR" sz="2000" dirty="0" err="1"/>
              <a:t>name</a:t>
            </a:r>
            <a:r>
              <a:rPr lang="hr-HR" sz="2000" dirty="0"/>
              <a:t> </a:t>
            </a:r>
            <a:r>
              <a:rPr lang="hr-HR" sz="2000" dirty="0" err="1"/>
              <a:t>the</a:t>
            </a:r>
            <a:r>
              <a:rPr lang="hr-HR" sz="2000" dirty="0"/>
              <a:t> </a:t>
            </a:r>
            <a:r>
              <a:rPr lang="hr-HR" sz="2000" dirty="0" err="1"/>
              <a:t>characteristics</a:t>
            </a:r>
            <a:r>
              <a:rPr lang="hr-HR" sz="2000" dirty="0"/>
              <a:t> </a:t>
            </a:r>
            <a:r>
              <a:rPr lang="hr-HR" sz="2000" dirty="0" err="1"/>
              <a:t>we</a:t>
            </a:r>
            <a:r>
              <a:rPr lang="hr-HR" sz="2000" dirty="0"/>
              <a:t> </a:t>
            </a:r>
            <a:r>
              <a:rPr lang="hr-HR" sz="2000" dirty="0" err="1"/>
              <a:t>would</a:t>
            </a:r>
            <a:r>
              <a:rPr lang="hr-HR" sz="2000" dirty="0"/>
              <a:t> </a:t>
            </a:r>
            <a:r>
              <a:rPr lang="hr-HR" sz="2000" dirty="0" err="1"/>
              <a:t>like</a:t>
            </a:r>
            <a:r>
              <a:rPr lang="hr-HR" sz="2000" dirty="0"/>
              <a:t> </a:t>
            </a:r>
            <a:r>
              <a:rPr lang="hr-HR" sz="2000" dirty="0" err="1"/>
              <a:t>our</a:t>
            </a:r>
            <a:r>
              <a:rPr lang="hr-HR" sz="2000" dirty="0"/>
              <a:t> </a:t>
            </a:r>
            <a:r>
              <a:rPr lang="hr-HR" sz="2000" dirty="0" err="1"/>
              <a:t>friend</a:t>
            </a:r>
            <a:r>
              <a:rPr lang="hr-HR" sz="2000" dirty="0"/>
              <a:t>, </a:t>
            </a:r>
            <a:r>
              <a:rPr lang="hr-HR" sz="2000" dirty="0" err="1"/>
              <a:t>neighbour</a:t>
            </a:r>
            <a:r>
              <a:rPr lang="hr-HR" sz="2000" dirty="0"/>
              <a:t>, </a:t>
            </a:r>
            <a:r>
              <a:rPr lang="hr-HR" sz="2000" dirty="0" err="1"/>
              <a:t>classmate</a:t>
            </a:r>
            <a:r>
              <a:rPr lang="hr-HR" sz="2000" dirty="0"/>
              <a:t>, </a:t>
            </a:r>
            <a:r>
              <a:rPr lang="hr-HR" sz="2000" dirty="0" err="1"/>
              <a:t>boyfriend</a:t>
            </a:r>
            <a:r>
              <a:rPr lang="hr-HR" sz="2000" dirty="0"/>
              <a:t>/</a:t>
            </a:r>
            <a:r>
              <a:rPr lang="hr-HR" sz="2000" dirty="0" err="1"/>
              <a:t>girlfriend</a:t>
            </a:r>
            <a:r>
              <a:rPr lang="hr-HR" sz="2000" dirty="0"/>
              <a:t> to </a:t>
            </a:r>
            <a:r>
              <a:rPr lang="hr-HR" sz="2000" dirty="0" err="1"/>
              <a:t>have</a:t>
            </a:r>
            <a:r>
              <a:rPr lang="hr-HR" sz="2000" dirty="0"/>
              <a:t> </a:t>
            </a:r>
            <a:br>
              <a:rPr lang="hr-HR" sz="2000" dirty="0"/>
            </a:br>
            <a:br>
              <a:rPr lang="en-US" sz="2000" dirty="0"/>
            </a:br>
            <a:endParaRPr lang="hr-HR" sz="2000" dirty="0"/>
          </a:p>
        </p:txBody>
      </p:sp>
      <p:sp>
        <p:nvSpPr>
          <p:cNvPr id="3" name="Rezervirano mjesto teksta 2">
            <a:extLst>
              <a:ext uri="{FF2B5EF4-FFF2-40B4-BE49-F238E27FC236}">
                <a16:creationId xmlns:a16="http://schemas.microsoft.com/office/drawing/2014/main" id="{A739185C-FEBB-44DA-80F1-B1F535AC45DF}"/>
              </a:ext>
            </a:extLst>
          </p:cNvPr>
          <p:cNvSpPr>
            <a:spLocks noGrp="1"/>
          </p:cNvSpPr>
          <p:nvPr>
            <p:ph type="body" sz="half" idx="2"/>
          </p:nvPr>
        </p:nvSpPr>
        <p:spPr/>
        <p:txBody>
          <a:bodyPr/>
          <a:lstStyle/>
          <a:p>
            <a:endParaRPr lang="hr-HR"/>
          </a:p>
        </p:txBody>
      </p:sp>
      <p:sp>
        <p:nvSpPr>
          <p:cNvPr id="4" name="Rezervirano mjesto podnožja 3">
            <a:extLst>
              <a:ext uri="{FF2B5EF4-FFF2-40B4-BE49-F238E27FC236}">
                <a16:creationId xmlns:a16="http://schemas.microsoft.com/office/drawing/2014/main" id="{EE51EA6E-9B32-480A-B79E-AD12FA87D5AD}"/>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3F8E2DAF-4A61-40AB-B564-882C70178FBF}"/>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73317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7" name="Group 6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1" name="Rectangle 8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7" name="Slika 6" descr="Slika na kojoj se prikazuje stol, sjedenje, prijenosnik, žena&#10;&#10;Opis je automatski generiran">
            <a:extLst>
              <a:ext uri="{FF2B5EF4-FFF2-40B4-BE49-F238E27FC236}">
                <a16:creationId xmlns:a16="http://schemas.microsoft.com/office/drawing/2014/main" id="{F6E8EDE2-8E5B-44AC-802B-30270768E973}"/>
              </a:ext>
            </a:extLst>
          </p:cNvPr>
          <p:cNvPicPr>
            <a:picLocks noChangeAspect="1"/>
          </p:cNvPicPr>
          <p:nvPr/>
        </p:nvPicPr>
        <p:blipFill rotWithShape="1">
          <a:blip r:embed="rId2"/>
          <a:srcRect l="5747" r="9120" b="1"/>
          <a:stretch/>
        </p:blipFill>
        <p:spPr>
          <a:xfrm>
            <a:off x="2589212" y="634963"/>
            <a:ext cx="4375837" cy="3854971"/>
          </a:xfrm>
          <a:prstGeom prst="rect">
            <a:avLst/>
          </a:prstGeom>
        </p:spPr>
      </p:pic>
      <p:pic>
        <p:nvPicPr>
          <p:cNvPr id="9" name="Slika 8" descr="Slika na kojoj se prikazuje muškarac, polegnuto, sjedenje, stol&#10;&#10;Opis je automatski generiran">
            <a:extLst>
              <a:ext uri="{FF2B5EF4-FFF2-40B4-BE49-F238E27FC236}">
                <a16:creationId xmlns:a16="http://schemas.microsoft.com/office/drawing/2014/main" id="{1EAD7DAF-1FF5-4E9F-AEF0-8327F98AA3D1}"/>
              </a:ext>
            </a:extLst>
          </p:cNvPr>
          <p:cNvPicPr>
            <a:picLocks noChangeAspect="1"/>
          </p:cNvPicPr>
          <p:nvPr/>
        </p:nvPicPr>
        <p:blipFill rotWithShape="1">
          <a:blip r:embed="rId3"/>
          <a:srcRect l="1138" r="13729" b="1"/>
          <a:stretch/>
        </p:blipFill>
        <p:spPr>
          <a:xfrm>
            <a:off x="7128775" y="631823"/>
            <a:ext cx="4375836" cy="3854971"/>
          </a:xfrm>
          <a:prstGeom prst="rect">
            <a:avLst/>
          </a:prstGeom>
        </p:spPr>
      </p:pic>
      <p:sp>
        <p:nvSpPr>
          <p:cNvPr id="5" name="Rezervirano mjesto broja slajda 4">
            <a:extLst>
              <a:ext uri="{FF2B5EF4-FFF2-40B4-BE49-F238E27FC236}">
                <a16:creationId xmlns:a16="http://schemas.microsoft.com/office/drawing/2014/main" id="{CCCF43C8-A225-4DD0-97C2-624D594A7E23}"/>
              </a:ext>
            </a:extLst>
          </p:cNvPr>
          <p:cNvSpPr>
            <a:spLocks noGrp="1"/>
          </p:cNvSpPr>
          <p:nvPr>
            <p:ph type="sldNum" sz="quarter" idx="12"/>
          </p:nvPr>
        </p:nvSpPr>
        <p:spPr>
          <a:xfrm>
            <a:off x="531812" y="4529540"/>
            <a:ext cx="779767" cy="365125"/>
          </a:xfrm>
        </p:spPr>
        <p:txBody>
          <a:bodyPr vert="horz" lIns="91440" tIns="45720" rIns="91440" bIns="45720" rtlCol="0" anchor="ctr">
            <a:normAutofit/>
          </a:bodyPr>
          <a:lstStyle/>
          <a:p>
            <a:pPr defTabSz="914400">
              <a:lnSpc>
                <a:spcPct val="90000"/>
              </a:lnSpc>
              <a:spcAft>
                <a:spcPts val="600"/>
              </a:spcAft>
            </a:pPr>
            <a:fld id="{6D22F896-40B5-4ADD-8801-0D06FADFA095}" type="slidenum">
              <a:rPr lang="en-US" sz="1900" smtClean="0"/>
              <a:pPr defTabSz="914400">
                <a:lnSpc>
                  <a:spcPct val="90000"/>
                </a:lnSpc>
                <a:spcAft>
                  <a:spcPts val="600"/>
                </a:spcAft>
              </a:pPr>
              <a:t>16</a:t>
            </a:fld>
            <a:endParaRPr lang="en-US" sz="1900"/>
          </a:p>
        </p:txBody>
      </p:sp>
      <p:sp>
        <p:nvSpPr>
          <p:cNvPr id="4" name="Rezervirano mjesto podnožja 3">
            <a:extLst>
              <a:ext uri="{FF2B5EF4-FFF2-40B4-BE49-F238E27FC236}">
                <a16:creationId xmlns:a16="http://schemas.microsoft.com/office/drawing/2014/main" id="{E57FBFE1-1952-467E-ADA9-28B7A243BD7F}"/>
              </a:ext>
            </a:extLst>
          </p:cNvPr>
          <p:cNvSpPr>
            <a:spLocks noGrp="1"/>
          </p:cNvSpPr>
          <p:nvPr>
            <p:ph type="ftr" sz="quarter" idx="11"/>
          </p:nvPr>
        </p:nvSpPr>
        <p:spPr>
          <a:xfrm>
            <a:off x="2589212" y="6135808"/>
            <a:ext cx="7619999"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Project KA229 "The future begins today"</a:t>
            </a:r>
          </a:p>
        </p:txBody>
      </p:sp>
    </p:spTree>
    <p:extLst>
      <p:ext uri="{BB962C8B-B14F-4D97-AF65-F5344CB8AC3E}">
        <p14:creationId xmlns:p14="http://schemas.microsoft.com/office/powerpoint/2010/main" val="227279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9B7862-F676-4906-9E64-7363103A2BF2}"/>
              </a:ext>
            </a:extLst>
          </p:cNvPr>
          <p:cNvSpPr>
            <a:spLocks noGrp="1"/>
          </p:cNvSpPr>
          <p:nvPr>
            <p:ph type="title"/>
          </p:nvPr>
        </p:nvSpPr>
        <p:spPr>
          <a:xfrm>
            <a:off x="363926" y="845607"/>
            <a:ext cx="10820400" cy="2802467"/>
          </a:xfrm>
        </p:spPr>
        <p:txBody>
          <a:bodyPr>
            <a:normAutofit/>
          </a:bodyPr>
          <a:lstStyle/>
          <a:p>
            <a:r>
              <a:rPr lang="hr-HR" sz="2000" b="1" dirty="0"/>
              <a:t>How </a:t>
            </a:r>
            <a:r>
              <a:rPr lang="hr-HR" sz="2000" b="1" dirty="0" err="1"/>
              <a:t>did</a:t>
            </a:r>
            <a:r>
              <a:rPr lang="hr-HR" sz="2000" b="1" dirty="0"/>
              <a:t> </a:t>
            </a:r>
            <a:r>
              <a:rPr lang="hr-HR" sz="2000" b="1" dirty="0" err="1"/>
              <a:t>you</a:t>
            </a:r>
            <a:r>
              <a:rPr lang="hr-HR" sz="2000" b="1" dirty="0"/>
              <a:t> </a:t>
            </a:r>
            <a:r>
              <a:rPr lang="hr-HR" sz="2000" b="1" dirty="0" err="1"/>
              <a:t>feel</a:t>
            </a:r>
            <a:r>
              <a:rPr lang="hr-HR" sz="2000" b="1" dirty="0"/>
              <a:t> </a:t>
            </a:r>
            <a:r>
              <a:rPr lang="hr-HR" sz="2000" b="1" dirty="0" err="1"/>
              <a:t>during</a:t>
            </a:r>
            <a:r>
              <a:rPr lang="hr-HR" sz="2000" b="1" dirty="0"/>
              <a:t> </a:t>
            </a:r>
            <a:r>
              <a:rPr lang="hr-HR" sz="2000" b="1" dirty="0" err="1"/>
              <a:t>the</a:t>
            </a:r>
            <a:r>
              <a:rPr lang="hr-HR" sz="2000" b="1" dirty="0"/>
              <a:t> workshop? </a:t>
            </a:r>
            <a:r>
              <a:rPr lang="hr-HR" sz="2000" b="1" dirty="0" err="1"/>
              <a:t>What</a:t>
            </a:r>
            <a:r>
              <a:rPr lang="hr-HR" sz="2000" b="1" dirty="0"/>
              <a:t> </a:t>
            </a:r>
            <a:r>
              <a:rPr lang="hr-HR" sz="2000" b="1" dirty="0" err="1"/>
              <a:t>did</a:t>
            </a:r>
            <a:r>
              <a:rPr lang="hr-HR" sz="2000" b="1" dirty="0"/>
              <a:t> </a:t>
            </a:r>
            <a:r>
              <a:rPr lang="hr-HR" sz="2000" b="1" dirty="0" err="1"/>
              <a:t>you</a:t>
            </a:r>
            <a:r>
              <a:rPr lang="hr-HR" sz="2000" b="1" dirty="0"/>
              <a:t> </a:t>
            </a:r>
            <a:r>
              <a:rPr lang="hr-HR" sz="2000" b="1" dirty="0" err="1"/>
              <a:t>learn</a:t>
            </a:r>
            <a:r>
              <a:rPr lang="hr-HR" sz="2000" b="1" dirty="0"/>
              <a:t>?</a:t>
            </a:r>
            <a:br>
              <a:rPr lang="hr-HR" sz="2000" b="1" dirty="0"/>
            </a:br>
            <a:br>
              <a:rPr lang="hr-HR" sz="2000" b="1" dirty="0"/>
            </a:br>
            <a:r>
              <a:rPr lang="hr-HR" sz="2000" dirty="0"/>
              <a:t>„</a:t>
            </a:r>
            <a:r>
              <a:rPr lang="hr-HR" sz="2000" dirty="0" err="1"/>
              <a:t>It</a:t>
            </a:r>
            <a:r>
              <a:rPr lang="hr-HR" sz="2000" dirty="0"/>
              <a:t> </a:t>
            </a:r>
            <a:r>
              <a:rPr lang="hr-HR" sz="2000" dirty="0" err="1"/>
              <a:t>was</a:t>
            </a:r>
            <a:r>
              <a:rPr lang="hr-HR" sz="2000" dirty="0"/>
              <a:t> </a:t>
            </a:r>
            <a:r>
              <a:rPr lang="hr-HR" sz="2000" dirty="0" err="1"/>
              <a:t>great</a:t>
            </a:r>
            <a:r>
              <a:rPr lang="hr-HR" sz="2000" dirty="0"/>
              <a:t>! </a:t>
            </a:r>
            <a:r>
              <a:rPr lang="hr-HR" sz="2000" dirty="0" err="1"/>
              <a:t>It</a:t>
            </a:r>
            <a:r>
              <a:rPr lang="hr-HR" sz="2000" dirty="0"/>
              <a:t> </a:t>
            </a:r>
            <a:r>
              <a:rPr lang="hr-HR" sz="2000" dirty="0" err="1"/>
              <a:t>helped</a:t>
            </a:r>
            <a:r>
              <a:rPr lang="hr-HR" sz="2000" dirty="0"/>
              <a:t> me </a:t>
            </a:r>
            <a:r>
              <a:rPr lang="hr-HR" sz="2000" dirty="0" err="1"/>
              <a:t>understand</a:t>
            </a:r>
            <a:r>
              <a:rPr lang="hr-HR" sz="2000" dirty="0"/>
              <a:t> </a:t>
            </a:r>
            <a:r>
              <a:rPr lang="hr-HR" sz="2000" dirty="0" err="1"/>
              <a:t>that</a:t>
            </a:r>
            <a:r>
              <a:rPr lang="hr-HR" sz="2000" dirty="0"/>
              <a:t> </a:t>
            </a:r>
            <a:r>
              <a:rPr lang="hr-HR" sz="2000" dirty="0" err="1"/>
              <a:t>we</a:t>
            </a:r>
            <a:r>
              <a:rPr lang="hr-HR" sz="2000" dirty="0"/>
              <a:t> are </a:t>
            </a:r>
            <a:r>
              <a:rPr lang="hr-HR" sz="2000" dirty="0" err="1"/>
              <a:t>all</a:t>
            </a:r>
            <a:r>
              <a:rPr lang="hr-HR" sz="2000" dirty="0"/>
              <a:t> </a:t>
            </a:r>
            <a:r>
              <a:rPr lang="hr-HR" sz="2000" dirty="0" err="1"/>
              <a:t>equal</a:t>
            </a:r>
            <a:r>
              <a:rPr lang="hr-HR" sz="2000" dirty="0"/>
              <a:t>.”</a:t>
            </a:r>
            <a:br>
              <a:rPr lang="hr-HR" sz="2000" dirty="0"/>
            </a:br>
            <a:br>
              <a:rPr lang="hr-HR" sz="2000" dirty="0"/>
            </a:br>
            <a:r>
              <a:rPr lang="hr-HR" sz="2000" dirty="0"/>
              <a:t>„I </a:t>
            </a:r>
            <a:r>
              <a:rPr lang="hr-HR" sz="2000" dirty="0" err="1"/>
              <a:t>liked</a:t>
            </a:r>
            <a:r>
              <a:rPr lang="hr-HR" sz="2000" dirty="0"/>
              <a:t> </a:t>
            </a:r>
            <a:r>
              <a:rPr lang="hr-HR" sz="2000" dirty="0" err="1"/>
              <a:t>it</a:t>
            </a:r>
            <a:r>
              <a:rPr lang="hr-HR" sz="2000" dirty="0"/>
              <a:t> </a:t>
            </a:r>
            <a:r>
              <a:rPr lang="hr-HR" sz="2000" dirty="0" err="1"/>
              <a:t>very</a:t>
            </a:r>
            <a:r>
              <a:rPr lang="hr-HR" sz="2000" dirty="0"/>
              <a:t> </a:t>
            </a:r>
            <a:r>
              <a:rPr lang="hr-HR" sz="2000" dirty="0" err="1"/>
              <a:t>much</a:t>
            </a:r>
            <a:r>
              <a:rPr lang="hr-HR" sz="2000" dirty="0"/>
              <a:t>! I </a:t>
            </a:r>
            <a:r>
              <a:rPr lang="hr-HR" sz="2000" dirty="0" err="1"/>
              <a:t>learned</a:t>
            </a:r>
            <a:r>
              <a:rPr lang="hr-HR" sz="2000" dirty="0"/>
              <a:t> </a:t>
            </a:r>
            <a:r>
              <a:rPr lang="hr-HR" sz="2000" dirty="0" err="1"/>
              <a:t>that</a:t>
            </a:r>
            <a:r>
              <a:rPr lang="hr-HR" sz="2000" dirty="0"/>
              <a:t> </a:t>
            </a:r>
            <a:r>
              <a:rPr lang="hr-HR" sz="2000" dirty="0" err="1"/>
              <a:t>every</a:t>
            </a:r>
            <a:r>
              <a:rPr lang="hr-HR" sz="2000" dirty="0"/>
              <a:t> one </a:t>
            </a:r>
            <a:r>
              <a:rPr lang="hr-HR" sz="2000" dirty="0" err="1"/>
              <a:t>of</a:t>
            </a:r>
            <a:r>
              <a:rPr lang="hr-HR" sz="2000" dirty="0"/>
              <a:t> </a:t>
            </a:r>
            <a:r>
              <a:rPr lang="hr-HR" sz="2000" dirty="0" err="1"/>
              <a:t>us</a:t>
            </a:r>
            <a:r>
              <a:rPr lang="hr-HR" sz="2000" dirty="0"/>
              <a:t> </a:t>
            </a:r>
            <a:r>
              <a:rPr lang="hr-HR" sz="2000" dirty="0" err="1"/>
              <a:t>is</a:t>
            </a:r>
            <a:r>
              <a:rPr lang="hr-HR" sz="2000" dirty="0"/>
              <a:t> </a:t>
            </a:r>
            <a:r>
              <a:rPr lang="hr-HR" sz="2000" dirty="0" err="1"/>
              <a:t>special</a:t>
            </a:r>
            <a:r>
              <a:rPr lang="hr-HR" sz="2000" dirty="0"/>
              <a:t>.”</a:t>
            </a:r>
            <a:br>
              <a:rPr lang="hr-HR" sz="2000" b="1" dirty="0"/>
            </a:br>
            <a:endParaRPr lang="hr-HR" sz="2000" dirty="0"/>
          </a:p>
        </p:txBody>
      </p:sp>
      <p:sp>
        <p:nvSpPr>
          <p:cNvPr id="3" name="Rezervirano mjesto teksta 2">
            <a:extLst>
              <a:ext uri="{FF2B5EF4-FFF2-40B4-BE49-F238E27FC236}">
                <a16:creationId xmlns:a16="http://schemas.microsoft.com/office/drawing/2014/main" id="{3550E2EB-136F-4295-925C-E4BEE20BF89D}"/>
              </a:ext>
            </a:extLst>
          </p:cNvPr>
          <p:cNvSpPr>
            <a:spLocks noGrp="1"/>
          </p:cNvSpPr>
          <p:nvPr>
            <p:ph type="body" sz="half" idx="2"/>
          </p:nvPr>
        </p:nvSpPr>
        <p:spPr/>
        <p:txBody>
          <a:bodyPr/>
          <a:lstStyle/>
          <a:p>
            <a:endParaRPr lang="hr-HR"/>
          </a:p>
        </p:txBody>
      </p:sp>
      <p:sp>
        <p:nvSpPr>
          <p:cNvPr id="4" name="Rezervirano mjesto podnožja 3">
            <a:extLst>
              <a:ext uri="{FF2B5EF4-FFF2-40B4-BE49-F238E27FC236}">
                <a16:creationId xmlns:a16="http://schemas.microsoft.com/office/drawing/2014/main" id="{0CAAD6D9-9AA1-4D5E-8CE5-A5AE7AC4C924}"/>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9A01FE29-3447-4653-9142-BC8D7DAB2FA2}"/>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3558750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B88B76-01FD-4FE3-8C89-61B5CC849067}"/>
              </a:ext>
            </a:extLst>
          </p:cNvPr>
          <p:cNvSpPr>
            <a:spLocks noGrp="1"/>
          </p:cNvSpPr>
          <p:nvPr>
            <p:ph type="title"/>
          </p:nvPr>
        </p:nvSpPr>
        <p:spPr>
          <a:xfrm>
            <a:off x="685800" y="753532"/>
            <a:ext cx="10820400" cy="4785622"/>
          </a:xfrm>
        </p:spPr>
        <p:txBody>
          <a:bodyPr>
            <a:normAutofit/>
          </a:bodyPr>
          <a:lstStyle/>
          <a:p>
            <a:r>
              <a:rPr lang="en-US" sz="2000" b="1" dirty="0"/>
              <a:t>6th workshop on interpersonal relations</a:t>
            </a:r>
            <a:br>
              <a:rPr lang="hr-HR" sz="2000" b="1" dirty="0"/>
            </a:br>
            <a:br>
              <a:rPr lang="en-US" sz="2000" b="1" dirty="0"/>
            </a:br>
            <a:r>
              <a:rPr lang="en-US" sz="2000" dirty="0"/>
              <a:t>Title: What can I do when I'm having a hard time?</a:t>
            </a:r>
            <a:br>
              <a:rPr lang="hr-HR" sz="2000" dirty="0"/>
            </a:br>
            <a:br>
              <a:rPr lang="hr-HR" sz="2000" dirty="0"/>
            </a:br>
            <a:r>
              <a:rPr lang="hr-HR" sz="2000" dirty="0"/>
              <a:t>Grade: 8th (13 </a:t>
            </a:r>
            <a:r>
              <a:rPr lang="hr-HR" sz="2000" dirty="0" err="1"/>
              <a:t>and</a:t>
            </a:r>
            <a:r>
              <a:rPr lang="hr-HR" sz="2000" dirty="0"/>
              <a:t> 14 </a:t>
            </a:r>
            <a:r>
              <a:rPr lang="hr-HR" sz="2000" dirty="0" err="1"/>
              <a:t>year-old</a:t>
            </a:r>
            <a:r>
              <a:rPr lang="hr-HR" sz="2000" dirty="0"/>
              <a:t> </a:t>
            </a:r>
            <a:r>
              <a:rPr lang="hr-HR" sz="2000" dirty="0" err="1"/>
              <a:t>pupils</a:t>
            </a:r>
            <a:r>
              <a:rPr lang="hr-HR" sz="2000" dirty="0"/>
              <a:t>)</a:t>
            </a:r>
            <a:br>
              <a:rPr lang="hr-HR" sz="2000" dirty="0"/>
            </a:br>
            <a:br>
              <a:rPr lang="hr-HR" sz="2000" dirty="0"/>
            </a:br>
            <a:r>
              <a:rPr lang="hr-HR" sz="2000" dirty="0"/>
              <a:t>Some </a:t>
            </a:r>
            <a:r>
              <a:rPr lang="hr-HR" sz="2000" dirty="0" err="1"/>
              <a:t>of</a:t>
            </a:r>
            <a:r>
              <a:rPr lang="hr-HR" sz="2000" dirty="0"/>
              <a:t> </a:t>
            </a:r>
            <a:r>
              <a:rPr lang="hr-HR" sz="2000" dirty="0" err="1"/>
              <a:t>the</a:t>
            </a:r>
            <a:r>
              <a:rPr lang="hr-HR" sz="2000" dirty="0"/>
              <a:t> </a:t>
            </a:r>
            <a:r>
              <a:rPr lang="hr-HR" sz="2000" dirty="0" err="1"/>
              <a:t>questions</a:t>
            </a:r>
            <a:r>
              <a:rPr lang="hr-HR" sz="2000" dirty="0"/>
              <a:t> </a:t>
            </a:r>
            <a:r>
              <a:rPr lang="hr-HR" sz="2000" dirty="0" err="1"/>
              <a:t>that</a:t>
            </a:r>
            <a:r>
              <a:rPr lang="hr-HR" sz="2000" dirty="0"/>
              <a:t> </a:t>
            </a:r>
            <a:r>
              <a:rPr lang="hr-HR" sz="2000" dirty="0" err="1"/>
              <a:t>we</a:t>
            </a:r>
            <a:r>
              <a:rPr lang="hr-HR" sz="2000" dirty="0"/>
              <a:t> </a:t>
            </a:r>
            <a:r>
              <a:rPr lang="hr-HR" sz="2000" dirty="0" err="1"/>
              <a:t>answered</a:t>
            </a:r>
            <a:r>
              <a:rPr lang="hr-HR" sz="2000" dirty="0"/>
              <a:t> </a:t>
            </a:r>
            <a:r>
              <a:rPr lang="hr-HR" sz="2000" dirty="0" err="1"/>
              <a:t>during</a:t>
            </a:r>
            <a:r>
              <a:rPr lang="hr-HR" sz="2000" dirty="0"/>
              <a:t> </a:t>
            </a:r>
            <a:r>
              <a:rPr lang="hr-HR" sz="2000" dirty="0" err="1"/>
              <a:t>the</a:t>
            </a:r>
            <a:r>
              <a:rPr lang="hr-HR" sz="2000" dirty="0"/>
              <a:t> workshop:</a:t>
            </a:r>
            <a:br>
              <a:rPr lang="hr-HR" sz="2000" dirty="0"/>
            </a:br>
            <a:r>
              <a:rPr lang="hr-HR" sz="2000" dirty="0"/>
              <a:t>- </a:t>
            </a:r>
            <a:r>
              <a:rPr lang="hr-HR" sz="2000" dirty="0" err="1"/>
              <a:t>What</a:t>
            </a:r>
            <a:r>
              <a:rPr lang="hr-HR" sz="2000" dirty="0"/>
              <a:t> do </a:t>
            </a:r>
            <a:r>
              <a:rPr lang="hr-HR" sz="2000" dirty="0" err="1"/>
              <a:t>you</a:t>
            </a:r>
            <a:r>
              <a:rPr lang="hr-HR" sz="2000" dirty="0"/>
              <a:t> do </a:t>
            </a:r>
            <a:r>
              <a:rPr lang="hr-HR" sz="2000" dirty="0" err="1"/>
              <a:t>when</a:t>
            </a:r>
            <a:r>
              <a:rPr lang="hr-HR" sz="2000" dirty="0"/>
              <a:t> </a:t>
            </a:r>
            <a:r>
              <a:rPr lang="hr-HR" sz="2000" dirty="0" err="1"/>
              <a:t>you</a:t>
            </a:r>
            <a:r>
              <a:rPr lang="hr-HR" sz="2000" dirty="0"/>
              <a:t> are </a:t>
            </a:r>
            <a:r>
              <a:rPr lang="hr-HR" sz="2000" dirty="0" err="1"/>
              <a:t>having</a:t>
            </a:r>
            <a:r>
              <a:rPr lang="hr-HR" sz="2000" dirty="0"/>
              <a:t> a hard time?</a:t>
            </a:r>
            <a:br>
              <a:rPr lang="hr-HR" sz="2000" dirty="0"/>
            </a:br>
            <a:r>
              <a:rPr lang="hr-HR" sz="2000" dirty="0"/>
              <a:t>- </a:t>
            </a:r>
            <a:r>
              <a:rPr lang="en-US" sz="2000" dirty="0"/>
              <a:t>What do people do to reduce pain?</a:t>
            </a:r>
            <a:br>
              <a:rPr lang="hr-HR" sz="2000" dirty="0"/>
            </a:br>
            <a:r>
              <a:rPr lang="hr-HR" sz="2000" dirty="0"/>
              <a:t>- Who </a:t>
            </a:r>
            <a:r>
              <a:rPr lang="hr-HR" sz="2000" dirty="0" err="1"/>
              <a:t>can</a:t>
            </a:r>
            <a:r>
              <a:rPr lang="hr-HR" sz="2000" dirty="0"/>
              <a:t> </a:t>
            </a:r>
            <a:r>
              <a:rPr lang="hr-HR" sz="2000" dirty="0" err="1"/>
              <a:t>you</a:t>
            </a:r>
            <a:r>
              <a:rPr lang="hr-HR" sz="2000" dirty="0"/>
              <a:t> talk to </a:t>
            </a:r>
            <a:r>
              <a:rPr lang="hr-HR" sz="2000" dirty="0" err="1"/>
              <a:t>when</a:t>
            </a:r>
            <a:r>
              <a:rPr lang="hr-HR" sz="2000" dirty="0"/>
              <a:t> </a:t>
            </a:r>
            <a:r>
              <a:rPr lang="hr-HR" sz="2000" dirty="0" err="1"/>
              <a:t>you</a:t>
            </a:r>
            <a:r>
              <a:rPr lang="hr-HR" sz="2000" dirty="0"/>
              <a:t> </a:t>
            </a:r>
            <a:r>
              <a:rPr lang="hr-HR" sz="2000" dirty="0" err="1"/>
              <a:t>feel</a:t>
            </a:r>
            <a:r>
              <a:rPr lang="hr-HR" sz="2000" dirty="0"/>
              <a:t> </a:t>
            </a:r>
            <a:r>
              <a:rPr lang="hr-HR" sz="2000" dirty="0" err="1"/>
              <a:t>bad</a:t>
            </a:r>
            <a:r>
              <a:rPr lang="hr-HR" sz="2000" dirty="0"/>
              <a:t>?</a:t>
            </a:r>
            <a:br>
              <a:rPr lang="hr-HR" sz="2000" dirty="0"/>
            </a:br>
            <a:br>
              <a:rPr lang="en-US" sz="2000" dirty="0"/>
            </a:br>
            <a:endParaRPr lang="hr-HR" sz="2000" dirty="0"/>
          </a:p>
        </p:txBody>
      </p:sp>
      <p:sp>
        <p:nvSpPr>
          <p:cNvPr id="3" name="Rezervirano mjesto teksta 2">
            <a:extLst>
              <a:ext uri="{FF2B5EF4-FFF2-40B4-BE49-F238E27FC236}">
                <a16:creationId xmlns:a16="http://schemas.microsoft.com/office/drawing/2014/main" id="{4A4E5935-0AEE-41A4-BA31-BBF4E1C1F9D6}"/>
              </a:ext>
            </a:extLst>
          </p:cNvPr>
          <p:cNvSpPr>
            <a:spLocks noGrp="1"/>
          </p:cNvSpPr>
          <p:nvPr>
            <p:ph type="body" sz="half" idx="2"/>
          </p:nvPr>
        </p:nvSpPr>
        <p:spPr/>
        <p:txBody>
          <a:bodyPr/>
          <a:lstStyle/>
          <a:p>
            <a:endParaRPr lang="hr-HR"/>
          </a:p>
        </p:txBody>
      </p:sp>
      <p:sp>
        <p:nvSpPr>
          <p:cNvPr id="4" name="Rezervirano mjesto podnožja 3">
            <a:extLst>
              <a:ext uri="{FF2B5EF4-FFF2-40B4-BE49-F238E27FC236}">
                <a16:creationId xmlns:a16="http://schemas.microsoft.com/office/drawing/2014/main" id="{D0DDEB2B-0ACA-419E-80FB-5B03E4940A48}"/>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C79B6689-3E39-4469-9493-57E23C1636B6}"/>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4061334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55A28D9-E151-47FC-B84D-D9610D063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 name="Freeform 11">
              <a:extLst>
                <a:ext uri="{FF2B5EF4-FFF2-40B4-BE49-F238E27FC236}">
                  <a16:creationId xmlns:a16="http://schemas.microsoft.com/office/drawing/2014/main" id="{64ECFCDB-83FB-4F5C-B114-156BD67F5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 name="Freeform 12">
              <a:extLst>
                <a:ext uri="{FF2B5EF4-FFF2-40B4-BE49-F238E27FC236}">
                  <a16:creationId xmlns:a16="http://schemas.microsoft.com/office/drawing/2014/main" id="{496F9AF8-17C5-4132-AA76-4F67D8BF4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2" name="Freeform 13">
              <a:extLst>
                <a:ext uri="{FF2B5EF4-FFF2-40B4-BE49-F238E27FC236}">
                  <a16:creationId xmlns:a16="http://schemas.microsoft.com/office/drawing/2014/main" id="{653E7A77-FF5C-4558-81CC-0B0EDC08F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 name="Freeform 14">
              <a:extLst>
                <a:ext uri="{FF2B5EF4-FFF2-40B4-BE49-F238E27FC236}">
                  <a16:creationId xmlns:a16="http://schemas.microsoft.com/office/drawing/2014/main" id="{1FA6541F-DB3A-44F2-984C-7167E919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4" name="Freeform 15">
              <a:extLst>
                <a:ext uri="{FF2B5EF4-FFF2-40B4-BE49-F238E27FC236}">
                  <a16:creationId xmlns:a16="http://schemas.microsoft.com/office/drawing/2014/main" id="{59AE21FE-824E-4977-8A96-CABE4D18F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5" name="Freeform 16">
              <a:extLst>
                <a:ext uri="{FF2B5EF4-FFF2-40B4-BE49-F238E27FC236}">
                  <a16:creationId xmlns:a16="http://schemas.microsoft.com/office/drawing/2014/main" id="{993BFD78-1A04-426D-9123-7FB3B1B5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6" name="Freeform 17">
              <a:extLst>
                <a:ext uri="{FF2B5EF4-FFF2-40B4-BE49-F238E27FC236}">
                  <a16:creationId xmlns:a16="http://schemas.microsoft.com/office/drawing/2014/main" id="{697029EE-553B-47C2-8782-A5CC7C9A2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7" name="Freeform 18">
              <a:extLst>
                <a:ext uri="{FF2B5EF4-FFF2-40B4-BE49-F238E27FC236}">
                  <a16:creationId xmlns:a16="http://schemas.microsoft.com/office/drawing/2014/main" id="{EC08902C-10C5-4E43-84D7-2C1998EB9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 name="Freeform 19">
              <a:extLst>
                <a:ext uri="{FF2B5EF4-FFF2-40B4-BE49-F238E27FC236}">
                  <a16:creationId xmlns:a16="http://schemas.microsoft.com/office/drawing/2014/main" id="{4403B013-8CA9-497F-A644-128BF98BC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 name="Freeform 20">
              <a:extLst>
                <a:ext uri="{FF2B5EF4-FFF2-40B4-BE49-F238E27FC236}">
                  <a16:creationId xmlns:a16="http://schemas.microsoft.com/office/drawing/2014/main" id="{731B95B8-54A8-4028-BC41-888C1389B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 name="Freeform 21">
              <a:extLst>
                <a:ext uri="{FF2B5EF4-FFF2-40B4-BE49-F238E27FC236}">
                  <a16:creationId xmlns:a16="http://schemas.microsoft.com/office/drawing/2014/main" id="{002B5042-567E-4AD6-B2BC-02F600BE3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1" name="Freeform 22">
              <a:extLst>
                <a:ext uri="{FF2B5EF4-FFF2-40B4-BE49-F238E27FC236}">
                  <a16:creationId xmlns:a16="http://schemas.microsoft.com/office/drawing/2014/main" id="{3B674E68-B9BF-431C-B24A-76CD09E7A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3" name="Group 32">
            <a:extLst>
              <a:ext uri="{FF2B5EF4-FFF2-40B4-BE49-F238E27FC236}">
                <a16:creationId xmlns:a16="http://schemas.microsoft.com/office/drawing/2014/main" id="{468AC462-B596-49AF-ACBF-8E851D4DA8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4" name="Freeform 27">
              <a:extLst>
                <a:ext uri="{FF2B5EF4-FFF2-40B4-BE49-F238E27FC236}">
                  <a16:creationId xmlns:a16="http://schemas.microsoft.com/office/drawing/2014/main" id="{5C44928B-D175-4CF5-A0F6-EF03F0F81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5" name="Freeform 28">
              <a:extLst>
                <a:ext uri="{FF2B5EF4-FFF2-40B4-BE49-F238E27FC236}">
                  <a16:creationId xmlns:a16="http://schemas.microsoft.com/office/drawing/2014/main" id="{7D23FC46-F390-43D6-B697-25183D488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 name="Freeform 29">
              <a:extLst>
                <a:ext uri="{FF2B5EF4-FFF2-40B4-BE49-F238E27FC236}">
                  <a16:creationId xmlns:a16="http://schemas.microsoft.com/office/drawing/2014/main" id="{2D25180D-7ADA-45FE-8151-55A55C12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7" name="Freeform 30">
              <a:extLst>
                <a:ext uri="{FF2B5EF4-FFF2-40B4-BE49-F238E27FC236}">
                  <a16:creationId xmlns:a16="http://schemas.microsoft.com/office/drawing/2014/main" id="{D23EB0E5-FE56-437C-A4C1-7F118BAF7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8" name="Freeform 31">
              <a:extLst>
                <a:ext uri="{FF2B5EF4-FFF2-40B4-BE49-F238E27FC236}">
                  <a16:creationId xmlns:a16="http://schemas.microsoft.com/office/drawing/2014/main" id="{2A1FC622-62D0-4463-A50F-5D0088803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 name="Freeform 32">
              <a:extLst>
                <a:ext uri="{FF2B5EF4-FFF2-40B4-BE49-F238E27FC236}">
                  <a16:creationId xmlns:a16="http://schemas.microsoft.com/office/drawing/2014/main" id="{BF2B1AFF-4B85-4924-A0A4-CD6886953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0" name="Freeform 33">
              <a:extLst>
                <a:ext uri="{FF2B5EF4-FFF2-40B4-BE49-F238E27FC236}">
                  <a16:creationId xmlns:a16="http://schemas.microsoft.com/office/drawing/2014/main" id="{4F117DA4-B0EA-4519-BED3-2B390672B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1" name="Freeform 34">
              <a:extLst>
                <a:ext uri="{FF2B5EF4-FFF2-40B4-BE49-F238E27FC236}">
                  <a16:creationId xmlns:a16="http://schemas.microsoft.com/office/drawing/2014/main" id="{7EA1D43D-23CE-435F-A288-C36FEA28D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2" name="Freeform 35">
              <a:extLst>
                <a:ext uri="{FF2B5EF4-FFF2-40B4-BE49-F238E27FC236}">
                  <a16:creationId xmlns:a16="http://schemas.microsoft.com/office/drawing/2014/main" id="{6736985C-E954-490B-BFD3-D0A707DF0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3" name="Freeform 36">
              <a:extLst>
                <a:ext uri="{FF2B5EF4-FFF2-40B4-BE49-F238E27FC236}">
                  <a16:creationId xmlns:a16="http://schemas.microsoft.com/office/drawing/2014/main" id="{E34EC8BB-380B-487F-80F2-B2691702E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4" name="Freeform 37">
              <a:extLst>
                <a:ext uri="{FF2B5EF4-FFF2-40B4-BE49-F238E27FC236}">
                  <a16:creationId xmlns:a16="http://schemas.microsoft.com/office/drawing/2014/main" id="{F0490235-27DD-43DC-A88A-FAB328C0A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5" name="Freeform 38">
              <a:extLst>
                <a:ext uri="{FF2B5EF4-FFF2-40B4-BE49-F238E27FC236}">
                  <a16:creationId xmlns:a16="http://schemas.microsoft.com/office/drawing/2014/main" id="{0D425E2A-DD78-4052-A976-20CB34C8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7" name="Rectangle 46">
            <a:extLst>
              <a:ext uri="{FF2B5EF4-FFF2-40B4-BE49-F238E27FC236}">
                <a16:creationId xmlns:a16="http://schemas.microsoft.com/office/drawing/2014/main" id="{5495CD16-BB01-4344-A81F-9C8E8F2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11">
            <a:extLst>
              <a:ext uri="{FF2B5EF4-FFF2-40B4-BE49-F238E27FC236}">
                <a16:creationId xmlns:a16="http://schemas.microsoft.com/office/drawing/2014/main" id="{567FD93A-AFA0-4A02-8037-64C5A2B3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1" name="Rectangle 50">
            <a:extLst>
              <a:ext uri="{FF2B5EF4-FFF2-40B4-BE49-F238E27FC236}">
                <a16:creationId xmlns:a16="http://schemas.microsoft.com/office/drawing/2014/main" id="{FB810DD4-14FE-4F66-8B1E-F74543135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F5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ka 11" descr="Slika na kojoj se prikazuje stol, radni stol, računalo&#10;&#10;Opis je automatski generiran">
            <a:extLst>
              <a:ext uri="{FF2B5EF4-FFF2-40B4-BE49-F238E27FC236}">
                <a16:creationId xmlns:a16="http://schemas.microsoft.com/office/drawing/2014/main" id="{C8C96105-E362-4DEC-A6D8-122F2DF10AA0}"/>
              </a:ext>
            </a:extLst>
          </p:cNvPr>
          <p:cNvPicPr>
            <a:picLocks noChangeAspect="1"/>
          </p:cNvPicPr>
          <p:nvPr/>
        </p:nvPicPr>
        <p:blipFill rotWithShape="1">
          <a:blip r:embed="rId2"/>
          <a:srcRect t="32106" b="25706"/>
          <a:stretch/>
        </p:blipFill>
        <p:spPr>
          <a:xfrm>
            <a:off x="20" y="10"/>
            <a:ext cx="12191980" cy="6857990"/>
          </a:xfrm>
          <a:prstGeom prst="rect">
            <a:avLst/>
          </a:prstGeom>
        </p:spPr>
      </p:pic>
      <p:pic>
        <p:nvPicPr>
          <p:cNvPr id="14" name="Slika 13" descr="Slika na kojoj se prikazuje držanje, djevojčica, žena, mlado&#10;&#10;Opis je automatski generiran">
            <a:extLst>
              <a:ext uri="{FF2B5EF4-FFF2-40B4-BE49-F238E27FC236}">
                <a16:creationId xmlns:a16="http://schemas.microsoft.com/office/drawing/2014/main" id="{A593A9DC-8E7F-40B0-A8C9-7CFE92288CE9}"/>
              </a:ext>
            </a:extLst>
          </p:cNvPr>
          <p:cNvPicPr>
            <a:picLocks noChangeAspect="1"/>
          </p:cNvPicPr>
          <p:nvPr/>
        </p:nvPicPr>
        <p:blipFill rotWithShape="1">
          <a:blip r:embed="rId3"/>
          <a:srcRect r="-3" b="4824"/>
          <a:stretch/>
        </p:blipFill>
        <p:spPr>
          <a:xfrm>
            <a:off x="1141411" y="1113710"/>
            <a:ext cx="5542156" cy="3955999"/>
          </a:xfrm>
          <a:prstGeom prst="rect">
            <a:avLst/>
          </a:prstGeom>
          <a:ln w="152400">
            <a:solidFill>
              <a:srgbClr val="FFFFFF"/>
            </a:solidFill>
            <a:miter lim="800000"/>
          </a:ln>
        </p:spPr>
      </p:pic>
      <p:sp>
        <p:nvSpPr>
          <p:cNvPr id="5" name="Rezervirano mjesto broja slajda 4">
            <a:extLst>
              <a:ext uri="{FF2B5EF4-FFF2-40B4-BE49-F238E27FC236}">
                <a16:creationId xmlns:a16="http://schemas.microsoft.com/office/drawing/2014/main" id="{C887966B-82FE-4EC2-B01C-707AFF4FD3A9}"/>
              </a:ext>
            </a:extLst>
          </p:cNvPr>
          <p:cNvSpPr>
            <a:spLocks noGrp="1"/>
          </p:cNvSpPr>
          <p:nvPr>
            <p:ph type="sldNum" sz="quarter" idx="12"/>
          </p:nvPr>
        </p:nvSpPr>
        <p:spPr>
          <a:xfrm>
            <a:off x="531812" y="6115364"/>
            <a:ext cx="779767" cy="365125"/>
          </a:xfrm>
        </p:spPr>
        <p:txBody>
          <a:bodyPr vert="horz" lIns="91440" tIns="45720" rIns="91440" bIns="45720" rtlCol="0" anchor="ctr">
            <a:normAutofit/>
          </a:bodyPr>
          <a:lstStyle/>
          <a:p>
            <a:pPr>
              <a:lnSpc>
                <a:spcPct val="90000"/>
              </a:lnSpc>
              <a:spcAft>
                <a:spcPts val="600"/>
              </a:spcAft>
            </a:pPr>
            <a:fld id="{6D22F896-40B5-4ADD-8801-0D06FADFA095}" type="slidenum">
              <a:rPr lang="en-US" sz="1900" kern="1200">
                <a:solidFill>
                  <a:srgbClr val="FFFFFF"/>
                </a:solidFill>
                <a:latin typeface="+mn-lt"/>
                <a:ea typeface="+mn-ea"/>
                <a:cs typeface="+mn-cs"/>
              </a:rPr>
              <a:pPr>
                <a:lnSpc>
                  <a:spcPct val="90000"/>
                </a:lnSpc>
                <a:spcAft>
                  <a:spcPts val="600"/>
                </a:spcAft>
              </a:pPr>
              <a:t>19</a:t>
            </a:fld>
            <a:endParaRPr lang="en-US" sz="1900" kern="1200">
              <a:solidFill>
                <a:srgbClr val="FFFFFF"/>
              </a:solidFill>
              <a:latin typeface="+mn-lt"/>
              <a:ea typeface="+mn-ea"/>
              <a:cs typeface="+mn-cs"/>
            </a:endParaRPr>
          </a:p>
        </p:txBody>
      </p:sp>
      <p:sp>
        <p:nvSpPr>
          <p:cNvPr id="4" name="Rezervirano mjesto podnožja 3">
            <a:extLst>
              <a:ext uri="{FF2B5EF4-FFF2-40B4-BE49-F238E27FC236}">
                <a16:creationId xmlns:a16="http://schemas.microsoft.com/office/drawing/2014/main" id="{CA28CCFD-D049-4B5F-95A3-AB390C11E290}"/>
              </a:ext>
            </a:extLst>
          </p:cNvPr>
          <p:cNvSpPr>
            <a:spLocks noGrp="1"/>
          </p:cNvSpPr>
          <p:nvPr>
            <p:ph type="ftr" sz="quarter" idx="11"/>
          </p:nvPr>
        </p:nvSpPr>
        <p:spPr>
          <a:xfrm>
            <a:off x="2589212" y="6115364"/>
            <a:ext cx="7619999"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Project KA229 "The future begins today"</a:t>
            </a:r>
          </a:p>
        </p:txBody>
      </p:sp>
    </p:spTree>
    <p:extLst>
      <p:ext uri="{BB962C8B-B14F-4D97-AF65-F5344CB8AC3E}">
        <p14:creationId xmlns:p14="http://schemas.microsoft.com/office/powerpoint/2010/main" val="146437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7"/>
          <p:cNvSpPr>
            <a:spLocks noGrp="1"/>
          </p:cNvSpPr>
          <p:nvPr>
            <p:ph type="body" sz="half" idx="2"/>
          </p:nvPr>
        </p:nvSpPr>
        <p:spPr>
          <a:xfrm>
            <a:off x="719847" y="382970"/>
            <a:ext cx="10719881" cy="5755183"/>
          </a:xfrm>
        </p:spPr>
        <p:txBody>
          <a:bodyPr/>
          <a:lstStyle/>
          <a:p>
            <a:r>
              <a:rPr lang="hr-HR" sz="2000" b="1" dirty="0"/>
              <a:t>1st workshop: Show me how </a:t>
            </a:r>
            <a:r>
              <a:rPr lang="hr-HR" sz="2000" b="1" dirty="0" err="1"/>
              <a:t>you</a:t>
            </a:r>
            <a:r>
              <a:rPr lang="hr-HR" sz="2000" b="1" dirty="0"/>
              <a:t> </a:t>
            </a:r>
            <a:r>
              <a:rPr lang="hr-HR" sz="2000" b="1" dirty="0" err="1"/>
              <a:t>feel</a:t>
            </a:r>
            <a:r>
              <a:rPr lang="hr-HR" sz="2000" b="1" dirty="0"/>
              <a:t> </a:t>
            </a:r>
            <a:r>
              <a:rPr lang="hr-HR" sz="2000" b="1" dirty="0" err="1"/>
              <a:t>today</a:t>
            </a:r>
            <a:r>
              <a:rPr lang="hr-HR" sz="2000" b="1" dirty="0"/>
              <a:t>!</a:t>
            </a:r>
          </a:p>
          <a:p>
            <a:endParaRPr lang="hr-HR" b="1" dirty="0"/>
          </a:p>
          <a:p>
            <a:r>
              <a:rPr lang="hr-HR" sz="1800" dirty="0"/>
              <a:t>Grade: 5th (10 </a:t>
            </a:r>
            <a:r>
              <a:rPr lang="hr-HR" sz="1800" dirty="0" err="1"/>
              <a:t>and</a:t>
            </a:r>
            <a:r>
              <a:rPr lang="hr-HR" sz="1800" dirty="0"/>
              <a:t> 11 </a:t>
            </a:r>
            <a:r>
              <a:rPr lang="hr-HR" sz="1800" dirty="0" err="1"/>
              <a:t>year-old</a:t>
            </a:r>
            <a:r>
              <a:rPr lang="hr-HR" sz="1800" dirty="0"/>
              <a:t> </a:t>
            </a:r>
            <a:r>
              <a:rPr lang="hr-HR" sz="1800" dirty="0" err="1"/>
              <a:t>pupils</a:t>
            </a:r>
            <a:r>
              <a:rPr lang="hr-HR" sz="1800" dirty="0"/>
              <a:t>)</a:t>
            </a:r>
          </a:p>
          <a:p>
            <a:endParaRPr lang="hr-HR" sz="1800" dirty="0"/>
          </a:p>
          <a:p>
            <a:pPr marL="285750" indent="-285750">
              <a:buFontTx/>
              <a:buChar char="-"/>
            </a:pPr>
            <a:r>
              <a:rPr lang="hr-HR" sz="1800" dirty="0" err="1"/>
              <a:t>We</a:t>
            </a:r>
            <a:r>
              <a:rPr lang="hr-HR" sz="1800" dirty="0"/>
              <a:t> </a:t>
            </a:r>
            <a:r>
              <a:rPr lang="hr-HR" sz="1800" dirty="0" err="1"/>
              <a:t>started</a:t>
            </a:r>
            <a:r>
              <a:rPr lang="hr-HR" sz="1800" dirty="0"/>
              <a:t> </a:t>
            </a:r>
            <a:r>
              <a:rPr lang="hr-HR" sz="1800" dirty="0" err="1"/>
              <a:t>off</a:t>
            </a:r>
            <a:r>
              <a:rPr lang="hr-HR" sz="1800" dirty="0"/>
              <a:t> </a:t>
            </a:r>
            <a:r>
              <a:rPr lang="hr-HR" sz="1800" dirty="0" err="1"/>
              <a:t>with</a:t>
            </a:r>
            <a:r>
              <a:rPr lang="hr-HR" sz="1800" dirty="0"/>
              <a:t> a </a:t>
            </a:r>
            <a:r>
              <a:rPr lang="hr-HR" sz="1800" dirty="0" err="1"/>
              <a:t>simple</a:t>
            </a:r>
            <a:r>
              <a:rPr lang="hr-HR" sz="1800" dirty="0"/>
              <a:t> workshop</a:t>
            </a:r>
          </a:p>
          <a:p>
            <a:pPr marL="285750" indent="-285750">
              <a:buFontTx/>
              <a:buChar char="-"/>
            </a:pPr>
            <a:r>
              <a:rPr lang="hr-HR" sz="1800" dirty="0" err="1"/>
              <a:t>We</a:t>
            </a:r>
            <a:r>
              <a:rPr lang="hr-HR" sz="1800" dirty="0"/>
              <a:t> had to show </a:t>
            </a:r>
            <a:r>
              <a:rPr lang="hr-HR" sz="1800" dirty="0" err="1"/>
              <a:t>different</a:t>
            </a:r>
            <a:r>
              <a:rPr lang="hr-HR" sz="1800" dirty="0"/>
              <a:t> </a:t>
            </a:r>
            <a:r>
              <a:rPr lang="hr-HR" sz="1800" dirty="0" err="1"/>
              <a:t>emotions</a:t>
            </a:r>
            <a:r>
              <a:rPr lang="hr-HR" sz="1800" dirty="0"/>
              <a:t> </a:t>
            </a:r>
            <a:r>
              <a:rPr lang="hr-HR" sz="1800" dirty="0" err="1"/>
              <a:t>and</a:t>
            </a:r>
            <a:r>
              <a:rPr lang="hr-HR" sz="1800" dirty="0"/>
              <a:t> </a:t>
            </a:r>
            <a:r>
              <a:rPr lang="hr-HR" sz="1800" dirty="0" err="1"/>
              <a:t>the</a:t>
            </a:r>
            <a:r>
              <a:rPr lang="hr-HR" sz="1800" dirty="0"/>
              <a:t> </a:t>
            </a:r>
            <a:r>
              <a:rPr lang="hr-HR" sz="1800" dirty="0" err="1"/>
              <a:t>others</a:t>
            </a:r>
            <a:r>
              <a:rPr lang="hr-HR" sz="1800" dirty="0"/>
              <a:t> </a:t>
            </a:r>
            <a:r>
              <a:rPr lang="hr-HR" sz="1800" dirty="0" err="1"/>
              <a:t>reacted</a:t>
            </a:r>
            <a:r>
              <a:rPr lang="hr-HR" sz="1800" dirty="0"/>
              <a:t> to </a:t>
            </a:r>
            <a:r>
              <a:rPr lang="hr-HR" sz="1800" dirty="0" err="1"/>
              <a:t>them</a:t>
            </a:r>
            <a:r>
              <a:rPr lang="hr-HR" sz="1800" dirty="0"/>
              <a:t> </a:t>
            </a:r>
          </a:p>
          <a:p>
            <a:pPr marL="285750" indent="-285750">
              <a:buFontTx/>
              <a:buChar char="-"/>
            </a:pPr>
            <a:r>
              <a:rPr lang="hr-HR" sz="1800" dirty="0"/>
              <a:t>Some </a:t>
            </a:r>
            <a:r>
              <a:rPr lang="hr-HR" sz="1800" dirty="0" err="1"/>
              <a:t>of</a:t>
            </a:r>
            <a:r>
              <a:rPr lang="hr-HR" sz="1800" dirty="0"/>
              <a:t> </a:t>
            </a:r>
            <a:r>
              <a:rPr lang="hr-HR" sz="1800" dirty="0" err="1"/>
              <a:t>the</a:t>
            </a:r>
            <a:r>
              <a:rPr lang="hr-HR" sz="1800" dirty="0"/>
              <a:t> </a:t>
            </a:r>
            <a:r>
              <a:rPr lang="hr-HR" sz="1800" dirty="0" err="1"/>
              <a:t>emotions</a:t>
            </a:r>
            <a:r>
              <a:rPr lang="hr-HR" sz="1800" dirty="0"/>
              <a:t> </a:t>
            </a:r>
            <a:r>
              <a:rPr lang="hr-HR" sz="1800" dirty="0" err="1"/>
              <a:t>we</a:t>
            </a:r>
            <a:r>
              <a:rPr lang="hr-HR" sz="1800" dirty="0"/>
              <a:t> </a:t>
            </a:r>
            <a:r>
              <a:rPr lang="hr-HR" sz="1800" dirty="0" err="1"/>
              <a:t>showed</a:t>
            </a:r>
            <a:r>
              <a:rPr lang="hr-HR" sz="1800" dirty="0"/>
              <a:t> </a:t>
            </a:r>
            <a:r>
              <a:rPr lang="hr-HR" sz="1800" dirty="0" err="1"/>
              <a:t>were</a:t>
            </a:r>
            <a:r>
              <a:rPr lang="hr-HR" sz="1800" dirty="0"/>
              <a:t>: </a:t>
            </a:r>
            <a:r>
              <a:rPr lang="hr-HR" sz="1800" dirty="0" err="1"/>
              <a:t>sadness</a:t>
            </a:r>
            <a:r>
              <a:rPr lang="hr-HR" sz="1800" dirty="0"/>
              <a:t>, </a:t>
            </a:r>
            <a:r>
              <a:rPr lang="hr-HR" sz="1800" dirty="0" err="1"/>
              <a:t>happiness</a:t>
            </a:r>
            <a:r>
              <a:rPr lang="hr-HR" sz="1800" dirty="0"/>
              <a:t>, </a:t>
            </a:r>
            <a:r>
              <a:rPr lang="hr-HR" sz="1800" dirty="0" err="1"/>
              <a:t>worry</a:t>
            </a:r>
            <a:r>
              <a:rPr lang="hr-HR" sz="1800" dirty="0"/>
              <a:t>, </a:t>
            </a:r>
            <a:r>
              <a:rPr lang="hr-HR" sz="1800" dirty="0" err="1"/>
              <a:t>anger</a:t>
            </a:r>
            <a:r>
              <a:rPr lang="hr-HR" sz="1800" dirty="0"/>
              <a:t>, </a:t>
            </a:r>
            <a:r>
              <a:rPr lang="hr-HR" sz="1800" dirty="0" err="1"/>
              <a:t>fear</a:t>
            </a:r>
            <a:r>
              <a:rPr lang="hr-HR" sz="1800" dirty="0"/>
              <a:t>, </a:t>
            </a:r>
            <a:r>
              <a:rPr lang="hr-HR" sz="1800" dirty="0" err="1"/>
              <a:t>playfulness</a:t>
            </a:r>
            <a:endParaRPr lang="hr-HR" sz="1800" dirty="0"/>
          </a:p>
          <a:p>
            <a:pPr marL="285750" indent="-285750">
              <a:buFontTx/>
              <a:buChar char="-"/>
            </a:pPr>
            <a:r>
              <a:rPr lang="hr-HR" sz="1800" dirty="0" err="1"/>
              <a:t>While</a:t>
            </a:r>
            <a:r>
              <a:rPr lang="hr-HR" sz="1800" dirty="0"/>
              <a:t> </a:t>
            </a:r>
            <a:r>
              <a:rPr lang="hr-HR" sz="1800" dirty="0" err="1"/>
              <a:t>doing</a:t>
            </a:r>
            <a:r>
              <a:rPr lang="hr-HR" sz="1800" dirty="0"/>
              <a:t> </a:t>
            </a:r>
            <a:r>
              <a:rPr lang="hr-HR" sz="1800" dirty="0" err="1"/>
              <a:t>this</a:t>
            </a:r>
            <a:r>
              <a:rPr lang="hr-HR" sz="1800" dirty="0"/>
              <a:t> </a:t>
            </a:r>
            <a:r>
              <a:rPr lang="hr-HR" sz="1800" dirty="0" err="1"/>
              <a:t>the</a:t>
            </a:r>
            <a:r>
              <a:rPr lang="hr-HR" sz="1800" dirty="0"/>
              <a:t> </a:t>
            </a:r>
            <a:r>
              <a:rPr lang="hr-HR" sz="1800" dirty="0" err="1"/>
              <a:t>we</a:t>
            </a:r>
            <a:r>
              <a:rPr lang="hr-HR" sz="1800" dirty="0"/>
              <a:t> </a:t>
            </a:r>
            <a:r>
              <a:rPr lang="hr-HR" sz="1800" dirty="0" err="1"/>
              <a:t>felt</a:t>
            </a:r>
            <a:r>
              <a:rPr lang="hr-HR" sz="1800" dirty="0"/>
              <a:t> </a:t>
            </a:r>
            <a:r>
              <a:rPr lang="hr-HR" sz="1800" dirty="0" err="1"/>
              <a:t>joy</a:t>
            </a:r>
            <a:r>
              <a:rPr lang="hr-HR" sz="1800" dirty="0"/>
              <a:t> </a:t>
            </a:r>
            <a:r>
              <a:rPr lang="hr-HR" sz="1800" dirty="0" err="1"/>
              <a:t>and</a:t>
            </a:r>
            <a:r>
              <a:rPr lang="hr-HR" sz="1800" dirty="0"/>
              <a:t> </a:t>
            </a:r>
            <a:r>
              <a:rPr lang="hr-HR" sz="1800" dirty="0" err="1"/>
              <a:t>happiness</a:t>
            </a:r>
            <a:endParaRPr lang="hr-HR" sz="1800" dirty="0"/>
          </a:p>
          <a:p>
            <a:pPr marL="285750" indent="-285750">
              <a:buFontTx/>
              <a:buChar char="-"/>
            </a:pPr>
            <a:r>
              <a:rPr lang="hr-HR" sz="1800" dirty="0" err="1"/>
              <a:t>We</a:t>
            </a:r>
            <a:r>
              <a:rPr lang="hr-HR" sz="1800" dirty="0"/>
              <a:t> </a:t>
            </a:r>
            <a:r>
              <a:rPr lang="hr-HR" sz="1800" dirty="0" err="1"/>
              <a:t>learned</a:t>
            </a:r>
            <a:r>
              <a:rPr lang="hr-HR" sz="1800" dirty="0"/>
              <a:t> how do deal </a:t>
            </a:r>
            <a:r>
              <a:rPr lang="hr-HR" sz="1800" dirty="0" err="1"/>
              <a:t>with</a:t>
            </a:r>
            <a:r>
              <a:rPr lang="hr-HR" sz="1800" dirty="0"/>
              <a:t> </a:t>
            </a:r>
            <a:r>
              <a:rPr lang="hr-HR" sz="1800" dirty="0" err="1"/>
              <a:t>different</a:t>
            </a:r>
            <a:r>
              <a:rPr lang="hr-HR" sz="1800" dirty="0"/>
              <a:t> </a:t>
            </a:r>
            <a:r>
              <a:rPr lang="hr-HR" sz="1800" dirty="0" err="1"/>
              <a:t>emotions</a:t>
            </a:r>
            <a:r>
              <a:rPr lang="hr-HR" sz="1800" dirty="0"/>
              <a:t> </a:t>
            </a:r>
            <a:r>
              <a:rPr lang="hr-HR" sz="1800" dirty="0" err="1"/>
              <a:t>and</a:t>
            </a:r>
            <a:r>
              <a:rPr lang="hr-HR" sz="1800" dirty="0"/>
              <a:t> </a:t>
            </a:r>
            <a:r>
              <a:rPr lang="hr-HR" sz="1800" dirty="0" err="1"/>
              <a:t>help</a:t>
            </a:r>
            <a:r>
              <a:rPr lang="hr-HR" sz="1800" dirty="0"/>
              <a:t> </a:t>
            </a:r>
            <a:r>
              <a:rPr lang="hr-HR" sz="1800" dirty="0" err="1"/>
              <a:t>our</a:t>
            </a:r>
            <a:r>
              <a:rPr lang="hr-HR" sz="1800" dirty="0"/>
              <a:t> </a:t>
            </a:r>
            <a:r>
              <a:rPr lang="hr-HR" sz="1800" dirty="0" err="1"/>
              <a:t>friends</a:t>
            </a:r>
            <a:r>
              <a:rPr lang="hr-HR" sz="1800" dirty="0"/>
              <a:t> deal </a:t>
            </a:r>
            <a:r>
              <a:rPr lang="hr-HR" sz="1800" dirty="0" err="1"/>
              <a:t>with</a:t>
            </a:r>
            <a:r>
              <a:rPr lang="hr-HR" sz="1800" dirty="0"/>
              <a:t> </a:t>
            </a:r>
            <a:r>
              <a:rPr lang="hr-HR" sz="1800" dirty="0" err="1"/>
              <a:t>emotions</a:t>
            </a:r>
            <a:r>
              <a:rPr lang="hr-HR" dirty="0"/>
              <a:t> </a:t>
            </a:r>
          </a:p>
          <a:p>
            <a:endParaRPr lang="hr-HR" dirty="0"/>
          </a:p>
          <a:p>
            <a:endParaRPr lang="hr-HR" dirty="0"/>
          </a:p>
          <a:p>
            <a:endParaRPr lang="hr-HR" dirty="0"/>
          </a:p>
          <a:p>
            <a:endParaRPr lang="hr-HR" dirty="0"/>
          </a:p>
          <a:p>
            <a:endParaRPr lang="it-IT" dirty="0"/>
          </a:p>
        </p:txBody>
      </p:sp>
      <p:sp>
        <p:nvSpPr>
          <p:cNvPr id="4" name="Segnaposto piè di pagina 3"/>
          <p:cNvSpPr>
            <a:spLocks noGrp="1"/>
          </p:cNvSpPr>
          <p:nvPr>
            <p:ph type="ftr" sz="quarter" idx="11"/>
          </p:nvPr>
        </p:nvSpPr>
        <p:spPr>
          <a:xfrm>
            <a:off x="311669" y="6366234"/>
            <a:ext cx="6413983" cy="371449"/>
          </a:xfrm>
        </p:spPr>
        <p:txBody>
          <a:bodyPr/>
          <a:lstStyle/>
          <a:p>
            <a:r>
              <a:rPr lang="en-US" sz="1400" dirty="0"/>
              <a:t>Project KA229 2018-1-PL01-KA229-050749  "The Future begins Today"</a:t>
            </a:r>
          </a:p>
          <a:p>
            <a:endParaRPr lang="en-US" sz="1400" dirty="0"/>
          </a:p>
        </p:txBody>
      </p:sp>
      <p:sp>
        <p:nvSpPr>
          <p:cNvPr id="6" name="Segnaposto numero diapositiva 5"/>
          <p:cNvSpPr>
            <a:spLocks noGrp="1"/>
          </p:cNvSpPr>
          <p:nvPr>
            <p:ph type="sldNum" sz="quarter" idx="12"/>
          </p:nvPr>
        </p:nvSpPr>
        <p:spPr>
          <a:xfrm>
            <a:off x="11054181" y="382970"/>
            <a:ext cx="643748" cy="365125"/>
          </a:xfrm>
        </p:spPr>
        <p:txBody>
          <a:bodyPr/>
          <a:lstStyle/>
          <a:p>
            <a:fld id="{6D22F896-40B5-4ADD-8801-0D06FADFA095}" type="slidenum">
              <a:rPr lang="en-US" sz="1200" smtClean="0"/>
              <a:t>2</a:t>
            </a:fld>
            <a:endParaRPr lang="en-US" sz="1200" dirty="0"/>
          </a:p>
        </p:txBody>
      </p:sp>
    </p:spTree>
    <p:extLst>
      <p:ext uri="{BB962C8B-B14F-4D97-AF65-F5344CB8AC3E}">
        <p14:creationId xmlns:p14="http://schemas.microsoft.com/office/powerpoint/2010/main" val="3081193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905803-1579-40F4-AAC0-A85AB84F4663}"/>
              </a:ext>
            </a:extLst>
          </p:cNvPr>
          <p:cNvSpPr>
            <a:spLocks noGrp="1"/>
          </p:cNvSpPr>
          <p:nvPr>
            <p:ph type="title"/>
          </p:nvPr>
        </p:nvSpPr>
        <p:spPr/>
        <p:txBody>
          <a:bodyPr>
            <a:normAutofit/>
          </a:bodyPr>
          <a:lstStyle/>
          <a:p>
            <a:r>
              <a:rPr lang="hr-HR" sz="2000" b="1" dirty="0"/>
              <a:t>How </a:t>
            </a:r>
            <a:r>
              <a:rPr lang="hr-HR" sz="2000" b="1" dirty="0" err="1"/>
              <a:t>did</a:t>
            </a:r>
            <a:r>
              <a:rPr lang="hr-HR" sz="2000" b="1" dirty="0"/>
              <a:t> </a:t>
            </a:r>
            <a:r>
              <a:rPr lang="hr-HR" sz="2000" b="1" dirty="0" err="1"/>
              <a:t>you</a:t>
            </a:r>
            <a:r>
              <a:rPr lang="hr-HR" sz="2000" b="1" dirty="0"/>
              <a:t> </a:t>
            </a:r>
            <a:r>
              <a:rPr lang="hr-HR" sz="2000" b="1" dirty="0" err="1"/>
              <a:t>feel</a:t>
            </a:r>
            <a:r>
              <a:rPr lang="hr-HR" sz="2000" b="1" dirty="0"/>
              <a:t> </a:t>
            </a:r>
            <a:r>
              <a:rPr lang="hr-HR" sz="2000" b="1" dirty="0" err="1"/>
              <a:t>during</a:t>
            </a:r>
            <a:r>
              <a:rPr lang="hr-HR" sz="2000" b="1" dirty="0"/>
              <a:t> </a:t>
            </a:r>
            <a:r>
              <a:rPr lang="hr-HR" sz="2000" b="1" dirty="0" err="1"/>
              <a:t>the</a:t>
            </a:r>
            <a:r>
              <a:rPr lang="hr-HR" sz="2000" b="1" dirty="0"/>
              <a:t> workshop? </a:t>
            </a:r>
            <a:r>
              <a:rPr lang="hr-HR" sz="2000" b="1" dirty="0" err="1"/>
              <a:t>What</a:t>
            </a:r>
            <a:r>
              <a:rPr lang="hr-HR" sz="2000" b="1" dirty="0"/>
              <a:t> </a:t>
            </a:r>
            <a:r>
              <a:rPr lang="hr-HR" sz="2000" b="1" dirty="0" err="1"/>
              <a:t>did</a:t>
            </a:r>
            <a:r>
              <a:rPr lang="hr-HR" sz="2000" b="1" dirty="0"/>
              <a:t> </a:t>
            </a:r>
            <a:r>
              <a:rPr lang="hr-HR" sz="2000" b="1" dirty="0" err="1"/>
              <a:t>you</a:t>
            </a:r>
            <a:r>
              <a:rPr lang="hr-HR" sz="2000" b="1" dirty="0"/>
              <a:t> </a:t>
            </a:r>
            <a:r>
              <a:rPr lang="hr-HR" sz="2000" b="1" dirty="0" err="1"/>
              <a:t>learn</a:t>
            </a:r>
            <a:r>
              <a:rPr lang="hr-HR" sz="2000" b="1" dirty="0"/>
              <a:t>?</a:t>
            </a:r>
            <a:br>
              <a:rPr lang="hr-HR" sz="2000" b="1" dirty="0"/>
            </a:br>
            <a:br>
              <a:rPr lang="hr-HR" sz="2000" b="1" dirty="0"/>
            </a:br>
            <a:r>
              <a:rPr lang="hr-HR" sz="2000" dirty="0"/>
              <a:t>„ I </a:t>
            </a:r>
            <a:r>
              <a:rPr lang="hr-HR" sz="2000" dirty="0" err="1"/>
              <a:t>liked</a:t>
            </a:r>
            <a:r>
              <a:rPr lang="hr-HR" sz="2000" dirty="0"/>
              <a:t> </a:t>
            </a:r>
            <a:r>
              <a:rPr lang="hr-HR" sz="2000" dirty="0" err="1"/>
              <a:t>this</a:t>
            </a:r>
            <a:r>
              <a:rPr lang="hr-HR" sz="2000" dirty="0"/>
              <a:t> workshop </a:t>
            </a:r>
            <a:r>
              <a:rPr lang="hr-HR" sz="2000" dirty="0" err="1"/>
              <a:t>very</a:t>
            </a:r>
            <a:r>
              <a:rPr lang="hr-HR" sz="2000" dirty="0"/>
              <a:t> </a:t>
            </a:r>
            <a:r>
              <a:rPr lang="hr-HR" sz="2000" dirty="0" err="1"/>
              <a:t>much</a:t>
            </a:r>
            <a:r>
              <a:rPr lang="hr-HR" sz="2000" dirty="0"/>
              <a:t> </a:t>
            </a:r>
            <a:r>
              <a:rPr lang="hr-HR" sz="2000" dirty="0" err="1"/>
              <a:t>because</a:t>
            </a:r>
            <a:r>
              <a:rPr lang="hr-HR" sz="2000" dirty="0"/>
              <a:t> </a:t>
            </a:r>
            <a:r>
              <a:rPr lang="hr-HR" sz="2000" dirty="0" err="1"/>
              <a:t>it</a:t>
            </a:r>
            <a:r>
              <a:rPr lang="hr-HR" sz="2000" dirty="0"/>
              <a:t> </a:t>
            </a:r>
            <a:r>
              <a:rPr lang="hr-HR" sz="2000" dirty="0" err="1"/>
              <a:t>gave</a:t>
            </a:r>
            <a:r>
              <a:rPr lang="hr-HR" sz="2000" dirty="0"/>
              <a:t> me </a:t>
            </a:r>
            <a:r>
              <a:rPr lang="hr-HR" sz="2000" dirty="0" err="1"/>
              <a:t>useful</a:t>
            </a:r>
            <a:r>
              <a:rPr lang="hr-HR" sz="2000" dirty="0"/>
              <a:t> </a:t>
            </a:r>
            <a:r>
              <a:rPr lang="hr-HR" sz="2000" dirty="0" err="1"/>
              <a:t>advice</a:t>
            </a:r>
            <a:r>
              <a:rPr lang="hr-HR" sz="2000" dirty="0"/>
              <a:t> </a:t>
            </a:r>
            <a:r>
              <a:rPr lang="hr-HR" sz="2000" dirty="0" err="1"/>
              <a:t>what</a:t>
            </a:r>
            <a:r>
              <a:rPr lang="hr-HR" sz="2000" dirty="0"/>
              <a:t> to do </a:t>
            </a:r>
            <a:r>
              <a:rPr lang="hr-HR" sz="2000" dirty="0" err="1"/>
              <a:t>when</a:t>
            </a:r>
            <a:r>
              <a:rPr lang="hr-HR" sz="2000" dirty="0"/>
              <a:t> I am </a:t>
            </a:r>
            <a:r>
              <a:rPr lang="hr-HR" sz="2000" dirty="0" err="1"/>
              <a:t>having</a:t>
            </a:r>
            <a:r>
              <a:rPr lang="hr-HR" sz="2000" dirty="0"/>
              <a:t> a hard time.</a:t>
            </a:r>
            <a:br>
              <a:rPr lang="hr-HR" sz="2000" dirty="0"/>
            </a:br>
            <a:r>
              <a:rPr lang="hr-HR" sz="2000" dirty="0"/>
              <a:t>I </a:t>
            </a:r>
            <a:r>
              <a:rPr lang="hr-HR" sz="2000" dirty="0" err="1"/>
              <a:t>think</a:t>
            </a:r>
            <a:r>
              <a:rPr lang="hr-HR" sz="2000" dirty="0"/>
              <a:t> </a:t>
            </a:r>
            <a:r>
              <a:rPr lang="hr-HR" sz="2000" dirty="0" err="1"/>
              <a:t>that</a:t>
            </a:r>
            <a:r>
              <a:rPr lang="hr-HR" sz="2000" dirty="0"/>
              <a:t> </a:t>
            </a:r>
            <a:r>
              <a:rPr lang="hr-HR" sz="2000" dirty="0" err="1"/>
              <a:t>the</a:t>
            </a:r>
            <a:r>
              <a:rPr lang="hr-HR" sz="2000" dirty="0"/>
              <a:t> </a:t>
            </a:r>
            <a:r>
              <a:rPr lang="hr-HR" sz="2000" dirty="0" err="1"/>
              <a:t>best</a:t>
            </a:r>
            <a:r>
              <a:rPr lang="hr-HR" sz="2000" dirty="0"/>
              <a:t> </a:t>
            </a:r>
            <a:r>
              <a:rPr lang="hr-HR" sz="2000" dirty="0" err="1"/>
              <a:t>advice</a:t>
            </a:r>
            <a:r>
              <a:rPr lang="hr-HR" sz="2000" dirty="0"/>
              <a:t> </a:t>
            </a:r>
            <a:r>
              <a:rPr lang="hr-HR" sz="2000" dirty="0" err="1"/>
              <a:t>is</a:t>
            </a:r>
            <a:r>
              <a:rPr lang="hr-HR" sz="2000" dirty="0"/>
              <a:t> to </a:t>
            </a:r>
            <a:r>
              <a:rPr lang="hr-HR" sz="2000" dirty="0" err="1"/>
              <a:t>pray</a:t>
            </a:r>
            <a:r>
              <a:rPr lang="hr-HR" sz="2000" dirty="0"/>
              <a:t>.”</a:t>
            </a:r>
          </a:p>
        </p:txBody>
      </p:sp>
      <p:sp>
        <p:nvSpPr>
          <p:cNvPr id="3" name="Rezervirano mjesto teksta 2">
            <a:extLst>
              <a:ext uri="{FF2B5EF4-FFF2-40B4-BE49-F238E27FC236}">
                <a16:creationId xmlns:a16="http://schemas.microsoft.com/office/drawing/2014/main" id="{8071FD34-43DA-4C4B-9C17-BA287BC2C7F2}"/>
              </a:ext>
            </a:extLst>
          </p:cNvPr>
          <p:cNvSpPr>
            <a:spLocks noGrp="1"/>
          </p:cNvSpPr>
          <p:nvPr>
            <p:ph type="body" sz="half" idx="2"/>
          </p:nvPr>
        </p:nvSpPr>
        <p:spPr/>
        <p:txBody>
          <a:bodyPr/>
          <a:lstStyle/>
          <a:p>
            <a:endParaRPr lang="hr-HR"/>
          </a:p>
        </p:txBody>
      </p:sp>
      <p:sp>
        <p:nvSpPr>
          <p:cNvPr id="4" name="Rezervirano mjesto podnožja 3">
            <a:extLst>
              <a:ext uri="{FF2B5EF4-FFF2-40B4-BE49-F238E27FC236}">
                <a16:creationId xmlns:a16="http://schemas.microsoft.com/office/drawing/2014/main" id="{73F20AE5-4EAA-47E3-8B1A-676AEE538555}"/>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BE62EC8A-487E-4967-9F3F-81423D2130A5}"/>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38934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Slika 15" descr="Slika na kojoj se prikazuje osoba, pod, na zatvorenom, igranje&#10;&#10;Opis je automatski generiran">
            <a:extLst>
              <a:ext uri="{FF2B5EF4-FFF2-40B4-BE49-F238E27FC236}">
                <a16:creationId xmlns:a16="http://schemas.microsoft.com/office/drawing/2014/main" id="{A301188F-9439-45E2-87BF-388BBDE574FE}"/>
              </a:ext>
            </a:extLst>
          </p:cNvPr>
          <p:cNvPicPr>
            <a:picLocks noChangeAspect="1"/>
          </p:cNvPicPr>
          <p:nvPr/>
        </p:nvPicPr>
        <p:blipFill rotWithShape="1">
          <a:blip r:embed="rId3"/>
          <a:srcRect t="12023" r="-2" b="30013"/>
          <a:stretch/>
        </p:blipFill>
        <p:spPr>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8" name="Slika 17" descr="Slika na kojoj se prikazuje osoba, na zatvorenom, stol, sjedenje&#10;&#10;Opis je automatski generiran">
            <a:extLst>
              <a:ext uri="{FF2B5EF4-FFF2-40B4-BE49-F238E27FC236}">
                <a16:creationId xmlns:a16="http://schemas.microsoft.com/office/drawing/2014/main" id="{BE2F00A2-67D9-4D1D-8614-813A8F16F80E}"/>
              </a:ext>
            </a:extLst>
          </p:cNvPr>
          <p:cNvPicPr>
            <a:picLocks noChangeAspect="1"/>
          </p:cNvPicPr>
          <p:nvPr/>
        </p:nvPicPr>
        <p:blipFill rotWithShape="1">
          <a:blip r:embed="rId4"/>
          <a:srcRect t="2539" r="-3" b="21308"/>
          <a:stretch/>
        </p:blipFill>
        <p:spPr>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4" name="Slika 13" descr="Slika na kojoj se prikazuje osoba, na zatvorenom, mlado, stajanje&#10;&#10;Opis je automatski generiran">
            <a:extLst>
              <a:ext uri="{FF2B5EF4-FFF2-40B4-BE49-F238E27FC236}">
                <a16:creationId xmlns:a16="http://schemas.microsoft.com/office/drawing/2014/main" id="{945D04B6-B778-4E4C-A696-02C4F3C950B2}"/>
              </a:ext>
            </a:extLst>
          </p:cNvPr>
          <p:cNvPicPr>
            <a:picLocks noChangeAspect="1"/>
          </p:cNvPicPr>
          <p:nvPr/>
        </p:nvPicPr>
        <p:blipFill rotWithShape="1">
          <a:blip r:embed="rId5"/>
          <a:srcRect t="21272" r="2" b="2345"/>
          <a:stretch/>
        </p:blipFill>
        <p:spPr>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0" name="Slika 19" descr="Slika na kojoj se prikazuje osoba, na zatvorenom, stol, sjedenje&#10;&#10;Opis je automatski generiran">
            <a:extLst>
              <a:ext uri="{FF2B5EF4-FFF2-40B4-BE49-F238E27FC236}">
                <a16:creationId xmlns:a16="http://schemas.microsoft.com/office/drawing/2014/main" id="{6360FC77-9C7A-4339-A4BB-1115EBC05EF9}"/>
              </a:ext>
            </a:extLst>
          </p:cNvPr>
          <p:cNvPicPr>
            <a:picLocks noChangeAspect="1"/>
          </p:cNvPicPr>
          <p:nvPr/>
        </p:nvPicPr>
        <p:blipFill rotWithShape="1">
          <a:blip r:embed="rId6"/>
          <a:srcRect t="15186" r="-2" b="26851"/>
          <a:stretch/>
        </p:blipFill>
        <p:spPr>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4" name="Segnaposto piè di pagina 3"/>
          <p:cNvSpPr>
            <a:spLocks noGrp="1"/>
          </p:cNvSpPr>
          <p:nvPr>
            <p:ph type="ftr" sz="quarter" idx="11"/>
          </p:nvPr>
        </p:nvSpPr>
        <p:spPr>
          <a:xfrm>
            <a:off x="841248" y="6356350"/>
            <a:ext cx="4114800" cy="365125"/>
          </a:xfrm>
        </p:spPr>
        <p:txBody>
          <a:bodyPr vert="horz" lIns="91440" tIns="45720" rIns="91440" bIns="45720" rtlCol="0" anchor="ctr">
            <a:normAutofit/>
          </a:bodyPr>
          <a:lstStyle/>
          <a:p>
            <a:pPr defTabSz="914400">
              <a:lnSpc>
                <a:spcPct val="90000"/>
              </a:lnSpc>
              <a:spcAft>
                <a:spcPts val="600"/>
              </a:spcAft>
            </a:pPr>
            <a:r>
              <a:rPr lang="en-US" kern="1200">
                <a:solidFill>
                  <a:srgbClr val="FFFFFF"/>
                </a:solidFill>
                <a:latin typeface="+mn-lt"/>
                <a:ea typeface="+mn-ea"/>
                <a:cs typeface="+mn-cs"/>
              </a:rPr>
              <a:t>Project KA229 2018-1-PL01-KA229-050749  "The Future begins Today"</a:t>
            </a:r>
          </a:p>
          <a:p>
            <a:pPr defTabSz="914400">
              <a:lnSpc>
                <a:spcPct val="90000"/>
              </a:lnSpc>
              <a:spcAft>
                <a:spcPts val="600"/>
              </a:spcAft>
            </a:pPr>
            <a:endParaRPr lang="en-US" kern="1200">
              <a:solidFill>
                <a:srgbClr val="FFFFFF"/>
              </a:solidFill>
              <a:latin typeface="+mn-lt"/>
              <a:ea typeface="+mn-ea"/>
              <a:cs typeface="+mn-cs"/>
            </a:endParaRPr>
          </a:p>
        </p:txBody>
      </p:sp>
      <p:sp>
        <p:nvSpPr>
          <p:cNvPr id="6" name="Segnaposto numero diapositiva 5"/>
          <p:cNvSpPr>
            <a:spLocks noGrp="1"/>
          </p:cNvSpPr>
          <p:nvPr>
            <p:ph type="sldNum" sz="quarter" idx="12"/>
          </p:nvPr>
        </p:nvSpPr>
        <p:spPr>
          <a:xfrm>
            <a:off x="10601010" y="6356350"/>
            <a:ext cx="752789" cy="365125"/>
          </a:xfrm>
        </p:spPr>
        <p:txBody>
          <a:bodyPr vert="horz" lIns="91440" tIns="45720" rIns="91440" bIns="45720" rtlCol="0" anchor="ctr">
            <a:normAutofit/>
          </a:bodyPr>
          <a:lstStyle/>
          <a:p>
            <a:pPr defTabSz="914400">
              <a:spcAft>
                <a:spcPts val="600"/>
              </a:spcAft>
            </a:pPr>
            <a:fld id="{6D22F896-40B5-4ADD-8801-0D06FADFA095}" type="slidenum">
              <a:rPr lang="en-US" sz="1200">
                <a:solidFill>
                  <a:srgbClr val="FFFFFF"/>
                </a:solidFill>
              </a:rPr>
              <a:pPr defTabSz="914400">
                <a:spcAft>
                  <a:spcPts val="600"/>
                </a:spcAft>
              </a:pPr>
              <a:t>3</a:t>
            </a:fld>
            <a:endParaRPr lang="en-US" sz="1200">
              <a:solidFill>
                <a:srgbClr val="FFFFFF"/>
              </a:solidFill>
            </a:endParaRPr>
          </a:p>
        </p:txBody>
      </p:sp>
    </p:spTree>
    <p:extLst>
      <p:ext uri="{BB962C8B-B14F-4D97-AF65-F5344CB8AC3E}">
        <p14:creationId xmlns:p14="http://schemas.microsoft.com/office/powerpoint/2010/main" val="1850896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Slika 55" descr="Slika na kojoj se prikazuje osoba, na zatvorenom, grupa, dijete&#10;&#10;Opis je automatski generiran">
            <a:extLst>
              <a:ext uri="{FF2B5EF4-FFF2-40B4-BE49-F238E27FC236}">
                <a16:creationId xmlns:a16="http://schemas.microsoft.com/office/drawing/2014/main" id="{67AF8D48-D19F-4096-8F75-FA8AE42B47DD}"/>
              </a:ext>
            </a:extLst>
          </p:cNvPr>
          <p:cNvPicPr>
            <a:picLocks noChangeAspect="1"/>
          </p:cNvPicPr>
          <p:nvPr/>
        </p:nvPicPr>
        <p:blipFill rotWithShape="1">
          <a:blip r:embed="rId2"/>
          <a:srcRect t="5126" r="-3" b="23203"/>
          <a:stretch/>
        </p:blipFill>
        <p:spPr>
          <a:xfrm>
            <a:off x="321730" y="321732"/>
            <a:ext cx="5728548" cy="3079194"/>
          </a:xfrm>
          <a:prstGeom prst="rect">
            <a:avLst/>
          </a:prstGeom>
        </p:spPr>
      </p:pic>
      <p:pic>
        <p:nvPicPr>
          <p:cNvPr id="54" name="Slika 53" descr="Slika na kojoj se prikazuje osoba, na zatvorenom, dijete, igranje&#10;&#10;Opis je automatski generiran">
            <a:extLst>
              <a:ext uri="{FF2B5EF4-FFF2-40B4-BE49-F238E27FC236}">
                <a16:creationId xmlns:a16="http://schemas.microsoft.com/office/drawing/2014/main" id="{1D122F84-301B-4303-A978-60EB0893C583}"/>
              </a:ext>
            </a:extLst>
          </p:cNvPr>
          <p:cNvPicPr>
            <a:picLocks noChangeAspect="1"/>
          </p:cNvPicPr>
          <p:nvPr/>
        </p:nvPicPr>
        <p:blipFill rotWithShape="1">
          <a:blip r:embed="rId3"/>
          <a:srcRect t="17617" r="-3" b="11459"/>
          <a:stretch/>
        </p:blipFill>
        <p:spPr>
          <a:xfrm>
            <a:off x="321730" y="3489158"/>
            <a:ext cx="5728548" cy="3047107"/>
          </a:xfrm>
          <a:prstGeom prst="rect">
            <a:avLst/>
          </a:prstGeom>
        </p:spPr>
      </p:pic>
      <p:pic>
        <p:nvPicPr>
          <p:cNvPr id="51" name="Slika 50" descr="Slika na kojoj se prikazuje pod, osoba, na zatvorenom, igranje&#10;&#10;Opis je automatski generiran">
            <a:extLst>
              <a:ext uri="{FF2B5EF4-FFF2-40B4-BE49-F238E27FC236}">
                <a16:creationId xmlns:a16="http://schemas.microsoft.com/office/drawing/2014/main" id="{E7F13B3E-C544-46BB-A42B-697DBF051FB2}"/>
              </a:ext>
            </a:extLst>
          </p:cNvPr>
          <p:cNvPicPr>
            <a:picLocks noChangeAspect="1"/>
          </p:cNvPicPr>
          <p:nvPr/>
        </p:nvPicPr>
        <p:blipFill rotWithShape="1">
          <a:blip r:embed="rId4"/>
          <a:srcRect l="23708" r="7156" b="-1"/>
          <a:stretch/>
        </p:blipFill>
        <p:spPr>
          <a:xfrm>
            <a:off x="6141723" y="321732"/>
            <a:ext cx="5728547" cy="6214533"/>
          </a:xfrm>
          <a:prstGeom prst="rect">
            <a:avLst/>
          </a:prstGeom>
        </p:spPr>
      </p:pic>
      <p:sp>
        <p:nvSpPr>
          <p:cNvPr id="4" name="Rezervirano mjesto podnožja 3">
            <a:extLst>
              <a:ext uri="{FF2B5EF4-FFF2-40B4-BE49-F238E27FC236}">
                <a16:creationId xmlns:a16="http://schemas.microsoft.com/office/drawing/2014/main" id="{9DD83451-B159-4BC9-90E0-0CB30097BE05}"/>
              </a:ext>
            </a:extLst>
          </p:cNvPr>
          <p:cNvSpPr>
            <a:spLocks noGrp="1"/>
          </p:cNvSpPr>
          <p:nvPr>
            <p:ph type="ftr" sz="quarter" idx="11"/>
          </p:nvPr>
        </p:nvSpPr>
        <p:spPr>
          <a:xfrm>
            <a:off x="321732" y="6557043"/>
            <a:ext cx="4114800" cy="274320"/>
          </a:xfrm>
        </p:spPr>
        <p:txBody>
          <a:bodyPr vert="horz" lIns="91440" tIns="45720" rIns="91440" bIns="45720" rtlCol="0" anchor="ctr">
            <a:normAutofit/>
          </a:bodyPr>
          <a:lstStyle/>
          <a:p>
            <a:pPr defTabSz="914400">
              <a:spcAft>
                <a:spcPts val="600"/>
              </a:spcAft>
            </a:pPr>
            <a:r>
              <a:rPr lang="en-US" sz="1200" kern="1200" dirty="0">
                <a:solidFill>
                  <a:schemeClr val="tx1">
                    <a:tint val="75000"/>
                  </a:schemeClr>
                </a:solidFill>
                <a:latin typeface="+mn-lt"/>
                <a:ea typeface="+mn-ea"/>
                <a:cs typeface="+mn-cs"/>
              </a:rPr>
              <a:t>Project KA229 "The future begins today"</a:t>
            </a:r>
          </a:p>
        </p:txBody>
      </p:sp>
      <p:sp>
        <p:nvSpPr>
          <p:cNvPr id="5" name="Rezervirano mjesto broja slajda 4">
            <a:extLst>
              <a:ext uri="{FF2B5EF4-FFF2-40B4-BE49-F238E27FC236}">
                <a16:creationId xmlns:a16="http://schemas.microsoft.com/office/drawing/2014/main" id="{A6B14A70-5B8E-4928-BC50-5AFB0E47C464}"/>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defTabSz="914400">
              <a:spcAft>
                <a:spcPts val="600"/>
              </a:spcAft>
            </a:pPr>
            <a:fld id="{6D22F896-40B5-4ADD-8801-0D06FADFA095}" type="slidenum">
              <a:rPr lang="en-US" sz="1200">
                <a:solidFill>
                  <a:schemeClr val="tx1">
                    <a:tint val="75000"/>
                  </a:schemeClr>
                </a:solidFill>
              </a:rPr>
              <a:pPr defTabSz="914400">
                <a:spcAft>
                  <a:spcPts val="600"/>
                </a:spcAft>
              </a:pPr>
              <a:t>4</a:t>
            </a:fld>
            <a:endParaRPr lang="en-US" sz="1200">
              <a:solidFill>
                <a:schemeClr val="tx1">
                  <a:tint val="75000"/>
                </a:schemeClr>
              </a:solidFill>
            </a:endParaRPr>
          </a:p>
        </p:txBody>
      </p:sp>
    </p:spTree>
    <p:extLst>
      <p:ext uri="{BB962C8B-B14F-4D97-AF65-F5344CB8AC3E}">
        <p14:creationId xmlns:p14="http://schemas.microsoft.com/office/powerpoint/2010/main" val="228532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Slika 13" descr="Slika na kojoj se prikazuje osoba, na zatvorenom, sjedenje, dijete&#10;&#10;Opis je automatski generiran">
            <a:extLst>
              <a:ext uri="{FF2B5EF4-FFF2-40B4-BE49-F238E27FC236}">
                <a16:creationId xmlns:a16="http://schemas.microsoft.com/office/drawing/2014/main" id="{4F292344-BE6E-436F-9080-BC05E80FA937}"/>
              </a:ext>
            </a:extLst>
          </p:cNvPr>
          <p:cNvPicPr>
            <a:picLocks noChangeAspect="1"/>
          </p:cNvPicPr>
          <p:nvPr/>
        </p:nvPicPr>
        <p:blipFill rotWithShape="1">
          <a:blip r:embed="rId2"/>
          <a:srcRect t="1105" r="-3" b="20592"/>
          <a:stretch/>
        </p:blipFill>
        <p:spPr>
          <a:xfrm>
            <a:off x="5162052" y="3272588"/>
            <a:ext cx="6105382" cy="3585411"/>
          </a:xfrm>
          <a:prstGeom prst="rect">
            <a:avLst/>
          </a:prstGeom>
        </p:spPr>
      </p:pic>
      <p:pic>
        <p:nvPicPr>
          <p:cNvPr id="12" name="Slika 11" descr="Slika na kojoj se prikazuje osoba, na zatvorenom, dijete, dječak&#10;&#10;Opis je automatski generiran">
            <a:extLst>
              <a:ext uri="{FF2B5EF4-FFF2-40B4-BE49-F238E27FC236}">
                <a16:creationId xmlns:a16="http://schemas.microsoft.com/office/drawing/2014/main" id="{E2A3F482-98B7-407F-8DBF-B39F04D706BF}"/>
              </a:ext>
            </a:extLst>
          </p:cNvPr>
          <p:cNvPicPr>
            <a:picLocks noChangeAspect="1"/>
          </p:cNvPicPr>
          <p:nvPr/>
        </p:nvPicPr>
        <p:blipFill rotWithShape="1">
          <a:blip r:embed="rId3"/>
          <a:srcRect t="12570" r="1" b="16087"/>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Slika 6" descr="Slika na kojoj se prikazuje osoba, sjedenje, na zatvorenom, stol&#10;&#10;Opis je automatski generiran">
            <a:extLst>
              <a:ext uri="{FF2B5EF4-FFF2-40B4-BE49-F238E27FC236}">
                <a16:creationId xmlns:a16="http://schemas.microsoft.com/office/drawing/2014/main" id="{9BD9E3B6-F368-4030-851F-F7BBF2C39EED}"/>
              </a:ext>
            </a:extLst>
          </p:cNvPr>
          <p:cNvPicPr>
            <a:picLocks noChangeAspect="1"/>
          </p:cNvPicPr>
          <p:nvPr/>
        </p:nvPicPr>
        <p:blipFill rotWithShape="1">
          <a:blip r:embed="rId4"/>
          <a:srcRect l="5502" r="3501" b="-1"/>
          <a:stretch/>
        </p:blipFill>
        <p:spPr>
          <a:xfrm>
            <a:off x="7458302" y="-22547"/>
            <a:ext cx="3809132" cy="3139531"/>
          </a:xfrm>
          <a:prstGeom prst="rect">
            <a:avLst/>
          </a:prstGeom>
        </p:spPr>
      </p:pic>
      <p:pic>
        <p:nvPicPr>
          <p:cNvPr id="10" name="Slika 9" descr="Slika na kojoj se prikazuje osoba, sjedenje, na zatvorenom, dijete&#10;&#10;Opis je automatski generiran">
            <a:extLst>
              <a:ext uri="{FF2B5EF4-FFF2-40B4-BE49-F238E27FC236}">
                <a16:creationId xmlns:a16="http://schemas.microsoft.com/office/drawing/2014/main" id="{C8FC41E9-C636-4940-9419-8B0DD87EC303}"/>
              </a:ext>
            </a:extLst>
          </p:cNvPr>
          <p:cNvPicPr>
            <a:picLocks noChangeAspect="1"/>
          </p:cNvPicPr>
          <p:nvPr/>
        </p:nvPicPr>
        <p:blipFill rotWithShape="1">
          <a:blip r:embed="rId5"/>
          <a:srcRect t="25186" b="373"/>
          <a:stretch/>
        </p:blipFill>
        <p:spPr>
          <a:xfrm>
            <a:off x="1" y="4065775"/>
            <a:ext cx="5001186" cy="2792224"/>
          </a:xfrm>
          <a:prstGeom prst="rect">
            <a:avLst/>
          </a:prstGeom>
        </p:spPr>
      </p:pic>
      <p:sp>
        <p:nvSpPr>
          <p:cNvPr id="4" name="Rezervirano mjesto podnožja 3">
            <a:extLst>
              <a:ext uri="{FF2B5EF4-FFF2-40B4-BE49-F238E27FC236}">
                <a16:creationId xmlns:a16="http://schemas.microsoft.com/office/drawing/2014/main" id="{9A8D562C-FC81-46C0-81C1-DE7B4903097B}"/>
              </a:ext>
            </a:extLst>
          </p:cNvPr>
          <p:cNvSpPr>
            <a:spLocks noGrp="1"/>
          </p:cNvSpPr>
          <p:nvPr>
            <p:ph type="ftr" sz="quarter" idx="11"/>
          </p:nvPr>
        </p:nvSpPr>
        <p:spPr>
          <a:xfrm>
            <a:off x="401731" y="6355080"/>
            <a:ext cx="4442985" cy="365125"/>
          </a:xfrm>
        </p:spPr>
        <p:txBody>
          <a:bodyPr vert="horz" lIns="91440" tIns="45720" rIns="91440" bIns="45720" rtlCol="0" anchor="ctr">
            <a:normAutofit/>
          </a:bodyPr>
          <a:lstStyle/>
          <a:p>
            <a:pPr defTabSz="914400">
              <a:spcAft>
                <a:spcPts val="600"/>
              </a:spcAft>
            </a:pPr>
            <a:r>
              <a:rPr lang="en-US" sz="1200" kern="1200">
                <a:solidFill>
                  <a:srgbClr val="FFFFFF"/>
                </a:solidFill>
                <a:latin typeface="+mn-lt"/>
                <a:ea typeface="+mn-ea"/>
                <a:cs typeface="+mn-cs"/>
              </a:rPr>
              <a:t>Project KA229 "The future begins today"</a:t>
            </a:r>
          </a:p>
        </p:txBody>
      </p:sp>
      <p:sp>
        <p:nvSpPr>
          <p:cNvPr id="19" name="Rectangle 1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502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363FE9-96B1-4B4E-9E89-8FDE8976F347}"/>
              </a:ext>
            </a:extLst>
          </p:cNvPr>
          <p:cNvSpPr>
            <a:spLocks noGrp="1"/>
          </p:cNvSpPr>
          <p:nvPr>
            <p:ph type="title"/>
          </p:nvPr>
        </p:nvSpPr>
        <p:spPr>
          <a:xfrm>
            <a:off x="342900" y="105508"/>
            <a:ext cx="10111154" cy="5424853"/>
          </a:xfrm>
        </p:spPr>
        <p:txBody>
          <a:bodyPr>
            <a:normAutofit/>
          </a:bodyPr>
          <a:lstStyle/>
          <a:p>
            <a:r>
              <a:rPr lang="en-US" sz="2200" b="1" dirty="0"/>
              <a:t>2nd workshop on interpersonal relations in Croatia </a:t>
            </a:r>
            <a:br>
              <a:rPr lang="en-US" sz="2200" dirty="0"/>
            </a:br>
            <a:br>
              <a:rPr lang="hr-HR" sz="2200" dirty="0"/>
            </a:br>
            <a:r>
              <a:rPr lang="en-US" sz="2200" dirty="0"/>
              <a:t>Title: Friendship</a:t>
            </a:r>
            <a:br>
              <a:rPr lang="hr-HR" sz="2200" dirty="0"/>
            </a:br>
            <a:br>
              <a:rPr lang="hr-HR" sz="2200" dirty="0"/>
            </a:br>
            <a:r>
              <a:rPr lang="hr-HR" sz="2200" dirty="0"/>
              <a:t>grade: 6th (11 </a:t>
            </a:r>
            <a:r>
              <a:rPr lang="hr-HR" sz="2200" dirty="0" err="1"/>
              <a:t>and</a:t>
            </a:r>
            <a:r>
              <a:rPr lang="hr-HR" sz="2200" dirty="0"/>
              <a:t> 12 </a:t>
            </a:r>
            <a:r>
              <a:rPr lang="hr-HR" sz="2200" dirty="0" err="1"/>
              <a:t>year-old</a:t>
            </a:r>
            <a:r>
              <a:rPr lang="hr-HR" sz="2200" dirty="0"/>
              <a:t> </a:t>
            </a:r>
            <a:r>
              <a:rPr lang="hr-HR" sz="2200" dirty="0" err="1"/>
              <a:t>pupils</a:t>
            </a:r>
            <a:r>
              <a:rPr lang="hr-HR" sz="2200" dirty="0"/>
              <a:t>)</a:t>
            </a:r>
            <a:br>
              <a:rPr lang="en-US" sz="2200" dirty="0"/>
            </a:br>
            <a:r>
              <a:rPr lang="hr-HR" sz="2200" dirty="0"/>
              <a:t> </a:t>
            </a:r>
            <a:br>
              <a:rPr lang="hr-HR" sz="2200" dirty="0"/>
            </a:br>
            <a:r>
              <a:rPr lang="hr-HR" sz="2200" dirty="0" err="1"/>
              <a:t>we</a:t>
            </a:r>
            <a:r>
              <a:rPr lang="en-US" sz="2200" dirty="0"/>
              <a:t> had to:</a:t>
            </a:r>
            <a:br>
              <a:rPr lang="en-US" sz="2200" dirty="0"/>
            </a:br>
            <a:r>
              <a:rPr lang="hr-HR" sz="2200" dirty="0"/>
              <a:t>- </a:t>
            </a:r>
            <a:r>
              <a:rPr lang="en-US" sz="2200" dirty="0"/>
              <a:t>define friendship</a:t>
            </a:r>
            <a:br>
              <a:rPr lang="en-US" sz="2200" dirty="0"/>
            </a:br>
            <a:r>
              <a:rPr lang="hr-HR" sz="2200" dirty="0"/>
              <a:t>- </a:t>
            </a:r>
            <a:r>
              <a:rPr lang="en-US" sz="2200" dirty="0"/>
              <a:t>name,</a:t>
            </a:r>
            <a:r>
              <a:rPr lang="hr-HR" sz="2200" dirty="0"/>
              <a:t> </a:t>
            </a:r>
            <a:r>
              <a:rPr lang="en-US" sz="2200" dirty="0"/>
              <a:t>recognize and define human characteristics</a:t>
            </a:r>
            <a:br>
              <a:rPr lang="en-US" sz="2200" dirty="0"/>
            </a:br>
            <a:r>
              <a:rPr lang="hr-HR" sz="2200" dirty="0"/>
              <a:t>- </a:t>
            </a:r>
            <a:r>
              <a:rPr lang="en-US" sz="2200" dirty="0"/>
              <a:t>recognize feelings connected with friendship</a:t>
            </a:r>
            <a:br>
              <a:rPr lang="en-US" sz="2200" dirty="0"/>
            </a:br>
            <a:r>
              <a:rPr lang="hr-HR" sz="2200" dirty="0"/>
              <a:t>- </a:t>
            </a:r>
            <a:r>
              <a:rPr lang="en-US" sz="2200" dirty="0"/>
              <a:t>realize the importance of friendship in everyday relations </a:t>
            </a:r>
            <a:br>
              <a:rPr lang="en-US" sz="2200" dirty="0"/>
            </a:br>
            <a:r>
              <a:rPr lang="hr-HR" sz="2200" dirty="0"/>
              <a:t>- </a:t>
            </a:r>
            <a:r>
              <a:rPr lang="en-US" sz="2200" dirty="0"/>
              <a:t>define desirable traits of friends</a:t>
            </a:r>
            <a:br>
              <a:rPr lang="en-US" sz="2200" dirty="0"/>
            </a:br>
            <a:r>
              <a:rPr lang="hr-HR" sz="2200" dirty="0"/>
              <a:t>- </a:t>
            </a:r>
            <a:r>
              <a:rPr lang="en-US" sz="2200" dirty="0"/>
              <a:t>identify a way to choose a friend</a:t>
            </a:r>
            <a:endParaRPr lang="hr-HR" dirty="0"/>
          </a:p>
        </p:txBody>
      </p:sp>
      <p:sp>
        <p:nvSpPr>
          <p:cNvPr id="4" name="Rezervirano mjesto podnožja 3">
            <a:extLst>
              <a:ext uri="{FF2B5EF4-FFF2-40B4-BE49-F238E27FC236}">
                <a16:creationId xmlns:a16="http://schemas.microsoft.com/office/drawing/2014/main" id="{F6ACA1F8-8BAE-4222-AB91-825E5FDD37C2}"/>
              </a:ext>
            </a:extLst>
          </p:cNvPr>
          <p:cNvSpPr>
            <a:spLocks noGrp="1"/>
          </p:cNvSpPr>
          <p:nvPr>
            <p:ph type="ftr" sz="quarter" idx="11"/>
          </p:nvPr>
        </p:nvSpPr>
        <p:spPr>
          <a:xfrm>
            <a:off x="105507" y="5144435"/>
            <a:ext cx="7325600" cy="3110605"/>
          </a:xfrm>
        </p:spPr>
        <p:txBody>
          <a:bodyPr/>
          <a:lstStyle/>
          <a:p>
            <a:r>
              <a:rPr lang="en-US" dirty="0"/>
              <a:t>Project KA229 "The future begins today"</a:t>
            </a:r>
          </a:p>
        </p:txBody>
      </p:sp>
      <p:sp>
        <p:nvSpPr>
          <p:cNvPr id="5" name="Rezervirano mjesto broja slajda 4">
            <a:extLst>
              <a:ext uri="{FF2B5EF4-FFF2-40B4-BE49-F238E27FC236}">
                <a16:creationId xmlns:a16="http://schemas.microsoft.com/office/drawing/2014/main" id="{C3CBF882-044D-490F-B994-8A4EFC36CC4B}"/>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03882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descr="Slika na kojoj se prikazuje osoba, žena, dijete, mlado&#10;&#10;Opis je automatski generiran">
            <a:extLst>
              <a:ext uri="{FF2B5EF4-FFF2-40B4-BE49-F238E27FC236}">
                <a16:creationId xmlns:a16="http://schemas.microsoft.com/office/drawing/2014/main" id="{71A4080A-9D8B-4555-ABD8-A621D72436A5}"/>
              </a:ext>
            </a:extLst>
          </p:cNvPr>
          <p:cNvPicPr>
            <a:picLocks noChangeAspect="1"/>
          </p:cNvPicPr>
          <p:nvPr/>
        </p:nvPicPr>
        <p:blipFill rotWithShape="1">
          <a:blip r:embed="rId2"/>
          <a:srcRect l="6965" r="26592" b="2"/>
          <a:stretch/>
        </p:blipFill>
        <p:spPr>
          <a:xfrm>
            <a:off x="20" y="10"/>
            <a:ext cx="4003019" cy="3388883"/>
          </a:xfrm>
          <a:prstGeom prst="rect">
            <a:avLst/>
          </a:prstGeom>
        </p:spPr>
      </p:pic>
      <p:pic>
        <p:nvPicPr>
          <p:cNvPr id="15" name="Slika 14" descr="Slika na kojoj se prikazuje tekst&#10;&#10;Opis je automatski generiran">
            <a:extLst>
              <a:ext uri="{FF2B5EF4-FFF2-40B4-BE49-F238E27FC236}">
                <a16:creationId xmlns:a16="http://schemas.microsoft.com/office/drawing/2014/main" id="{B92C0CF6-9C01-4D43-9141-833EF786759D}"/>
              </a:ext>
            </a:extLst>
          </p:cNvPr>
          <p:cNvPicPr>
            <a:picLocks noChangeAspect="1"/>
          </p:cNvPicPr>
          <p:nvPr/>
        </p:nvPicPr>
        <p:blipFill rotWithShape="1">
          <a:blip r:embed="rId3"/>
          <a:srcRect t="7239" r="-1" b="45140"/>
          <a:stretch/>
        </p:blipFill>
        <p:spPr>
          <a:xfrm>
            <a:off x="20" y="3469102"/>
            <a:ext cx="4003019" cy="3388893"/>
          </a:xfrm>
          <a:prstGeom prst="rect">
            <a:avLst/>
          </a:prstGeom>
        </p:spPr>
      </p:pic>
      <p:pic>
        <p:nvPicPr>
          <p:cNvPr id="13" name="Slika 12" descr="Slika na kojoj se prikazuje na zatvorenom, osoba, stol, dijete&#10;&#10;Opis je automatski generiran">
            <a:extLst>
              <a:ext uri="{FF2B5EF4-FFF2-40B4-BE49-F238E27FC236}">
                <a16:creationId xmlns:a16="http://schemas.microsoft.com/office/drawing/2014/main" id="{C759B2DA-E5CB-4667-8CB3-E2C53EBBF771}"/>
              </a:ext>
            </a:extLst>
          </p:cNvPr>
          <p:cNvPicPr>
            <a:picLocks noChangeAspect="1"/>
          </p:cNvPicPr>
          <p:nvPr/>
        </p:nvPicPr>
        <p:blipFill rotWithShape="1">
          <a:blip r:embed="rId4"/>
          <a:srcRect t="3897" r="-1" b="-1"/>
          <a:stretch/>
        </p:blipFill>
        <p:spPr>
          <a:xfrm>
            <a:off x="4094479" y="10"/>
            <a:ext cx="4014047" cy="6857990"/>
          </a:xfrm>
          <a:prstGeom prst="rect">
            <a:avLst/>
          </a:prstGeom>
        </p:spPr>
      </p:pic>
      <p:pic>
        <p:nvPicPr>
          <p:cNvPr id="11" name="Slika 10" descr="Slika na kojoj se prikazuje tekst, ploča za pisanje, monitor&#10;&#10;Opis je automatski generiran">
            <a:extLst>
              <a:ext uri="{FF2B5EF4-FFF2-40B4-BE49-F238E27FC236}">
                <a16:creationId xmlns:a16="http://schemas.microsoft.com/office/drawing/2014/main" id="{9097675B-24D3-4271-997A-26A4713F79C5}"/>
              </a:ext>
            </a:extLst>
          </p:cNvPr>
          <p:cNvPicPr>
            <a:picLocks noChangeAspect="1"/>
          </p:cNvPicPr>
          <p:nvPr/>
        </p:nvPicPr>
        <p:blipFill rotWithShape="1">
          <a:blip r:embed="rId5"/>
          <a:srcRect t="3365" r="-2" b="49093"/>
          <a:stretch/>
        </p:blipFill>
        <p:spPr>
          <a:xfrm>
            <a:off x="8188960" y="10"/>
            <a:ext cx="4003039" cy="3383270"/>
          </a:xfrm>
          <a:prstGeom prst="rect">
            <a:avLst/>
          </a:prstGeom>
        </p:spPr>
      </p:pic>
      <p:sp>
        <p:nvSpPr>
          <p:cNvPr id="4" name="Rezervirano mjesto podnožja 3">
            <a:extLst>
              <a:ext uri="{FF2B5EF4-FFF2-40B4-BE49-F238E27FC236}">
                <a16:creationId xmlns:a16="http://schemas.microsoft.com/office/drawing/2014/main" id="{B8B1C3FF-33FC-45DC-8CE3-7628F41D7866}"/>
              </a:ext>
            </a:extLst>
          </p:cNvPr>
          <p:cNvSpPr>
            <a:spLocks noGrp="1"/>
          </p:cNvSpPr>
          <p:nvPr>
            <p:ph type="ftr" sz="quarter" idx="11"/>
          </p:nvPr>
        </p:nvSpPr>
        <p:spPr>
          <a:xfrm>
            <a:off x="321732" y="6557043"/>
            <a:ext cx="4114800" cy="274320"/>
          </a:xfrm>
        </p:spPr>
        <p:txBody>
          <a:bodyPr>
            <a:normAutofit/>
          </a:bodyPr>
          <a:lstStyle/>
          <a:p>
            <a:pPr>
              <a:spcAft>
                <a:spcPts val="600"/>
              </a:spcAft>
            </a:pPr>
            <a:r>
              <a:rPr lang="en-US" sz="1200">
                <a:solidFill>
                  <a:srgbClr val="FFFFFF"/>
                </a:solidFill>
              </a:rPr>
              <a:t>Project KA229 "The future begins today"</a:t>
            </a:r>
          </a:p>
        </p:txBody>
      </p:sp>
      <p:pic>
        <p:nvPicPr>
          <p:cNvPr id="9" name="Slika 8" descr="Slika na kojoj se prikazuje na zatvorenom, stol, soba, računalo&#10;&#10;Opis je automatski generiran">
            <a:extLst>
              <a:ext uri="{FF2B5EF4-FFF2-40B4-BE49-F238E27FC236}">
                <a16:creationId xmlns:a16="http://schemas.microsoft.com/office/drawing/2014/main" id="{50DC4D46-3233-424B-B189-1CE764E960EA}"/>
              </a:ext>
            </a:extLst>
          </p:cNvPr>
          <p:cNvPicPr>
            <a:picLocks noChangeAspect="1"/>
          </p:cNvPicPr>
          <p:nvPr/>
        </p:nvPicPr>
        <p:blipFill rotWithShape="1">
          <a:blip r:embed="rId6"/>
          <a:srcRect t="32725" r="-2" b="19522"/>
          <a:stretch/>
        </p:blipFill>
        <p:spPr>
          <a:xfrm>
            <a:off x="8199966" y="3469102"/>
            <a:ext cx="3992034" cy="3388893"/>
          </a:xfrm>
          <a:prstGeom prst="rect">
            <a:avLst/>
          </a:prstGeom>
        </p:spPr>
      </p:pic>
      <p:sp>
        <p:nvSpPr>
          <p:cNvPr id="5" name="Rezervirano mjesto broja slajda 4">
            <a:extLst>
              <a:ext uri="{FF2B5EF4-FFF2-40B4-BE49-F238E27FC236}">
                <a16:creationId xmlns:a16="http://schemas.microsoft.com/office/drawing/2014/main" id="{0F0944C0-D4F1-4005-89DD-D282723CBFF3}"/>
              </a:ext>
            </a:extLst>
          </p:cNvPr>
          <p:cNvSpPr>
            <a:spLocks noGrp="1"/>
          </p:cNvSpPr>
          <p:nvPr>
            <p:ph type="sldNum" sz="quarter" idx="12"/>
          </p:nvPr>
        </p:nvSpPr>
        <p:spPr>
          <a:xfrm>
            <a:off x="10917767" y="6557043"/>
            <a:ext cx="952499" cy="274320"/>
          </a:xfrm>
        </p:spPr>
        <p:txBody>
          <a:bodyPr>
            <a:normAutofit/>
          </a:bodyPr>
          <a:lstStyle/>
          <a:p>
            <a:pPr>
              <a:spcAft>
                <a:spcPts val="600"/>
              </a:spcAft>
            </a:pPr>
            <a:fld id="{6D22F896-40B5-4ADD-8801-0D06FADFA095}" type="slidenum">
              <a:rPr lang="en-US" sz="1200">
                <a:solidFill>
                  <a:srgbClr val="FFFFFF"/>
                </a:solidFill>
              </a:rPr>
              <a:pPr>
                <a:spcAft>
                  <a:spcPts val="600"/>
                </a:spcAft>
              </a:pPr>
              <a:t>7</a:t>
            </a:fld>
            <a:endParaRPr lang="en-US" sz="1200">
              <a:solidFill>
                <a:srgbClr val="FFFFFF"/>
              </a:solidFill>
            </a:endParaRPr>
          </a:p>
        </p:txBody>
      </p:sp>
    </p:spTree>
    <p:extLst>
      <p:ext uri="{BB962C8B-B14F-4D97-AF65-F5344CB8AC3E}">
        <p14:creationId xmlns:p14="http://schemas.microsoft.com/office/powerpoint/2010/main" val="205119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DB6225-58A7-421C-90CF-2383DCD285A4}"/>
              </a:ext>
            </a:extLst>
          </p:cNvPr>
          <p:cNvSpPr>
            <a:spLocks noGrp="1"/>
          </p:cNvSpPr>
          <p:nvPr>
            <p:ph type="title"/>
          </p:nvPr>
        </p:nvSpPr>
        <p:spPr>
          <a:xfrm>
            <a:off x="685800" y="923192"/>
            <a:ext cx="10820400" cy="4501662"/>
          </a:xfrm>
        </p:spPr>
        <p:txBody>
          <a:bodyPr>
            <a:normAutofit/>
          </a:bodyPr>
          <a:lstStyle/>
          <a:p>
            <a:r>
              <a:rPr lang="hr-HR" sz="2000" b="1" dirty="0"/>
              <a:t>How </a:t>
            </a:r>
            <a:r>
              <a:rPr lang="hr-HR" sz="2000" b="1" dirty="0" err="1"/>
              <a:t>did</a:t>
            </a:r>
            <a:r>
              <a:rPr lang="hr-HR" sz="2000" b="1" dirty="0"/>
              <a:t> </a:t>
            </a:r>
            <a:r>
              <a:rPr lang="hr-HR" sz="2000" b="1" dirty="0" err="1"/>
              <a:t>you</a:t>
            </a:r>
            <a:r>
              <a:rPr lang="hr-HR" sz="2000" b="1" dirty="0"/>
              <a:t> </a:t>
            </a:r>
            <a:r>
              <a:rPr lang="hr-HR" sz="2000" b="1" dirty="0" err="1"/>
              <a:t>feel</a:t>
            </a:r>
            <a:r>
              <a:rPr lang="hr-HR" sz="2000" b="1" dirty="0"/>
              <a:t> </a:t>
            </a:r>
            <a:r>
              <a:rPr lang="hr-HR" sz="2000" b="1" dirty="0" err="1"/>
              <a:t>during</a:t>
            </a:r>
            <a:r>
              <a:rPr lang="hr-HR" sz="2000" b="1" dirty="0"/>
              <a:t> </a:t>
            </a:r>
            <a:r>
              <a:rPr lang="hr-HR" sz="2000" b="1" dirty="0" err="1"/>
              <a:t>the</a:t>
            </a:r>
            <a:r>
              <a:rPr lang="hr-HR" sz="2000" b="1" dirty="0"/>
              <a:t> workshop? </a:t>
            </a:r>
            <a:r>
              <a:rPr lang="hr-HR" sz="2000" b="1" dirty="0" err="1"/>
              <a:t>What</a:t>
            </a:r>
            <a:r>
              <a:rPr lang="hr-HR" sz="2000" b="1" dirty="0"/>
              <a:t> </a:t>
            </a:r>
            <a:r>
              <a:rPr lang="hr-HR" sz="2000" b="1" dirty="0" err="1"/>
              <a:t>did</a:t>
            </a:r>
            <a:r>
              <a:rPr lang="hr-HR" sz="2000" b="1" dirty="0"/>
              <a:t> </a:t>
            </a:r>
            <a:r>
              <a:rPr lang="hr-HR" sz="2000" b="1" dirty="0" err="1"/>
              <a:t>you</a:t>
            </a:r>
            <a:r>
              <a:rPr lang="hr-HR" sz="2000" b="1" dirty="0"/>
              <a:t> </a:t>
            </a:r>
            <a:r>
              <a:rPr lang="hr-HR" sz="2000" b="1" dirty="0" err="1"/>
              <a:t>learn</a:t>
            </a:r>
            <a:r>
              <a:rPr lang="hr-HR" sz="2000" b="1" dirty="0"/>
              <a:t>?</a:t>
            </a:r>
            <a:br>
              <a:rPr lang="hr-HR" sz="2000" b="1" dirty="0"/>
            </a:br>
            <a:br>
              <a:rPr lang="hr-HR" sz="2000" dirty="0"/>
            </a:br>
            <a:r>
              <a:rPr lang="hr-HR" sz="2000" dirty="0"/>
              <a:t>„ I </a:t>
            </a:r>
            <a:r>
              <a:rPr lang="hr-HR" sz="2000" dirty="0" err="1"/>
              <a:t>liked</a:t>
            </a:r>
            <a:r>
              <a:rPr lang="hr-HR" sz="2000" dirty="0"/>
              <a:t> </a:t>
            </a:r>
            <a:r>
              <a:rPr lang="hr-HR" sz="2000" dirty="0" err="1"/>
              <a:t>it</a:t>
            </a:r>
            <a:r>
              <a:rPr lang="hr-HR" sz="2000" dirty="0"/>
              <a:t>, I </a:t>
            </a:r>
            <a:r>
              <a:rPr lang="hr-HR" sz="2000" dirty="0" err="1"/>
              <a:t>found</a:t>
            </a:r>
            <a:r>
              <a:rPr lang="hr-HR" sz="2000" dirty="0"/>
              <a:t> </a:t>
            </a:r>
            <a:r>
              <a:rPr lang="hr-HR" sz="2000" dirty="0" err="1"/>
              <a:t>out</a:t>
            </a:r>
            <a:r>
              <a:rPr lang="hr-HR" sz="2000" dirty="0"/>
              <a:t> more </a:t>
            </a:r>
            <a:r>
              <a:rPr lang="hr-HR" sz="2000" dirty="0" err="1"/>
              <a:t>about</a:t>
            </a:r>
            <a:r>
              <a:rPr lang="hr-HR" sz="2000" dirty="0"/>
              <a:t> </a:t>
            </a:r>
            <a:r>
              <a:rPr lang="hr-HR" sz="2000" dirty="0" err="1"/>
              <a:t>my</a:t>
            </a:r>
            <a:r>
              <a:rPr lang="hr-HR" sz="2000" dirty="0"/>
              <a:t> </a:t>
            </a:r>
            <a:r>
              <a:rPr lang="hr-HR" sz="2000" dirty="0" err="1"/>
              <a:t>classmates</a:t>
            </a:r>
            <a:r>
              <a:rPr lang="hr-HR" sz="2000" dirty="0"/>
              <a:t>.”</a:t>
            </a:r>
            <a:br>
              <a:rPr lang="hr-HR" sz="2000" dirty="0"/>
            </a:br>
            <a:br>
              <a:rPr lang="hr-HR" sz="2000" dirty="0"/>
            </a:br>
            <a:r>
              <a:rPr lang="hr-HR" sz="2000" dirty="0"/>
              <a:t>„I </a:t>
            </a:r>
            <a:r>
              <a:rPr lang="hr-HR" sz="2000" dirty="0" err="1"/>
              <a:t>liked</a:t>
            </a:r>
            <a:r>
              <a:rPr lang="hr-HR" sz="2000" dirty="0"/>
              <a:t> </a:t>
            </a:r>
            <a:r>
              <a:rPr lang="hr-HR" sz="2000" dirty="0" err="1"/>
              <a:t>the</a:t>
            </a:r>
            <a:r>
              <a:rPr lang="hr-HR" sz="2000" dirty="0"/>
              <a:t> </a:t>
            </a:r>
            <a:r>
              <a:rPr lang="hr-HR" sz="2000" dirty="0" err="1"/>
              <a:t>oportunity</a:t>
            </a:r>
            <a:r>
              <a:rPr lang="hr-HR" sz="2000" dirty="0"/>
              <a:t> to </a:t>
            </a:r>
            <a:r>
              <a:rPr lang="hr-HR" sz="2000" dirty="0" err="1"/>
              <a:t>find</a:t>
            </a:r>
            <a:r>
              <a:rPr lang="hr-HR" sz="2000" dirty="0"/>
              <a:t> </a:t>
            </a:r>
            <a:r>
              <a:rPr lang="hr-HR" sz="2000" dirty="0" err="1"/>
              <a:t>out</a:t>
            </a:r>
            <a:r>
              <a:rPr lang="hr-HR" sz="2000" dirty="0"/>
              <a:t> </a:t>
            </a:r>
            <a:r>
              <a:rPr lang="hr-HR" sz="2000" dirty="0" err="1"/>
              <a:t>what</a:t>
            </a:r>
            <a:r>
              <a:rPr lang="hr-HR" sz="2000" dirty="0"/>
              <a:t> </a:t>
            </a:r>
            <a:r>
              <a:rPr lang="hr-HR" sz="2000" dirty="0" err="1"/>
              <a:t>others</a:t>
            </a:r>
            <a:r>
              <a:rPr lang="hr-HR" sz="2000" dirty="0"/>
              <a:t> </a:t>
            </a:r>
            <a:r>
              <a:rPr lang="hr-HR" sz="2000" dirty="0" err="1"/>
              <a:t>think</a:t>
            </a:r>
            <a:r>
              <a:rPr lang="hr-HR" sz="2000" dirty="0"/>
              <a:t> </a:t>
            </a:r>
            <a:r>
              <a:rPr lang="hr-HR" sz="2000" dirty="0" err="1"/>
              <a:t>of</a:t>
            </a:r>
            <a:r>
              <a:rPr lang="hr-HR" sz="2000" dirty="0"/>
              <a:t> me”</a:t>
            </a:r>
            <a:br>
              <a:rPr lang="hr-HR" sz="2000" dirty="0"/>
            </a:br>
            <a:br>
              <a:rPr lang="hr-HR" sz="2000" dirty="0"/>
            </a:br>
            <a:r>
              <a:rPr lang="hr-HR" sz="2000" dirty="0"/>
              <a:t>„I </a:t>
            </a:r>
            <a:r>
              <a:rPr lang="hr-HR" sz="2000" dirty="0" err="1"/>
              <a:t>liked</a:t>
            </a:r>
            <a:r>
              <a:rPr lang="hr-HR" sz="2000" dirty="0"/>
              <a:t> </a:t>
            </a:r>
            <a:r>
              <a:rPr lang="hr-HR" sz="2000" dirty="0" err="1"/>
              <a:t>the</a:t>
            </a:r>
            <a:r>
              <a:rPr lang="hr-HR" sz="2000" dirty="0"/>
              <a:t> </a:t>
            </a:r>
            <a:r>
              <a:rPr lang="hr-HR" sz="2000" dirty="0" err="1"/>
              <a:t>fact</a:t>
            </a:r>
            <a:r>
              <a:rPr lang="hr-HR" sz="2000" dirty="0"/>
              <a:t> </a:t>
            </a:r>
            <a:r>
              <a:rPr lang="hr-HR" sz="2000" dirty="0" err="1"/>
              <a:t>that</a:t>
            </a:r>
            <a:r>
              <a:rPr lang="hr-HR" sz="2000" dirty="0"/>
              <a:t> </a:t>
            </a:r>
            <a:r>
              <a:rPr lang="hr-HR" sz="2000" dirty="0" err="1"/>
              <a:t>we</a:t>
            </a:r>
            <a:r>
              <a:rPr lang="hr-HR" sz="2000" dirty="0"/>
              <a:t> </a:t>
            </a:r>
            <a:r>
              <a:rPr lang="hr-HR" sz="2000" dirty="0" err="1"/>
              <a:t>were</a:t>
            </a:r>
            <a:r>
              <a:rPr lang="hr-HR" sz="2000" dirty="0"/>
              <a:t> </a:t>
            </a:r>
            <a:r>
              <a:rPr lang="hr-HR" sz="2000" dirty="0" err="1"/>
              <a:t>honest</a:t>
            </a:r>
            <a:r>
              <a:rPr lang="hr-HR" sz="2000" dirty="0"/>
              <a:t> to </a:t>
            </a:r>
            <a:r>
              <a:rPr lang="hr-HR" sz="2000" dirty="0" err="1"/>
              <a:t>each</a:t>
            </a:r>
            <a:r>
              <a:rPr lang="hr-HR" sz="2000" dirty="0"/>
              <a:t> </a:t>
            </a:r>
            <a:r>
              <a:rPr lang="hr-HR" sz="2000" dirty="0" err="1"/>
              <a:t>other</a:t>
            </a:r>
            <a:r>
              <a:rPr lang="hr-HR" sz="2000" dirty="0"/>
              <a:t>”</a:t>
            </a:r>
            <a:br>
              <a:rPr lang="hr-HR" sz="2000" dirty="0"/>
            </a:br>
            <a:br>
              <a:rPr lang="hr-HR" sz="2000" dirty="0"/>
            </a:br>
            <a:r>
              <a:rPr lang="hr-HR" sz="2000" dirty="0"/>
              <a:t>„ </a:t>
            </a:r>
            <a:r>
              <a:rPr lang="hr-HR" sz="2000" dirty="0" err="1"/>
              <a:t>It</a:t>
            </a:r>
            <a:r>
              <a:rPr lang="hr-HR" sz="2000" dirty="0"/>
              <a:t> </a:t>
            </a:r>
            <a:r>
              <a:rPr lang="hr-HR" sz="2000" dirty="0" err="1"/>
              <a:t>was</a:t>
            </a:r>
            <a:r>
              <a:rPr lang="hr-HR" sz="2000" dirty="0"/>
              <a:t> </a:t>
            </a:r>
            <a:r>
              <a:rPr lang="hr-HR" sz="2000" dirty="0" err="1"/>
              <a:t>useful</a:t>
            </a:r>
            <a:r>
              <a:rPr lang="hr-HR" sz="2000" dirty="0"/>
              <a:t> </a:t>
            </a:r>
            <a:r>
              <a:rPr lang="hr-HR" sz="2000" dirty="0" err="1"/>
              <a:t>because</a:t>
            </a:r>
            <a:r>
              <a:rPr lang="hr-HR" sz="2000" dirty="0"/>
              <a:t> I </a:t>
            </a:r>
            <a:r>
              <a:rPr lang="hr-HR" sz="2000" dirty="0" err="1"/>
              <a:t>found</a:t>
            </a:r>
            <a:r>
              <a:rPr lang="hr-HR" sz="2000" dirty="0"/>
              <a:t> </a:t>
            </a:r>
            <a:r>
              <a:rPr lang="hr-HR" sz="2000" dirty="0" err="1"/>
              <a:t>out</a:t>
            </a:r>
            <a:r>
              <a:rPr lang="hr-HR" sz="2000" dirty="0"/>
              <a:t> how to </a:t>
            </a:r>
            <a:r>
              <a:rPr lang="hr-HR" sz="2000" dirty="0" err="1"/>
              <a:t>approach</a:t>
            </a:r>
            <a:r>
              <a:rPr lang="hr-HR" sz="2000" dirty="0"/>
              <a:t> </a:t>
            </a:r>
            <a:r>
              <a:rPr lang="hr-HR" sz="2000" dirty="0" err="1"/>
              <a:t>people</a:t>
            </a:r>
            <a:r>
              <a:rPr lang="hr-HR" sz="2000" dirty="0"/>
              <a:t>” </a:t>
            </a:r>
            <a:br>
              <a:rPr lang="hr-HR" sz="2000" dirty="0"/>
            </a:br>
            <a:br>
              <a:rPr lang="hr-HR" sz="2000" dirty="0"/>
            </a:br>
            <a:r>
              <a:rPr lang="hr-HR" sz="2000" dirty="0"/>
              <a:t>„ I </a:t>
            </a:r>
            <a:r>
              <a:rPr lang="hr-HR" sz="2000" dirty="0" err="1"/>
              <a:t>didn’t</a:t>
            </a:r>
            <a:r>
              <a:rPr lang="hr-HR" sz="2000" dirty="0"/>
              <a:t> </a:t>
            </a:r>
            <a:r>
              <a:rPr lang="hr-HR" sz="2000" dirty="0" err="1"/>
              <a:t>like</a:t>
            </a:r>
            <a:r>
              <a:rPr lang="hr-HR" sz="2000" dirty="0"/>
              <a:t> </a:t>
            </a:r>
            <a:r>
              <a:rPr lang="hr-HR" sz="2000" dirty="0" err="1"/>
              <a:t>speaking</a:t>
            </a:r>
            <a:r>
              <a:rPr lang="hr-HR" sz="2000" dirty="0"/>
              <a:t> </a:t>
            </a:r>
            <a:r>
              <a:rPr lang="hr-HR" sz="2000" dirty="0" err="1"/>
              <a:t>about</a:t>
            </a:r>
            <a:r>
              <a:rPr lang="hr-HR" sz="2000" dirty="0"/>
              <a:t> </a:t>
            </a:r>
            <a:r>
              <a:rPr lang="hr-HR" sz="2000" dirty="0" err="1"/>
              <a:t>myself</a:t>
            </a:r>
            <a:r>
              <a:rPr lang="hr-HR" sz="2000" dirty="0"/>
              <a:t>”</a:t>
            </a:r>
          </a:p>
        </p:txBody>
      </p:sp>
      <p:sp>
        <p:nvSpPr>
          <p:cNvPr id="3" name="Rezervirano mjesto teksta 2">
            <a:extLst>
              <a:ext uri="{FF2B5EF4-FFF2-40B4-BE49-F238E27FC236}">
                <a16:creationId xmlns:a16="http://schemas.microsoft.com/office/drawing/2014/main" id="{E0504EA3-7164-4658-B1BF-BDAF43055F96}"/>
              </a:ext>
            </a:extLst>
          </p:cNvPr>
          <p:cNvSpPr>
            <a:spLocks noGrp="1"/>
          </p:cNvSpPr>
          <p:nvPr>
            <p:ph type="body" sz="half" idx="2"/>
          </p:nvPr>
        </p:nvSpPr>
        <p:spPr>
          <a:xfrm>
            <a:off x="1030742" y="6104468"/>
            <a:ext cx="10130516" cy="252046"/>
          </a:xfrm>
        </p:spPr>
        <p:txBody>
          <a:bodyPr>
            <a:normAutofit fontScale="77500" lnSpcReduction="20000"/>
          </a:bodyPr>
          <a:lstStyle/>
          <a:p>
            <a:endParaRPr lang="hr-HR" dirty="0"/>
          </a:p>
        </p:txBody>
      </p:sp>
      <p:sp>
        <p:nvSpPr>
          <p:cNvPr id="4" name="Rezervirano mjesto podnožja 3">
            <a:extLst>
              <a:ext uri="{FF2B5EF4-FFF2-40B4-BE49-F238E27FC236}">
                <a16:creationId xmlns:a16="http://schemas.microsoft.com/office/drawing/2014/main" id="{A12FF1D7-08D7-4832-AF10-216B70CDE497}"/>
              </a:ext>
            </a:extLst>
          </p:cNvPr>
          <p:cNvSpPr>
            <a:spLocks noGrp="1"/>
          </p:cNvSpPr>
          <p:nvPr>
            <p:ph type="ftr" sz="quarter" idx="11"/>
          </p:nvPr>
        </p:nvSpPr>
        <p:spPr/>
        <p:txBody>
          <a:bodyPr/>
          <a:lstStyle/>
          <a:p>
            <a:r>
              <a:rPr lang="en-US"/>
              <a:t>Project KA229 "The future begins today"</a:t>
            </a:r>
            <a:endParaRPr lang="en-US" dirty="0"/>
          </a:p>
        </p:txBody>
      </p:sp>
      <p:sp>
        <p:nvSpPr>
          <p:cNvPr id="5" name="Rezervirano mjesto broja slajda 4">
            <a:extLst>
              <a:ext uri="{FF2B5EF4-FFF2-40B4-BE49-F238E27FC236}">
                <a16:creationId xmlns:a16="http://schemas.microsoft.com/office/drawing/2014/main" id="{A21407C6-6392-408D-8B46-573F433C7029}"/>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672626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39CC8A-D48B-42E9-A084-F836ACEED825}"/>
              </a:ext>
            </a:extLst>
          </p:cNvPr>
          <p:cNvSpPr>
            <a:spLocks noGrp="1"/>
          </p:cNvSpPr>
          <p:nvPr>
            <p:ph type="title"/>
          </p:nvPr>
        </p:nvSpPr>
        <p:spPr>
          <a:xfrm>
            <a:off x="597877" y="1160586"/>
            <a:ext cx="10908323" cy="5161084"/>
          </a:xfrm>
        </p:spPr>
        <p:txBody>
          <a:bodyPr>
            <a:normAutofit/>
          </a:bodyPr>
          <a:lstStyle/>
          <a:p>
            <a:r>
              <a:rPr lang="en-US" sz="2200" b="1" dirty="0"/>
              <a:t>3rd workshop on interpersonal relations in Croatia</a:t>
            </a:r>
            <a:br>
              <a:rPr lang="en-US" sz="2200" dirty="0"/>
            </a:br>
            <a:br>
              <a:rPr lang="hr-HR" sz="2200" dirty="0"/>
            </a:br>
            <a:r>
              <a:rPr lang="en-US" sz="2200" dirty="0"/>
              <a:t>Title: Who am I?</a:t>
            </a:r>
            <a:br>
              <a:rPr lang="hr-HR" sz="2200" dirty="0"/>
            </a:br>
            <a:br>
              <a:rPr lang="hr-HR" sz="2200" dirty="0"/>
            </a:br>
            <a:r>
              <a:rPr lang="hr-HR" sz="2200" dirty="0"/>
              <a:t>Grade: 7th (12 </a:t>
            </a:r>
            <a:r>
              <a:rPr lang="hr-HR" sz="2200" dirty="0" err="1"/>
              <a:t>and</a:t>
            </a:r>
            <a:r>
              <a:rPr lang="hr-HR" sz="2200" dirty="0"/>
              <a:t> 13 </a:t>
            </a:r>
            <a:r>
              <a:rPr lang="hr-HR" sz="2200" dirty="0" err="1"/>
              <a:t>year-old</a:t>
            </a:r>
            <a:r>
              <a:rPr lang="hr-HR" sz="2200" dirty="0"/>
              <a:t> </a:t>
            </a:r>
            <a:r>
              <a:rPr lang="hr-HR" sz="2200" dirty="0" err="1"/>
              <a:t>pupils</a:t>
            </a:r>
            <a:r>
              <a:rPr lang="hr-HR" sz="2200" dirty="0"/>
              <a:t>)</a:t>
            </a:r>
            <a:br>
              <a:rPr lang="en-US" sz="2200" dirty="0"/>
            </a:br>
            <a:br>
              <a:rPr lang="hr-HR" sz="2200" dirty="0"/>
            </a:br>
            <a:r>
              <a:rPr lang="en-US" sz="2200" dirty="0"/>
              <a:t>Some of the questions that </a:t>
            </a:r>
            <a:r>
              <a:rPr lang="hr-HR" sz="2200" dirty="0" err="1"/>
              <a:t>we</a:t>
            </a:r>
            <a:r>
              <a:rPr lang="en-US" sz="2200" dirty="0"/>
              <a:t> had to answer were:</a:t>
            </a:r>
            <a:br>
              <a:rPr lang="hr-HR" sz="2200" dirty="0"/>
            </a:br>
            <a:r>
              <a:rPr lang="hr-HR" sz="2200" dirty="0"/>
              <a:t>-</a:t>
            </a:r>
            <a:r>
              <a:rPr lang="en-US" sz="2200" dirty="0"/>
              <a:t>Who am I?</a:t>
            </a:r>
            <a:br>
              <a:rPr lang="hr-HR" sz="2200" dirty="0"/>
            </a:br>
            <a:r>
              <a:rPr lang="hr-HR" sz="2200" dirty="0"/>
              <a:t>-</a:t>
            </a:r>
            <a:r>
              <a:rPr lang="en-US" sz="2200" dirty="0"/>
              <a:t>What do I think  about myself?</a:t>
            </a:r>
            <a:br>
              <a:rPr lang="hr-HR" sz="2200" dirty="0"/>
            </a:br>
            <a:r>
              <a:rPr lang="hr-HR" sz="2200" dirty="0"/>
              <a:t>- W</a:t>
            </a:r>
            <a:r>
              <a:rPr lang="en-US" sz="2200" dirty="0"/>
              <a:t>hat do others think about me? </a:t>
            </a:r>
            <a:br>
              <a:rPr lang="hr-HR" sz="2200" dirty="0"/>
            </a:br>
            <a:r>
              <a:rPr lang="hr-HR" sz="2200" dirty="0"/>
              <a:t>- </a:t>
            </a:r>
            <a:r>
              <a:rPr lang="en-US" sz="2200" dirty="0"/>
              <a:t>How does my opinion differ from the other’s? </a:t>
            </a:r>
            <a:br>
              <a:rPr lang="hr-HR" sz="2200" dirty="0"/>
            </a:br>
            <a:r>
              <a:rPr lang="hr-HR" sz="2200" dirty="0"/>
              <a:t>- </a:t>
            </a:r>
            <a:r>
              <a:rPr lang="en-US" sz="2200" dirty="0"/>
              <a:t>What can I do to change?</a:t>
            </a:r>
            <a:br>
              <a:rPr lang="en-US" dirty="0"/>
            </a:br>
            <a:endParaRPr lang="hr-HR" dirty="0"/>
          </a:p>
        </p:txBody>
      </p:sp>
      <p:sp>
        <p:nvSpPr>
          <p:cNvPr id="4" name="Rezervirano mjesto podnožja 3">
            <a:extLst>
              <a:ext uri="{FF2B5EF4-FFF2-40B4-BE49-F238E27FC236}">
                <a16:creationId xmlns:a16="http://schemas.microsoft.com/office/drawing/2014/main" id="{12549C1A-1050-466A-82EF-BD2342DAFB66}"/>
              </a:ext>
            </a:extLst>
          </p:cNvPr>
          <p:cNvSpPr>
            <a:spLocks noGrp="1"/>
          </p:cNvSpPr>
          <p:nvPr>
            <p:ph type="ftr" sz="quarter" idx="11"/>
          </p:nvPr>
        </p:nvSpPr>
        <p:spPr/>
        <p:txBody>
          <a:bodyPr/>
          <a:lstStyle/>
          <a:p>
            <a:r>
              <a:rPr lang="en-US" dirty="0"/>
              <a:t>Project KA229 "The future begins today"</a:t>
            </a:r>
          </a:p>
        </p:txBody>
      </p:sp>
      <p:sp>
        <p:nvSpPr>
          <p:cNvPr id="5" name="Rezervirano mjesto broja slajda 4">
            <a:extLst>
              <a:ext uri="{FF2B5EF4-FFF2-40B4-BE49-F238E27FC236}">
                <a16:creationId xmlns:a16="http://schemas.microsoft.com/office/drawing/2014/main" id="{8739667A-379F-4DE7-87C8-8B464B02079C}"/>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402324343"/>
      </p:ext>
    </p:extLst>
  </p:cSld>
  <p:clrMapOvr>
    <a:masterClrMapping/>
  </p:clrMapOvr>
</p:sld>
</file>

<file path=ppt/theme/theme1.xml><?xml version="1.0" encoding="utf-8"?>
<a:theme xmlns:a="http://schemas.openxmlformats.org/drawingml/2006/main" name="Pramen">
  <a:themeElements>
    <a:clrScheme name="Pram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Pram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am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364</Words>
  <Application>Microsoft Office PowerPoint</Application>
  <PresentationFormat>Široki zaslon</PresentationFormat>
  <Paragraphs>63</Paragraphs>
  <Slides>20</Slides>
  <Notes>2</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20</vt:i4>
      </vt:variant>
    </vt:vector>
  </HeadingPairs>
  <TitlesOfParts>
    <vt:vector size="25" baseType="lpstr">
      <vt:lpstr>Arial</vt:lpstr>
      <vt:lpstr>Calibri</vt:lpstr>
      <vt:lpstr>Century Gothic</vt:lpstr>
      <vt:lpstr>Wingdings 3</vt:lpstr>
      <vt:lpstr>Pramen</vt:lpstr>
      <vt:lpstr>«The future begins today»  Interpersonal relations - workshops in Croatia Leonora Vereš,Vanessa Babić,Tea Antunović,Ivano Rohtek   </vt:lpstr>
      <vt:lpstr>PowerPoint prezentacija</vt:lpstr>
      <vt:lpstr>PowerPoint prezentacija</vt:lpstr>
      <vt:lpstr>PowerPoint prezentacija</vt:lpstr>
      <vt:lpstr>PowerPoint prezentacija</vt:lpstr>
      <vt:lpstr>2nd workshop on interpersonal relations in Croatia   Title: Friendship  grade: 6th (11 and 12 year-old pupils)   we had to: - define friendship - name, recognize and define human characteristics - recognize feelings connected with friendship - realize the importance of friendship in everyday relations  - define desirable traits of friends - identify a way to choose a friend</vt:lpstr>
      <vt:lpstr>PowerPoint prezentacija</vt:lpstr>
      <vt:lpstr>How did you feel during the workshop? What did you learn?  „ I liked it, I found out more about my classmates.”  „I liked the oportunity to find out what others think of me”  „I liked the fact that we were honest to each other”  „ It was useful because I found out how to approach people”   „ I didn’t like speaking about myself”</vt:lpstr>
      <vt:lpstr>3rd workshop on interpersonal relations in Croatia  Title: Who am I?  Grade: 7th (12 and 13 year-old pupils)  Some of the questions that we had to answer were: -Who am I? -What do I think  about myself? - What do others think about me?  - How does my opinion differ from the other’s?  - What can I do to change? </vt:lpstr>
      <vt:lpstr>PowerPoint prezentacija</vt:lpstr>
      <vt:lpstr>How did you feel during the workshop? What did you learn?  „ I liked it, I had fun while doing it. ”  „I learned many things about myself”  „I would like to do it again”  „ My favoutite part was when we had to write our friend’s feature on a piece of paper  and paste  it to his back ”  </vt:lpstr>
      <vt:lpstr>4th workshop on interpersonal relations in Croatia   Title: Interpersonal relations/resolving conflicts  grade: 8th (13 and 14 year-old pupils)  The outcomes of this workshop are:  - to identify and describe basic emotions  - to understand and distinguish between useful and harmful emotions on the context of interpersonal relations  - to be able to identify and use skills that contribute to interpersonal relations  </vt:lpstr>
      <vt:lpstr>PowerPoint prezentacija</vt:lpstr>
      <vt:lpstr>How did you feel during the workshop? What did you learn?  „ This workshop helped me with resolving some problems. I found out how to cope with problems”  „I learned to control my feelings which I was not able to before”  „ We don’t need to get nervous about irrelevant things ”   „ A very useful workshop!! I learned how to resolve a problematic situation. It's not worth ruining a friendship for stupid things.”  „ It was very interesting and fun. My favourite part was when we talked about feelings. We don’t need to be afraid of anything, we just need to lear how to cope with it.”  „I learned how to recognise other people’s feelings and that anger is not always necessary. We should do our best to resolve problems”   </vt:lpstr>
      <vt:lpstr>5th workshop on interpersonal relations in Croatia  Title: Tolerance  grade: 6th and 7th (11 and 12 year-old pupils)  Aim: to help us recognize and respect others' needs without prejudice and learn to express our opinions clearly and reasonably.  We had to: - write one positive characteristic of the person sitting next to us - think of and name the characteristics we would like our friend, neighbour, classmate, boyfriend/girlfriend to have   </vt:lpstr>
      <vt:lpstr>PowerPoint prezentacija</vt:lpstr>
      <vt:lpstr>How did you feel during the workshop? What did you learn?  „It was great! It helped me understand that we are all equal.”  „I liked it very much! I learned that every one of us is special.” </vt:lpstr>
      <vt:lpstr>6th workshop on interpersonal relations  Title: What can I do when I'm having a hard time?  Grade: 8th (13 and 14 year-old pupils)  Some of the questions that we answered during the workshop: - What do you do when you are having a hard time? - What do people do to reduce pain? - Who can you talk to when you feel bad?  </vt:lpstr>
      <vt:lpstr>PowerPoint prezentacija</vt:lpstr>
      <vt:lpstr>How did you feel during the workshop? What did you learn?  „ I liked this workshop very much because it gave me useful advice what to do when I am having a hard time. I think that the best advice is to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begins today»     Interpersonal relations - workshops in Croatia </dc:title>
  <dc:creator>Sanja Vuksanović-Čančar</dc:creator>
  <cp:lastModifiedBy>Sanja Vuksanović-Čančar</cp:lastModifiedBy>
  <cp:revision>5</cp:revision>
  <dcterms:created xsi:type="dcterms:W3CDTF">2020-01-03T19:24:11Z</dcterms:created>
  <dcterms:modified xsi:type="dcterms:W3CDTF">2020-01-04T19:48:31Z</dcterms:modified>
</cp:coreProperties>
</file>