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4" r:id="rId3"/>
    <p:sldId id="266" r:id="rId4"/>
    <p:sldId id="270" r:id="rId5"/>
    <p:sldId id="267"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27999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948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55808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99159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984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5010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20629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ekst tytułowy"/>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Tekst tytułowy</a:t>
            </a:r>
          </a:p>
        </p:txBody>
      </p:sp>
      <p:sp>
        <p:nvSpPr>
          <p:cNvPr id="3" name="Treść - poziom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zyszłość zaczyna się dziś” Erasmus+…"/>
          <p:cNvSpPr txBox="1">
            <a:spLocks noGrp="1"/>
          </p:cNvSpPr>
          <p:nvPr>
            <p:ph type="title" idx="4294967295"/>
          </p:nvPr>
        </p:nvSpPr>
        <p:spPr>
          <a:xfrm>
            <a:off x="685800" y="3058680"/>
            <a:ext cx="7772400" cy="501939"/>
          </a:xfrm>
          <a:prstGeom prst="rect">
            <a:avLst/>
          </a:prstGeom>
        </p:spPr>
        <p:txBody>
          <a:bodyPr>
            <a:noAutofit/>
          </a:bodyPr>
          <a:lstStyle/>
          <a:p>
            <a:pPr defTabSz="649223">
              <a:defRPr sz="3124"/>
            </a:pPr>
            <a:r>
              <a:rPr sz="4800" b="1" dirty="0" smtClean="0">
                <a:latin typeface="Bahnschrift SemiBold SemiConden" panose="020B0502040204020203" pitchFamily="34" charset="0"/>
              </a:rPr>
              <a:t>,,</a:t>
            </a:r>
            <a:r>
              <a:rPr lang="pl-PL" sz="4800" b="1" dirty="0" smtClean="0">
                <a:latin typeface="Bahnschrift SemiBold SemiConden" panose="020B0502040204020203" pitchFamily="34" charset="0"/>
              </a:rPr>
              <a:t>The </a:t>
            </a:r>
            <a:r>
              <a:rPr lang="pl-PL" sz="4800" b="1" dirty="0" err="1" smtClean="0">
                <a:latin typeface="Bahnschrift SemiBold SemiConden" panose="020B0502040204020203" pitchFamily="34" charset="0"/>
              </a:rPr>
              <a:t>Future</a:t>
            </a:r>
            <a:r>
              <a:rPr lang="pl-PL" sz="4800" b="1" dirty="0" smtClean="0">
                <a:latin typeface="Bahnschrift SemiBold SemiConden" panose="020B0502040204020203" pitchFamily="34" charset="0"/>
              </a:rPr>
              <a:t> </a:t>
            </a:r>
            <a:r>
              <a:rPr lang="pl-PL" sz="4800" b="1" dirty="0" err="1" smtClean="0">
                <a:latin typeface="Bahnschrift SemiBold SemiConden" panose="020B0502040204020203" pitchFamily="34" charset="0"/>
              </a:rPr>
              <a:t>Begins</a:t>
            </a:r>
            <a:r>
              <a:rPr lang="pl-PL" sz="4800" b="1" dirty="0" smtClean="0">
                <a:latin typeface="Bahnschrift SemiBold SemiConden" panose="020B0502040204020203" pitchFamily="34" charset="0"/>
              </a:rPr>
              <a:t> </a:t>
            </a:r>
            <a:r>
              <a:rPr lang="pl-PL" sz="4800" b="1" dirty="0" err="1" smtClean="0">
                <a:latin typeface="Bahnschrift SemiBold SemiConden" panose="020B0502040204020203" pitchFamily="34" charset="0"/>
              </a:rPr>
              <a:t>Today</a:t>
            </a:r>
            <a:r>
              <a:rPr sz="4800" b="1" dirty="0" smtClean="0">
                <a:latin typeface="Bahnschrift SemiBold SemiConden" panose="020B0502040204020203" pitchFamily="34" charset="0"/>
              </a:rPr>
              <a:t>”</a:t>
            </a:r>
            <a:r>
              <a:rPr sz="4800" b="1" dirty="0">
                <a:latin typeface="Bahnschrift SemiBold SemiConden" panose="020B0502040204020203" pitchFamily="34" charset="0"/>
              </a:rPr>
              <a:t/>
            </a:r>
            <a:br>
              <a:rPr sz="4800" b="1" dirty="0">
                <a:latin typeface="Bahnschrift SemiBold SemiConden" panose="020B0502040204020203" pitchFamily="34" charset="0"/>
              </a:rPr>
            </a:br>
            <a:endParaRPr sz="4800" b="1" dirty="0">
              <a:latin typeface="Bahnschrift SemiBold SemiConden" panose="020B0502040204020203" pitchFamily="34" charset="0"/>
            </a:endParaRPr>
          </a:p>
          <a:p>
            <a:pPr defTabSz="649223">
              <a:defRPr sz="3124"/>
            </a:pPr>
            <a:endParaRPr sz="4800" b="1" dirty="0">
              <a:latin typeface="Bahnschrift SemiBold SemiConden" panose="020B0502040204020203" pitchFamily="34" charset="0"/>
            </a:endParaRPr>
          </a:p>
        </p:txBody>
      </p:sp>
      <p:sp>
        <p:nvSpPr>
          <p:cNvPr id="21" name="Wizyta projektowa w  Popovac Chorwacja"/>
          <p:cNvSpPr txBox="1">
            <a:spLocks noGrp="1"/>
          </p:cNvSpPr>
          <p:nvPr>
            <p:ph type="body" sz="quarter" idx="4294967295"/>
          </p:nvPr>
        </p:nvSpPr>
        <p:spPr>
          <a:xfrm>
            <a:off x="1371600" y="4139418"/>
            <a:ext cx="6400800" cy="1752600"/>
          </a:xfrm>
          <a:prstGeom prst="rect">
            <a:avLst/>
          </a:prstGeom>
        </p:spPr>
        <p:txBody>
          <a:bodyPr>
            <a:normAutofit/>
          </a:bodyPr>
          <a:lstStyle>
            <a:lvl1pPr marL="0" indent="0" algn="ctr">
              <a:buSzTx/>
              <a:buNone/>
              <a:defRPr>
                <a:solidFill>
                  <a:srgbClr val="898989"/>
                </a:solidFill>
              </a:defRPr>
            </a:lvl1pPr>
          </a:lstStyle>
          <a:p>
            <a:r>
              <a:rPr lang="pl-PL" dirty="0" err="1" smtClean="0">
                <a:solidFill>
                  <a:schemeClr val="tx1"/>
                </a:solidFill>
              </a:rPr>
              <a:t>Workshops</a:t>
            </a:r>
            <a:r>
              <a:rPr lang="pl-PL" dirty="0" smtClean="0">
                <a:solidFill>
                  <a:schemeClr val="tx1"/>
                </a:solidFill>
              </a:rPr>
              <a:t> – </a:t>
            </a:r>
            <a:r>
              <a:rPr lang="pl-PL" dirty="0" err="1" smtClean="0">
                <a:solidFill>
                  <a:schemeClr val="tx1"/>
                </a:solidFill>
              </a:rPr>
              <a:t>interpersonal</a:t>
            </a:r>
            <a:r>
              <a:rPr lang="pl-PL" dirty="0" smtClean="0">
                <a:solidFill>
                  <a:schemeClr val="tx1"/>
                </a:solidFill>
              </a:rPr>
              <a:t> </a:t>
            </a:r>
            <a:r>
              <a:rPr lang="pl-PL" dirty="0" err="1" smtClean="0">
                <a:solidFill>
                  <a:schemeClr val="tx1"/>
                </a:solidFill>
              </a:rPr>
              <a:t>relation</a:t>
            </a:r>
            <a:endParaRPr lang="pl-PL" dirty="0" smtClean="0">
              <a:solidFill>
                <a:schemeClr val="tx1"/>
              </a:solidFill>
            </a:endParaRPr>
          </a:p>
          <a:p>
            <a:r>
              <a:rPr lang="pl-PL" dirty="0" smtClean="0">
                <a:solidFill>
                  <a:schemeClr val="tx1"/>
                </a:solidFill>
              </a:rPr>
              <a:t>SOSW in Sieradz, 09.2019 - 01.2020</a:t>
            </a:r>
            <a:endParaRPr dirty="0">
              <a:solidFill>
                <a:schemeClr val="tx1"/>
              </a:solidFill>
            </a:endParaRPr>
          </a:p>
        </p:txBody>
      </p:sp>
      <p:pic>
        <p:nvPicPr>
          <p:cNvPr id="4" name="Picture 3"/>
          <p:cNvPicPr/>
          <p:nvPr/>
        </p:nvPicPr>
        <p:blipFill>
          <a:blip r:embed="rId2" cstate="print"/>
          <a:stretch/>
        </p:blipFill>
        <p:spPr>
          <a:xfrm>
            <a:off x="3438878" y="389373"/>
            <a:ext cx="2266244" cy="797067"/>
          </a:xfrm>
          <a:prstGeom prst="rect">
            <a:avLst/>
          </a:prstGeom>
          <a:ln>
            <a:noFill/>
          </a:ln>
        </p:spPr>
      </p:pic>
      <p:pic>
        <p:nvPicPr>
          <p:cNvPr id="5" name="Picture 2"/>
          <p:cNvPicPr/>
          <p:nvPr/>
        </p:nvPicPr>
        <p:blipFill>
          <a:blip r:embed="rId3" cstate="print"/>
          <a:stretch/>
        </p:blipFill>
        <p:spPr>
          <a:xfrm>
            <a:off x="474840" y="353722"/>
            <a:ext cx="2323778" cy="832718"/>
          </a:xfrm>
          <a:prstGeom prst="rect">
            <a:avLst/>
          </a:prstGeom>
          <a:ln>
            <a:noFill/>
          </a:ln>
        </p:spPr>
      </p:pic>
      <p:pic>
        <p:nvPicPr>
          <p:cNvPr id="6" name="Picture 1"/>
          <p:cNvPicPr/>
          <p:nvPr/>
        </p:nvPicPr>
        <p:blipFill>
          <a:blip r:embed="rId4" cstate="print"/>
          <a:stretch/>
        </p:blipFill>
        <p:spPr>
          <a:xfrm>
            <a:off x="6539345" y="353722"/>
            <a:ext cx="2276635" cy="83271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bg/>
                                          </p:spTgt>
                                        </p:tgtEl>
                                        <p:attrNameLst>
                                          <p:attrName>style.visibility</p:attrName>
                                        </p:attrNameLst>
                                      </p:cBhvr>
                                      <p:to>
                                        <p:strVal val="visible"/>
                                      </p:to>
                                    </p:set>
                                    <p:animEffect transition="in" filter="wipe(down)">
                                      <p:cBhvr>
                                        <p:cTn id="12" dur="500"/>
                                        <p:tgtEl>
                                          <p:spTgt spid="2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down)">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down)">
                                      <p:cBhvr>
                                        <p:cTn id="2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16945" cy="3837709"/>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544" y="2770908"/>
            <a:ext cx="5449455" cy="4087091"/>
          </a:xfrm>
          <a:prstGeom prst="rect">
            <a:avLst/>
          </a:prstGeom>
        </p:spPr>
      </p:pic>
    </p:spTree>
    <p:extLst>
      <p:ext uri="{BB962C8B-B14F-4D97-AF65-F5344CB8AC3E}">
        <p14:creationId xmlns:p14="http://schemas.microsoft.com/office/powerpoint/2010/main" val="29089639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279812" y="1690757"/>
            <a:ext cx="8148638" cy="1315680"/>
          </a:xfrm>
          <a:prstGeom prst="rect">
            <a:avLst/>
          </a:prstGeom>
        </p:spPr>
        <p:txBody>
          <a:bodyPr>
            <a:normAutofit fontScale="90000"/>
          </a:bodyPr>
          <a:lstStyle/>
          <a:p>
            <a:pPr algn="l" defTabSz="365760">
              <a:buSzPct val="100000"/>
              <a:buFontTx/>
              <a:buChar char="•"/>
              <a:defRPr sz="720"/>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lang="pl-PL" sz="4900" b="1" dirty="0" smtClean="0">
                <a:solidFill>
                  <a:srgbClr val="002060"/>
                </a:solidFill>
                <a:latin typeface="Bahnschrift SemiBold" panose="020B0502040204020203" pitchFamily="34" charset="0"/>
              </a:rPr>
              <a:t> 	The 4th </a:t>
            </a:r>
            <a:r>
              <a:rPr lang="pl-PL" sz="4900" b="1" dirty="0" err="1" smtClean="0">
                <a:solidFill>
                  <a:srgbClr val="002060"/>
                </a:solidFill>
                <a:latin typeface="Bahnschrift SemiBold" panose="020B0502040204020203" pitchFamily="34" charset="0"/>
              </a:rPr>
              <a:t>workshop</a:t>
            </a:r>
            <a:r>
              <a:rPr sz="4900" b="1" dirty="0" smtClean="0">
                <a:solidFill>
                  <a:srgbClr val="002060"/>
                </a:solidFill>
                <a:latin typeface="Bahnschrift SemiBold" panose="020B0502040204020203" pitchFamily="34" charset="0"/>
              </a:rPr>
              <a:t/>
            </a:r>
            <a:br>
              <a:rPr sz="4900" b="1" dirty="0" smtClean="0">
                <a:solidFill>
                  <a:srgbClr val="002060"/>
                </a:solidFill>
                <a:latin typeface="Bahnschrift SemiBold" panose="020B0502040204020203" pitchFamily="34" charset="0"/>
              </a:rPr>
            </a:br>
            <a:r>
              <a:rPr sz="1800" b="1" dirty="0" smtClean="0"/>
              <a:t/>
            </a:r>
            <a:br>
              <a:rPr sz="1800" b="1" dirty="0" smtClean="0"/>
            </a:br>
            <a:r>
              <a:rPr sz="1800" dirty="0" smtClean="0"/>
              <a:t> </a:t>
            </a:r>
            <a:r>
              <a:rPr lang="pl-PL" sz="3600" dirty="0" smtClean="0"/>
              <a:t>We </a:t>
            </a:r>
            <a:r>
              <a:rPr lang="pl-PL" sz="3600" dirty="0" err="1" smtClean="0"/>
              <a:t>used</a:t>
            </a:r>
            <a:r>
              <a:rPr lang="pl-PL" sz="3600" dirty="0" smtClean="0"/>
              <a:t> </a:t>
            </a:r>
            <a:r>
              <a:rPr lang="pl-PL" sz="3600" dirty="0" err="1" smtClean="0"/>
              <a:t>playing</a:t>
            </a:r>
            <a:r>
              <a:rPr lang="pl-PL" sz="3600" dirty="0" smtClean="0"/>
              <a:t> </a:t>
            </a:r>
            <a:r>
              <a:rPr lang="pl-PL" sz="3600" dirty="0"/>
              <a:t>with </a:t>
            </a:r>
            <a:r>
              <a:rPr lang="pl-PL" sz="3600" dirty="0" err="1"/>
              <a:t>chairs</a:t>
            </a:r>
            <a:r>
              <a:rPr lang="pl-PL" sz="3600" dirty="0"/>
              <a:t> from </a:t>
            </a:r>
            <a:r>
              <a:rPr lang="pl-PL" sz="3600" dirty="0" smtClean="0"/>
              <a:t>the </a:t>
            </a:r>
            <a:r>
              <a:rPr lang="pl-PL" sz="3600" dirty="0" err="1" smtClean="0"/>
              <a:t>visit</a:t>
            </a:r>
            <a:r>
              <a:rPr lang="pl-PL" sz="3600" dirty="0" smtClean="0"/>
              <a:t> to </a:t>
            </a:r>
            <a:r>
              <a:rPr lang="pl-PL" sz="3600" dirty="0" err="1" smtClean="0"/>
              <a:t>Croatia</a:t>
            </a:r>
            <a:r>
              <a:rPr lang="pl-PL" sz="3600" dirty="0" smtClean="0"/>
              <a:t> </a:t>
            </a:r>
            <a:r>
              <a:rPr lang="pl-PL" sz="3600" dirty="0"/>
              <a:t>:) and </a:t>
            </a:r>
            <a:r>
              <a:rPr lang="pl-PL" sz="3600" dirty="0" err="1" smtClean="0"/>
              <a:t>practiced</a:t>
            </a:r>
            <a:r>
              <a:rPr lang="pl-PL" sz="3600" dirty="0" smtClean="0"/>
              <a:t> </a:t>
            </a:r>
            <a:r>
              <a:rPr lang="pl-PL" sz="3600" dirty="0" err="1" smtClean="0"/>
              <a:t>cooperation</a:t>
            </a:r>
            <a:r>
              <a:rPr lang="pl-PL" sz="3600" dirty="0" smtClean="0"/>
              <a:t> </a:t>
            </a:r>
            <a:r>
              <a:rPr lang="pl-PL" sz="3600" dirty="0"/>
              <a:t>in a team, </a:t>
            </a:r>
            <a:r>
              <a:rPr lang="pl-PL" sz="3600" dirty="0" err="1"/>
              <a:t>focusing</a:t>
            </a:r>
            <a:r>
              <a:rPr lang="pl-PL" sz="3600" dirty="0"/>
              <a:t> on </a:t>
            </a:r>
            <a:r>
              <a:rPr lang="pl-PL" sz="3600" dirty="0" err="1"/>
              <a:t>gestures</a:t>
            </a:r>
            <a:r>
              <a:rPr lang="pl-PL" sz="3600" dirty="0"/>
              <a:t> and non-</a:t>
            </a:r>
            <a:r>
              <a:rPr lang="pl-PL" sz="3600" dirty="0" err="1"/>
              <a:t>verbal</a:t>
            </a:r>
            <a:r>
              <a:rPr lang="pl-PL" sz="3600" dirty="0"/>
              <a:t> speech.</a:t>
            </a:r>
            <a:r>
              <a:rPr lang="pl-PL" sz="720" dirty="0"/>
              <a:t/>
            </a:r>
            <a:br>
              <a:rPr lang="pl-PL" sz="720" dirty="0"/>
            </a:br>
            <a:r>
              <a:rPr lang="pl-PL" sz="3600" dirty="0"/>
              <a:t/>
            </a:r>
            <a:br>
              <a:rPr lang="pl-PL" sz="3600" dirty="0"/>
            </a:br>
            <a:r>
              <a:rPr lang="pl-PL" sz="3600" dirty="0"/>
              <a:t/>
            </a:r>
            <a:br>
              <a:rPr lang="pl-PL" sz="3600" dirty="0"/>
            </a:br>
            <a:r>
              <a:rPr sz="3600" dirty="0"/>
              <a:t/>
            </a:r>
            <a:br>
              <a:rPr sz="3600" dirty="0"/>
            </a:br>
            <a:r>
              <a:rPr sz="1800" dirty="0" smtClean="0"/>
              <a:t> </a:t>
            </a:r>
            <a:br>
              <a:rPr sz="1800" dirty="0" smtClean="0"/>
            </a:br>
            <a:endParaRPr sz="1800"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40" y="3006437"/>
            <a:ext cx="7301342" cy="3650671"/>
          </a:xfrm>
          <a:prstGeom prst="rect">
            <a:avLst/>
          </a:prstGeom>
        </p:spPr>
      </p:pic>
    </p:spTree>
    <p:extLst>
      <p:ext uri="{BB962C8B-B14F-4D97-AF65-F5344CB8AC3E}">
        <p14:creationId xmlns:p14="http://schemas.microsoft.com/office/powerpoint/2010/main" val="1856797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362939" y="3429501"/>
            <a:ext cx="3793424" cy="1315680"/>
          </a:xfrm>
          <a:prstGeom prst="rect">
            <a:avLst/>
          </a:prstGeom>
        </p:spPr>
        <p:txBody>
          <a:bodyPr>
            <a:normAutofit fontScale="90000"/>
          </a:bodyPr>
          <a:lstStyle/>
          <a:p>
            <a:pPr algn="l" defTabSz="365760">
              <a:buSzPct val="100000"/>
              <a:buFontTx/>
              <a:buChar char="•"/>
              <a:defRPr sz="720"/>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lang="pl-PL" sz="4900" b="1" dirty="0" smtClean="0">
                <a:solidFill>
                  <a:srgbClr val="002060"/>
                </a:solidFill>
                <a:latin typeface="Bahnschrift SemiBold" panose="020B0502040204020203" pitchFamily="34" charset="0"/>
              </a:rPr>
              <a:t> 	</a:t>
            </a:r>
            <a:r>
              <a:rPr sz="1800" b="1" dirty="0" smtClean="0"/>
              <a:t/>
            </a:r>
            <a:br>
              <a:rPr sz="1800" b="1" dirty="0" smtClean="0"/>
            </a:br>
            <a:r>
              <a:rPr lang="pl-PL" sz="3600" dirty="0" err="1" smtClean="0"/>
              <a:t>Each</a:t>
            </a:r>
            <a:r>
              <a:rPr lang="pl-PL" sz="3600" dirty="0" smtClean="0"/>
              <a:t> </a:t>
            </a:r>
            <a:r>
              <a:rPr lang="pl-PL" sz="3600" dirty="0"/>
              <a:t>team </a:t>
            </a:r>
            <a:r>
              <a:rPr lang="pl-PL" sz="3600" dirty="0" err="1"/>
              <a:t>has</a:t>
            </a:r>
            <a:r>
              <a:rPr lang="pl-PL" sz="3600" dirty="0"/>
              <a:t> </a:t>
            </a:r>
            <a:r>
              <a:rPr lang="pl-PL" sz="3600" dirty="0" err="1"/>
              <a:t>got</a:t>
            </a:r>
            <a:r>
              <a:rPr lang="pl-PL" sz="3600" dirty="0"/>
              <a:t> a piece of </a:t>
            </a:r>
            <a:r>
              <a:rPr lang="pl-PL" sz="3600" dirty="0" err="1"/>
              <a:t>paper</a:t>
            </a:r>
            <a:r>
              <a:rPr lang="pl-PL" sz="3600" dirty="0"/>
              <a:t> with a </a:t>
            </a:r>
            <a:r>
              <a:rPr lang="pl-PL" sz="3600" dirty="0" err="1"/>
              <a:t>name</a:t>
            </a:r>
            <a:r>
              <a:rPr lang="pl-PL" sz="3600" dirty="0"/>
              <a:t> of a </a:t>
            </a:r>
            <a:r>
              <a:rPr lang="pl-PL" sz="3600" dirty="0" err="1"/>
              <a:t>machine</a:t>
            </a:r>
            <a:r>
              <a:rPr lang="pl-PL" sz="3600" dirty="0"/>
              <a:t> </a:t>
            </a:r>
            <a:r>
              <a:rPr lang="pl-PL" sz="3600" dirty="0" smtClean="0"/>
              <a:t/>
            </a:r>
            <a:br>
              <a:rPr lang="pl-PL" sz="3600" dirty="0" smtClean="0"/>
            </a:br>
            <a:r>
              <a:rPr lang="pl-PL" sz="3600" dirty="0" smtClean="0"/>
              <a:t>( </a:t>
            </a:r>
            <a:r>
              <a:rPr lang="pl-PL" sz="3600" dirty="0" err="1"/>
              <a:t>helicopter</a:t>
            </a:r>
            <a:r>
              <a:rPr lang="pl-PL" sz="3600" dirty="0"/>
              <a:t>, </a:t>
            </a:r>
            <a:r>
              <a:rPr lang="pl-PL" sz="3600" dirty="0" err="1"/>
              <a:t>lawn</a:t>
            </a:r>
            <a:r>
              <a:rPr lang="pl-PL" sz="3600" dirty="0"/>
              <a:t> </a:t>
            </a:r>
            <a:r>
              <a:rPr lang="pl-PL" sz="3600" dirty="0" err="1"/>
              <a:t>mower</a:t>
            </a:r>
            <a:r>
              <a:rPr lang="pl-PL" sz="3600" dirty="0"/>
              <a:t>, a </a:t>
            </a:r>
            <a:r>
              <a:rPr lang="pl-PL" sz="3600" dirty="0" err="1"/>
              <a:t>trucck</a:t>
            </a:r>
            <a:r>
              <a:rPr lang="pl-PL" sz="3600" dirty="0"/>
              <a:t>, traktor...) </a:t>
            </a:r>
            <a:r>
              <a:rPr lang="pl-PL" sz="3600" dirty="0" err="1"/>
              <a:t>which</a:t>
            </a:r>
            <a:r>
              <a:rPr lang="pl-PL" sz="3600" dirty="0"/>
              <a:t> the </a:t>
            </a:r>
            <a:r>
              <a:rPr lang="pl-PL" sz="3600" dirty="0" err="1"/>
              <a:t>members</a:t>
            </a:r>
            <a:r>
              <a:rPr lang="pl-PL" sz="3600" dirty="0"/>
              <a:t> </a:t>
            </a:r>
            <a:r>
              <a:rPr lang="pl-PL" sz="3600" dirty="0" err="1"/>
              <a:t>are</a:t>
            </a:r>
            <a:r>
              <a:rPr lang="pl-PL" sz="3600" dirty="0"/>
              <a:t> </a:t>
            </a:r>
            <a:r>
              <a:rPr lang="pl-PL" sz="3600" dirty="0" err="1"/>
              <a:t>supposed</a:t>
            </a:r>
            <a:r>
              <a:rPr lang="pl-PL" sz="3600" dirty="0"/>
              <a:t> to </a:t>
            </a:r>
            <a:r>
              <a:rPr lang="pl-PL" sz="3600" dirty="0" err="1"/>
              <a:t>imitate</a:t>
            </a:r>
            <a:r>
              <a:rPr lang="pl-PL" sz="3600" dirty="0"/>
              <a:t>. </a:t>
            </a:r>
            <a:r>
              <a:rPr lang="pl-PL" sz="3600" dirty="0" err="1"/>
              <a:t>Each</a:t>
            </a:r>
            <a:r>
              <a:rPr lang="pl-PL" sz="3600" dirty="0"/>
              <a:t> team </a:t>
            </a:r>
            <a:r>
              <a:rPr lang="pl-PL" sz="3600" dirty="0" err="1"/>
              <a:t>member</a:t>
            </a:r>
            <a:r>
              <a:rPr lang="pl-PL" sz="3600" dirty="0"/>
              <a:t> </a:t>
            </a:r>
            <a:r>
              <a:rPr lang="pl-PL" sz="3600" dirty="0" err="1"/>
              <a:t>is</a:t>
            </a:r>
            <a:r>
              <a:rPr lang="pl-PL" sz="3600" dirty="0"/>
              <a:t> a </a:t>
            </a:r>
            <a:r>
              <a:rPr lang="pl-PL" sz="3600" dirty="0" err="1"/>
              <a:t>different</a:t>
            </a:r>
            <a:r>
              <a:rPr lang="pl-PL" sz="3600" dirty="0"/>
              <a:t> part od the </a:t>
            </a:r>
            <a:r>
              <a:rPr lang="pl-PL" sz="3600" dirty="0" err="1"/>
              <a:t>machine</a:t>
            </a:r>
            <a:r>
              <a:rPr lang="pl-PL" sz="3600" dirty="0"/>
              <a:t>. The </a:t>
            </a:r>
            <a:r>
              <a:rPr lang="pl-PL" sz="3600" dirty="0" err="1"/>
              <a:t>goal</a:t>
            </a:r>
            <a:r>
              <a:rPr lang="pl-PL" sz="3600" dirty="0"/>
              <a:t> </a:t>
            </a:r>
            <a:r>
              <a:rPr lang="pl-PL" sz="3600" dirty="0" err="1"/>
              <a:t>is</a:t>
            </a:r>
            <a:r>
              <a:rPr lang="pl-PL" sz="3600" dirty="0"/>
              <a:t> to </a:t>
            </a:r>
            <a:r>
              <a:rPr lang="pl-PL" sz="3600" dirty="0" err="1"/>
              <a:t>guess</a:t>
            </a:r>
            <a:r>
              <a:rPr lang="pl-PL" sz="3600" dirty="0"/>
              <a:t> the </a:t>
            </a:r>
            <a:r>
              <a:rPr lang="pl-PL" sz="3600" dirty="0" err="1"/>
              <a:t>names</a:t>
            </a:r>
            <a:r>
              <a:rPr lang="pl-PL" sz="3600" dirty="0"/>
              <a:t> of the </a:t>
            </a:r>
            <a:r>
              <a:rPr lang="pl-PL" sz="3600" dirty="0" err="1"/>
              <a:t>other</a:t>
            </a:r>
            <a:r>
              <a:rPr lang="pl-PL" sz="3600" dirty="0"/>
              <a:t> </a:t>
            </a:r>
            <a:r>
              <a:rPr lang="pl-PL" sz="3600" dirty="0" err="1"/>
              <a:t>teams</a:t>
            </a:r>
            <a:r>
              <a:rPr lang="pl-PL" sz="3600" dirty="0"/>
              <a:t>' </a:t>
            </a:r>
            <a:r>
              <a:rPr lang="pl-PL" sz="3600" dirty="0" err="1"/>
              <a:t>machines</a:t>
            </a:r>
            <a:r>
              <a:rPr lang="pl-PL" sz="3600" dirty="0"/>
              <a:t>.</a:t>
            </a:r>
            <a:br>
              <a:rPr lang="pl-PL" sz="3600" dirty="0"/>
            </a:br>
            <a:r>
              <a:rPr lang="pl-PL" sz="3600" dirty="0"/>
              <a:t/>
            </a:r>
            <a:br>
              <a:rPr lang="pl-PL" sz="3600" dirty="0"/>
            </a:br>
            <a:r>
              <a:rPr lang="pl-PL" sz="3600" dirty="0"/>
              <a:t/>
            </a:r>
            <a:br>
              <a:rPr lang="pl-PL" sz="3600" dirty="0"/>
            </a:br>
            <a:r>
              <a:rPr lang="pl-PL" sz="3600" dirty="0"/>
              <a:t/>
            </a:r>
            <a:br>
              <a:rPr lang="pl-PL" sz="3600" dirty="0"/>
            </a:br>
            <a:r>
              <a:rPr sz="3600" dirty="0"/>
              <a:t/>
            </a:r>
            <a:br>
              <a:rPr sz="3600" dirty="0"/>
            </a:br>
            <a:r>
              <a:rPr sz="1800" dirty="0" smtClean="0"/>
              <a:t> </a:t>
            </a:r>
            <a:br>
              <a:rPr sz="1800" dirty="0" smtClean="0"/>
            </a:br>
            <a:endParaRPr sz="1800" dirty="0"/>
          </a:p>
        </p:txBody>
      </p:sp>
      <p:pic>
        <p:nvPicPr>
          <p:cNvPr id="3" name="Obraz 2"/>
          <p:cNvPicPr>
            <a:picLocks noChangeAspect="1"/>
          </p:cNvPicPr>
          <p:nvPr/>
        </p:nvPicPr>
        <p:blipFill rotWithShape="1">
          <a:blip r:embed="rId3">
            <a:extLst>
              <a:ext uri="{28A0092B-C50C-407E-A947-70E740481C1C}">
                <a14:useLocalDpi xmlns:a14="http://schemas.microsoft.com/office/drawing/2010/main" val="0"/>
              </a:ext>
            </a:extLst>
          </a:blip>
          <a:srcRect t="12525" b="25454"/>
          <a:stretch/>
        </p:blipFill>
        <p:spPr>
          <a:xfrm>
            <a:off x="4904510" y="1302828"/>
            <a:ext cx="3352800" cy="4253345"/>
          </a:xfrm>
          <a:prstGeom prst="rect">
            <a:avLst/>
          </a:prstGeom>
        </p:spPr>
      </p:pic>
    </p:spTree>
    <p:extLst>
      <p:ext uri="{BB962C8B-B14F-4D97-AF65-F5344CB8AC3E}">
        <p14:creationId xmlns:p14="http://schemas.microsoft.com/office/powerpoint/2010/main" val="1117909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5940951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279812" y="1787739"/>
            <a:ext cx="8148638" cy="512116"/>
          </a:xfrm>
          <a:prstGeom prst="rect">
            <a:avLst/>
          </a:prstGeom>
        </p:spPr>
        <p:txBody>
          <a:bodyPr>
            <a:normAutofit fontScale="90000"/>
          </a:bodyPr>
          <a:lstStyle/>
          <a:p>
            <a:pPr algn="l" defTabSz="365760">
              <a:buSzPct val="100000"/>
              <a:buFontTx/>
              <a:buChar char="•"/>
              <a:defRPr sz="720"/>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lang="pl-PL" sz="4900" b="1" dirty="0" smtClean="0">
                <a:solidFill>
                  <a:srgbClr val="002060"/>
                </a:solidFill>
                <a:latin typeface="Bahnschrift SemiBold" panose="020B0502040204020203" pitchFamily="34" charset="0"/>
              </a:rPr>
              <a:t> 	The 5th </a:t>
            </a:r>
            <a:r>
              <a:rPr lang="pl-PL" sz="4900" b="1" dirty="0" err="1" smtClean="0">
                <a:solidFill>
                  <a:srgbClr val="002060"/>
                </a:solidFill>
                <a:latin typeface="Bahnschrift SemiBold" panose="020B0502040204020203" pitchFamily="34" charset="0"/>
              </a:rPr>
              <a:t>workshop</a:t>
            </a:r>
            <a:r>
              <a:rPr sz="4900" b="1" dirty="0" smtClean="0">
                <a:solidFill>
                  <a:srgbClr val="002060"/>
                </a:solidFill>
                <a:latin typeface="Bahnschrift SemiBold" panose="020B0502040204020203" pitchFamily="34" charset="0"/>
              </a:rPr>
              <a:t/>
            </a:r>
            <a:br>
              <a:rPr sz="4900" b="1" dirty="0" smtClean="0">
                <a:solidFill>
                  <a:srgbClr val="002060"/>
                </a:solidFill>
                <a:latin typeface="Bahnschrift SemiBold" panose="020B0502040204020203" pitchFamily="34" charset="0"/>
              </a:rPr>
            </a:br>
            <a:r>
              <a:rPr sz="1800" b="1" dirty="0" smtClean="0"/>
              <a:t/>
            </a:r>
            <a:br>
              <a:rPr sz="1800" b="1" dirty="0" smtClean="0"/>
            </a:br>
            <a:r>
              <a:rPr sz="1800" dirty="0" smtClean="0"/>
              <a:t> </a:t>
            </a:r>
            <a:r>
              <a:rPr lang="pl-PL" sz="3600" dirty="0" smtClean="0"/>
              <a:t>We </a:t>
            </a:r>
            <a:r>
              <a:rPr lang="pl-PL" sz="3600" dirty="0" err="1" smtClean="0"/>
              <a:t>were</a:t>
            </a:r>
            <a:r>
              <a:rPr lang="pl-PL" sz="3600" dirty="0" smtClean="0"/>
              <a:t> learning </a:t>
            </a:r>
            <a:r>
              <a:rPr lang="pl-PL" sz="3600" dirty="0" err="1"/>
              <a:t>empathy</a:t>
            </a:r>
            <a:r>
              <a:rPr lang="pl-PL" sz="3600" dirty="0"/>
              <a:t>, we </a:t>
            </a:r>
            <a:r>
              <a:rPr lang="pl-PL" sz="3600" dirty="0" err="1" smtClean="0"/>
              <a:t>focused</a:t>
            </a:r>
            <a:r>
              <a:rPr lang="pl-PL" sz="3600" dirty="0" smtClean="0"/>
              <a:t> </a:t>
            </a:r>
            <a:r>
              <a:rPr lang="pl-PL" sz="3600" dirty="0"/>
              <a:t>on the </a:t>
            </a:r>
            <a:r>
              <a:rPr lang="pl-PL" sz="3600" dirty="0" err="1"/>
              <a:t>other</a:t>
            </a:r>
            <a:r>
              <a:rPr lang="pl-PL" sz="3600" dirty="0"/>
              <a:t> person.</a:t>
            </a:r>
            <a:r>
              <a:rPr lang="pl-PL" sz="720" dirty="0"/>
              <a:t/>
            </a:r>
            <a:br>
              <a:rPr lang="pl-PL" sz="720" dirty="0"/>
            </a:br>
            <a:r>
              <a:rPr lang="pl-PL" sz="720" dirty="0"/>
              <a:t/>
            </a:r>
            <a:br>
              <a:rPr lang="pl-PL" sz="720" dirty="0"/>
            </a:br>
            <a:r>
              <a:rPr lang="pl-PL" sz="3600" dirty="0"/>
              <a:t/>
            </a:r>
            <a:br>
              <a:rPr lang="pl-PL" sz="3600" dirty="0"/>
            </a:br>
            <a:r>
              <a:rPr lang="pl-PL" sz="3600" dirty="0"/>
              <a:t/>
            </a:r>
            <a:br>
              <a:rPr lang="pl-PL" sz="3600" dirty="0"/>
            </a:br>
            <a:r>
              <a:rPr sz="3600" dirty="0"/>
              <a:t/>
            </a:r>
            <a:br>
              <a:rPr sz="3600" dirty="0"/>
            </a:br>
            <a:r>
              <a:rPr sz="1800" dirty="0" smtClean="0"/>
              <a:t> </a:t>
            </a:r>
            <a:br>
              <a:rPr sz="1800" dirty="0" smtClean="0"/>
            </a:br>
            <a:endParaRPr sz="1800"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90" y="1877290"/>
            <a:ext cx="4980709" cy="4980709"/>
          </a:xfrm>
          <a:prstGeom prst="rect">
            <a:avLst/>
          </a:prstGeom>
        </p:spPr>
      </p:pic>
    </p:spTree>
    <p:extLst>
      <p:ext uri="{BB962C8B-B14F-4D97-AF65-F5344CB8AC3E}">
        <p14:creationId xmlns:p14="http://schemas.microsoft.com/office/powerpoint/2010/main" val="304704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79273" cy="3879273"/>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255" y="1690255"/>
            <a:ext cx="5167745" cy="5167745"/>
          </a:xfrm>
          <a:prstGeom prst="rect">
            <a:avLst/>
          </a:prstGeom>
        </p:spPr>
      </p:pic>
    </p:spTree>
    <p:extLst>
      <p:ext uri="{BB962C8B-B14F-4D97-AF65-F5344CB8AC3E}">
        <p14:creationId xmlns:p14="http://schemas.microsoft.com/office/powerpoint/2010/main" val="33983772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17" y="249381"/>
            <a:ext cx="8552873" cy="6414655"/>
          </a:xfrm>
          <a:prstGeom prst="rect">
            <a:avLst/>
          </a:prstGeom>
        </p:spPr>
      </p:pic>
    </p:spTree>
    <p:extLst>
      <p:ext uri="{BB962C8B-B14F-4D97-AF65-F5344CB8AC3E}">
        <p14:creationId xmlns:p14="http://schemas.microsoft.com/office/powerpoint/2010/main" val="29737064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252103" y="2397339"/>
            <a:ext cx="8148638" cy="512116"/>
          </a:xfrm>
          <a:prstGeom prst="rect">
            <a:avLst/>
          </a:prstGeom>
        </p:spPr>
        <p:txBody>
          <a:bodyPr>
            <a:normAutofit fontScale="90000"/>
          </a:bodyPr>
          <a:lstStyle/>
          <a:p>
            <a:pPr algn="l" defTabSz="365760">
              <a:buSzPct val="100000"/>
              <a:buFontTx/>
              <a:buChar char="•"/>
              <a:defRPr sz="720"/>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lang="pl-PL" sz="4900" b="1" dirty="0" smtClean="0">
                <a:solidFill>
                  <a:srgbClr val="002060"/>
                </a:solidFill>
                <a:latin typeface="Bahnschrift SemiBold" panose="020B0502040204020203" pitchFamily="34" charset="0"/>
              </a:rPr>
              <a:t> 	The 6th </a:t>
            </a:r>
            <a:r>
              <a:rPr lang="pl-PL" sz="4900" b="1" dirty="0" err="1" smtClean="0">
                <a:solidFill>
                  <a:srgbClr val="002060"/>
                </a:solidFill>
                <a:latin typeface="Bahnschrift SemiBold" panose="020B0502040204020203" pitchFamily="34" charset="0"/>
              </a:rPr>
              <a:t>workshop</a:t>
            </a:r>
            <a:r>
              <a:rPr sz="4900" b="1" dirty="0" smtClean="0">
                <a:solidFill>
                  <a:srgbClr val="002060"/>
                </a:solidFill>
                <a:latin typeface="Bahnschrift SemiBold" panose="020B0502040204020203" pitchFamily="34" charset="0"/>
              </a:rPr>
              <a:t/>
            </a:r>
            <a:br>
              <a:rPr sz="4900" b="1" dirty="0" smtClean="0">
                <a:solidFill>
                  <a:srgbClr val="002060"/>
                </a:solidFill>
                <a:latin typeface="Bahnschrift SemiBold" panose="020B0502040204020203" pitchFamily="34" charset="0"/>
              </a:rPr>
            </a:br>
            <a:r>
              <a:rPr sz="1800" b="1" dirty="0" smtClean="0"/>
              <a:t/>
            </a:r>
            <a:br>
              <a:rPr sz="1800" b="1" dirty="0" smtClean="0"/>
            </a:br>
            <a:r>
              <a:rPr sz="1800" dirty="0" smtClean="0"/>
              <a:t> </a:t>
            </a:r>
            <a:r>
              <a:rPr lang="pl-PL" sz="3600" dirty="0" smtClean="0"/>
              <a:t>We </a:t>
            </a:r>
            <a:r>
              <a:rPr lang="pl-PL" sz="3600" dirty="0" err="1" smtClean="0"/>
              <a:t>were</a:t>
            </a:r>
            <a:r>
              <a:rPr lang="pl-PL" sz="3600" dirty="0" smtClean="0"/>
              <a:t> learning </a:t>
            </a:r>
            <a:r>
              <a:rPr lang="pl-PL" sz="3600" dirty="0"/>
              <a:t>to </a:t>
            </a:r>
            <a:r>
              <a:rPr lang="pl-PL" sz="3600" dirty="0" err="1"/>
              <a:t>say</a:t>
            </a:r>
            <a:r>
              <a:rPr lang="pl-PL" sz="3600" dirty="0"/>
              <a:t> "no". </a:t>
            </a:r>
            <a:r>
              <a:rPr lang="pl-PL" sz="3600" dirty="0" err="1"/>
              <a:t>Let's</a:t>
            </a:r>
            <a:r>
              <a:rPr lang="pl-PL" sz="3600" dirty="0"/>
              <a:t> be </a:t>
            </a:r>
            <a:r>
              <a:rPr lang="pl-PL" sz="3600" dirty="0" err="1"/>
              <a:t>assertive</a:t>
            </a:r>
            <a:r>
              <a:rPr lang="pl-PL" sz="3600" dirty="0"/>
              <a:t> </a:t>
            </a:r>
            <a:r>
              <a:rPr lang="pl-PL" sz="3600" dirty="0" err="1"/>
              <a:t>when</a:t>
            </a:r>
            <a:r>
              <a:rPr lang="pl-PL" sz="3600" dirty="0"/>
              <a:t> we </a:t>
            </a:r>
            <a:r>
              <a:rPr lang="pl-PL" sz="3600" dirty="0" err="1"/>
              <a:t>don't</a:t>
            </a:r>
            <a:r>
              <a:rPr lang="pl-PL" sz="3600" dirty="0"/>
              <a:t> </a:t>
            </a:r>
            <a:r>
              <a:rPr lang="pl-PL" sz="3600" dirty="0" err="1"/>
              <a:t>like</a:t>
            </a:r>
            <a:r>
              <a:rPr lang="pl-PL" sz="3600" dirty="0"/>
              <a:t> the </a:t>
            </a:r>
            <a:r>
              <a:rPr lang="pl-PL" sz="3600" dirty="0" err="1"/>
              <a:t>behavior</a:t>
            </a:r>
            <a:r>
              <a:rPr lang="pl-PL" sz="3600" dirty="0"/>
              <a:t> of </a:t>
            </a:r>
            <a:r>
              <a:rPr lang="pl-PL" sz="3600" dirty="0" err="1" smtClean="0"/>
              <a:t>others</a:t>
            </a:r>
            <a:r>
              <a:rPr lang="pl-PL" sz="3600" dirty="0" smtClean="0"/>
              <a:t>, </a:t>
            </a:r>
            <a:r>
              <a:rPr lang="en-US" sz="3600" dirty="0"/>
              <a:t>when someone tries to force us to do something we do not want to do or wants to hurt us.</a:t>
            </a:r>
            <a:r>
              <a:rPr lang="pl-PL" sz="3600" dirty="0"/>
              <a:t/>
            </a:r>
            <a:br>
              <a:rPr lang="pl-PL" sz="3600" dirty="0"/>
            </a:br>
            <a:r>
              <a:rPr lang="pl-PL" sz="3600" dirty="0"/>
              <a:t/>
            </a:r>
            <a:br>
              <a:rPr lang="pl-PL" sz="3600" dirty="0"/>
            </a:br>
            <a:r>
              <a:rPr lang="pl-PL" sz="3600" dirty="0"/>
              <a:t/>
            </a:r>
            <a:br>
              <a:rPr lang="pl-PL" sz="3600" dirty="0"/>
            </a:br>
            <a:r>
              <a:rPr lang="pl-PL" sz="3600" dirty="0"/>
              <a:t/>
            </a:r>
            <a:br>
              <a:rPr lang="pl-PL" sz="3600" dirty="0"/>
            </a:br>
            <a:r>
              <a:rPr sz="3600" dirty="0"/>
              <a:t/>
            </a:r>
            <a:br>
              <a:rPr sz="3600" dirty="0"/>
            </a:br>
            <a:r>
              <a:rPr sz="1800" dirty="0" smtClean="0"/>
              <a:t> </a:t>
            </a:r>
            <a:br>
              <a:rPr sz="1800" dirty="0" smtClean="0"/>
            </a:br>
            <a:endParaRPr sz="1800" dirty="0"/>
          </a:p>
        </p:txBody>
      </p:sp>
      <p:pic>
        <p:nvPicPr>
          <p:cNvPr id="3" name="Obraz 2"/>
          <p:cNvPicPr>
            <a:picLocks noChangeAspect="1"/>
          </p:cNvPicPr>
          <p:nvPr/>
        </p:nvPicPr>
        <p:blipFill rotWithShape="1">
          <a:blip r:embed="rId3">
            <a:extLst>
              <a:ext uri="{28A0092B-C50C-407E-A947-70E740481C1C}">
                <a14:useLocalDpi xmlns:a14="http://schemas.microsoft.com/office/drawing/2010/main" val="0"/>
              </a:ext>
            </a:extLst>
          </a:blip>
          <a:srcRect t="17658"/>
          <a:stretch/>
        </p:blipFill>
        <p:spPr>
          <a:xfrm>
            <a:off x="2008907" y="3283528"/>
            <a:ext cx="5361709" cy="3311236"/>
          </a:xfrm>
          <a:prstGeom prst="rect">
            <a:avLst/>
          </a:prstGeom>
        </p:spPr>
      </p:pic>
    </p:spTree>
    <p:extLst>
      <p:ext uri="{BB962C8B-B14F-4D97-AF65-F5344CB8AC3E}">
        <p14:creationId xmlns:p14="http://schemas.microsoft.com/office/powerpoint/2010/main" val="1229444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368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47242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487630" y="471557"/>
            <a:ext cx="8148638" cy="1315680"/>
          </a:xfrm>
          <a:prstGeom prst="rect">
            <a:avLst/>
          </a:prstGeom>
        </p:spPr>
        <p:txBody>
          <a:bodyPr>
            <a:normAutofit fontScale="90000"/>
          </a:bodyPr>
          <a:lstStyle/>
          <a:p>
            <a:pPr algn="l" defTabSz="365760">
              <a:buSzPct val="100000"/>
              <a:buFontTx/>
              <a:buChar char="•"/>
              <a:defRPr sz="720"/>
            </a:pPr>
            <a:r>
              <a:rPr dirty="0"/>
              <a:t/>
            </a:r>
            <a:br>
              <a:rPr dirty="0"/>
            </a:br>
            <a:r>
              <a:rPr dirty="0"/>
              <a:t/>
            </a:r>
            <a:br>
              <a:rPr dirty="0"/>
            </a:br>
            <a:r>
              <a:rPr dirty="0"/>
              <a:t/>
            </a:r>
            <a:br>
              <a:rPr dirty="0"/>
            </a:br>
            <a:r>
              <a:rPr dirty="0"/>
              <a:t/>
            </a:r>
            <a:br>
              <a:rPr dirty="0"/>
            </a:br>
            <a:r>
              <a:rPr dirty="0"/>
              <a:t/>
            </a:r>
            <a:br>
              <a:rPr dirty="0"/>
            </a:br>
            <a:r>
              <a:rPr lang="pl-PL" sz="4900" b="1" dirty="0">
                <a:solidFill>
                  <a:srgbClr val="002060"/>
                </a:solidFill>
                <a:latin typeface="Bahnschrift SemiBold" panose="020B0502040204020203" pitchFamily="34" charset="0"/>
              </a:rPr>
              <a:t> 	</a:t>
            </a:r>
            <a:r>
              <a:rPr lang="pl-PL" sz="4900" b="1" dirty="0" smtClean="0">
                <a:solidFill>
                  <a:srgbClr val="002060"/>
                </a:solidFill>
                <a:latin typeface="Bahnschrift SemiBold" panose="020B0502040204020203" pitchFamily="34" charset="0"/>
              </a:rPr>
              <a:t>The 1st </a:t>
            </a:r>
            <a:r>
              <a:rPr lang="pl-PL" sz="4900" b="1" dirty="0" err="1" smtClean="0">
                <a:solidFill>
                  <a:srgbClr val="002060"/>
                </a:solidFill>
                <a:latin typeface="Bahnschrift SemiBold" panose="020B0502040204020203" pitchFamily="34" charset="0"/>
              </a:rPr>
              <a:t>workshop</a:t>
            </a:r>
            <a:r>
              <a:rPr sz="4900" b="1" dirty="0">
                <a:solidFill>
                  <a:srgbClr val="002060"/>
                </a:solidFill>
                <a:latin typeface="Bahnschrift SemiBold" panose="020B0502040204020203" pitchFamily="34" charset="0"/>
              </a:rPr>
              <a:t/>
            </a:r>
            <a:br>
              <a:rPr sz="4900" b="1" dirty="0">
                <a:solidFill>
                  <a:srgbClr val="002060"/>
                </a:solidFill>
                <a:latin typeface="Bahnschrift SemiBold" panose="020B0502040204020203" pitchFamily="34" charset="0"/>
              </a:rPr>
            </a:br>
            <a:r>
              <a:rPr sz="1800" b="1" dirty="0"/>
              <a:t/>
            </a:r>
            <a:br>
              <a:rPr sz="1800" b="1" dirty="0"/>
            </a:br>
            <a:r>
              <a:rPr sz="1800" dirty="0"/>
              <a:t> </a:t>
            </a:r>
            <a:r>
              <a:rPr lang="pl-PL" sz="3600" dirty="0"/>
              <a:t>We </a:t>
            </a:r>
            <a:r>
              <a:rPr lang="pl-PL" sz="3600" dirty="0" err="1"/>
              <a:t>were</a:t>
            </a:r>
            <a:r>
              <a:rPr lang="pl-PL" sz="3600" dirty="0"/>
              <a:t> learning trust and </a:t>
            </a:r>
            <a:r>
              <a:rPr lang="pl-PL" sz="3600" dirty="0" err="1"/>
              <a:t>cooperation</a:t>
            </a:r>
            <a:r>
              <a:rPr lang="pl-PL" sz="3600" dirty="0"/>
              <a:t>.</a:t>
            </a:r>
            <a:br>
              <a:rPr lang="pl-PL" sz="3600" dirty="0"/>
            </a:br>
            <a:r>
              <a:rPr sz="2200" i="1" dirty="0"/>
              <a:t/>
            </a:r>
            <a:br>
              <a:rPr sz="2200" i="1" dirty="0"/>
            </a:br>
            <a:r>
              <a:rPr sz="1800" dirty="0"/>
              <a:t> </a:t>
            </a:r>
            <a:br>
              <a:rPr sz="1800" dirty="0"/>
            </a:br>
            <a:endParaRPr sz="1800"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464" y="1939636"/>
            <a:ext cx="4736177" cy="4765964"/>
          </a:xfrm>
          <a:prstGeom prst="rect">
            <a:avLst/>
          </a:prstGeom>
        </p:spPr>
      </p:pic>
    </p:spTree>
    <p:extLst>
      <p:ext uri="{BB962C8B-B14F-4D97-AF65-F5344CB8AC3E}">
        <p14:creationId xmlns:p14="http://schemas.microsoft.com/office/powerpoint/2010/main" val="564021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6363" y="930902"/>
            <a:ext cx="8465128" cy="4524315"/>
          </a:xfrm>
          <a:prstGeom prst="rect">
            <a:avLst/>
          </a:prstGeom>
        </p:spPr>
        <p:txBody>
          <a:bodyPr wrap="square">
            <a:spAutoFit/>
          </a:bodyPr>
          <a:lstStyle/>
          <a:p>
            <a:r>
              <a:rPr lang="en-US" sz="3600" b="1" dirty="0"/>
              <a:t>Conclusions</a:t>
            </a:r>
            <a:r>
              <a:rPr lang="en-US" sz="3600" dirty="0" smtClean="0"/>
              <a:t>:</a:t>
            </a:r>
            <a:endParaRPr lang="pl-PL" sz="3600" dirty="0" smtClean="0"/>
          </a:p>
          <a:p>
            <a:r>
              <a:rPr lang="en-US" sz="3600" dirty="0"/>
              <a:t/>
            </a:r>
            <a:br>
              <a:rPr lang="en-US" sz="3600" dirty="0"/>
            </a:br>
            <a:r>
              <a:rPr lang="en-US" sz="3600" dirty="0"/>
              <a:t>Thanks to the participation in the workshop, we have become:</a:t>
            </a:r>
            <a:br>
              <a:rPr lang="en-US" sz="3600" dirty="0"/>
            </a:br>
            <a:r>
              <a:rPr lang="en-US" sz="3600" dirty="0"/>
              <a:t>- more confident, assertive, on the other hand open to others, more sensitive, we have learned to notice and name emotions in others, express our own emotions.</a:t>
            </a:r>
            <a:endParaRPr lang="pl-PL" sz="3600" dirty="0"/>
          </a:p>
        </p:txBody>
      </p:sp>
    </p:spTree>
    <p:extLst>
      <p:ext uri="{BB962C8B-B14F-4D97-AF65-F5344CB8AC3E}">
        <p14:creationId xmlns:p14="http://schemas.microsoft.com/office/powerpoint/2010/main" val="21743733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091" y="0"/>
            <a:ext cx="4675909" cy="4675909"/>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9909"/>
            <a:ext cx="4468091" cy="4468091"/>
          </a:xfrm>
          <a:prstGeom prst="rect">
            <a:avLst/>
          </a:prstGeom>
        </p:spPr>
      </p:pic>
    </p:spTree>
    <p:extLst>
      <p:ext uri="{BB962C8B-B14F-4D97-AF65-F5344CB8AC3E}">
        <p14:creationId xmlns:p14="http://schemas.microsoft.com/office/powerpoint/2010/main" val="24563468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459921" y="707084"/>
            <a:ext cx="8148638" cy="1315680"/>
          </a:xfrm>
          <a:prstGeom prst="rect">
            <a:avLst/>
          </a:prstGeom>
        </p:spPr>
        <p:txBody>
          <a:bodyPr>
            <a:normAutofit fontScale="90000"/>
          </a:bodyPr>
          <a:lstStyle/>
          <a:p>
            <a:pPr algn="l" defTabSz="365760">
              <a:buSzPct val="100000"/>
              <a:buFontTx/>
              <a:buChar char="•"/>
              <a:defRPr sz="720"/>
            </a:pPr>
            <a:r>
              <a:rPr dirty="0"/>
              <a:t/>
            </a:r>
            <a:br>
              <a:rPr dirty="0"/>
            </a:br>
            <a:r>
              <a:rPr dirty="0"/>
              <a:t/>
            </a:r>
            <a:br>
              <a:rPr dirty="0"/>
            </a:br>
            <a:r>
              <a:rPr dirty="0"/>
              <a:t/>
            </a:r>
            <a:br>
              <a:rPr dirty="0"/>
            </a:br>
            <a:r>
              <a:rPr dirty="0"/>
              <a:t/>
            </a:r>
            <a:br>
              <a:rPr dirty="0"/>
            </a:br>
            <a:r>
              <a:rPr dirty="0"/>
              <a:t/>
            </a:r>
            <a:br>
              <a:rPr dirty="0"/>
            </a:br>
            <a:r>
              <a:rPr lang="pl-PL" sz="4900" b="1" dirty="0">
                <a:solidFill>
                  <a:srgbClr val="002060"/>
                </a:solidFill>
                <a:latin typeface="Bahnschrift SemiBold" panose="020B0502040204020203" pitchFamily="34" charset="0"/>
              </a:rPr>
              <a:t> 	</a:t>
            </a:r>
            <a:r>
              <a:rPr lang="pl-PL" sz="4900" b="1" dirty="0" smtClean="0">
                <a:solidFill>
                  <a:srgbClr val="002060"/>
                </a:solidFill>
                <a:latin typeface="Bahnschrift SemiBold" panose="020B0502040204020203" pitchFamily="34" charset="0"/>
              </a:rPr>
              <a:t>The 2nd </a:t>
            </a:r>
            <a:r>
              <a:rPr lang="pl-PL" sz="4900" b="1" dirty="0" err="1" smtClean="0">
                <a:solidFill>
                  <a:srgbClr val="002060"/>
                </a:solidFill>
                <a:latin typeface="Bahnschrift SemiBold" panose="020B0502040204020203" pitchFamily="34" charset="0"/>
              </a:rPr>
              <a:t>workshop</a:t>
            </a:r>
            <a:r>
              <a:rPr sz="4900" b="1" dirty="0">
                <a:solidFill>
                  <a:srgbClr val="002060"/>
                </a:solidFill>
                <a:latin typeface="Bahnschrift SemiBold" panose="020B0502040204020203" pitchFamily="34" charset="0"/>
              </a:rPr>
              <a:t/>
            </a:r>
            <a:br>
              <a:rPr sz="4900" b="1" dirty="0">
                <a:solidFill>
                  <a:srgbClr val="002060"/>
                </a:solidFill>
                <a:latin typeface="Bahnschrift SemiBold" panose="020B0502040204020203" pitchFamily="34" charset="0"/>
              </a:rPr>
            </a:br>
            <a:r>
              <a:rPr sz="1800" b="1" dirty="0"/>
              <a:t/>
            </a:r>
            <a:br>
              <a:rPr sz="1800" b="1" dirty="0"/>
            </a:br>
            <a:r>
              <a:rPr sz="1800" dirty="0"/>
              <a:t> </a:t>
            </a:r>
            <a:r>
              <a:rPr lang="pl-PL" sz="3600" dirty="0"/>
              <a:t>We </a:t>
            </a:r>
            <a:r>
              <a:rPr lang="pl-PL" sz="3600" dirty="0" err="1" smtClean="0"/>
              <a:t>were</a:t>
            </a:r>
            <a:r>
              <a:rPr lang="pl-PL" sz="3600" dirty="0" smtClean="0"/>
              <a:t> learning to </a:t>
            </a:r>
            <a:r>
              <a:rPr lang="pl-PL" sz="3600" dirty="0" err="1" smtClean="0"/>
              <a:t>recognize</a:t>
            </a:r>
            <a:r>
              <a:rPr lang="pl-PL" sz="3600" dirty="0" smtClean="0"/>
              <a:t> </a:t>
            </a:r>
            <a:r>
              <a:rPr lang="pl-PL" sz="3600" dirty="0" err="1"/>
              <a:t>feelings</a:t>
            </a:r>
            <a:r>
              <a:rPr lang="pl-PL" sz="3600" dirty="0"/>
              <a:t>, </a:t>
            </a:r>
            <a:r>
              <a:rPr lang="pl-PL" sz="3600" dirty="0" err="1"/>
              <a:t>emotions</a:t>
            </a:r>
            <a:r>
              <a:rPr lang="pl-PL" sz="3600" dirty="0"/>
              <a:t> and </a:t>
            </a:r>
            <a:r>
              <a:rPr lang="pl-PL" sz="3600" dirty="0" err="1"/>
              <a:t>intentions</a:t>
            </a:r>
            <a:r>
              <a:rPr lang="pl-PL" sz="3600" dirty="0"/>
              <a:t/>
            </a:r>
            <a:br>
              <a:rPr lang="pl-PL" sz="3600" dirty="0"/>
            </a:br>
            <a:r>
              <a:rPr sz="2200" i="1" dirty="0"/>
              <a:t/>
            </a:r>
            <a:br>
              <a:rPr sz="2200" i="1" dirty="0"/>
            </a:br>
            <a:r>
              <a:rPr sz="1800" dirty="0"/>
              <a:t> </a:t>
            </a:r>
            <a:br>
              <a:rPr sz="1800" dirty="0"/>
            </a:br>
            <a:endParaRPr sz="1800"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64" y="2327564"/>
            <a:ext cx="4530436" cy="4530436"/>
          </a:xfrm>
          <a:prstGeom prst="rect">
            <a:avLst/>
          </a:prstGeom>
        </p:spPr>
      </p:pic>
    </p:spTree>
    <p:extLst>
      <p:ext uri="{BB962C8B-B14F-4D97-AF65-F5344CB8AC3E}">
        <p14:creationId xmlns:p14="http://schemas.microsoft.com/office/powerpoint/2010/main" val="789315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939637"/>
            <a:ext cx="4918363" cy="4918363"/>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48545" cy="3948545"/>
          </a:xfrm>
          <a:prstGeom prst="rect">
            <a:avLst/>
          </a:prstGeom>
        </p:spPr>
      </p:pic>
      <p:sp>
        <p:nvSpPr>
          <p:cNvPr id="4" name="Prostokąt 3"/>
          <p:cNvSpPr/>
          <p:nvPr/>
        </p:nvSpPr>
        <p:spPr>
          <a:xfrm>
            <a:off x="4287981" y="321071"/>
            <a:ext cx="4572000" cy="1384995"/>
          </a:xfrm>
          <a:prstGeom prst="rect">
            <a:avLst/>
          </a:prstGeom>
        </p:spPr>
        <p:txBody>
          <a:bodyPr>
            <a:spAutoFit/>
          </a:bodyPr>
          <a:lstStyle/>
          <a:p>
            <a:r>
              <a:rPr lang="en-US" sz="2800" dirty="0"/>
              <a:t>Based on facial expressions we </a:t>
            </a:r>
            <a:r>
              <a:rPr lang="en-US" sz="2800" dirty="0" smtClean="0"/>
              <a:t>recognize</a:t>
            </a:r>
            <a:r>
              <a:rPr lang="pl-PL" sz="2800" dirty="0" smtClean="0"/>
              <a:t>d</a:t>
            </a:r>
            <a:r>
              <a:rPr lang="en-US" sz="2800" dirty="0" smtClean="0"/>
              <a:t> </a:t>
            </a:r>
            <a:r>
              <a:rPr lang="en-US" sz="2800" dirty="0"/>
              <a:t>the mood of the other person.</a:t>
            </a:r>
            <a:endParaRPr lang="pl-PL" sz="2800" dirty="0"/>
          </a:p>
        </p:txBody>
      </p:sp>
    </p:spTree>
    <p:extLst>
      <p:ext uri="{BB962C8B-B14F-4D97-AF65-F5344CB8AC3E}">
        <p14:creationId xmlns:p14="http://schemas.microsoft.com/office/powerpoint/2010/main" val="11951133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 DZIEŃ WIZYTY  - powitanie w domu kultury w Popovac (greeting in house of culture in Popovac)  - występy uczniów, śpiewy i tańce ludowe (student’s performances, singing and folk dance)  - odśpiewanie hymnów Chorwacji, Polski, Włoch, Hiszpanii i Katalonii (bardzo ładny gest gospodarzy w stosunku do gości, szczególnie z Katalonii) (singing national anthems of Croatia, Poland, Italy, Spain and Catalonia) [realy nice gesture of the hosts towards to guests)"/>
          <p:cNvSpPr txBox="1">
            <a:spLocks noGrp="1"/>
          </p:cNvSpPr>
          <p:nvPr>
            <p:ph type="title" idx="4294967295"/>
          </p:nvPr>
        </p:nvSpPr>
        <p:spPr>
          <a:xfrm>
            <a:off x="376794" y="2577448"/>
            <a:ext cx="8148638" cy="1315680"/>
          </a:xfrm>
          <a:prstGeom prst="rect">
            <a:avLst/>
          </a:prstGeom>
        </p:spPr>
        <p:txBody>
          <a:bodyPr>
            <a:normAutofit fontScale="90000"/>
          </a:bodyPr>
          <a:lstStyle/>
          <a:p>
            <a:pPr algn="l" defTabSz="365760">
              <a:buSzPct val="100000"/>
              <a:buFontTx/>
              <a:buChar char="•"/>
              <a:defRPr sz="720"/>
            </a:pPr>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lang="pl-PL" sz="4900" b="1" dirty="0" smtClean="0">
                <a:solidFill>
                  <a:srgbClr val="002060"/>
                </a:solidFill>
                <a:latin typeface="Bahnschrift SemiBold" panose="020B0502040204020203" pitchFamily="34" charset="0"/>
              </a:rPr>
              <a:t> 	The 3rd </a:t>
            </a:r>
            <a:r>
              <a:rPr lang="pl-PL" sz="4900" b="1" dirty="0" err="1" smtClean="0">
                <a:solidFill>
                  <a:srgbClr val="002060"/>
                </a:solidFill>
                <a:latin typeface="Bahnschrift SemiBold" panose="020B0502040204020203" pitchFamily="34" charset="0"/>
              </a:rPr>
              <a:t>workshop</a:t>
            </a:r>
            <a:r>
              <a:rPr sz="4900" b="1" dirty="0" smtClean="0">
                <a:solidFill>
                  <a:srgbClr val="002060"/>
                </a:solidFill>
                <a:latin typeface="Bahnschrift SemiBold" panose="020B0502040204020203" pitchFamily="34" charset="0"/>
              </a:rPr>
              <a:t/>
            </a:r>
            <a:br>
              <a:rPr sz="4900" b="1" dirty="0" smtClean="0">
                <a:solidFill>
                  <a:srgbClr val="002060"/>
                </a:solidFill>
                <a:latin typeface="Bahnschrift SemiBold" panose="020B0502040204020203" pitchFamily="34" charset="0"/>
              </a:rPr>
            </a:br>
            <a:r>
              <a:rPr sz="1800" b="1" dirty="0" smtClean="0"/>
              <a:t/>
            </a:r>
            <a:br>
              <a:rPr sz="1800" b="1" dirty="0" smtClean="0"/>
            </a:br>
            <a:r>
              <a:rPr sz="1800" dirty="0" smtClean="0"/>
              <a:t> </a:t>
            </a:r>
            <a:r>
              <a:rPr lang="pl-PL" sz="3600" dirty="0"/>
              <a:t>I</a:t>
            </a:r>
            <a:r>
              <a:rPr lang="pl-PL" sz="3600" dirty="0" smtClean="0"/>
              <a:t>n </a:t>
            </a:r>
            <a:r>
              <a:rPr lang="pl-PL" sz="3600" dirty="0"/>
              <a:t>the </a:t>
            </a:r>
            <a:r>
              <a:rPr lang="pl-PL" sz="3600" dirty="0" err="1"/>
              <a:t>boarding</a:t>
            </a:r>
            <a:r>
              <a:rPr lang="pl-PL" sz="3600" dirty="0"/>
              <a:t> </a:t>
            </a:r>
            <a:r>
              <a:rPr lang="pl-PL" sz="3600" dirty="0" err="1"/>
              <a:t>school</a:t>
            </a:r>
            <a:r>
              <a:rPr lang="pl-PL" sz="3600" dirty="0"/>
              <a:t> w</a:t>
            </a:r>
            <a:r>
              <a:rPr lang="pl-PL" sz="3600" dirty="0" smtClean="0"/>
              <a:t>e </a:t>
            </a:r>
            <a:r>
              <a:rPr lang="pl-PL" sz="3600" dirty="0" err="1"/>
              <a:t>started</a:t>
            </a:r>
            <a:r>
              <a:rPr lang="pl-PL" sz="3600" dirty="0"/>
              <a:t> with a </a:t>
            </a:r>
            <a:r>
              <a:rPr lang="pl-PL" sz="3600" dirty="0" err="1"/>
              <a:t>game</a:t>
            </a:r>
            <a:r>
              <a:rPr lang="pl-PL" sz="3600" dirty="0"/>
              <a:t> </a:t>
            </a:r>
            <a:r>
              <a:rPr lang="pl-PL" sz="3600" dirty="0" smtClean="0"/>
              <a:t>in </a:t>
            </a:r>
            <a:r>
              <a:rPr lang="pl-PL" sz="3600" dirty="0" err="1"/>
              <a:t>pairs</a:t>
            </a:r>
            <a:r>
              <a:rPr lang="pl-PL" sz="3600" dirty="0"/>
              <a:t> </a:t>
            </a:r>
            <a:r>
              <a:rPr lang="pl-PL" sz="3600" dirty="0" err="1"/>
              <a:t>named</a:t>
            </a:r>
            <a:r>
              <a:rPr lang="pl-PL" sz="3600" dirty="0"/>
              <a:t> „</a:t>
            </a:r>
            <a:r>
              <a:rPr lang="pl-PL" sz="3600" dirty="0" err="1"/>
              <a:t>Make</a:t>
            </a:r>
            <a:r>
              <a:rPr lang="pl-PL" sz="3600" dirty="0"/>
              <a:t> me </a:t>
            </a:r>
            <a:r>
              <a:rPr lang="pl-PL" sz="3600" dirty="0" err="1"/>
              <a:t>laugh</a:t>
            </a:r>
            <a:r>
              <a:rPr lang="pl-PL" sz="3600" dirty="0"/>
              <a:t>”. The most </a:t>
            </a:r>
            <a:r>
              <a:rPr lang="pl-PL" sz="3600" dirty="0" err="1"/>
              <a:t>difficult</a:t>
            </a:r>
            <a:r>
              <a:rPr lang="pl-PL" sz="3600" dirty="0"/>
              <a:t> one to </a:t>
            </a:r>
            <a:r>
              <a:rPr lang="pl-PL" sz="3600" dirty="0" err="1"/>
              <a:t>make</a:t>
            </a:r>
            <a:r>
              <a:rPr lang="pl-PL" sz="3600" dirty="0"/>
              <a:t> </a:t>
            </a:r>
            <a:r>
              <a:rPr lang="pl-PL" sz="3600" dirty="0" err="1"/>
              <a:t>laugh</a:t>
            </a:r>
            <a:r>
              <a:rPr lang="pl-PL" sz="3600" dirty="0"/>
              <a:t> was Amelka. </a:t>
            </a:r>
            <a:r>
              <a:rPr lang="pl-PL" sz="3600" dirty="0" smtClean="0"/>
              <a:t/>
            </a:r>
            <a:br>
              <a:rPr lang="pl-PL" sz="3600" dirty="0" smtClean="0"/>
            </a:br>
            <a:r>
              <a:rPr lang="pl-PL" sz="3600" dirty="0" smtClean="0"/>
              <a:t>Then</a:t>
            </a:r>
            <a:r>
              <a:rPr lang="pl-PL" sz="3600" dirty="0"/>
              <a:t>, </a:t>
            </a:r>
            <a:r>
              <a:rPr lang="pl-PL" sz="3600" dirty="0" err="1"/>
              <a:t>two</a:t>
            </a:r>
            <a:r>
              <a:rPr lang="pl-PL" sz="3600" dirty="0"/>
              <a:t> </a:t>
            </a:r>
            <a:r>
              <a:rPr lang="pl-PL" sz="3600" dirty="0" err="1"/>
              <a:t>teams</a:t>
            </a:r>
            <a:r>
              <a:rPr lang="pl-PL" sz="3600" dirty="0"/>
              <a:t> </a:t>
            </a:r>
            <a:r>
              <a:rPr lang="pl-PL" sz="3600" dirty="0" err="1"/>
              <a:t>competed</a:t>
            </a:r>
            <a:r>
              <a:rPr lang="pl-PL" sz="3600" dirty="0"/>
              <a:t> </a:t>
            </a:r>
            <a:r>
              <a:rPr lang="pl-PL" sz="3600" dirty="0" smtClean="0"/>
              <a:t>in </a:t>
            </a:r>
            <a:r>
              <a:rPr lang="pl-PL" sz="3600" dirty="0"/>
              <a:t>a </a:t>
            </a:r>
            <a:r>
              <a:rPr lang="pl-PL" sz="3600" dirty="0" err="1"/>
              <a:t>game</a:t>
            </a:r>
            <a:r>
              <a:rPr lang="pl-PL" sz="3600" dirty="0"/>
              <a:t> „ </a:t>
            </a:r>
            <a:r>
              <a:rPr lang="pl-PL" sz="3600" dirty="0" err="1"/>
              <a:t>Chinese</a:t>
            </a:r>
            <a:r>
              <a:rPr lang="pl-PL" sz="3600" dirty="0"/>
              <a:t> </a:t>
            </a:r>
            <a:r>
              <a:rPr lang="pl-PL" sz="3600" dirty="0" err="1"/>
              <a:t>whispers</a:t>
            </a:r>
            <a:r>
              <a:rPr lang="pl-PL" sz="3600" dirty="0"/>
              <a:t>”, and </a:t>
            </a:r>
            <a:r>
              <a:rPr lang="pl-PL" sz="3600" dirty="0" err="1"/>
              <a:t>at</a:t>
            </a:r>
            <a:r>
              <a:rPr lang="pl-PL" sz="3600" dirty="0"/>
              <a:t> the end</a:t>
            </a:r>
            <a:r>
              <a:rPr lang="pl-PL" sz="3600" dirty="0" smtClean="0"/>
              <a:t>, </a:t>
            </a:r>
            <a:r>
              <a:rPr lang="pl-PL" sz="3600" dirty="0"/>
              <a:t>we </a:t>
            </a:r>
            <a:r>
              <a:rPr lang="pl-PL" sz="3600" dirty="0" err="1"/>
              <a:t>were</a:t>
            </a:r>
            <a:r>
              <a:rPr lang="pl-PL" sz="3600" dirty="0"/>
              <a:t> </a:t>
            </a:r>
            <a:r>
              <a:rPr lang="pl-PL" sz="3600" dirty="0" err="1"/>
              <a:t>expressing</a:t>
            </a:r>
            <a:r>
              <a:rPr lang="pl-PL" sz="3600" dirty="0"/>
              <a:t> </a:t>
            </a:r>
            <a:r>
              <a:rPr lang="pl-PL" sz="3600" dirty="0" err="1"/>
              <a:t>different</a:t>
            </a:r>
            <a:r>
              <a:rPr lang="pl-PL" sz="3600" dirty="0"/>
              <a:t> </a:t>
            </a:r>
            <a:r>
              <a:rPr lang="pl-PL" sz="3600" dirty="0" err="1"/>
              <a:t>emotions</a:t>
            </a:r>
            <a:r>
              <a:rPr lang="pl-PL" sz="3600" dirty="0"/>
              <a:t> with </a:t>
            </a:r>
            <a:r>
              <a:rPr lang="pl-PL" sz="3600" dirty="0" err="1"/>
              <a:t>gestures</a:t>
            </a:r>
            <a:r>
              <a:rPr lang="pl-PL" sz="3600" dirty="0"/>
              <a:t>.</a:t>
            </a:r>
            <a:br>
              <a:rPr lang="pl-PL" sz="3600" dirty="0"/>
            </a:br>
            <a:r>
              <a:rPr lang="pl-PL" sz="3600" dirty="0"/>
              <a:t/>
            </a:r>
            <a:br>
              <a:rPr lang="pl-PL" sz="3600" dirty="0"/>
            </a:br>
            <a:r>
              <a:rPr sz="3600" dirty="0"/>
              <a:t/>
            </a:r>
            <a:br>
              <a:rPr sz="3600" dirty="0"/>
            </a:br>
            <a:r>
              <a:rPr sz="1800" dirty="0" smtClean="0"/>
              <a:t> </a:t>
            </a:r>
            <a:br>
              <a:rPr sz="1800" dirty="0" smtClean="0"/>
            </a:br>
            <a:endParaRPr sz="1800" dirty="0"/>
          </a:p>
        </p:txBody>
      </p:sp>
    </p:spTree>
    <p:extLst>
      <p:ext uri="{BB962C8B-B14F-4D97-AF65-F5344CB8AC3E}">
        <p14:creationId xmlns:p14="http://schemas.microsoft.com/office/powerpoint/2010/main" val="1771143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8873" cy="3366655"/>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64" y="3002972"/>
            <a:ext cx="5140036" cy="3855027"/>
          </a:xfrm>
          <a:prstGeom prst="rect">
            <a:avLst/>
          </a:prstGeom>
        </p:spPr>
      </p:pic>
    </p:spTree>
    <p:extLst>
      <p:ext uri="{BB962C8B-B14F-4D97-AF65-F5344CB8AC3E}">
        <p14:creationId xmlns:p14="http://schemas.microsoft.com/office/powerpoint/2010/main" val="25141712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79289" cy="4128655"/>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18" y="2327564"/>
            <a:ext cx="6040581" cy="4530436"/>
          </a:xfrm>
          <a:prstGeom prst="rect">
            <a:avLst/>
          </a:prstGeom>
        </p:spPr>
      </p:pic>
    </p:spTree>
    <p:extLst>
      <p:ext uri="{BB962C8B-B14F-4D97-AF65-F5344CB8AC3E}">
        <p14:creationId xmlns:p14="http://schemas.microsoft.com/office/powerpoint/2010/main" val="13174831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0545" cy="3532909"/>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290" y="2646218"/>
            <a:ext cx="5615709" cy="4211782"/>
          </a:xfrm>
          <a:prstGeom prst="rect">
            <a:avLst/>
          </a:prstGeom>
        </p:spPr>
      </p:pic>
    </p:spTree>
    <p:extLst>
      <p:ext uri="{BB962C8B-B14F-4D97-AF65-F5344CB8AC3E}">
        <p14:creationId xmlns:p14="http://schemas.microsoft.com/office/powerpoint/2010/main" val="4003764992"/>
      </p:ext>
    </p:extLst>
  </p:cSld>
  <p:clrMapOvr>
    <a:masterClrMapping/>
  </p:clrMapOvr>
  <p:transition spd="med"/>
</p:sld>
</file>

<file path=ppt/theme/theme1.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otyw pakietu Office">
      <a:majorFont>
        <a:latin typeface="Calibri"/>
        <a:ea typeface="Calibri"/>
        <a:cs typeface="Calibri"/>
      </a:majorFont>
      <a:minorFont>
        <a:latin typeface="Helvetica"/>
        <a:ea typeface="Helvetica"/>
        <a:cs typeface="Helvetica"/>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otyw pakietu Office">
      <a:majorFont>
        <a:latin typeface="Calibri"/>
        <a:ea typeface="Calibri"/>
        <a:cs typeface="Calibri"/>
      </a:majorFont>
      <a:minorFont>
        <a:latin typeface="Helvetica"/>
        <a:ea typeface="Helvetica"/>
        <a:cs typeface="Helvetica"/>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888</TotalTime>
  <Words>33</Words>
  <Application>Microsoft Office PowerPoint</Application>
  <PresentationFormat>Pokaz na ekranie (4:3)</PresentationFormat>
  <Paragraphs>13</Paragraphs>
  <Slides>20</Slides>
  <Notes>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Bahnschrift SemiBold</vt:lpstr>
      <vt:lpstr>Bahnschrift SemiBold SemiConden</vt:lpstr>
      <vt:lpstr>Calibri</vt:lpstr>
      <vt:lpstr>Motyw pakietu Office</vt:lpstr>
      <vt:lpstr>,,The Future Begins Today”  </vt:lpstr>
      <vt:lpstr>       The 1st workshop   We were learning trust and cooperation.    </vt:lpstr>
      <vt:lpstr>Prezentacja programu PowerPoint</vt:lpstr>
      <vt:lpstr>       The 2nd workshop   We were learning to recognize feelings, emotions and intentions    </vt:lpstr>
      <vt:lpstr>Prezentacja programu PowerPoint</vt:lpstr>
      <vt:lpstr>       The 3rd workshop   In the boarding school we started with a game in pairs named „Make me laugh”. The most difficult one to make laugh was Amelka.  Then, two teams competed in a game „ Chinese whispers”, and at the end, we were expressing different emotions with gestures.     </vt:lpstr>
      <vt:lpstr>Prezentacja programu PowerPoint</vt:lpstr>
      <vt:lpstr>Prezentacja programu PowerPoint</vt:lpstr>
      <vt:lpstr>Prezentacja programu PowerPoint</vt:lpstr>
      <vt:lpstr>Prezentacja programu PowerPoint</vt:lpstr>
      <vt:lpstr>       The 4th workshop   We used playing with chairs from the visit to Croatia :) and practiced cooperation in a team, focusing on gestures and non-verbal speech.      </vt:lpstr>
      <vt:lpstr>        Each team has got a piece of paper with a name of a machine  ( helicopter, lawn mower, a trucck, traktor...) which the members are supposed to imitate. Each team member is a different part od the machine. The goal is to guess the names of the other teams' machines.       </vt:lpstr>
      <vt:lpstr>Prezentacja programu PowerPoint</vt:lpstr>
      <vt:lpstr>       The 5th workshop   We were learning empathy, we focused on the other person.       </vt:lpstr>
      <vt:lpstr>Prezentacja programu PowerPoint</vt:lpstr>
      <vt:lpstr>Prezentacja programu PowerPoint</vt:lpstr>
      <vt:lpstr>       The 6th workshop   We were learning to say "no". Let's be assertive when we don't like the behavior of others, when someone tries to force us to do something we do not want to do or wants to hurt us.       </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,,Przyszłość zaczyna się dziś” Erasmus+ (Future begins now)</dc:title>
  <dc:creator>Albert</dc:creator>
  <cp:lastModifiedBy>1</cp:lastModifiedBy>
  <cp:revision>43</cp:revision>
  <dcterms:modified xsi:type="dcterms:W3CDTF">2021-05-03T16:40:45Z</dcterms:modified>
</cp:coreProperties>
</file>