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332" r:id="rId14"/>
    <p:sldId id="269" r:id="rId15"/>
    <p:sldId id="271" r:id="rId16"/>
    <p:sldId id="272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5" r:id="rId25"/>
    <p:sldId id="296" r:id="rId26"/>
    <p:sldId id="300" r:id="rId27"/>
    <p:sldId id="301" r:id="rId28"/>
    <p:sldId id="291" r:id="rId29"/>
    <p:sldId id="294" r:id="rId30"/>
    <p:sldId id="318" r:id="rId31"/>
    <p:sldId id="319" r:id="rId32"/>
    <p:sldId id="321" r:id="rId33"/>
    <p:sldId id="326" r:id="rId34"/>
    <p:sldId id="322" r:id="rId35"/>
    <p:sldId id="324" r:id="rId36"/>
    <p:sldId id="325" r:id="rId37"/>
    <p:sldId id="330" r:id="rId38"/>
    <p:sldId id="327" r:id="rId39"/>
    <p:sldId id="329" r:id="rId40"/>
    <p:sldId id="331" r:id="rId41"/>
    <p:sldId id="311" r:id="rId42"/>
    <p:sldId id="308" r:id="rId43"/>
    <p:sldId id="313" r:id="rId44"/>
    <p:sldId id="312" r:id="rId45"/>
    <p:sldId id="304" r:id="rId46"/>
    <p:sldId id="314" r:id="rId47"/>
    <p:sldId id="315" r:id="rId48"/>
    <p:sldId id="316" r:id="rId49"/>
    <p:sldId id="317" r:id="rId50"/>
    <p:sldId id="302" r:id="rId51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99CB88-5E1A-4FAC-892A-60949ACB1F6F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 rot="20880000">
            <a:off x="384893" y="2493622"/>
            <a:ext cx="4890600" cy="128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4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pl-PL" sz="9600" dirty="0" smtClean="0"/>
              <a:t>THEATER CLUB</a:t>
            </a:r>
            <a:endParaRPr lang="pl-PL" sz="4800" b="0" strike="noStrike" spc="-1" dirty="0">
              <a:latin typeface="Arial"/>
            </a:endParaRPr>
          </a:p>
        </p:txBody>
      </p:sp>
      <p:pic>
        <p:nvPicPr>
          <p:cNvPr id="234" name="Content Placeholder 1" descr="maski-teatralne-400-1162358[1]"/>
          <p:cNvPicPr/>
          <p:nvPr/>
        </p:nvPicPr>
        <p:blipFill>
          <a:blip r:embed="rId2" cstate="print"/>
          <a:stretch/>
        </p:blipFill>
        <p:spPr>
          <a:xfrm>
            <a:off x="3919347" y="3657600"/>
            <a:ext cx="3200400" cy="2886000"/>
          </a:xfrm>
          <a:prstGeom prst="rect">
            <a:avLst/>
          </a:prstGeom>
          <a:ln>
            <a:noFill/>
          </a:ln>
        </p:spPr>
      </p:pic>
      <p:pic>
        <p:nvPicPr>
          <p:cNvPr id="235" name="Picture 3"/>
          <p:cNvPicPr/>
          <p:nvPr/>
        </p:nvPicPr>
        <p:blipFill>
          <a:blip r:embed="rId3" cstate="print"/>
          <a:stretch/>
        </p:blipFill>
        <p:spPr>
          <a:xfrm>
            <a:off x="3649428" y="6576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36" name="Picture 2"/>
          <p:cNvPicPr/>
          <p:nvPr/>
        </p:nvPicPr>
        <p:blipFill>
          <a:blip r:embed="rId4" cstate="print"/>
          <a:stretch/>
        </p:blipFill>
        <p:spPr>
          <a:xfrm>
            <a:off x="474840" y="609600"/>
            <a:ext cx="2115960" cy="685800"/>
          </a:xfrm>
          <a:prstGeom prst="rect">
            <a:avLst/>
          </a:prstGeom>
          <a:ln>
            <a:noFill/>
          </a:ln>
        </p:spPr>
      </p:pic>
      <p:pic>
        <p:nvPicPr>
          <p:cNvPr id="237" name="Picture 1"/>
          <p:cNvPicPr/>
          <p:nvPr/>
        </p:nvPicPr>
        <p:blipFill>
          <a:blip r:embed="rId5" cstate="print"/>
          <a:stretch/>
        </p:blipFill>
        <p:spPr>
          <a:xfrm>
            <a:off x="6477000" y="609600"/>
            <a:ext cx="2087160" cy="685800"/>
          </a:xfrm>
          <a:prstGeom prst="rect">
            <a:avLst/>
          </a:prstGeom>
          <a:ln>
            <a:noFill/>
          </a:ln>
        </p:spPr>
      </p:pic>
      <p:sp>
        <p:nvSpPr>
          <p:cNvPr id="238" name="CustomShape 2"/>
          <p:cNvSpPr/>
          <p:nvPr/>
        </p:nvSpPr>
        <p:spPr>
          <a:xfrm>
            <a:off x="3585593" y="1293584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8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8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4536000" y="5945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“The Future Begins Today”                                  </a:t>
            </a:r>
            <a:r>
              <a:rPr lang="pl-PL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83640" y="260640"/>
            <a:ext cx="7771680" cy="12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200" b="1" strike="noStrike" spc="-1" dirty="0" err="1" smtClean="0">
                <a:solidFill>
                  <a:srgbClr val="000000"/>
                </a:solidFill>
                <a:latin typeface="Gabriola"/>
              </a:rPr>
              <a:t>Theater</a:t>
            </a:r>
            <a:r>
              <a:rPr lang="pl-PL" sz="3200" b="1" strike="noStrike" spc="-1" dirty="0" smtClean="0">
                <a:solidFill>
                  <a:srgbClr val="000000"/>
                </a:solidFill>
                <a:latin typeface="Gabriola"/>
              </a:rPr>
              <a:t> </a:t>
            </a:r>
            <a:r>
              <a:rPr lang="pl-PL" sz="3200" b="1" strike="noStrike" spc="-1" dirty="0">
                <a:solidFill>
                  <a:srgbClr val="000000"/>
                </a:solidFill>
                <a:latin typeface="Gabriola"/>
              </a:rPr>
              <a:t>Baj  </a:t>
            </a:r>
            <a:r>
              <a:rPr lang="en-US" sz="3200" dirty="0" smtClean="0"/>
              <a:t>prepares </a:t>
            </a:r>
            <a:r>
              <a:rPr lang="pl-PL" sz="3200" dirty="0" err="1" smtClean="0"/>
              <a:t>plays</a:t>
            </a:r>
            <a:r>
              <a:rPr lang="en-US" sz="3200" dirty="0" smtClean="0"/>
              <a:t> </a:t>
            </a:r>
            <a:r>
              <a:rPr lang="en-US" sz="3200" dirty="0" smtClean="0"/>
              <a:t>for the youngest viewers.</a:t>
            </a:r>
            <a:endParaRPr lang="pl-PL" sz="3200" b="0" strike="noStrike" spc="-1" dirty="0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6876360" y="4797000"/>
            <a:ext cx="1903680" cy="10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pl-PL" sz="2400"/>
              <a:t>Cinderella</a:t>
            </a:r>
            <a:endParaRPr lang="pl-PL" sz="2400" b="0" strike="noStrike" spc="-1" dirty="0">
              <a:latin typeface="Arial"/>
            </a:endParaRPr>
          </a:p>
        </p:txBody>
      </p:sp>
      <p:pic>
        <p:nvPicPr>
          <p:cNvPr id="293" name="Content Placeholder 6" descr="hqdefault[2]"/>
          <p:cNvPicPr/>
          <p:nvPr/>
        </p:nvPicPr>
        <p:blipFill>
          <a:blip r:embed="rId5" cstate="print"/>
          <a:stretch/>
        </p:blipFill>
        <p:spPr>
          <a:xfrm>
            <a:off x="1115640" y="1340640"/>
            <a:ext cx="5790600" cy="434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95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96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4788000" y="4941000"/>
            <a:ext cx="405252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600" b="0" strike="noStrike" spc="-1" dirty="0" err="1" smtClean="0">
                <a:latin typeface="Arial"/>
              </a:rPr>
              <a:t>Moomin</a:t>
            </a:r>
            <a:endParaRPr lang="pl-PL" sz="3600" b="0" strike="noStrike" spc="-1" dirty="0">
              <a:latin typeface="Arial"/>
            </a:endParaRPr>
          </a:p>
        </p:txBody>
      </p:sp>
      <p:pic>
        <p:nvPicPr>
          <p:cNvPr id="299" name="Picture 1"/>
          <p:cNvPicPr/>
          <p:nvPr/>
        </p:nvPicPr>
        <p:blipFill>
          <a:blip r:embed="rId5" cstate="print"/>
          <a:stretch/>
        </p:blipFill>
        <p:spPr>
          <a:xfrm>
            <a:off x="533400" y="228600"/>
            <a:ext cx="7538760" cy="496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07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308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533400" y="381000"/>
            <a:ext cx="8290440" cy="10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2400" dirty="0">
                <a:latin typeface="Gabriola"/>
              </a:rPr>
              <a:t>B</a:t>
            </a:r>
            <a:r>
              <a:rPr lang="en-US" sz="2400" dirty="0" err="1" smtClean="0">
                <a:latin typeface="Gabriola"/>
              </a:rPr>
              <a:t>allet</a:t>
            </a:r>
            <a:r>
              <a:rPr lang="en-US" sz="2400" dirty="0" smtClean="0">
                <a:latin typeface="Gabriola"/>
              </a:rPr>
              <a:t> </a:t>
            </a:r>
            <a:r>
              <a:rPr lang="en-US" sz="2400" dirty="0" smtClean="0">
                <a:latin typeface="Gabriola"/>
              </a:rPr>
              <a:t>version of the novel </a:t>
            </a:r>
            <a:r>
              <a:rPr lang="en-US" sz="2400" i="1" dirty="0" smtClean="0">
                <a:latin typeface="Gabriola"/>
              </a:rPr>
              <a:t>Promised Land</a:t>
            </a:r>
            <a:endParaRPr lang="pl-PL" sz="2400" i="1" dirty="0" smtClean="0">
              <a:latin typeface="Gabriola"/>
            </a:endParaRPr>
          </a:p>
          <a:p>
            <a:pPr algn="ctr">
              <a:lnSpc>
                <a:spcPct val="100000"/>
              </a:lnSpc>
            </a:pPr>
            <a:r>
              <a:rPr lang="en-US" sz="2400" i="1" dirty="0" smtClean="0">
                <a:latin typeface="Gabriola"/>
              </a:rPr>
              <a:t> </a:t>
            </a:r>
            <a:r>
              <a:rPr lang="en-US" sz="2400" dirty="0" smtClean="0">
                <a:latin typeface="Gabriola"/>
              </a:rPr>
              <a:t>by W. S. Reymont </a:t>
            </a:r>
            <a:endParaRPr lang="pl-PL" sz="2400" dirty="0" smtClean="0">
              <a:latin typeface="Gabriola"/>
            </a:endParaRPr>
          </a:p>
          <a:p>
            <a:pPr algn="ctr">
              <a:lnSpc>
                <a:spcPct val="100000"/>
              </a:lnSpc>
            </a:pPr>
            <a:r>
              <a:rPr lang="en-US" sz="2400" dirty="0" smtClean="0">
                <a:latin typeface="Gabriola"/>
              </a:rPr>
              <a:t>- weaving workshop -</a:t>
            </a:r>
            <a:endParaRPr lang="pl-PL" sz="2400" b="0" strike="noStrike" spc="-1" dirty="0">
              <a:latin typeface="Gabriola"/>
            </a:endParaRPr>
          </a:p>
        </p:txBody>
      </p:sp>
      <p:pic>
        <p:nvPicPr>
          <p:cNvPr id="311" name="Content Placeholder 1" descr="51878eaf5d010_o_full[1]"/>
          <p:cNvPicPr/>
          <p:nvPr/>
        </p:nvPicPr>
        <p:blipFill>
          <a:blip r:embed="rId5" cstate="print"/>
          <a:stretch/>
        </p:blipFill>
        <p:spPr>
          <a:xfrm>
            <a:off x="2057400" y="1524000"/>
            <a:ext cx="6441480" cy="440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07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308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533400" y="381000"/>
            <a:ext cx="8290440" cy="10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2400" dirty="0"/>
              <a:t>Art </a:t>
            </a:r>
            <a:r>
              <a:rPr lang="pl-PL" sz="2400" dirty="0" err="1" smtClean="0"/>
              <a:t>theater</a:t>
            </a:r>
            <a:r>
              <a:rPr lang="pl-PL" sz="2400" dirty="0" smtClean="0"/>
              <a:t> by Leszek Mądzik</a:t>
            </a:r>
            <a:endParaRPr lang="pl-PL" sz="2400" b="0" strike="noStrike" spc="-1" dirty="0">
              <a:latin typeface="Gabriola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42" y="1452240"/>
            <a:ext cx="4689240" cy="39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62235"/>
      </p:ext>
    </p:extLst>
  </p:cSld>
  <p:clrMapOvr>
    <a:masterClrMapping/>
  </p:clrMapOvr>
  <p:transition spd="slow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13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314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315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316" name="Picture 11" descr="Znalezione obrazy dla zapytania PANTOMIMA WROCŁAW"/>
          <p:cNvPicPr/>
          <p:nvPr/>
        </p:nvPicPr>
        <p:blipFill>
          <a:blip r:embed="rId5" cstate="print"/>
          <a:stretch/>
        </p:blipFill>
        <p:spPr>
          <a:xfrm>
            <a:off x="3519360" y="1484640"/>
            <a:ext cx="5444280" cy="2817360"/>
          </a:xfrm>
          <a:prstGeom prst="rect">
            <a:avLst/>
          </a:prstGeom>
          <a:ln>
            <a:noFill/>
          </a:ln>
        </p:spPr>
      </p:pic>
      <p:pic>
        <p:nvPicPr>
          <p:cNvPr id="317" name="Picture 3" descr="C:\Documents and Settings\Nauczyciele.KSIEGOWA.000\Pulpit\tttttt.jpg"/>
          <p:cNvPicPr/>
          <p:nvPr/>
        </p:nvPicPr>
        <p:blipFill>
          <a:blip r:embed="rId6" cstate="print"/>
          <a:stretch/>
        </p:blipFill>
        <p:spPr>
          <a:xfrm>
            <a:off x="533400" y="457200"/>
            <a:ext cx="3505200" cy="488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25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326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327" name="CustomShape 1"/>
          <p:cNvSpPr/>
          <p:nvPr/>
        </p:nvSpPr>
        <p:spPr>
          <a:xfrm>
            <a:off x="43434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468000" y="202680"/>
            <a:ext cx="8290440" cy="66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600" b="0" strike="noStrike" spc="-1" dirty="0" smtClean="0">
                <a:solidFill>
                  <a:srgbClr val="000000"/>
                </a:solidFill>
                <a:latin typeface="Calibri"/>
              </a:rPr>
              <a:t>HY</a:t>
            </a:r>
            <a:r>
              <a:rPr lang="pl-PL" sz="3600" b="0" i="1" strike="noStrike" spc="-1" dirty="0" smtClean="0">
                <a:solidFill>
                  <a:srgbClr val="000000"/>
                </a:solidFill>
                <a:latin typeface="Calibri"/>
              </a:rPr>
              <a:t>DROKOSMOS</a:t>
            </a:r>
            <a:endParaRPr lang="pl-PL" sz="3600" b="0" strike="noStrike" spc="-1" dirty="0">
              <a:latin typeface="Arial"/>
            </a:endParaRPr>
          </a:p>
        </p:txBody>
      </p:sp>
      <p:pic>
        <p:nvPicPr>
          <p:cNvPr id="329" name="Picture 1" descr="C:\Documents and Settings\Nauczyciele.KSIEGOWA.000\Pulpit\TER.png"/>
          <p:cNvPicPr/>
          <p:nvPr/>
        </p:nvPicPr>
        <p:blipFill>
          <a:blip r:embed="rId5" cstate="print"/>
          <a:stretch/>
        </p:blipFill>
        <p:spPr>
          <a:xfrm>
            <a:off x="468000" y="836640"/>
            <a:ext cx="7992000" cy="513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3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31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332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457200" y="360000"/>
            <a:ext cx="8290440" cy="151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Opera  </a:t>
            </a:r>
            <a:r>
              <a:rPr lang="pl-PL" sz="4400" spc="-1" dirty="0" err="1" smtClean="0">
                <a:solidFill>
                  <a:srgbClr val="000000"/>
                </a:solidFill>
                <a:latin typeface="Calibri"/>
                <a:ea typeface="Microsoft YaHei"/>
              </a:rPr>
              <a:t>in</a:t>
            </a:r>
            <a:r>
              <a:rPr lang="pl-PL" sz="4400" b="0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 Wrocław</a:t>
            </a:r>
            <a:r>
              <a:rPr dirty="0"/>
              <a:t/>
            </a:r>
            <a:br>
              <a:rPr dirty="0"/>
            </a:br>
            <a:r>
              <a:rPr lang="en-US" sz="3200" dirty="0" smtClean="0"/>
              <a:t> prepares mega shows</a:t>
            </a:r>
            <a:endParaRPr lang="pl-PL" sz="3200" dirty="0" smtClean="0"/>
          </a:p>
          <a:p>
            <a:pPr algn="ctr">
              <a:lnSpc>
                <a:spcPct val="100000"/>
              </a:lnSpc>
            </a:pPr>
            <a:r>
              <a:rPr lang="en-US" sz="3200" dirty="0" smtClean="0"/>
              <a:t> in a large space</a:t>
            </a:r>
            <a:endParaRPr lang="pl-PL" sz="3200" b="0" strike="noStrike" spc="-1" dirty="0">
              <a:latin typeface="Arial"/>
            </a:endParaRPr>
          </a:p>
        </p:txBody>
      </p:sp>
      <p:pic>
        <p:nvPicPr>
          <p:cNvPr id="335" name="Picture 3" descr="skrzypek 2 pik[1]"/>
          <p:cNvPicPr/>
          <p:nvPr/>
        </p:nvPicPr>
        <p:blipFill>
          <a:blip r:embed="rId5" cstate="print"/>
          <a:stretch/>
        </p:blipFill>
        <p:spPr>
          <a:xfrm>
            <a:off x="329400" y="2128320"/>
            <a:ext cx="8483400" cy="260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hecke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9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393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TextShape 3"/>
          <p:cNvSpPr txBox="1"/>
          <p:nvPr/>
        </p:nvSpPr>
        <p:spPr>
          <a:xfrm>
            <a:off x="1524000" y="838200"/>
            <a:ext cx="6336000" cy="13835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pl-PL" sz="2800" b="1" strike="noStrike" spc="-1" dirty="0" smtClean="0">
                <a:solidFill>
                  <a:srgbClr val="000000"/>
                </a:solidFill>
                <a:latin typeface="Gabriola"/>
              </a:rPr>
              <a:t>THEATER  </a:t>
            </a:r>
            <a:r>
              <a:rPr lang="pl-PL" sz="2800" b="0" strike="noStrike" spc="-1" dirty="0" smtClean="0">
                <a:solidFill>
                  <a:srgbClr val="000000"/>
                </a:solidFill>
                <a:latin typeface="Gabriola"/>
              </a:rPr>
              <a:t> </a:t>
            </a:r>
            <a:r>
              <a:rPr sz="2800" dirty="0">
                <a:latin typeface="Gabriola"/>
              </a:rPr>
              <a:t/>
            </a:r>
            <a:br>
              <a:rPr sz="2800" dirty="0">
                <a:latin typeface="Gabriola"/>
              </a:rPr>
            </a:br>
            <a:r>
              <a:rPr lang="pl-PL" sz="2800" b="1" spc="-1" dirty="0" smtClean="0">
                <a:solidFill>
                  <a:srgbClr val="000000"/>
                </a:solidFill>
                <a:latin typeface="Gabriola"/>
              </a:rPr>
              <a:t>IN THE SPECIAL </a:t>
            </a:r>
            <a:r>
              <a:rPr lang="pl-PL" sz="2800" b="1" spc="-1" dirty="0" smtClean="0">
                <a:solidFill>
                  <a:srgbClr val="000000"/>
                </a:solidFill>
                <a:latin typeface="Gabriola"/>
              </a:rPr>
              <a:t>EDUCATIONAL AND CARE CENTER </a:t>
            </a:r>
            <a:r>
              <a:rPr lang="pl-PL" sz="2800" b="1" spc="-1" dirty="0" smtClean="0">
                <a:solidFill>
                  <a:srgbClr val="000000"/>
                </a:solidFill>
                <a:latin typeface="Gabriola"/>
              </a:rPr>
              <a:t>IN SIERADZ</a:t>
            </a:r>
            <a:endParaRPr lang="pl-PL" sz="2800" b="0" strike="noStrike" spc="-1" dirty="0">
              <a:latin typeface="Gabriola"/>
            </a:endParaRPr>
          </a:p>
        </p:txBody>
      </p:sp>
      <p:pic>
        <p:nvPicPr>
          <p:cNvPr id="397" name="Content Placeholder 1"/>
          <p:cNvPicPr/>
          <p:nvPr/>
        </p:nvPicPr>
        <p:blipFill>
          <a:blip r:embed="rId5" cstate="print"/>
          <a:stretch/>
        </p:blipFill>
        <p:spPr>
          <a:xfrm>
            <a:off x="3312000" y="2819400"/>
            <a:ext cx="2631600" cy="273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399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00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01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TextShape 3"/>
          <p:cNvSpPr txBox="1"/>
          <p:nvPr/>
        </p:nvSpPr>
        <p:spPr>
          <a:xfrm>
            <a:off x="1113480" y="1982880"/>
            <a:ext cx="6977880" cy="11988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pl-PL" sz="3600" b="0" strike="noStrike" spc="-1" dirty="0" smtClean="0">
                <a:latin typeface="Arial"/>
              </a:rPr>
              <a:t>We </a:t>
            </a:r>
            <a:r>
              <a:rPr lang="pl-PL" sz="3600" b="0" strike="noStrike" spc="-1" dirty="0" err="1" smtClean="0">
                <a:latin typeface="Arial"/>
              </a:rPr>
              <a:t>have</a:t>
            </a:r>
            <a:r>
              <a:rPr lang="pl-PL" sz="3600" b="0" strike="noStrike" spc="-1" dirty="0" smtClean="0">
                <a:latin typeface="Arial"/>
              </a:rPr>
              <a:t> </a:t>
            </a:r>
            <a:r>
              <a:rPr lang="pl-PL" sz="3600" b="0" strike="noStrike" spc="-1" dirty="0" err="1" smtClean="0">
                <a:latin typeface="Arial"/>
              </a:rPr>
              <a:t>diffrent</a:t>
            </a:r>
            <a:r>
              <a:rPr lang="pl-PL" sz="3600" b="0" strike="noStrike" spc="-1" dirty="0" smtClean="0">
                <a:latin typeface="Arial"/>
              </a:rPr>
              <a:t> </a:t>
            </a:r>
            <a:r>
              <a:rPr lang="pl-PL" sz="3600" b="0" strike="noStrike" spc="-1" dirty="0" err="1" smtClean="0">
                <a:latin typeface="Arial"/>
              </a:rPr>
              <a:t>kinds</a:t>
            </a:r>
            <a:r>
              <a:rPr lang="pl-PL" sz="3600" b="0" strike="noStrike" spc="-1" dirty="0" smtClean="0">
                <a:latin typeface="Arial"/>
              </a:rPr>
              <a:t> of </a:t>
            </a:r>
            <a:r>
              <a:rPr lang="pl-PL" sz="3600" b="0" strike="noStrike" spc="-1" dirty="0" err="1" smtClean="0">
                <a:latin typeface="Arial"/>
              </a:rPr>
              <a:t>theater</a:t>
            </a:r>
            <a:r>
              <a:rPr lang="pl-PL" sz="3600" b="0" strike="noStrike" spc="-1" dirty="0" smtClean="0">
                <a:latin typeface="Arial"/>
              </a:rPr>
              <a:t> </a:t>
            </a:r>
            <a:r>
              <a:rPr lang="pl-PL" sz="3600" b="0" strike="noStrike" spc="-1" dirty="0" err="1" smtClean="0">
                <a:latin typeface="Arial"/>
              </a:rPr>
              <a:t>groups</a:t>
            </a:r>
            <a:endParaRPr lang="pl-PL" sz="3600" b="0" strike="noStrike" spc="-1" dirty="0">
              <a:latin typeface="Arial"/>
            </a:endParaRPr>
          </a:p>
        </p:txBody>
      </p:sp>
    </p:spTree>
  </p:cSld>
  <p:clrMapOvr>
    <a:masterClrMapping/>
  </p:clrMapOvr>
  <p:transition spd="slow"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05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06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07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TextShape 3"/>
          <p:cNvSpPr txBox="1"/>
          <p:nvPr/>
        </p:nvSpPr>
        <p:spPr>
          <a:xfrm>
            <a:off x="609600" y="457200"/>
            <a:ext cx="7924800" cy="64487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pl-PL" sz="3600" dirty="0" smtClean="0"/>
              <a:t>... </a:t>
            </a:r>
            <a:r>
              <a:rPr lang="pl-PL" sz="3600" dirty="0" err="1" smtClean="0"/>
              <a:t>using</a:t>
            </a:r>
            <a:r>
              <a:rPr lang="pl-PL" sz="3600" dirty="0" smtClean="0"/>
              <a:t> </a:t>
            </a:r>
            <a:r>
              <a:rPr lang="pl-PL" sz="3600" dirty="0" err="1" smtClean="0"/>
              <a:t>animation</a:t>
            </a:r>
            <a:endParaRPr lang="pl-PL" sz="3600" b="0" strike="noStrike" spc="-1" dirty="0">
              <a:latin typeface="Arial"/>
            </a:endParaRPr>
          </a:p>
        </p:txBody>
      </p:sp>
      <p:pic>
        <p:nvPicPr>
          <p:cNvPr id="410" name="Content Placeholder 8" descr="5b06c8cf648a1_o_medium[1]"/>
          <p:cNvPicPr/>
          <p:nvPr/>
        </p:nvPicPr>
        <p:blipFill>
          <a:blip r:embed="rId5" cstate="print"/>
          <a:stretch/>
        </p:blipFill>
        <p:spPr>
          <a:xfrm>
            <a:off x="1080000" y="1143000"/>
            <a:ext cx="7149600" cy="450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3"/>
          <p:cNvPicPr/>
          <p:nvPr/>
        </p:nvPicPr>
        <p:blipFill>
          <a:blip r:embed="rId2" cstate="print"/>
          <a:stretch/>
        </p:blipFill>
        <p:spPr>
          <a:xfrm>
            <a:off x="1819561" y="5921127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40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41" name="Picture 1"/>
          <p:cNvPicPr/>
          <p:nvPr/>
        </p:nvPicPr>
        <p:blipFill>
          <a:blip r:embed="rId4" cstate="print"/>
          <a:stretch/>
        </p:blipFill>
        <p:spPr>
          <a:xfrm>
            <a:off x="6625047" y="55521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4114800" y="5921127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838200" y="1676400"/>
            <a:ext cx="741600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 smtClean="0"/>
              <a:t>THEATER IN POLAND</a:t>
            </a:r>
            <a:endParaRPr lang="pl-PL" sz="3600" dirty="0" smtClean="0"/>
          </a:p>
          <a:p>
            <a:pPr algn="ctr">
              <a:lnSpc>
                <a:spcPct val="100000"/>
              </a:lnSpc>
            </a:pPr>
            <a:endParaRPr lang="pl-PL" sz="3600" dirty="0" smtClean="0"/>
          </a:p>
          <a:p>
            <a:pPr algn="ctr">
              <a:lnSpc>
                <a:spcPct val="100000"/>
              </a:lnSpc>
            </a:pPr>
            <a:r>
              <a:rPr lang="en-US" sz="3600" dirty="0" smtClean="0"/>
              <a:t> has a long </a:t>
            </a:r>
            <a:r>
              <a:rPr lang="en-US" sz="3600" dirty="0" smtClean="0"/>
              <a:t>tradition</a:t>
            </a:r>
            <a:r>
              <a:rPr lang="en-US" sz="3600" dirty="0" smtClean="0"/>
              <a:t>. </a:t>
            </a:r>
            <a:endParaRPr lang="pl-PL" sz="3600" dirty="0" smtClean="0"/>
          </a:p>
          <a:p>
            <a:pPr algn="ctr">
              <a:lnSpc>
                <a:spcPct val="100000"/>
              </a:lnSpc>
            </a:pPr>
            <a:endParaRPr lang="pl-PL" sz="3600" dirty="0" smtClean="0"/>
          </a:p>
          <a:p>
            <a:pPr algn="ctr">
              <a:lnSpc>
                <a:spcPct val="100000"/>
              </a:lnSpc>
            </a:pPr>
            <a:r>
              <a:rPr lang="en-US" sz="3600" dirty="0" smtClean="0"/>
              <a:t> </a:t>
            </a:r>
            <a:r>
              <a:rPr lang="pl-PL" sz="3600" dirty="0" smtClean="0"/>
              <a:t>We </a:t>
            </a:r>
            <a:r>
              <a:rPr lang="pl-PL" sz="3600" dirty="0" err="1" smtClean="0"/>
              <a:t>have</a:t>
            </a:r>
            <a:r>
              <a:rPr lang="pl-PL" sz="3600" dirty="0" smtClean="0"/>
              <a:t> a </a:t>
            </a:r>
            <a:r>
              <a:rPr lang="pl-PL" sz="3600" dirty="0" err="1" smtClean="0"/>
              <a:t>few</a:t>
            </a:r>
            <a:r>
              <a:rPr lang="pl-PL" sz="3600" dirty="0" smtClean="0"/>
              <a:t> </a:t>
            </a:r>
            <a:r>
              <a:rPr lang="pl-PL" sz="3600" dirty="0" err="1" smtClean="0"/>
              <a:t>types</a:t>
            </a:r>
            <a:r>
              <a:rPr lang="pl-PL" sz="3600" dirty="0" smtClean="0"/>
              <a:t> of </a:t>
            </a:r>
            <a:r>
              <a:rPr lang="pl-PL" sz="3600" dirty="0" err="1" smtClean="0"/>
              <a:t>it</a:t>
            </a:r>
            <a:r>
              <a:rPr lang="pl-PL" sz="3600" dirty="0" smtClean="0"/>
              <a:t>. </a:t>
            </a:r>
            <a:endParaRPr lang="pl-PL" sz="3600" b="0" strike="noStrike" spc="-1" dirty="0">
              <a:latin typeface="Arial"/>
            </a:endParaRP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3"/>
          <p:cNvPicPr/>
          <p:nvPr/>
        </p:nvPicPr>
        <p:blipFill>
          <a:blip r:embed="rId2" cstate="print"/>
          <a:stretch/>
        </p:blipFill>
        <p:spPr>
          <a:xfrm>
            <a:off x="2592000" y="6120000"/>
            <a:ext cx="1731240" cy="504000"/>
          </a:xfrm>
          <a:prstGeom prst="rect">
            <a:avLst/>
          </a:prstGeom>
          <a:ln>
            <a:noFill/>
          </a:ln>
        </p:spPr>
      </p:pic>
      <p:pic>
        <p:nvPicPr>
          <p:cNvPr id="41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13" name="Picture 1"/>
          <p:cNvPicPr/>
          <p:nvPr/>
        </p:nvPicPr>
        <p:blipFill>
          <a:blip r:embed="rId4" cstate="print"/>
          <a:stretch/>
        </p:blipFill>
        <p:spPr>
          <a:xfrm>
            <a:off x="0" y="612000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15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TextShape 3"/>
          <p:cNvSpPr txBox="1"/>
          <p:nvPr/>
        </p:nvSpPr>
        <p:spPr>
          <a:xfrm>
            <a:off x="457200" y="414933"/>
            <a:ext cx="8228880" cy="8617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2800" dirty="0" smtClean="0"/>
              <a:t>... </a:t>
            </a:r>
            <a:r>
              <a:rPr lang="pl-PL" sz="2800" dirty="0" smtClean="0"/>
              <a:t>Black </a:t>
            </a:r>
            <a:r>
              <a:rPr lang="pl-PL" sz="2800" dirty="0" err="1" smtClean="0"/>
              <a:t>theater</a:t>
            </a:r>
            <a:r>
              <a:rPr lang="pl-PL" sz="2800" dirty="0" smtClean="0"/>
              <a:t> - </a:t>
            </a:r>
            <a:r>
              <a:rPr lang="en-US" sz="2800" dirty="0" smtClean="0"/>
              <a:t>using ultraviolet lights and various props</a:t>
            </a:r>
            <a:endParaRPr lang="pl-PL" sz="2800" b="0" strike="noStrike" spc="-1" dirty="0">
              <a:latin typeface="Gabriola"/>
            </a:endParaRPr>
          </a:p>
        </p:txBody>
      </p:sp>
      <p:pic>
        <p:nvPicPr>
          <p:cNvPr id="417" name="Content Placeholder 1" descr="8[1]"/>
          <p:cNvPicPr/>
          <p:nvPr/>
        </p:nvPicPr>
        <p:blipFill>
          <a:blip r:embed="rId5" cstate="print"/>
          <a:stretch/>
        </p:blipFill>
        <p:spPr>
          <a:xfrm>
            <a:off x="3047640" y="1357620"/>
            <a:ext cx="3048000" cy="445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ll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19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20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21" name="CustomShape 1"/>
          <p:cNvSpPr/>
          <p:nvPr/>
        </p:nvSpPr>
        <p:spPr>
          <a:xfrm>
            <a:off x="4428000" y="602136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“The Future Begins Today”                                  </a:t>
            </a:r>
            <a:r>
              <a:rPr lang="pl-PL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TextShape 3"/>
          <p:cNvSpPr txBox="1"/>
          <p:nvPr/>
        </p:nvSpPr>
        <p:spPr>
          <a:xfrm>
            <a:off x="457200" y="394398"/>
            <a:ext cx="8228880" cy="4924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l-PL" sz="3200" dirty="0" smtClean="0"/>
              <a:t>... </a:t>
            </a:r>
            <a:r>
              <a:rPr lang="pl-PL" sz="3200" dirty="0" err="1" smtClean="0"/>
              <a:t>using</a:t>
            </a:r>
            <a:r>
              <a:rPr lang="pl-PL" sz="3200" dirty="0" smtClean="0"/>
              <a:t> multimedia </a:t>
            </a:r>
            <a:r>
              <a:rPr lang="pl-PL" sz="3200" dirty="0" err="1" smtClean="0"/>
              <a:t>scenery</a:t>
            </a:r>
            <a:endParaRPr lang="pl-PL" sz="3200" b="0" strike="noStrike" spc="-1" dirty="0">
              <a:latin typeface="Gabriola"/>
            </a:endParaRPr>
          </a:p>
        </p:txBody>
      </p:sp>
      <p:pic>
        <p:nvPicPr>
          <p:cNvPr id="424" name="Picture 1"/>
          <p:cNvPicPr/>
          <p:nvPr/>
        </p:nvPicPr>
        <p:blipFill>
          <a:blip r:embed="rId5" cstate="print"/>
          <a:stretch/>
        </p:blipFill>
        <p:spPr>
          <a:xfrm>
            <a:off x="685800" y="2057400"/>
            <a:ext cx="5112360" cy="3471120"/>
          </a:xfrm>
          <a:prstGeom prst="rect">
            <a:avLst/>
          </a:prstGeom>
          <a:ln>
            <a:noFill/>
          </a:ln>
        </p:spPr>
      </p:pic>
      <p:pic>
        <p:nvPicPr>
          <p:cNvPr id="425" name="Picture 2"/>
          <p:cNvPicPr/>
          <p:nvPr/>
        </p:nvPicPr>
        <p:blipFill>
          <a:blip r:embed="rId6" cstate="print"/>
          <a:stretch/>
        </p:blipFill>
        <p:spPr>
          <a:xfrm>
            <a:off x="3124200" y="914400"/>
            <a:ext cx="5410200" cy="373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strip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3"/>
          <p:cNvPicPr/>
          <p:nvPr/>
        </p:nvPicPr>
        <p:blipFill>
          <a:blip r:embed="rId2" cstate="print"/>
          <a:stretch/>
        </p:blipFill>
        <p:spPr>
          <a:xfrm>
            <a:off x="2376000" y="6120000"/>
            <a:ext cx="1919160" cy="558720"/>
          </a:xfrm>
          <a:prstGeom prst="rect">
            <a:avLst/>
          </a:prstGeom>
          <a:ln>
            <a:noFill/>
          </a:ln>
        </p:spPr>
      </p:pic>
      <p:pic>
        <p:nvPicPr>
          <p:cNvPr id="427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28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29" name="CustomShape 1"/>
          <p:cNvSpPr/>
          <p:nvPr/>
        </p:nvSpPr>
        <p:spPr>
          <a:xfrm>
            <a:off x="4428000" y="602136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“The Future Begins Today”                                  </a:t>
            </a:r>
            <a:r>
              <a:rPr lang="pl-PL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TextShape 3"/>
          <p:cNvSpPr txBox="1"/>
          <p:nvPr/>
        </p:nvSpPr>
        <p:spPr>
          <a:xfrm>
            <a:off x="457200" y="239613"/>
            <a:ext cx="82288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600" dirty="0" smtClean="0"/>
              <a:t>... using costumes </a:t>
            </a:r>
            <a:endParaRPr lang="pl-PL" sz="3600" dirty="0" smtClean="0"/>
          </a:p>
          <a:p>
            <a:pPr algn="ctr"/>
            <a:r>
              <a:rPr lang="en-US" sz="3600" dirty="0" smtClean="0"/>
              <a:t>and ma</a:t>
            </a:r>
            <a:r>
              <a:rPr lang="pl-PL" sz="3600" dirty="0" err="1" smtClean="0"/>
              <a:t>sks</a:t>
            </a:r>
            <a:endParaRPr lang="pl-PL" sz="3600" b="0" strike="noStrike" spc="-1" dirty="0">
              <a:latin typeface="Arial"/>
            </a:endParaRPr>
          </a:p>
        </p:txBody>
      </p:sp>
      <p:pic>
        <p:nvPicPr>
          <p:cNvPr id="432" name="Content Placeholder 1"/>
          <p:cNvPicPr/>
          <p:nvPr/>
        </p:nvPicPr>
        <p:blipFill>
          <a:blip r:embed="rId5" cstate="print"/>
          <a:stretch/>
        </p:blipFill>
        <p:spPr>
          <a:xfrm>
            <a:off x="1138680" y="1296000"/>
            <a:ext cx="6969600" cy="43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41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42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43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TextShape 3"/>
          <p:cNvSpPr txBox="1"/>
          <p:nvPr/>
        </p:nvSpPr>
        <p:spPr>
          <a:xfrm>
            <a:off x="457200" y="1857971"/>
            <a:ext cx="822888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4000" dirty="0" smtClean="0"/>
              <a:t>The theater</a:t>
            </a:r>
            <a:r>
              <a:rPr lang="pl-PL" sz="4000" dirty="0" smtClean="0"/>
              <a:t> </a:t>
            </a:r>
            <a:r>
              <a:rPr lang="pl-PL" sz="4000" dirty="0" err="1" smtClean="0"/>
              <a:t>groups</a:t>
            </a:r>
            <a:r>
              <a:rPr lang="en-US" sz="4000" dirty="0" smtClean="0"/>
              <a:t> </a:t>
            </a:r>
            <a:endParaRPr lang="pl-PL" sz="4000" dirty="0" smtClean="0"/>
          </a:p>
          <a:p>
            <a:pPr algn="ctr"/>
            <a:r>
              <a:rPr lang="pl-PL" sz="4000" dirty="0" err="1" smtClean="0"/>
              <a:t>are</a:t>
            </a:r>
            <a:r>
              <a:rPr lang="en-US" sz="4000" dirty="0" smtClean="0"/>
              <a:t> present </a:t>
            </a:r>
            <a:endParaRPr lang="pl-PL" sz="4000" dirty="0" smtClean="0"/>
          </a:p>
          <a:p>
            <a:pPr algn="ctr"/>
            <a:r>
              <a:rPr lang="en-US" sz="4000" dirty="0" smtClean="0"/>
              <a:t>at our school ceremonies</a:t>
            </a:r>
            <a:endParaRPr lang="pl-PL" sz="4000" b="0" strike="noStrike" spc="-1" dirty="0">
              <a:latin typeface="Gabriola"/>
            </a:endParaRPr>
          </a:p>
        </p:txBody>
      </p:sp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5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5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7585" name="Picture 1" descr="C:\Documents and Settings\Nauczyciele.KSIEGOWA.000\Pulpit\BBBB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83880" cy="609600"/>
          </a:xfrm>
        </p:spPr>
        <p:txBody>
          <a:bodyPr>
            <a:normAutofit/>
          </a:bodyPr>
          <a:lstStyle/>
          <a:p>
            <a:pPr algn="ctr"/>
            <a:r>
              <a:rPr lang="pl-PL" sz="2800" b="0" dirty="0" smtClean="0">
                <a:solidFill>
                  <a:schemeClr val="tx1"/>
                </a:solidFill>
                <a:latin typeface="Gabriola"/>
              </a:rPr>
              <a:t>CHRISTMAS</a:t>
            </a:r>
            <a:endParaRPr lang="pl-PL" sz="2800" b="0" dirty="0">
              <a:solidFill>
                <a:schemeClr val="tx1"/>
              </a:solidFill>
              <a:latin typeface="Gabriola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5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5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6563" name="Picture 3" descr="C:\Documents and Settings\Nauczyciele.KSIEGOWA.000\Pulpit\WWW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990600"/>
            <a:ext cx="6400800" cy="4800600"/>
          </a:xfrm>
          <a:prstGeom prst="rect">
            <a:avLst/>
          </a:prstGeom>
          <a:noFill/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83880" cy="685800"/>
          </a:xfrm>
        </p:spPr>
        <p:txBody>
          <a:bodyPr/>
          <a:lstStyle/>
          <a:p>
            <a:pPr algn="ctr"/>
            <a:r>
              <a:rPr lang="pl-PL" b="0" dirty="0" smtClean="0">
                <a:solidFill>
                  <a:schemeClr val="tx1"/>
                </a:solidFill>
                <a:latin typeface="Gabriola"/>
              </a:rPr>
              <a:t>EASTER</a:t>
            </a:r>
            <a:endParaRPr lang="pl-PL" b="0" dirty="0">
              <a:solidFill>
                <a:schemeClr val="tx1"/>
              </a:solidFill>
              <a:effectLst/>
              <a:latin typeface="Gabriola"/>
            </a:endParaRPr>
          </a:p>
        </p:txBody>
      </p:sp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5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5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62" name="Picture 2" descr="Znalezione obrazy dla zapytania SOSW SIERADZ DZIEN ED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219200"/>
            <a:ext cx="6781800" cy="4518375"/>
          </a:xfrm>
          <a:prstGeom prst="rect">
            <a:avLst/>
          </a:prstGeom>
          <a:noFill/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685800" y="304800"/>
            <a:ext cx="6172200" cy="762000"/>
          </a:xfrm>
        </p:spPr>
        <p:txBody>
          <a:bodyPr>
            <a:normAutofit/>
          </a:bodyPr>
          <a:lstStyle/>
          <a:p>
            <a:pPr algn="ctr"/>
            <a:r>
              <a:rPr lang="pl-PL" sz="2800" b="0" dirty="0" smtClean="0">
                <a:solidFill>
                  <a:schemeClr val="tx1"/>
                </a:solidFill>
                <a:latin typeface="Gabriola"/>
              </a:rPr>
              <a:t>CHILDREN'S DAY </a:t>
            </a:r>
            <a:endParaRPr lang="pl-PL" sz="2800" b="0" dirty="0">
              <a:solidFill>
                <a:schemeClr val="tx1"/>
              </a:solidFill>
              <a:effectLst/>
              <a:latin typeface="Gabriola"/>
            </a:endParaRPr>
          </a:p>
        </p:txBody>
      </p:sp>
    </p:spTree>
  </p:cSld>
  <p:clrMapOvr>
    <a:masterClrMapping/>
  </p:clrMapOvr>
  <p:transition spd="slow"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47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48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49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8388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solidFill>
                  <a:schemeClr val="tx1"/>
                </a:solidFill>
                <a:latin typeface="Gabriola"/>
              </a:rPr>
              <a:t>ECOLOGICAL CHILDREN'S DAY</a:t>
            </a:r>
            <a:r>
              <a:rPr lang="pl-PL" sz="2400" b="0" dirty="0" smtClean="0">
                <a:solidFill>
                  <a:schemeClr val="tx1"/>
                </a:solidFill>
                <a:latin typeface="Gabriola"/>
              </a:rPr>
              <a:t/>
            </a:r>
            <a:br>
              <a:rPr lang="pl-PL" sz="2400" b="0" dirty="0" smtClean="0">
                <a:solidFill>
                  <a:schemeClr val="tx1"/>
                </a:solidFill>
                <a:latin typeface="Gabriola"/>
              </a:rPr>
            </a:br>
            <a:r>
              <a:rPr lang="en-US" sz="2400" b="0" dirty="0" smtClean="0">
                <a:solidFill>
                  <a:schemeClr val="tx1"/>
                </a:solidFill>
                <a:latin typeface="Gabriola"/>
              </a:rPr>
              <a:t> - TEACHERS FOR CHILDREN -</a:t>
            </a:r>
            <a:endParaRPr lang="pl-PL" sz="2400" b="0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17409" name="Picture 1" descr="C:\Documents and Settings\Nauczyciele.KSIEGOWA.000\Pulpit\ekologiczny_dzien_dziecka_16_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43000"/>
            <a:ext cx="6781800" cy="45381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5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53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54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TextShape 3"/>
          <p:cNvSpPr txBox="1"/>
          <p:nvPr/>
        </p:nvSpPr>
        <p:spPr>
          <a:xfrm>
            <a:off x="457200" y="687289"/>
            <a:ext cx="8228880" cy="52937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4000" dirty="0" smtClean="0"/>
              <a:t>Our school </a:t>
            </a:r>
            <a:r>
              <a:rPr lang="pl-PL" sz="4000" dirty="0" err="1" smtClean="0"/>
              <a:t>organizes</a:t>
            </a:r>
            <a:endParaRPr lang="pl-PL" sz="4000" dirty="0" smtClean="0"/>
          </a:p>
          <a:p>
            <a:pPr algn="ctr"/>
            <a:r>
              <a:rPr lang="en-US" sz="4000" dirty="0" smtClean="0"/>
              <a:t>  the Culture Review</a:t>
            </a:r>
            <a:endParaRPr lang="pl-PL" sz="4000" dirty="0" smtClean="0"/>
          </a:p>
          <a:p>
            <a:pPr algn="ctr"/>
            <a:r>
              <a:rPr lang="en-US" sz="4000" dirty="0" smtClean="0"/>
              <a:t> "In the land of fairy tales, </a:t>
            </a:r>
            <a:endParaRPr lang="pl-PL" sz="4000" dirty="0" smtClean="0"/>
          </a:p>
          <a:p>
            <a:pPr algn="ctr"/>
            <a:r>
              <a:rPr lang="en-US" sz="4000" dirty="0" smtClean="0"/>
              <a:t>song and dance" </a:t>
            </a:r>
            <a:endParaRPr lang="pl-PL" sz="4000" dirty="0" smtClean="0"/>
          </a:p>
          <a:p>
            <a:pPr algn="ctr"/>
            <a:endParaRPr lang="pl-PL" sz="2000" dirty="0" smtClean="0"/>
          </a:p>
          <a:p>
            <a:pPr algn="ctr">
              <a:buFontTx/>
              <a:buChar char="-"/>
            </a:pPr>
            <a:r>
              <a:rPr lang="en-US" sz="4000" dirty="0" smtClean="0"/>
              <a:t>an artistic review of </a:t>
            </a:r>
            <a:endParaRPr lang="pl-PL" sz="4000" dirty="0" smtClean="0"/>
          </a:p>
          <a:p>
            <a:pPr algn="ctr">
              <a:buFontTx/>
              <a:buChar char="-"/>
            </a:pPr>
            <a:r>
              <a:rPr lang="en-US" sz="4000" dirty="0" smtClean="0"/>
              <a:t>disabled children and youth from around the region</a:t>
            </a:r>
            <a:r>
              <a:rPr lang="pl-PL" sz="4000" dirty="0" smtClean="0"/>
              <a:t>.</a:t>
            </a:r>
            <a:r>
              <a:rPr lang="en-US" sz="4000" dirty="0" smtClean="0"/>
              <a:t> </a:t>
            </a:r>
            <a:r>
              <a:rPr dirty="0"/>
              <a:t/>
            </a:r>
            <a:br>
              <a:rPr dirty="0"/>
            </a:br>
            <a:endParaRPr lang="pl-PL" sz="4400" b="0" strike="noStrike" spc="-1" dirty="0">
              <a:latin typeface="Gabriola"/>
            </a:endParaRPr>
          </a:p>
        </p:txBody>
      </p:sp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2" name="Obraz 471"/>
          <p:cNvPicPr/>
          <p:nvPr/>
        </p:nvPicPr>
        <p:blipFill>
          <a:blip r:embed="rId5" cstate="print"/>
          <a:stretch/>
        </p:blipFill>
        <p:spPr>
          <a:xfrm>
            <a:off x="1219200" y="1219200"/>
            <a:ext cx="7086600" cy="4343400"/>
          </a:xfrm>
          <a:prstGeom prst="rect">
            <a:avLst/>
          </a:prstGeom>
          <a:ln>
            <a:noFill/>
          </a:ln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solidFill>
                  <a:schemeClr val="tx1"/>
                </a:solidFill>
                <a:latin typeface="Gabriola"/>
              </a:rPr>
              <a:t>Review topic: </a:t>
            </a:r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WITH A PRINCESS IN THE MAIN ROLE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45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46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48" name="Picture 2" descr="Podobny obraz"/>
          <p:cNvPicPr/>
          <p:nvPr/>
        </p:nvPicPr>
        <p:blipFill>
          <a:blip r:embed="rId5" cstate="print"/>
          <a:stretch/>
        </p:blipFill>
        <p:spPr>
          <a:xfrm>
            <a:off x="3348000" y="548640"/>
            <a:ext cx="5563800" cy="5322240"/>
          </a:xfrm>
          <a:prstGeom prst="rect">
            <a:avLst/>
          </a:prstGeom>
          <a:ln>
            <a:noFill/>
          </a:ln>
        </p:spPr>
      </p:pic>
      <p:pic>
        <p:nvPicPr>
          <p:cNvPr id="249" name="Picture 8" descr="C:\Documents and Settings\Nauczyciele.KSIEGOWA.000\Pulpit\MMKL.jpg"/>
          <p:cNvPicPr/>
          <p:nvPr/>
        </p:nvPicPr>
        <p:blipFill>
          <a:blip r:embed="rId6" cstate="print"/>
          <a:stretch/>
        </p:blipFill>
        <p:spPr>
          <a:xfrm>
            <a:off x="395640" y="3429000"/>
            <a:ext cx="2821680" cy="1935000"/>
          </a:xfrm>
          <a:prstGeom prst="rect">
            <a:avLst/>
          </a:prstGeom>
          <a:ln>
            <a:noFill/>
          </a:ln>
        </p:spPr>
      </p:pic>
      <p:pic>
        <p:nvPicPr>
          <p:cNvPr id="250" name="Picture 5" descr="C:\Documents and Settings\Nauczyciele.KSIEGOWA.000\Pulpit\TTT.png"/>
          <p:cNvPicPr/>
          <p:nvPr/>
        </p:nvPicPr>
        <p:blipFill>
          <a:blip r:embed="rId7" cstate="print"/>
          <a:stretch/>
        </p:blipFill>
        <p:spPr>
          <a:xfrm>
            <a:off x="179640" y="548640"/>
            <a:ext cx="4568400" cy="20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E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7" y="449834"/>
            <a:ext cx="7625422" cy="506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018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E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7" y="360218"/>
            <a:ext cx="7903089" cy="52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64235"/>
      </p:ext>
    </p:extLst>
  </p:cSld>
  <p:clrMapOvr>
    <a:masterClrMapping/>
  </p:clrMapOvr>
  <p:transition spd="slow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E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06" y="440875"/>
            <a:ext cx="6849427" cy="50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0970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77200" cy="3124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Our students took part in the </a:t>
            </a:r>
            <a:r>
              <a:rPr lang="en-US" sz="2400" dirty="0" smtClean="0">
                <a:solidFill>
                  <a:schemeClr val="tx1"/>
                </a:solidFill>
              </a:rPr>
              <a:t>p</a:t>
            </a:r>
            <a:r>
              <a:rPr lang="pl-PL" sz="2400" dirty="0" err="1" smtClean="0">
                <a:solidFill>
                  <a:schemeClr val="tx1"/>
                </a:solidFill>
              </a:rPr>
              <a:t>lays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of the PAT prevention group, which went to Germany with </a:t>
            </a:r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>
                <a:solidFill>
                  <a:schemeClr val="tx1"/>
                </a:solidFill>
              </a:rPr>
              <a:t>"Requiem for </a:t>
            </a:r>
            <a:r>
              <a:rPr lang="en-US" sz="2400" dirty="0" smtClean="0">
                <a:solidFill>
                  <a:schemeClr val="tx1"/>
                </a:solidFill>
              </a:rPr>
              <a:t>Mai</a:t>
            </a:r>
            <a:r>
              <a:rPr lang="pl-PL" sz="2400" dirty="0" smtClean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" </a:t>
            </a:r>
            <a:r>
              <a:rPr lang="en-US" sz="2400" dirty="0">
                <a:solidFill>
                  <a:schemeClr val="tx1"/>
                </a:solidFill>
              </a:rPr>
              <a:t>and workshops for young people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</p:spTree>
    <p:extLst>
      <p:ext uri="{BB962C8B-B14F-4D97-AF65-F5344CB8AC3E}">
        <p14:creationId xmlns:p14="http://schemas.microsoft.com/office/powerpoint/2010/main" val="335169042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E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47" y="524430"/>
            <a:ext cx="6732746" cy="50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40547"/>
      </p:ext>
    </p:extLst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14" y="462564"/>
            <a:ext cx="6424612" cy="48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0831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0" y="281607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4727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rostokąt 1"/>
          <p:cNvSpPr/>
          <p:nvPr/>
        </p:nvSpPr>
        <p:spPr>
          <a:xfrm>
            <a:off x="1173420" y="1844280"/>
            <a:ext cx="685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We also take </a:t>
            </a:r>
            <a:r>
              <a:rPr lang="en-US" sz="4000" dirty="0" smtClean="0"/>
              <a:t>part</a:t>
            </a:r>
            <a:endParaRPr lang="pl-PL" sz="4000" dirty="0" smtClean="0"/>
          </a:p>
          <a:p>
            <a:r>
              <a:rPr lang="en-US" sz="4000" dirty="0" smtClean="0"/>
              <a:t>in </a:t>
            </a:r>
            <a:r>
              <a:rPr lang="en-US" sz="4000" dirty="0"/>
              <a:t>competitions, reviews and </a:t>
            </a:r>
            <a:r>
              <a:rPr lang="pl-PL" sz="4000" dirty="0" err="1" smtClean="0"/>
              <a:t>plays</a:t>
            </a:r>
            <a:r>
              <a:rPr lang="en-US" sz="4000" dirty="0" smtClean="0"/>
              <a:t> </a:t>
            </a:r>
            <a:endParaRPr lang="pl-PL" sz="4000" dirty="0" smtClean="0"/>
          </a:p>
          <a:p>
            <a:r>
              <a:rPr lang="en-US" sz="4000" dirty="0" smtClean="0"/>
              <a:t>in </a:t>
            </a:r>
            <a:r>
              <a:rPr lang="en-US" sz="4000" dirty="0"/>
              <a:t>various Polish cities.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913434716"/>
      </p:ext>
    </p:extLst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pl-PL" b="0" i="1" dirty="0" smtClean="0">
                <a:solidFill>
                  <a:schemeClr val="tx1"/>
                </a:solidFill>
                <a:latin typeface="Gabriola"/>
              </a:rPr>
              <a:t>Częstochowa</a:t>
            </a:r>
            <a:endParaRPr lang="pl-PL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95240"/>
            <a:ext cx="6533280" cy="43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6268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0" i="1" dirty="0" err="1" smtClean="0">
                <a:solidFill>
                  <a:schemeClr val="tx1"/>
                </a:solidFill>
                <a:latin typeface="Gabriola"/>
              </a:rPr>
              <a:t>Warsaw</a:t>
            </a:r>
            <a:r>
              <a:rPr lang="pl-PL" sz="2400" b="0" i="1" dirty="0" smtClean="0">
                <a:solidFill>
                  <a:schemeClr val="tx1"/>
                </a:solidFill>
                <a:latin typeface="Gabriola"/>
              </a:rPr>
              <a:t> </a:t>
            </a:r>
            <a:r>
              <a:rPr lang="pl-PL" sz="2400" b="0" i="1" dirty="0" smtClean="0">
                <a:solidFill>
                  <a:schemeClr val="tx1"/>
                </a:solidFill>
                <a:latin typeface="Gabriola"/>
              </a:rPr>
              <a:t>– </a:t>
            </a:r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The </a:t>
            </a:r>
            <a:r>
              <a:rPr lang="en-US" sz="2400" b="0" i="1" dirty="0">
                <a:solidFill>
                  <a:schemeClr val="tx1"/>
                </a:solidFill>
                <a:latin typeface="Gabriola"/>
              </a:rPr>
              <a:t>final gala of the artistic competition </a:t>
            </a:r>
            <a:r>
              <a:rPr lang="pl-PL" sz="2400" b="0" i="1" dirty="0" smtClean="0">
                <a:solidFill>
                  <a:schemeClr val="tx1"/>
                </a:solidFill>
                <a:latin typeface="Gabriola"/>
              </a:rPr>
              <a:t/>
            </a:r>
            <a:br>
              <a:rPr lang="pl-PL" sz="2400" b="0" i="1" dirty="0" smtClean="0">
                <a:solidFill>
                  <a:schemeClr val="tx1"/>
                </a:solidFill>
                <a:latin typeface="Gabriola"/>
              </a:rPr>
            </a:br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to </a:t>
            </a:r>
            <a:r>
              <a:rPr lang="en-US" sz="2400" b="0" i="1" dirty="0">
                <a:solidFill>
                  <a:schemeClr val="tx1"/>
                </a:solidFill>
                <a:latin typeface="Gabriola"/>
              </a:rPr>
              <a:t>celebrate the 100th anniversary of the police in Poland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5" y="1181924"/>
            <a:ext cx="6288210" cy="41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653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5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53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55" name="Picture 1" descr="C:\Documents and Settings\Nauczyciele.KSIEGOWA.000\Pulpit\DDDD.jpg"/>
          <p:cNvPicPr/>
          <p:nvPr/>
        </p:nvPicPr>
        <p:blipFill>
          <a:blip r:embed="rId5" cstate="print"/>
          <a:stretch/>
        </p:blipFill>
        <p:spPr>
          <a:xfrm>
            <a:off x="1163400" y="1057069"/>
            <a:ext cx="6664800" cy="4292880"/>
          </a:xfrm>
          <a:prstGeom prst="rect">
            <a:avLst/>
          </a:prstGeom>
          <a:ln>
            <a:noFill/>
          </a:ln>
        </p:spPr>
      </p:pic>
      <p:sp>
        <p:nvSpPr>
          <p:cNvPr id="256" name="CustomShape 2"/>
          <p:cNvSpPr/>
          <p:nvPr/>
        </p:nvSpPr>
        <p:spPr>
          <a:xfrm>
            <a:off x="381360" y="340069"/>
            <a:ext cx="8228880" cy="70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pl-PL" sz="4400" dirty="0" err="1" smtClean="0"/>
              <a:t>Dramatic</a:t>
            </a:r>
            <a:r>
              <a:rPr lang="pl-PL" sz="4400" dirty="0" smtClean="0"/>
              <a:t> </a:t>
            </a:r>
            <a:r>
              <a:rPr lang="pl-PL" sz="4400" dirty="0" err="1" smtClean="0"/>
              <a:t>plays</a:t>
            </a:r>
            <a:endParaRPr lang="pl-PL" sz="4400" b="0" strike="noStrike" spc="-1" dirty="0">
              <a:latin typeface="Arial"/>
            </a:endParaRPr>
          </a:p>
        </p:txBody>
      </p:sp>
      <p:pic>
        <p:nvPicPr>
          <p:cNvPr id="8" name="Picture 2" descr="Znalezione obrazy dla zapytania teatr narodowy warszawa dziady afisz"/>
          <p:cNvPicPr/>
          <p:nvPr/>
        </p:nvPicPr>
        <p:blipFill>
          <a:blip r:embed="rId6" cstate="print"/>
          <a:stretch/>
        </p:blipFill>
        <p:spPr>
          <a:xfrm>
            <a:off x="6858000" y="4800600"/>
            <a:ext cx="2087640" cy="10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6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6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pl-PL" sz="2400" b="0" i="1" dirty="0" err="1" smtClean="0">
                <a:solidFill>
                  <a:schemeClr val="tx1"/>
                </a:solidFill>
                <a:latin typeface="Gabriola"/>
              </a:rPr>
              <a:t>Łódż</a:t>
            </a:r>
            <a:r>
              <a:rPr lang="pl-PL" sz="2400" b="0" i="1" dirty="0" smtClean="0">
                <a:solidFill>
                  <a:schemeClr val="tx1"/>
                </a:solidFill>
                <a:latin typeface="Gabriola"/>
              </a:rPr>
              <a:t>  </a:t>
            </a:r>
            <a:r>
              <a:rPr lang="pl-PL" sz="2400" b="0" i="1" dirty="0">
                <a:solidFill>
                  <a:schemeClr val="tx1"/>
                </a:solidFill>
                <a:latin typeface="Gabriola"/>
              </a:rPr>
              <a:t>- </a:t>
            </a:r>
            <a:r>
              <a:rPr lang="en-US" sz="2400" b="0" i="1" dirty="0">
                <a:solidFill>
                  <a:schemeClr val="tx1"/>
                </a:solidFill>
                <a:latin typeface="Gabriola"/>
              </a:rPr>
              <a:t>Second place in the </a:t>
            </a:r>
            <a:r>
              <a:rPr lang="pl-PL" sz="2400" b="0" i="1" dirty="0" err="1" smtClean="0">
                <a:solidFill>
                  <a:schemeClr val="tx1"/>
                </a:solidFill>
                <a:latin typeface="Gabriola"/>
              </a:rPr>
              <a:t>voivideoship</a:t>
            </a:r>
            <a:r>
              <a:rPr lang="en-US" sz="2400" b="0" i="1" dirty="0" smtClean="0">
                <a:solidFill>
                  <a:schemeClr val="tx1"/>
                </a:solidFill>
                <a:latin typeface="Gabriola"/>
              </a:rPr>
              <a:t> </a:t>
            </a:r>
            <a:r>
              <a:rPr lang="en-US" sz="2400" b="0" i="1" dirty="0">
                <a:solidFill>
                  <a:schemeClr val="tx1"/>
                </a:solidFill>
                <a:latin typeface="Gabriola"/>
              </a:rPr>
              <a:t>competition for preventive theater</a:t>
            </a:r>
            <a:endParaRPr lang="pl-PL" sz="2400" b="0" i="1" dirty="0">
              <a:solidFill>
                <a:schemeClr val="tx1"/>
              </a:solidFill>
              <a:latin typeface="Gabriola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00" y="1059480"/>
            <a:ext cx="5880880" cy="441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07069"/>
      </p:ext>
    </p:extLst>
  </p:cSld>
  <p:clrMapOvr>
    <a:masterClrMapping/>
  </p:clrMapOvr>
  <p:transition spd="slow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41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42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43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TextShape 3"/>
          <p:cNvSpPr txBox="1"/>
          <p:nvPr/>
        </p:nvSpPr>
        <p:spPr>
          <a:xfrm>
            <a:off x="457200" y="1242418"/>
            <a:ext cx="8228880" cy="30777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4000" dirty="0"/>
              <a:t>We also have the Amateur Adult Theater </a:t>
            </a:r>
            <a:r>
              <a:rPr lang="en-US" sz="4000" dirty="0" smtClean="0"/>
              <a:t>Massacre</a:t>
            </a:r>
            <a:endParaRPr lang="pl-PL" sz="4000" dirty="0" smtClean="0"/>
          </a:p>
          <a:p>
            <a:pPr algn="ctr"/>
            <a:r>
              <a:rPr lang="en-US" sz="4000" dirty="0"/>
              <a:t>which consists of teachers, students, parents and graduates</a:t>
            </a:r>
            <a:endParaRPr lang="pl-PL" sz="4000" b="0" strike="noStrike" spc="-1" dirty="0">
              <a:latin typeface="Gabriola"/>
            </a:endParaRPr>
          </a:p>
        </p:txBody>
      </p:sp>
    </p:spTree>
    <p:extLst>
      <p:ext uri="{BB962C8B-B14F-4D97-AF65-F5344CB8AC3E}">
        <p14:creationId xmlns:p14="http://schemas.microsoft.com/office/powerpoint/2010/main" val="1377282900"/>
      </p:ext>
    </p:extLst>
  </p:cSld>
  <p:clrMapOvr>
    <a:masterClrMapping/>
  </p:clrMapOvr>
  <p:transition spd="slow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100012"/>
            <a:ext cx="8886825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94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5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53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54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TextShape 3"/>
          <p:cNvSpPr txBox="1"/>
          <p:nvPr/>
        </p:nvSpPr>
        <p:spPr>
          <a:xfrm>
            <a:off x="457200" y="1764507"/>
            <a:ext cx="8228880" cy="3139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4000" dirty="0"/>
              <a:t>The </a:t>
            </a:r>
            <a:r>
              <a:rPr lang="pl-PL" sz="4000" dirty="0" smtClean="0"/>
              <a:t>M</a:t>
            </a:r>
            <a:r>
              <a:rPr lang="en-US" sz="4000" dirty="0" err="1" smtClean="0"/>
              <a:t>assacre</a:t>
            </a:r>
            <a:r>
              <a:rPr lang="en-US" sz="4000" dirty="0" smtClean="0"/>
              <a:t> </a:t>
            </a:r>
            <a:r>
              <a:rPr lang="en-US" sz="4000" dirty="0"/>
              <a:t>organizes theater lessons, debates and meetings with the youth of various schools in </a:t>
            </a:r>
            <a:r>
              <a:rPr lang="en-US" sz="4000" dirty="0" err="1"/>
              <a:t>Sieradz</a:t>
            </a:r>
            <a:r>
              <a:rPr lang="pl-PL" sz="4000" dirty="0" smtClean="0"/>
              <a:t>.</a:t>
            </a:r>
            <a:r>
              <a:rPr lang="en-US" sz="4000" dirty="0" smtClean="0"/>
              <a:t> </a:t>
            </a:r>
            <a:r>
              <a:rPr dirty="0"/>
              <a:t/>
            </a:r>
            <a:br>
              <a:rPr dirty="0"/>
            </a:br>
            <a:endParaRPr lang="pl-PL" sz="4400" b="0" strike="noStrike" spc="-1" dirty="0">
              <a:latin typeface="Gabriola"/>
            </a:endParaRPr>
          </a:p>
        </p:txBody>
      </p:sp>
    </p:spTree>
    <p:extLst>
      <p:ext uri="{BB962C8B-B14F-4D97-AF65-F5344CB8AC3E}">
        <p14:creationId xmlns:p14="http://schemas.microsoft.com/office/powerpoint/2010/main" val="3793787349"/>
      </p:ext>
    </p:extLst>
  </p:cSld>
  <p:clrMapOvr>
    <a:masterClrMapping/>
  </p:clrMapOvr>
  <p:transition spd="slow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44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40"/>
            <a:ext cx="9144000" cy="50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71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40"/>
            <a:ext cx="9144000" cy="50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32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40"/>
            <a:ext cx="9144000" cy="50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03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1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58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59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4495800" y="58674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61" name="Content Placeholder 1" descr="e0ac5088-4aad-439a-9a52-2e415e38b92b[1]"/>
          <p:cNvPicPr/>
          <p:nvPr/>
        </p:nvPicPr>
        <p:blipFill>
          <a:blip r:embed="rId5" cstate="print"/>
          <a:stretch/>
        </p:blipFill>
        <p:spPr>
          <a:xfrm>
            <a:off x="287280" y="237960"/>
            <a:ext cx="8496360" cy="5377680"/>
          </a:xfrm>
          <a:prstGeom prst="rect">
            <a:avLst/>
          </a:prstGeom>
          <a:ln>
            <a:noFill/>
          </a:ln>
        </p:spPr>
      </p:pic>
      <p:pic>
        <p:nvPicPr>
          <p:cNvPr id="262" name="Picture 2" descr="Znalezione obrazy dla zapytania teatr narodowy warszawa dziady afisz"/>
          <p:cNvPicPr/>
          <p:nvPr/>
        </p:nvPicPr>
        <p:blipFill>
          <a:blip r:embed="rId6" cstate="print"/>
          <a:stretch/>
        </p:blipFill>
        <p:spPr>
          <a:xfrm>
            <a:off x="6804360" y="4941000"/>
            <a:ext cx="2087640" cy="10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45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453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454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457200" y="274680"/>
            <a:ext cx="8290440" cy="15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TextShape 3"/>
          <p:cNvSpPr txBox="1"/>
          <p:nvPr/>
        </p:nvSpPr>
        <p:spPr>
          <a:xfrm>
            <a:off x="609600" y="763370"/>
            <a:ext cx="8000280" cy="38779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600" dirty="0"/>
              <a:t>We meet new people, theater techniques and solutions. </a:t>
            </a:r>
            <a:endParaRPr lang="pl-PL" sz="3600" dirty="0" smtClean="0"/>
          </a:p>
          <a:p>
            <a:pPr algn="ctr"/>
            <a:r>
              <a:rPr lang="en-US" sz="3600" dirty="0" smtClean="0"/>
              <a:t>We </a:t>
            </a:r>
            <a:r>
              <a:rPr lang="en-US" sz="3600" dirty="0"/>
              <a:t>talk about various topics of interest to us.</a:t>
            </a:r>
            <a:br>
              <a:rPr lang="en-US" sz="3600" dirty="0"/>
            </a:br>
            <a:r>
              <a:rPr lang="en-US" sz="3600" dirty="0"/>
              <a:t>We collect experiences, emotions and impressions.</a:t>
            </a:r>
            <a:br>
              <a:rPr lang="en-US" sz="3600" dirty="0"/>
            </a:br>
            <a:r>
              <a:rPr lang="en-US" sz="3600" dirty="0"/>
              <a:t>We are richer than before :)</a:t>
            </a:r>
            <a:endParaRPr lang="pl-PL" sz="3600" b="0" strike="noStrike" spc="-1" dirty="0">
              <a:latin typeface="Gabriola"/>
            </a:endParaRPr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64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65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45720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68" name="Content Placeholder 7" descr="C793zGPOlo7NGyRu9BoBmhD7bab2nxtXqjfwtqKnc7gB6exrjmJL4wA0AeFT_teatr-szekspirowski02-image(660x_)[1]"/>
          <p:cNvPicPr/>
          <p:nvPr/>
        </p:nvPicPr>
        <p:blipFill>
          <a:blip r:embed="rId5" cstate="print"/>
          <a:stretch/>
        </p:blipFill>
        <p:spPr>
          <a:xfrm>
            <a:off x="4275000" y="2664000"/>
            <a:ext cx="4652640" cy="3096000"/>
          </a:xfrm>
          <a:prstGeom prst="rect">
            <a:avLst/>
          </a:prstGeom>
          <a:ln>
            <a:noFill/>
          </a:ln>
        </p:spPr>
      </p:pic>
      <p:pic>
        <p:nvPicPr>
          <p:cNvPr id="269" name="Content Placeholder 8" descr="5900b38a47239d9a2e4d413fbc6c[1]"/>
          <p:cNvPicPr/>
          <p:nvPr/>
        </p:nvPicPr>
        <p:blipFill>
          <a:blip r:embed="rId6" cstate="print"/>
          <a:stretch/>
        </p:blipFill>
        <p:spPr>
          <a:xfrm>
            <a:off x="286276" y="638460"/>
            <a:ext cx="4763160" cy="338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71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72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74" name="Content Placeholder 3" descr="teatr_szekspirowski[1]"/>
          <p:cNvPicPr/>
          <p:nvPr/>
        </p:nvPicPr>
        <p:blipFill>
          <a:blip r:embed="rId5" cstate="print"/>
          <a:stretch/>
        </p:blipFill>
        <p:spPr>
          <a:xfrm>
            <a:off x="5364000" y="3645000"/>
            <a:ext cx="3517920" cy="2345760"/>
          </a:xfrm>
          <a:prstGeom prst="rect">
            <a:avLst/>
          </a:prstGeom>
          <a:ln>
            <a:noFill/>
          </a:ln>
        </p:spPr>
      </p:pic>
      <p:pic>
        <p:nvPicPr>
          <p:cNvPr id="275" name="Picture 2" descr="z16962308V,Gdansk--Teatr-Szekspirowski[1]"/>
          <p:cNvPicPr/>
          <p:nvPr/>
        </p:nvPicPr>
        <p:blipFill>
          <a:blip r:embed="rId6" cstate="print"/>
          <a:stretch/>
        </p:blipFill>
        <p:spPr>
          <a:xfrm>
            <a:off x="228600" y="228600"/>
            <a:ext cx="6697440" cy="446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77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78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44958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80" name="Content Placeholder 1" descr="75B7835[1]"/>
          <p:cNvPicPr/>
          <p:nvPr/>
        </p:nvPicPr>
        <p:blipFill>
          <a:blip r:embed="rId5" cstate="print"/>
          <a:stretch/>
        </p:blipFill>
        <p:spPr>
          <a:xfrm>
            <a:off x="914400" y="1143000"/>
            <a:ext cx="7753920" cy="4586040"/>
          </a:xfrm>
          <a:prstGeom prst="rect">
            <a:avLst/>
          </a:prstGeom>
          <a:ln>
            <a:noFill/>
          </a:ln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solidFill>
                  <a:schemeClr val="tx1"/>
                </a:solidFill>
                <a:latin typeface="Gabriola"/>
              </a:rPr>
              <a:t>SHOW  </a:t>
            </a:r>
            <a:r>
              <a:rPr lang="pl-PL" sz="2400" b="0" i="1" dirty="0" smtClean="0">
                <a:solidFill>
                  <a:schemeClr val="tx1"/>
                </a:solidFill>
                <a:latin typeface="Gabriola"/>
              </a:rPr>
              <a:t>ROMEO  AND  JULIA</a:t>
            </a:r>
            <a:endParaRPr lang="pl-PL" sz="2400" b="0" dirty="0">
              <a:solidFill>
                <a:schemeClr val="tx1"/>
              </a:solidFill>
              <a:latin typeface="Gabriola"/>
            </a:endParaRP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3"/>
          <p:cNvPicPr/>
          <p:nvPr/>
        </p:nvPicPr>
        <p:blipFill>
          <a:blip r:embed="rId2" cstate="print"/>
          <a:stretch/>
        </p:blipFill>
        <p:spPr>
          <a:xfrm>
            <a:off x="2411640" y="6093360"/>
            <a:ext cx="2010960" cy="589680"/>
          </a:xfrm>
          <a:prstGeom prst="rect">
            <a:avLst/>
          </a:prstGeom>
          <a:ln>
            <a:noFill/>
          </a:ln>
        </p:spPr>
      </p:pic>
      <p:pic>
        <p:nvPicPr>
          <p:cNvPr id="282" name="Picture 2"/>
          <p:cNvPicPr/>
          <p:nvPr/>
        </p:nvPicPr>
        <p:blipFill>
          <a:blip r:embed="rId3" cstate="print"/>
          <a:stretch/>
        </p:blipFill>
        <p:spPr>
          <a:xfrm>
            <a:off x="251640" y="5589360"/>
            <a:ext cx="1536120" cy="437400"/>
          </a:xfrm>
          <a:prstGeom prst="rect">
            <a:avLst/>
          </a:prstGeom>
          <a:ln>
            <a:noFill/>
          </a:ln>
        </p:spPr>
      </p:pic>
      <p:pic>
        <p:nvPicPr>
          <p:cNvPr id="283" name="Picture 1"/>
          <p:cNvPicPr/>
          <p:nvPr/>
        </p:nvPicPr>
        <p:blipFill>
          <a:blip r:embed="rId4" cstate="print"/>
          <a:stretch/>
        </p:blipFill>
        <p:spPr>
          <a:xfrm>
            <a:off x="0" y="6165360"/>
            <a:ext cx="2010960" cy="50328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4419600" y="5943600"/>
            <a:ext cx="431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“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Future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Begins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Today</a:t>
            </a:r>
            <a:r>
              <a:rPr lang="pl-PL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                                  </a:t>
            </a:r>
            <a:r>
              <a:rPr lang="pl-PL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Project KA229 2018-1-PL01-KA229-050749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457200" y="381000"/>
            <a:ext cx="822888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 err="1" smtClean="0">
                <a:solidFill>
                  <a:srgbClr val="000000"/>
                </a:solidFill>
                <a:latin typeface="Gabriola"/>
              </a:rPr>
              <a:t>Theater</a:t>
            </a:r>
            <a:r>
              <a:rPr lang="pl-PL" sz="4400" b="1" strike="noStrike" spc="-1" dirty="0" smtClean="0">
                <a:solidFill>
                  <a:srgbClr val="000000"/>
                </a:solidFill>
                <a:latin typeface="Gabriola"/>
              </a:rPr>
              <a:t> </a:t>
            </a:r>
            <a:r>
              <a:rPr lang="pl-PL" sz="4400" b="1" strike="noStrike" spc="-1" dirty="0">
                <a:solidFill>
                  <a:srgbClr val="000000"/>
                </a:solidFill>
                <a:latin typeface="Gabriola"/>
              </a:rPr>
              <a:t>Baj Pomorski</a:t>
            </a:r>
            <a:r>
              <a:rPr dirty="0"/>
              <a:t/>
            </a:r>
            <a:br>
              <a:rPr dirty="0"/>
            </a:br>
            <a:r>
              <a:rPr lang="pl-PL" sz="4400" b="1" spc="-1" dirty="0" smtClean="0">
                <a:solidFill>
                  <a:srgbClr val="000000"/>
                </a:solidFill>
                <a:latin typeface="Gabriola"/>
              </a:rPr>
              <a:t>in</a:t>
            </a:r>
            <a:r>
              <a:rPr lang="pl-PL" sz="4400" b="1" strike="noStrike" spc="-1" dirty="0" smtClean="0">
                <a:solidFill>
                  <a:srgbClr val="000000"/>
                </a:solidFill>
                <a:latin typeface="Gabriola"/>
              </a:rPr>
              <a:t> Toruń</a:t>
            </a:r>
            <a:endParaRPr lang="pl-PL" sz="4400" b="0" strike="noStrike" spc="-1" dirty="0">
              <a:latin typeface="Arial"/>
            </a:endParaRPr>
          </a:p>
        </p:txBody>
      </p:sp>
      <p:pic>
        <p:nvPicPr>
          <p:cNvPr id="286" name="Content Placeholder 1" descr="21167332_1639280492795262_8566757108650559267_o[1]"/>
          <p:cNvPicPr/>
          <p:nvPr/>
        </p:nvPicPr>
        <p:blipFill>
          <a:blip r:embed="rId5" cstate="print"/>
          <a:stretch/>
        </p:blipFill>
        <p:spPr>
          <a:xfrm>
            <a:off x="1524000" y="1371600"/>
            <a:ext cx="6984000" cy="431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573</TotalTime>
  <Words>716</Words>
  <Application>Microsoft Office PowerPoint</Application>
  <PresentationFormat>Pokaz na ekranie (4:3)</PresentationFormat>
  <Paragraphs>100</Paragraphs>
  <Slides>50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8" baseType="lpstr">
      <vt:lpstr>Microsoft YaHei</vt:lpstr>
      <vt:lpstr>Arial</vt:lpstr>
      <vt:lpstr>Calibri</vt:lpstr>
      <vt:lpstr>DejaVu Sans</vt:lpstr>
      <vt:lpstr>Gabriola</vt:lpstr>
      <vt:lpstr>Verdana</vt:lpstr>
      <vt:lpstr>Wingdings 2</vt:lpstr>
      <vt:lpstr>Aspekt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SHOW  ROMEO  AND  JULIA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CHRISTMAS</vt:lpstr>
      <vt:lpstr>EASTER</vt:lpstr>
      <vt:lpstr>CHILDREN'S DAY </vt:lpstr>
      <vt:lpstr>ECOLOGICAL CHILDREN'S DAY  - TEACHERS FOR CHILDREN -</vt:lpstr>
      <vt:lpstr>Prezentacja programu PowerPoint</vt:lpstr>
      <vt:lpstr>Review topic: WITH A PRINCESS IN THE MAIN ROLE</vt:lpstr>
      <vt:lpstr>E</vt:lpstr>
      <vt:lpstr>E</vt:lpstr>
      <vt:lpstr>E</vt:lpstr>
      <vt:lpstr>Our students took part in the plays of the PAT prevention group, which went to Germany with the "Requiem for Maia" and workshops for young people</vt:lpstr>
      <vt:lpstr>E</vt:lpstr>
      <vt:lpstr>Prezentacja programu PowerPoint</vt:lpstr>
      <vt:lpstr>Prezentacja programu PowerPoint</vt:lpstr>
      <vt:lpstr>Prezentacja programu PowerPoint</vt:lpstr>
      <vt:lpstr>Częstochowa</vt:lpstr>
      <vt:lpstr>Warsaw – The final gala of the artistic competition  to celebrate the 100th anniversary of the police in Poland</vt:lpstr>
      <vt:lpstr>Łódż  - Second place in the voivideoship competition for preventive theater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TEATR</dc:title>
  <dc:subject/>
  <dc:creator>1</dc:creator>
  <dc:description/>
  <cp:lastModifiedBy>1</cp:lastModifiedBy>
  <cp:revision>144</cp:revision>
  <dcterms:created xsi:type="dcterms:W3CDTF">2019-10-13T07:42:31Z</dcterms:created>
  <dcterms:modified xsi:type="dcterms:W3CDTF">2019-10-23T21:51:43Z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KSOProductBuildVer">
    <vt:lpwstr>1033-10.2.0.5832</vt:lpwstr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Pokaz na ekranie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46</vt:i4>
  </property>
</Properties>
</file>