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56" r:id="rId2"/>
    <p:sldId id="257" r:id="rId3"/>
    <p:sldId id="258" r:id="rId4"/>
    <p:sldId id="260" r:id="rId5"/>
    <p:sldId id="261" r:id="rId6"/>
    <p:sldId id="262" r:id="rId7"/>
    <p:sldId id="259" r:id="rId8"/>
    <p:sldId id="275" r:id="rId9"/>
    <p:sldId id="276" r:id="rId10"/>
    <p:sldId id="264" r:id="rId11"/>
    <p:sldId id="265" r:id="rId12"/>
    <p:sldId id="266" r:id="rId13"/>
    <p:sldId id="267" r:id="rId14"/>
    <p:sldId id="269" r:id="rId15"/>
    <p:sldId id="271" r:id="rId16"/>
    <p:sldId id="272" r:id="rId17"/>
    <p:sldId id="273" r:id="rId18"/>
    <p:sldId id="274"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9" autoAdjust="0"/>
    <p:restoredTop sz="94660"/>
  </p:normalViewPr>
  <p:slideViewPr>
    <p:cSldViewPr snapToGrid="0">
      <p:cViewPr varScale="1">
        <p:scale>
          <a:sx n="61" d="100"/>
          <a:sy n="61" d="100"/>
        </p:scale>
        <p:origin x="9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29BD4-BCC8-4620-9780-FE7CA8C4DB41}" type="datetimeFigureOut">
              <a:rPr lang="it-IT" smtClean="0"/>
              <a:t>11/04/2019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C890F-F63C-451D-9B95-4EAFBA061E8D}" type="slidenum">
              <a:rPr lang="it-IT" smtClean="0"/>
              <a:t>‹N›</a:t>
            </a:fld>
            <a:endParaRPr lang="it-IT"/>
          </a:p>
        </p:txBody>
      </p:sp>
    </p:spTree>
    <p:extLst>
      <p:ext uri="{BB962C8B-B14F-4D97-AF65-F5344CB8AC3E}">
        <p14:creationId xmlns:p14="http://schemas.microsoft.com/office/powerpoint/2010/main" val="3694224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5A37CF3-4387-4450-97FA-2266ECB825A0}" type="datetimeFigureOut">
              <a:rPr lang="it-IT" smtClean="0"/>
              <a:t>11/04/2019</a:t>
            </a:fld>
            <a:endParaRPr lang="it-IT"/>
          </a:p>
        </p:txBody>
      </p:sp>
      <p:sp>
        <p:nvSpPr>
          <p:cNvPr id="5" name="Footer Placeholder 4"/>
          <p:cNvSpPr>
            <a:spLocks noGrp="1"/>
          </p:cNvSpPr>
          <p:nvPr>
            <p:ph type="ftr" sz="quarter" idx="11"/>
          </p:nvPr>
        </p:nvSpPr>
        <p:spPr>
          <a:xfrm>
            <a:off x="1371600" y="4323845"/>
            <a:ext cx="6400800" cy="365125"/>
          </a:xfrm>
        </p:spPr>
        <p:txBody>
          <a:bodyPr/>
          <a:lstStyle/>
          <a:p>
            <a:endParaRPr lang="it-IT"/>
          </a:p>
        </p:txBody>
      </p:sp>
      <p:sp>
        <p:nvSpPr>
          <p:cNvPr id="6" name="Slide Number Placeholder 5"/>
          <p:cNvSpPr>
            <a:spLocks noGrp="1"/>
          </p:cNvSpPr>
          <p:nvPr>
            <p:ph type="sldNum" sz="quarter" idx="12"/>
          </p:nvPr>
        </p:nvSpPr>
        <p:spPr>
          <a:xfrm>
            <a:off x="8077200" y="1430866"/>
            <a:ext cx="2743200" cy="365125"/>
          </a:xfrm>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413063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5A37CF3-4387-4450-97FA-2266ECB825A0}" type="datetimeFigureOut">
              <a:rPr lang="it-IT" smtClean="0"/>
              <a:t>11/04/2019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154500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5A37CF3-4387-4450-97FA-2266ECB825A0}" type="datetimeFigureOut">
              <a:rPr lang="it-IT" smtClean="0"/>
              <a:t>11/04/2019</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77263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5A37CF3-4387-4450-97FA-2266ECB825A0}" type="datetimeFigureOut">
              <a:rPr lang="it-IT" smtClean="0"/>
              <a:t>11/04/2019</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1CACB067-A697-4EF2-8734-F88F5A7CB659}" type="slidenum">
              <a:rPr lang="it-IT" smtClean="0"/>
              <a:t>‹N›</a:t>
            </a:fld>
            <a:endParaRPr lang="it-I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330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5A37CF3-4387-4450-97FA-2266ECB825A0}" type="datetimeFigureOut">
              <a:rPr lang="it-IT" smtClean="0"/>
              <a:t>11/04/2019</a:t>
            </a:fld>
            <a:endParaRPr lang="it-IT"/>
          </a:p>
        </p:txBody>
      </p:sp>
      <p:sp>
        <p:nvSpPr>
          <p:cNvPr id="6" name="Footer Placeholder 5"/>
          <p:cNvSpPr>
            <a:spLocks noGrp="1"/>
          </p:cNvSpPr>
          <p:nvPr>
            <p:ph type="ftr" sz="quarter" idx="11"/>
          </p:nvPr>
        </p:nvSpPr>
        <p:spPr>
          <a:xfrm>
            <a:off x="685800" y="378883"/>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793458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F5A37CF3-4387-4450-97FA-2266ECB825A0}" type="datetimeFigureOut">
              <a:rPr lang="it-IT" smtClean="0"/>
              <a:t>11/04/2019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4137436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F5A37CF3-4387-4450-97FA-2266ECB825A0}" type="datetimeFigureOut">
              <a:rPr lang="it-IT" smtClean="0"/>
              <a:t>11/04/2019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1338923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5A37CF3-4387-4450-97FA-2266ECB825A0}" type="datetimeFigureOut">
              <a:rPr lang="it-IT" smtClean="0"/>
              <a:t>11/04/2019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332172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5A37CF3-4387-4450-97FA-2266ECB825A0}" type="datetimeFigureOut">
              <a:rPr lang="it-IT" smtClean="0"/>
              <a:t>11/04/2019</a:t>
            </a:fld>
            <a:endParaRPr lang="it-IT"/>
          </a:p>
        </p:txBody>
      </p:sp>
      <p:sp>
        <p:nvSpPr>
          <p:cNvPr id="5" name="Footer Placeholder 4"/>
          <p:cNvSpPr>
            <a:spLocks noGrp="1"/>
          </p:cNvSpPr>
          <p:nvPr>
            <p:ph type="ftr" sz="quarter" idx="11"/>
          </p:nvPr>
        </p:nvSpPr>
        <p:spPr>
          <a:xfrm>
            <a:off x="685800" y="381000"/>
            <a:ext cx="6991492" cy="36512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346620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5A37CF3-4387-4450-97FA-2266ECB825A0}" type="datetimeFigureOut">
              <a:rPr lang="it-IT" smtClean="0"/>
              <a:t>11/04/2019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223844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5A37CF3-4387-4450-97FA-2266ECB825A0}" type="datetimeFigureOut">
              <a:rPr lang="it-IT" smtClean="0"/>
              <a:t>11/04/2019</a:t>
            </a:fld>
            <a:endParaRPr lang="it-IT"/>
          </a:p>
        </p:txBody>
      </p:sp>
      <p:sp>
        <p:nvSpPr>
          <p:cNvPr id="5" name="Footer Placeholder 4"/>
          <p:cNvSpPr>
            <a:spLocks noGrp="1"/>
          </p:cNvSpPr>
          <p:nvPr>
            <p:ph type="ftr" sz="quarter" idx="11"/>
          </p:nvPr>
        </p:nvSpPr>
        <p:spPr>
          <a:xfrm>
            <a:off x="685800" y="381001"/>
            <a:ext cx="6991492" cy="36406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368855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5A37CF3-4387-4450-97FA-2266ECB825A0}" type="datetimeFigureOut">
              <a:rPr lang="it-IT" smtClean="0"/>
              <a:t>11/04/2019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296564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5A37CF3-4387-4450-97FA-2266ECB825A0}" type="datetimeFigureOut">
              <a:rPr lang="it-IT" smtClean="0"/>
              <a:t>11/04/2019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406127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5A37CF3-4387-4450-97FA-2266ECB825A0}" type="datetimeFigureOut">
              <a:rPr lang="it-IT" smtClean="0"/>
              <a:t>11/04/2019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194882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37CF3-4387-4450-97FA-2266ECB825A0}" type="datetimeFigureOut">
              <a:rPr lang="it-IT" smtClean="0"/>
              <a:t>11/04/2019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225238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5A37CF3-4387-4450-97FA-2266ECB825A0}" type="datetimeFigureOut">
              <a:rPr lang="it-IT" smtClean="0"/>
              <a:t>11/04/2019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122094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5A37CF3-4387-4450-97FA-2266ECB825A0}" type="datetimeFigureOut">
              <a:rPr lang="it-IT" smtClean="0"/>
              <a:t>11/04/2019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ACB067-A697-4EF2-8734-F88F5A7CB659}" type="slidenum">
              <a:rPr lang="it-IT" smtClean="0"/>
              <a:t>‹N›</a:t>
            </a:fld>
            <a:endParaRPr lang="it-IT"/>
          </a:p>
        </p:txBody>
      </p:sp>
    </p:spTree>
    <p:extLst>
      <p:ext uri="{BB962C8B-B14F-4D97-AF65-F5344CB8AC3E}">
        <p14:creationId xmlns:p14="http://schemas.microsoft.com/office/powerpoint/2010/main" val="157465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5A37CF3-4387-4450-97FA-2266ECB825A0}" type="datetimeFigureOut">
              <a:rPr lang="it-IT" smtClean="0"/>
              <a:t>11/04/2019</a:t>
            </a:fld>
            <a:endParaRPr lang="it-I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ACB067-A697-4EF2-8734-F88F5A7CB659}" type="slidenum">
              <a:rPr lang="it-IT" smtClean="0"/>
              <a:t>‹N›</a:t>
            </a:fld>
            <a:endParaRPr lang="it-IT"/>
          </a:p>
        </p:txBody>
      </p:sp>
    </p:spTree>
    <p:extLst>
      <p:ext uri="{BB962C8B-B14F-4D97-AF65-F5344CB8AC3E}">
        <p14:creationId xmlns:p14="http://schemas.microsoft.com/office/powerpoint/2010/main" val="27859873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53633" y="1262592"/>
            <a:ext cx="9144000" cy="935567"/>
          </a:xfrm>
        </p:spPr>
        <p:txBody>
          <a:bodyPr>
            <a:normAutofit fontScale="90000"/>
          </a:bodyPr>
          <a:lstStyle/>
          <a:p>
            <a:pPr algn="ctr"/>
            <a:r>
              <a:rPr lang="en-US" sz="4400" dirty="0" smtClean="0"/>
              <a:t>“The Future Begins Today”</a:t>
            </a:r>
            <a:r>
              <a:rPr lang="en-US" dirty="0" smtClean="0"/>
              <a:t/>
            </a:r>
            <a:br>
              <a:rPr lang="en-US" dirty="0" smtClean="0"/>
            </a:br>
            <a:r>
              <a:rPr lang="en-US" sz="2000" dirty="0" smtClean="0"/>
              <a:t>KA229 2018-1-PL01-KA229-050749</a:t>
            </a:r>
            <a:endParaRPr lang="it-IT" sz="5400" dirty="0"/>
          </a:p>
        </p:txBody>
      </p:sp>
      <p:sp>
        <p:nvSpPr>
          <p:cNvPr id="3" name="Sottotitolo 2"/>
          <p:cNvSpPr>
            <a:spLocks noGrp="1"/>
          </p:cNvSpPr>
          <p:nvPr>
            <p:ph type="subTitle" idx="1"/>
          </p:nvPr>
        </p:nvSpPr>
        <p:spPr>
          <a:xfrm>
            <a:off x="1367367" y="4187297"/>
            <a:ext cx="9448800" cy="497922"/>
          </a:xfrm>
        </p:spPr>
        <p:txBody>
          <a:bodyPr>
            <a:normAutofit lnSpcReduction="10000"/>
          </a:bodyPr>
          <a:lstStyle/>
          <a:p>
            <a:pPr algn="ctr"/>
            <a:r>
              <a:rPr lang="en-US" sz="3200" dirty="0" smtClean="0">
                <a:latin typeface="GrilledCheese BTN Cn" panose="020B0606060402040206" pitchFamily="34" charset="0"/>
              </a:rPr>
              <a:t>Characteristic </a:t>
            </a:r>
            <a:r>
              <a:rPr lang="en-US" sz="3200" dirty="0">
                <a:latin typeface="GrilledCheese BTN Cn" panose="020B0606060402040206" pitchFamily="34" charset="0"/>
              </a:rPr>
              <a:t>elements of tradition and culture </a:t>
            </a:r>
            <a:r>
              <a:rPr lang="en-US" sz="3200" dirty="0" smtClean="0">
                <a:latin typeface="GrilledCheese BTN Cn" panose="020B0606060402040206" pitchFamily="34" charset="0"/>
              </a:rPr>
              <a:t>in Calabria</a:t>
            </a:r>
            <a:endParaRPr lang="it-IT" sz="3200" dirty="0">
              <a:latin typeface="GrilledCheese BTN Cn" panose="020B0606060402040206" pitchFamily="34" charset="0"/>
            </a:endParaRPr>
          </a:p>
        </p:txBody>
      </p:sp>
      <p:pic>
        <p:nvPicPr>
          <p:cNvPr id="4" name="Immagine 3" descr="C:\Users\erasmus\Downloads\ac45ee17-84c9-476e-8261-f0aa1fa04f8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4995" y="590021"/>
            <a:ext cx="3440218" cy="760941"/>
          </a:xfrm>
          <a:prstGeom prst="rect">
            <a:avLst/>
          </a:prstGeom>
          <a:noFill/>
          <a:ln>
            <a:noFill/>
          </a:ln>
        </p:spPr>
      </p:pic>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4972557" y="2314323"/>
            <a:ext cx="2318472" cy="1341380"/>
          </a:xfrm>
          <a:prstGeom prst="rect">
            <a:avLst/>
          </a:prstGeom>
        </p:spPr>
      </p:pic>
      <p:pic>
        <p:nvPicPr>
          <p:cNvPr id="6" name="Picture 2" descr="C:\Users\Margarita\Desktop\Flags, logo\eu_flag_co_funded_pos_[rgb]_righ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1733" y="3482610"/>
            <a:ext cx="1446742" cy="439209"/>
          </a:xfrm>
          <a:prstGeom prst="rect">
            <a:avLst/>
          </a:prstGeom>
          <a:noFill/>
          <a:ln>
            <a:noFill/>
          </a:ln>
        </p:spPr>
      </p:pic>
    </p:spTree>
    <p:extLst>
      <p:ext uri="{BB962C8B-B14F-4D97-AF65-F5344CB8AC3E}">
        <p14:creationId xmlns:p14="http://schemas.microsoft.com/office/powerpoint/2010/main" val="107904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82348" y="946965"/>
            <a:ext cx="8689976" cy="714101"/>
          </a:xfrm>
        </p:spPr>
        <p:txBody>
          <a:bodyPr>
            <a:normAutofit fontScale="90000"/>
          </a:bodyPr>
          <a:lstStyle/>
          <a:p>
            <a:r>
              <a:rPr lang="it-IT" sz="4400" dirty="0"/>
              <a:t>TRADITIONAL CALABRIAN DANCE</a:t>
            </a:r>
          </a:p>
        </p:txBody>
      </p:sp>
      <p:sp>
        <p:nvSpPr>
          <p:cNvPr id="3" name="Sottotitolo 2"/>
          <p:cNvSpPr>
            <a:spLocks noGrp="1"/>
          </p:cNvSpPr>
          <p:nvPr>
            <p:ph type="subTitle" idx="1"/>
          </p:nvPr>
        </p:nvSpPr>
        <p:spPr>
          <a:xfrm>
            <a:off x="1374764" y="2111827"/>
            <a:ext cx="8689976" cy="3078934"/>
          </a:xfrm>
        </p:spPr>
        <p:txBody>
          <a:bodyPr>
            <a:noAutofit/>
          </a:bodyPr>
          <a:lstStyle/>
          <a:p>
            <a:pPr algn="just"/>
            <a:r>
              <a:rPr lang="en-US" cap="none" dirty="0" smtClean="0"/>
              <a:t>Calabrian habits have been preserved not </a:t>
            </a:r>
            <a:r>
              <a:rPr lang="en-US" cap="none" dirty="0"/>
              <a:t>only in the customs and traditions, but also in the dances, music, festivals and events. Dances are by far the most significant expression of an important event. The folk </a:t>
            </a:r>
            <a:r>
              <a:rPr lang="en-US" cap="none" dirty="0" smtClean="0"/>
              <a:t>dance </a:t>
            </a:r>
            <a:r>
              <a:rPr lang="en-US" cap="none" dirty="0"/>
              <a:t>is the tarantella, which changes from area to area and even from country to country. </a:t>
            </a:r>
            <a:r>
              <a:rPr lang="en-US" cap="none" dirty="0" smtClean="0"/>
              <a:t>In </a:t>
            </a:r>
            <a:r>
              <a:rPr lang="en-US" cap="none" dirty="0" err="1" smtClean="0"/>
              <a:t>Soverato</a:t>
            </a:r>
            <a:r>
              <a:rPr lang="en-US" cap="none" dirty="0" smtClean="0"/>
              <a:t> area the </a:t>
            </a:r>
            <a:r>
              <a:rPr lang="en-US" cap="none" dirty="0"/>
              <a:t>most famous artists </a:t>
            </a:r>
            <a:r>
              <a:rPr lang="en-US" cap="none" dirty="0" smtClean="0"/>
              <a:t>are </a:t>
            </a:r>
            <a:r>
              <a:rPr lang="en-US" cap="none" dirty="0" err="1" smtClean="0"/>
              <a:t>Mimmo</a:t>
            </a:r>
            <a:r>
              <a:rPr lang="en-US" cap="none" dirty="0" smtClean="0"/>
              <a:t> </a:t>
            </a:r>
            <a:r>
              <a:rPr lang="en-US" cap="none" dirty="0" err="1"/>
              <a:t>Cavallaro</a:t>
            </a:r>
            <a:r>
              <a:rPr lang="en-US" cap="none" dirty="0"/>
              <a:t> and </a:t>
            </a:r>
            <a:r>
              <a:rPr lang="en-US" cap="none" dirty="0" err="1"/>
              <a:t>Cosimo</a:t>
            </a:r>
            <a:r>
              <a:rPr lang="en-US" cap="none" dirty="0"/>
              <a:t> </a:t>
            </a:r>
            <a:r>
              <a:rPr lang="en-US" cap="none" dirty="0" err="1"/>
              <a:t>Papandrea</a:t>
            </a:r>
            <a:r>
              <a:rPr lang="en-US" cap="none" dirty="0"/>
              <a:t>, who perform during the festivities creating a cheerful atmosphere, bringing together all the people belonging to the neighboring </a:t>
            </a:r>
            <a:r>
              <a:rPr lang="en-US" cap="none" dirty="0" smtClean="0"/>
              <a:t>towns.</a:t>
            </a:r>
            <a:endParaRPr lang="it-IT" sz="1800" cap="none" dirty="0">
              <a:solidFill>
                <a:schemeClr val="tx1"/>
              </a:solidFill>
            </a:endParaRPr>
          </a:p>
        </p:txBody>
      </p:sp>
    </p:spTree>
    <p:extLst>
      <p:ext uri="{BB962C8B-B14F-4D97-AF65-F5344CB8AC3E}">
        <p14:creationId xmlns:p14="http://schemas.microsoft.com/office/powerpoint/2010/main" val="38388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alphaModFix amt="35000"/>
            <a:extLst>
              <a:ext uri="{28A0092B-C50C-407E-A947-70E740481C1C}">
                <a14:useLocalDpi xmlns:a14="http://schemas.microsoft.com/office/drawing/2010/main" val="0"/>
              </a:ext>
            </a:extLst>
          </a:blip>
          <a:srcRect t="8027" b="7387"/>
          <a:stretch/>
        </p:blipFill>
        <p:spPr>
          <a:xfrm>
            <a:off x="-167426" y="0"/>
            <a:ext cx="12192000" cy="6157505"/>
          </a:xfrm>
          <a:prstGeom prst="rect">
            <a:avLst/>
          </a:prstGeom>
        </p:spPr>
      </p:pic>
      <p:sp>
        <p:nvSpPr>
          <p:cNvPr id="2" name="Titolo 1"/>
          <p:cNvSpPr>
            <a:spLocks noGrp="1"/>
          </p:cNvSpPr>
          <p:nvPr>
            <p:ph type="ctrTitle"/>
          </p:nvPr>
        </p:nvSpPr>
        <p:spPr>
          <a:xfrm>
            <a:off x="1740374" y="910410"/>
            <a:ext cx="8637073" cy="1046486"/>
          </a:xfrm>
        </p:spPr>
        <p:txBody>
          <a:bodyPr>
            <a:normAutofit/>
          </a:bodyPr>
          <a:lstStyle/>
          <a:p>
            <a:r>
              <a:rPr lang="it-IT" sz="4000" dirty="0" smtClean="0">
                <a:solidFill>
                  <a:schemeClr val="tx1"/>
                </a:solidFill>
              </a:rPr>
              <a:t>TARANTELLA</a:t>
            </a:r>
            <a:endParaRPr lang="it-IT" sz="4000" dirty="0">
              <a:solidFill>
                <a:schemeClr val="tx1"/>
              </a:solidFill>
            </a:endParaRPr>
          </a:p>
        </p:txBody>
      </p:sp>
      <p:sp>
        <p:nvSpPr>
          <p:cNvPr id="3" name="Sottotitolo 2"/>
          <p:cNvSpPr>
            <a:spLocks noGrp="1"/>
          </p:cNvSpPr>
          <p:nvPr>
            <p:ph type="subTitle" idx="1"/>
          </p:nvPr>
        </p:nvSpPr>
        <p:spPr>
          <a:xfrm>
            <a:off x="793019" y="1857951"/>
            <a:ext cx="10402312" cy="2799016"/>
          </a:xfrm>
        </p:spPr>
        <p:txBody>
          <a:bodyPr>
            <a:noAutofit/>
          </a:bodyPr>
          <a:lstStyle/>
          <a:p>
            <a:pPr algn="just">
              <a:lnSpc>
                <a:spcPct val="110000"/>
              </a:lnSpc>
            </a:pPr>
            <a:r>
              <a:rPr lang="en-US" b="1" cap="none" dirty="0">
                <a:solidFill>
                  <a:schemeClr val="tx1">
                    <a:lumMod val="65000"/>
                    <a:lumOff val="35000"/>
                  </a:schemeClr>
                </a:solidFill>
              </a:rPr>
              <a:t>This dance takes the form of a duel, around </a:t>
            </a:r>
            <a:r>
              <a:rPr lang="en-US" b="1" cap="none" dirty="0" smtClean="0">
                <a:solidFill>
                  <a:schemeClr val="tx1">
                    <a:lumMod val="65000"/>
                    <a:lumOff val="35000"/>
                  </a:schemeClr>
                </a:solidFill>
              </a:rPr>
              <a:t>a couple </a:t>
            </a:r>
            <a:r>
              <a:rPr lang="en-US" b="1" cap="none" dirty="0">
                <a:solidFill>
                  <a:schemeClr val="tx1">
                    <a:lumMod val="65000"/>
                    <a:lumOff val="35000"/>
                  </a:schemeClr>
                </a:solidFill>
              </a:rPr>
              <a:t>of dancers </a:t>
            </a:r>
            <a:r>
              <a:rPr lang="en-US" b="1" cap="none" dirty="0" smtClean="0">
                <a:solidFill>
                  <a:schemeClr val="tx1">
                    <a:lumMod val="65000"/>
                    <a:lumOff val="35000"/>
                  </a:schemeClr>
                </a:solidFill>
              </a:rPr>
              <a:t>there is a circle </a:t>
            </a:r>
            <a:r>
              <a:rPr lang="en-US" b="1" cap="none" dirty="0">
                <a:solidFill>
                  <a:schemeClr val="tx1">
                    <a:lumMod val="65000"/>
                    <a:lumOff val="35000"/>
                  </a:schemeClr>
                </a:solidFill>
              </a:rPr>
              <a:t>called "</a:t>
            </a:r>
            <a:r>
              <a:rPr lang="en-US" b="1" cap="none" dirty="0" err="1">
                <a:solidFill>
                  <a:schemeClr val="tx1">
                    <a:lumMod val="65000"/>
                    <a:lumOff val="35000"/>
                  </a:schemeClr>
                </a:solidFill>
              </a:rPr>
              <a:t>rota</a:t>
            </a:r>
            <a:r>
              <a:rPr lang="en-US" b="1" cap="none" dirty="0">
                <a:solidFill>
                  <a:schemeClr val="tx1">
                    <a:lumMod val="65000"/>
                    <a:lumOff val="35000"/>
                  </a:schemeClr>
                </a:solidFill>
              </a:rPr>
              <a:t>" underlined with cries and claps of hands to the rhythm of the music. </a:t>
            </a:r>
            <a:r>
              <a:rPr lang="en-US" b="1" dirty="0">
                <a:solidFill>
                  <a:schemeClr val="tx1">
                    <a:lumMod val="65000"/>
                    <a:lumOff val="35000"/>
                  </a:schemeClr>
                </a:solidFill>
              </a:rPr>
              <a:t>With multiple couples, the tarantella is a circle dance alternating from clockwise to counter-clockwise and back as the music progresses, picking up speed as it </a:t>
            </a:r>
            <a:r>
              <a:rPr lang="en-US" b="1" dirty="0" smtClean="0">
                <a:solidFill>
                  <a:schemeClr val="tx1">
                    <a:lumMod val="65000"/>
                    <a:lumOff val="35000"/>
                  </a:schemeClr>
                </a:solidFill>
              </a:rPr>
              <a:t>goes. In </a:t>
            </a:r>
            <a:r>
              <a:rPr lang="en-US" b="1" cap="none" dirty="0">
                <a:solidFill>
                  <a:schemeClr val="tx1">
                    <a:lumMod val="65000"/>
                    <a:lumOff val="35000"/>
                  </a:schemeClr>
                </a:solidFill>
              </a:rPr>
              <a:t>some countries </a:t>
            </a:r>
            <a:r>
              <a:rPr lang="en-US" b="1" cap="none" dirty="0" smtClean="0">
                <a:solidFill>
                  <a:schemeClr val="tx1">
                    <a:lumMod val="65000"/>
                    <a:lumOff val="35000"/>
                  </a:schemeClr>
                </a:solidFill>
              </a:rPr>
              <a:t>tarantella </a:t>
            </a:r>
            <a:r>
              <a:rPr lang="en-US" b="1" cap="none" dirty="0">
                <a:solidFill>
                  <a:schemeClr val="tx1">
                    <a:lumMod val="65000"/>
                    <a:lumOff val="35000"/>
                  </a:schemeClr>
                </a:solidFill>
              </a:rPr>
              <a:t>is danced twice at a time, in alternating pairs, often regulated by a master of dance, sometimes with spontaneous changes. It is a very popular dance, it is danced on the spaces of the villages, during the festivities or on the streets on the occasion of the harvest or crops but also indoors, at home or in the halls for private parties, during the holidays or during various ceremonies. </a:t>
            </a:r>
            <a:endParaRPr lang="it-IT" sz="1800" b="1" cap="none" dirty="0">
              <a:solidFill>
                <a:schemeClr val="tx1">
                  <a:lumMod val="65000"/>
                  <a:lumOff val="35000"/>
                </a:schemeClr>
              </a:solidFill>
            </a:endParaRPr>
          </a:p>
        </p:txBody>
      </p:sp>
    </p:spTree>
    <p:extLst>
      <p:ext uri="{BB962C8B-B14F-4D97-AF65-F5344CB8AC3E}">
        <p14:creationId xmlns:p14="http://schemas.microsoft.com/office/powerpoint/2010/main" val="633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16739" y="3454583"/>
            <a:ext cx="8689976" cy="1335902"/>
          </a:xfrm>
        </p:spPr>
        <p:txBody>
          <a:bodyPr>
            <a:normAutofit/>
          </a:bodyPr>
          <a:lstStyle/>
          <a:p>
            <a:pPr algn="just"/>
            <a:r>
              <a:rPr lang="en-US" dirty="0"/>
              <a:t> </a:t>
            </a:r>
            <a:r>
              <a:rPr lang="en-US" cap="none" dirty="0" smtClean="0"/>
              <a:t>The melodic thread is entrusted to the accordion, which almost always replaces the bagpipe, or by the beat of the hands of the dancer. In this type of tarantella from upper and middle </a:t>
            </a:r>
            <a:r>
              <a:rPr lang="en-US" dirty="0"/>
              <a:t>C</a:t>
            </a:r>
            <a:r>
              <a:rPr lang="en-US" cap="none" dirty="0" smtClean="0"/>
              <a:t>alabria, a bass drum struck with a large curved mallet is still used. </a:t>
            </a:r>
            <a:endParaRPr lang="it-IT" cap="none"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770" y="568232"/>
            <a:ext cx="4103189" cy="2664823"/>
          </a:xfrm>
          <a:prstGeom prst="rect">
            <a:avLst/>
          </a:prstGeom>
          <a:ln>
            <a:noFill/>
          </a:ln>
          <a:effectLst>
            <a:softEdge rad="112500"/>
          </a:effec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469" y="3631472"/>
            <a:ext cx="2060166" cy="3108961"/>
          </a:xfrm>
          <a:prstGeom prst="rect">
            <a:avLst/>
          </a:prstGeom>
          <a:ln>
            <a:noFill/>
          </a:ln>
          <a:effectLst>
            <a:softEdge rad="112500"/>
          </a:effectLst>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25409">
            <a:off x="375204" y="772034"/>
            <a:ext cx="2310402" cy="1980536"/>
          </a:xfrm>
          <a:prstGeom prst="rect">
            <a:avLst/>
          </a:prstGeom>
          <a:ln>
            <a:noFill/>
          </a:ln>
          <a:effectLst>
            <a:softEdge rad="112500"/>
          </a:effectLst>
        </p:spPr>
      </p:pic>
      <p:sp>
        <p:nvSpPr>
          <p:cNvPr id="8" name="AutoShape 2" descr="Risultato immagine per tamburelli calabresi"/>
          <p:cNvSpPr>
            <a:spLocks noChangeAspect="1" noChangeArrowheads="1"/>
          </p:cNvSpPr>
          <p:nvPr/>
        </p:nvSpPr>
        <p:spPr bwMode="auto">
          <a:xfrm>
            <a:off x="63500" y="-136525"/>
            <a:ext cx="2524125"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4" descr="Risultato immagine per tamburelli calabresi"/>
          <p:cNvSpPr>
            <a:spLocks noChangeAspect="1" noChangeArrowheads="1"/>
          </p:cNvSpPr>
          <p:nvPr/>
        </p:nvSpPr>
        <p:spPr bwMode="auto">
          <a:xfrm flipH="1">
            <a:off x="2281554" y="-268119"/>
            <a:ext cx="3178720" cy="20631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4" name="Immagine 13"/>
          <p:cNvPicPr>
            <a:picLocks noChangeAspect="1"/>
          </p:cNvPicPr>
          <p:nvPr/>
        </p:nvPicPr>
        <p:blipFill>
          <a:blip r:embed="rId5"/>
          <a:stretch>
            <a:fillRect/>
          </a:stretch>
        </p:blipFill>
        <p:spPr>
          <a:xfrm rot="21099856">
            <a:off x="3977403" y="414321"/>
            <a:ext cx="2768646" cy="2020479"/>
          </a:xfrm>
          <a:prstGeom prst="rect">
            <a:avLst/>
          </a:prstGeom>
          <a:ln>
            <a:noFill/>
          </a:ln>
          <a:effectLst>
            <a:softEdge rad="112500"/>
          </a:effectLst>
        </p:spPr>
      </p:pic>
    </p:spTree>
    <p:extLst>
      <p:ext uri="{BB962C8B-B14F-4D97-AF65-F5344CB8AC3E}">
        <p14:creationId xmlns:p14="http://schemas.microsoft.com/office/powerpoint/2010/main" val="210482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1104" y="842747"/>
            <a:ext cx="8610600" cy="1293028"/>
          </a:xfrm>
        </p:spPr>
        <p:txBody>
          <a:bodyPr>
            <a:noAutofit/>
          </a:bodyPr>
          <a:lstStyle/>
          <a:p>
            <a:r>
              <a:rPr lang="it-IT" sz="3600" dirty="0" err="1" smtClean="0"/>
              <a:t>Most</a:t>
            </a:r>
            <a:r>
              <a:rPr lang="it-IT" sz="3600" dirty="0" smtClean="0"/>
              <a:t> </a:t>
            </a:r>
            <a:r>
              <a:rPr lang="it-IT" sz="3600" dirty="0" err="1" smtClean="0"/>
              <a:t>Famous</a:t>
            </a:r>
            <a:r>
              <a:rPr lang="it-IT" sz="3600" dirty="0" smtClean="0"/>
              <a:t> tarantella </a:t>
            </a:r>
            <a:r>
              <a:rPr lang="it-IT" sz="3600" dirty="0" err="1" smtClean="0"/>
              <a:t>s</a:t>
            </a:r>
            <a:r>
              <a:rPr lang="it-IT" dirty="0" err="1" smtClean="0"/>
              <a:t>ongs</a:t>
            </a:r>
            <a:endParaRPr lang="it-IT" sz="3600" dirty="0"/>
          </a:p>
        </p:txBody>
      </p:sp>
      <p:sp>
        <p:nvSpPr>
          <p:cNvPr id="3" name="Segnaposto contenuto 2"/>
          <p:cNvSpPr>
            <a:spLocks noGrp="1"/>
          </p:cNvSpPr>
          <p:nvPr>
            <p:ph idx="1"/>
          </p:nvPr>
        </p:nvSpPr>
        <p:spPr>
          <a:xfrm>
            <a:off x="557725" y="2220742"/>
            <a:ext cx="4022368" cy="3424107"/>
          </a:xfrm>
        </p:spPr>
        <p:txBody>
          <a:bodyPr/>
          <a:lstStyle/>
          <a:p>
            <a:r>
              <a:rPr lang="it-IT" dirty="0" smtClean="0"/>
              <a:t>Tarantella VI</a:t>
            </a:r>
          </a:p>
          <a:p>
            <a:r>
              <a:rPr lang="it-IT" dirty="0" smtClean="0"/>
              <a:t>Tarantella d’</a:t>
            </a:r>
            <a:r>
              <a:rPr lang="it-IT" dirty="0" err="1" smtClean="0"/>
              <a:t>amuri</a:t>
            </a:r>
            <a:r>
              <a:rPr lang="it-IT" dirty="0" smtClean="0"/>
              <a:t> </a:t>
            </a:r>
          </a:p>
          <a:p>
            <a:r>
              <a:rPr lang="it-IT" dirty="0" smtClean="0"/>
              <a:t>Su </a:t>
            </a:r>
            <a:r>
              <a:rPr lang="it-IT" dirty="0" err="1" smtClean="0"/>
              <a:t>calabrisi</a:t>
            </a:r>
            <a:r>
              <a:rPr lang="it-IT" dirty="0" smtClean="0"/>
              <a:t> </a:t>
            </a:r>
          </a:p>
          <a:p>
            <a:r>
              <a:rPr lang="it-IT" dirty="0" smtClean="0"/>
              <a:t>La zitella </a:t>
            </a:r>
          </a:p>
          <a:p>
            <a:r>
              <a:rPr lang="it-IT" dirty="0" smtClean="0"/>
              <a:t>Bella </a:t>
            </a:r>
            <a:r>
              <a:rPr lang="it-IT" dirty="0" err="1" smtClean="0"/>
              <a:t>figghiola</a:t>
            </a:r>
            <a:endParaRPr lang="it-IT" dirty="0" smtClean="0"/>
          </a:p>
          <a:p>
            <a:r>
              <a:rPr lang="it-IT" dirty="0" smtClean="0"/>
              <a:t>U </a:t>
            </a:r>
            <a:r>
              <a:rPr lang="it-IT" dirty="0" err="1" smtClean="0"/>
              <a:t>jimbusedu</a:t>
            </a:r>
            <a:endParaRPr lang="it-IT" dirty="0" smtClean="0"/>
          </a:p>
          <a:p>
            <a:pPr marL="0" indent="0">
              <a:buNone/>
            </a:pPr>
            <a:endParaRPr lang="it-IT" dirty="0"/>
          </a:p>
        </p:txBody>
      </p:sp>
      <p:pic>
        <p:nvPicPr>
          <p:cNvPr id="4" name="Immagine 3"/>
          <p:cNvPicPr>
            <a:picLocks noChangeAspect="1"/>
          </p:cNvPicPr>
          <p:nvPr/>
        </p:nvPicPr>
        <p:blipFill>
          <a:blip r:embed="rId2"/>
          <a:stretch>
            <a:fillRect/>
          </a:stretch>
        </p:blipFill>
        <p:spPr>
          <a:xfrm>
            <a:off x="7192808" y="1826635"/>
            <a:ext cx="4369025" cy="2431041"/>
          </a:xfrm>
          <a:prstGeom prst="rect">
            <a:avLst/>
          </a:prstGeom>
        </p:spPr>
      </p:pic>
      <p:pic>
        <p:nvPicPr>
          <p:cNvPr id="5" name="Immagine 4"/>
          <p:cNvPicPr>
            <a:picLocks noChangeAspect="1"/>
          </p:cNvPicPr>
          <p:nvPr/>
        </p:nvPicPr>
        <p:blipFill>
          <a:blip r:embed="rId3"/>
          <a:stretch>
            <a:fillRect/>
          </a:stretch>
        </p:blipFill>
        <p:spPr>
          <a:xfrm>
            <a:off x="4580093" y="4306228"/>
            <a:ext cx="4379139" cy="2463266"/>
          </a:xfrm>
          <a:prstGeom prst="rect">
            <a:avLst/>
          </a:prstGeom>
        </p:spPr>
      </p:pic>
    </p:spTree>
    <p:extLst>
      <p:ext uri="{BB962C8B-B14F-4D97-AF65-F5344CB8AC3E}">
        <p14:creationId xmlns:p14="http://schemas.microsoft.com/office/powerpoint/2010/main" val="237050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3564" y="2918385"/>
            <a:ext cx="4658006" cy="2831544"/>
          </a:xfrm>
          <a:prstGeom prst="rect">
            <a:avLst/>
          </a:prstGeom>
          <a:noFill/>
        </p:spPr>
        <p:txBody>
          <a:bodyPr wrap="square">
            <a:spAutoFit/>
          </a:bodyPr>
          <a:lstStyle/>
          <a:p>
            <a:pPr algn="just">
              <a:defRPr/>
            </a:pPr>
            <a:r>
              <a:rPr lang="en-US" sz="2000" dirty="0">
                <a:solidFill>
                  <a:srgbClr val="212121"/>
                </a:solidFill>
                <a:latin typeface="Century Gothic" panose="020B0502020202020204" pitchFamily="34" charset="0"/>
              </a:rPr>
              <a:t>Its traditional instruments are the accordion, the “</a:t>
            </a:r>
            <a:r>
              <a:rPr lang="en-US" sz="2000" b="1" dirty="0">
                <a:solidFill>
                  <a:srgbClr val="212121"/>
                </a:solidFill>
                <a:latin typeface="Century Gothic" panose="020B0502020202020204" pitchFamily="34" charset="0"/>
              </a:rPr>
              <a:t>Lira</a:t>
            </a:r>
            <a:r>
              <a:rPr lang="en-US" sz="2000" dirty="0">
                <a:solidFill>
                  <a:srgbClr val="212121"/>
                </a:solidFill>
                <a:latin typeface="Century Gothic" panose="020B0502020202020204" pitchFamily="34" charset="0"/>
              </a:rPr>
              <a:t>” and the bagpipe, </a:t>
            </a:r>
            <a:r>
              <a:rPr lang="it-IT" altLang="it-IT" sz="2000" dirty="0" err="1">
                <a:solidFill>
                  <a:srgbClr val="212121"/>
                </a:solidFill>
                <a:latin typeface="Century Gothic" panose="020B0502020202020204" pitchFamily="34" charset="0"/>
              </a:rPr>
              <a:t>which</a:t>
            </a:r>
            <a:r>
              <a:rPr lang="it-IT" altLang="it-IT" sz="2000" dirty="0">
                <a:solidFill>
                  <a:srgbClr val="212121"/>
                </a:solidFill>
                <a:latin typeface="Century Gothic" panose="020B0502020202020204" pitchFamily="34" charset="0"/>
              </a:rPr>
              <a:t> </a:t>
            </a:r>
            <a:r>
              <a:rPr lang="it-IT" altLang="it-IT" sz="2000" dirty="0" err="1">
                <a:solidFill>
                  <a:srgbClr val="212121"/>
                </a:solidFill>
                <a:latin typeface="Century Gothic" panose="020B0502020202020204" pitchFamily="34" charset="0"/>
              </a:rPr>
              <a:t>accompanied</a:t>
            </a:r>
            <a:r>
              <a:rPr lang="it-IT" altLang="it-IT" sz="2000" dirty="0">
                <a:solidFill>
                  <a:srgbClr val="212121"/>
                </a:solidFill>
                <a:latin typeface="Century Gothic" panose="020B0502020202020204" pitchFamily="34" charset="0"/>
              </a:rPr>
              <a:t> </a:t>
            </a:r>
            <a:r>
              <a:rPr lang="it-IT" altLang="it-IT" sz="2000" dirty="0" err="1">
                <a:solidFill>
                  <a:srgbClr val="212121"/>
                </a:solidFill>
                <a:latin typeface="Century Gothic" panose="020B0502020202020204" pitchFamily="34" charset="0"/>
              </a:rPr>
              <a:t>all</a:t>
            </a:r>
            <a:r>
              <a:rPr lang="it-IT" altLang="it-IT" sz="2000" dirty="0">
                <a:solidFill>
                  <a:srgbClr val="212121"/>
                </a:solidFill>
                <a:latin typeface="Century Gothic" panose="020B0502020202020204" pitchFamily="34" charset="0"/>
              </a:rPr>
              <a:t> the </a:t>
            </a:r>
            <a:r>
              <a:rPr lang="it-IT" altLang="it-IT" sz="2000" dirty="0" err="1">
                <a:solidFill>
                  <a:srgbClr val="212121"/>
                </a:solidFill>
                <a:latin typeface="Century Gothic" panose="020B0502020202020204" pitchFamily="34" charset="0"/>
              </a:rPr>
              <a:t>phases</a:t>
            </a:r>
            <a:r>
              <a:rPr lang="it-IT" altLang="it-IT" sz="2000" dirty="0">
                <a:solidFill>
                  <a:srgbClr val="212121"/>
                </a:solidFill>
                <a:latin typeface="Century Gothic" panose="020B0502020202020204" pitchFamily="34" charset="0"/>
              </a:rPr>
              <a:t> of life: </a:t>
            </a:r>
          </a:p>
          <a:p>
            <a:pPr marL="285750" indent="-285750">
              <a:buFont typeface="Wingdings" panose="05000000000000000000" pitchFamily="2" charset="2"/>
              <a:buChar char="§"/>
              <a:defRPr/>
            </a:pPr>
            <a:r>
              <a:rPr lang="it-IT" altLang="it-IT" sz="2000" dirty="0">
                <a:solidFill>
                  <a:srgbClr val="212121"/>
                </a:solidFill>
                <a:latin typeface="Century Gothic" panose="020B0502020202020204" pitchFamily="34" charset="0"/>
              </a:rPr>
              <a:t>W</a:t>
            </a:r>
            <a:r>
              <a:rPr lang="it-IT" altLang="it-IT" sz="2000" dirty="0" smtClean="0">
                <a:solidFill>
                  <a:srgbClr val="212121"/>
                </a:solidFill>
                <a:latin typeface="Century Gothic" panose="020B0502020202020204" pitchFamily="34" charset="0"/>
              </a:rPr>
              <a:t>eddings</a:t>
            </a:r>
            <a:endParaRPr lang="it-IT" altLang="it-IT" sz="2000" dirty="0">
              <a:solidFill>
                <a:srgbClr val="212121"/>
              </a:solidFill>
              <a:latin typeface="Century Gothic" panose="020B0502020202020204" pitchFamily="34" charset="0"/>
            </a:endParaRPr>
          </a:p>
          <a:p>
            <a:pPr marL="285750" indent="-285750">
              <a:buFont typeface="Wingdings" panose="05000000000000000000" pitchFamily="2" charset="2"/>
              <a:buChar char="§"/>
              <a:defRPr/>
            </a:pPr>
            <a:r>
              <a:rPr lang="it-IT" altLang="it-IT" sz="2000" dirty="0" err="1">
                <a:solidFill>
                  <a:srgbClr val="212121"/>
                </a:solidFill>
                <a:latin typeface="Century Gothic" panose="020B0502020202020204" pitchFamily="34" charset="0"/>
              </a:rPr>
              <a:t>Baptisms</a:t>
            </a:r>
            <a:endParaRPr lang="it-IT" altLang="it-IT" sz="2000" dirty="0">
              <a:solidFill>
                <a:srgbClr val="212121"/>
              </a:solidFill>
              <a:latin typeface="Century Gothic" panose="020B0502020202020204" pitchFamily="34" charset="0"/>
            </a:endParaRPr>
          </a:p>
          <a:p>
            <a:pPr marL="285750" indent="-285750">
              <a:buFont typeface="Wingdings" panose="05000000000000000000" pitchFamily="2" charset="2"/>
              <a:buChar char="§"/>
              <a:defRPr/>
            </a:pPr>
            <a:r>
              <a:rPr lang="it-IT" altLang="it-IT" sz="2000" dirty="0" err="1">
                <a:solidFill>
                  <a:srgbClr val="212121"/>
                </a:solidFill>
                <a:latin typeface="Century Gothic" panose="020B0502020202020204" pitchFamily="34" charset="0"/>
              </a:rPr>
              <a:t>Births</a:t>
            </a:r>
            <a:endParaRPr lang="it-IT" altLang="it-IT" sz="2000" dirty="0">
              <a:solidFill>
                <a:srgbClr val="212121"/>
              </a:solidFill>
              <a:latin typeface="Century Gothic" panose="020B0502020202020204" pitchFamily="34" charset="0"/>
            </a:endParaRPr>
          </a:p>
          <a:p>
            <a:pPr marL="285750" indent="-285750">
              <a:buFont typeface="Wingdings" panose="05000000000000000000" pitchFamily="2" charset="2"/>
              <a:buChar char="§"/>
              <a:defRPr/>
            </a:pPr>
            <a:r>
              <a:rPr lang="it-IT" altLang="it-IT" sz="2000" dirty="0" err="1">
                <a:solidFill>
                  <a:srgbClr val="212121"/>
                </a:solidFill>
                <a:latin typeface="Century Gothic" panose="020B0502020202020204" pitchFamily="34" charset="0"/>
              </a:rPr>
              <a:t>all</a:t>
            </a:r>
            <a:r>
              <a:rPr lang="it-IT" altLang="it-IT" sz="2000" dirty="0">
                <a:solidFill>
                  <a:srgbClr val="212121"/>
                </a:solidFill>
                <a:latin typeface="Century Gothic" panose="020B0502020202020204" pitchFamily="34" charset="0"/>
              </a:rPr>
              <a:t> private parties</a:t>
            </a:r>
            <a:r>
              <a:rPr lang="es-ES" altLang="it-IT" sz="2000" dirty="0">
                <a:solidFill>
                  <a:srgbClr val="212121"/>
                </a:solidFill>
                <a:latin typeface="Century Gothic" panose="020B0502020202020204" pitchFamily="34" charset="0"/>
              </a:rPr>
              <a:t> </a:t>
            </a:r>
          </a:p>
          <a:p>
            <a:pPr>
              <a:defRPr/>
            </a:pPr>
            <a:endParaRPr lang="it-IT" dirty="0"/>
          </a:p>
        </p:txBody>
      </p:sp>
      <p:sp>
        <p:nvSpPr>
          <p:cNvPr id="6147" name="Rectangle 3"/>
          <p:cNvSpPr>
            <a:spLocks noChangeArrowheads="1"/>
          </p:cNvSpPr>
          <p:nvPr/>
        </p:nvSpPr>
        <p:spPr bwMode="auto">
          <a:xfrm>
            <a:off x="1524001" y="9010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it-IT"/>
          </a:p>
        </p:txBody>
      </p:sp>
      <p:sp>
        <p:nvSpPr>
          <p:cNvPr id="6" name="Rectangle 4"/>
          <p:cNvSpPr txBox="1">
            <a:spLocks noChangeArrowheads="1"/>
          </p:cNvSpPr>
          <p:nvPr/>
        </p:nvSpPr>
        <p:spPr>
          <a:xfrm>
            <a:off x="2204040" y="1368055"/>
            <a:ext cx="7346950" cy="831850"/>
          </a:xfrm>
          <a:prstGeom prst="rect">
            <a:avLst/>
          </a:prstGeom>
        </p:spPr>
        <p:txBody>
          <a:bodyPr wrap="none" lIns="0" tIns="0" rIns="0" bIns="0">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GB" altLang="it-IT" sz="5400" b="1" dirty="0">
                <a:solidFill>
                  <a:srgbClr val="003366"/>
                </a:solidFill>
                <a:effectLst>
                  <a:outerShdw blurRad="38100" dist="38100" dir="2700000" algn="tl">
                    <a:srgbClr val="000000">
                      <a:alpha val="43137"/>
                    </a:srgbClr>
                  </a:outerShdw>
                </a:effectLst>
                <a:latin typeface="Colonna MT" panose="04020805060202030203" pitchFamily="82" charset="0"/>
              </a:rPr>
              <a:t>Popular</a:t>
            </a:r>
            <a:r>
              <a:rPr lang="it-IT" altLang="it-IT" sz="5400" b="1" dirty="0">
                <a:solidFill>
                  <a:srgbClr val="003366"/>
                </a:solidFill>
                <a:effectLst>
                  <a:outerShdw blurRad="38100" dist="38100" dir="2700000" algn="tl">
                    <a:srgbClr val="000000">
                      <a:alpha val="43137"/>
                    </a:srgbClr>
                  </a:outerShdw>
                </a:effectLst>
                <a:latin typeface="Colonna MT" panose="04020805060202030203" pitchFamily="82" charset="0"/>
              </a:rPr>
              <a:t> music in Calabria</a:t>
            </a:r>
            <a:r>
              <a:rPr lang="es-ES" altLang="it-IT" sz="1800" b="1" dirty="0">
                <a:solidFill>
                  <a:srgbClr val="003366"/>
                </a:solidFill>
                <a:effectLst>
                  <a:outerShdw blurRad="38100" dist="38100" dir="2700000" algn="tl">
                    <a:srgbClr val="000000">
                      <a:alpha val="43137"/>
                    </a:srgbClr>
                  </a:outerShdw>
                </a:effectLst>
                <a:latin typeface="Colonna MT" panose="04020805060202030203" pitchFamily="82" charset="0"/>
              </a:rPr>
              <a:t> </a:t>
            </a:r>
            <a:endParaRPr lang="es-ES" altLang="it-IT" sz="4800" b="1" dirty="0">
              <a:solidFill>
                <a:srgbClr val="003366"/>
              </a:solidFill>
              <a:effectLst>
                <a:outerShdw blurRad="38100" dist="38100" dir="2700000" algn="tl">
                  <a:srgbClr val="000000">
                    <a:alpha val="43137"/>
                  </a:srgbClr>
                </a:outerShdw>
              </a:effectLst>
              <a:latin typeface="Colonna MT" panose="04020805060202030203" pitchFamily="82" charset="0"/>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465" y="2860447"/>
            <a:ext cx="4465563" cy="2889482"/>
          </a:xfrm>
          <a:prstGeom prst="rect">
            <a:avLst/>
          </a:prstGeom>
          <a:ln>
            <a:solidFill>
              <a:srgbClr val="00B0F0"/>
            </a:solidFill>
          </a:ln>
          <a:effectLst>
            <a:outerShdw blurRad="76200" dist="63500" dir="2400000" sx="102000" sy="102000" algn="tl" rotWithShape="0">
              <a:schemeClr val="accent6">
                <a:lumMod val="50000"/>
                <a:alpha val="40000"/>
              </a:schemeClr>
            </a:outerShdw>
          </a:effectLst>
          <a:scene3d>
            <a:camera prst="orthographicFront"/>
            <a:lightRig rig="threePt" dir="t"/>
          </a:scene3d>
          <a:sp3d prstMaterial="dkEdge">
            <a:bevelT/>
          </a:sp3d>
        </p:spPr>
      </p:pic>
    </p:spTree>
    <p:extLst>
      <p:ext uri="{BB962C8B-B14F-4D97-AF65-F5344CB8AC3E}">
        <p14:creationId xmlns:p14="http://schemas.microsoft.com/office/powerpoint/2010/main" val="3850905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5050" y="2963961"/>
            <a:ext cx="5094287" cy="1938338"/>
          </a:xfrm>
          <a:prstGeom prst="rect">
            <a:avLst/>
          </a:prstGeom>
        </p:spPr>
        <p:txBody>
          <a:bodyPr>
            <a:spAutoFit/>
          </a:bodyPr>
          <a:lstStyle/>
          <a:p>
            <a:pPr algn="just">
              <a:defRPr/>
            </a:pPr>
            <a:r>
              <a:rPr lang="it-IT" sz="2000" dirty="0">
                <a:solidFill>
                  <a:srgbClr val="212121"/>
                </a:solidFill>
                <a:latin typeface="Century Gothic" panose="020B0502020202020204" pitchFamily="34" charset="0"/>
              </a:rPr>
              <a:t>The </a:t>
            </a:r>
            <a:r>
              <a:rPr lang="en-US" sz="2000" dirty="0">
                <a:solidFill>
                  <a:srgbClr val="212121"/>
                </a:solidFill>
                <a:latin typeface="Century Gothic" panose="020B0502020202020204" pitchFamily="34" charset="0"/>
              </a:rPr>
              <a:t>“</a:t>
            </a:r>
            <a:r>
              <a:rPr lang="en-US" sz="2000" b="1" dirty="0">
                <a:solidFill>
                  <a:srgbClr val="212121"/>
                </a:solidFill>
                <a:latin typeface="Century Gothic" panose="020B0502020202020204" pitchFamily="34" charset="0"/>
              </a:rPr>
              <a:t>Lira</a:t>
            </a:r>
            <a:r>
              <a:rPr lang="en-US" sz="2000" dirty="0">
                <a:solidFill>
                  <a:srgbClr val="212121"/>
                </a:solidFill>
                <a:latin typeface="Century Gothic" panose="020B0502020202020204" pitchFamily="34" charset="0"/>
              </a:rPr>
              <a:t>”</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is</a:t>
            </a:r>
            <a:r>
              <a:rPr lang="it-IT" sz="2000" dirty="0">
                <a:solidFill>
                  <a:srgbClr val="212121"/>
                </a:solidFill>
                <a:latin typeface="Century Gothic" panose="020B0502020202020204" pitchFamily="34" charset="0"/>
              </a:rPr>
              <a:t> made from a single </a:t>
            </a:r>
            <a:r>
              <a:rPr lang="it-IT" sz="2000" dirty="0" err="1">
                <a:solidFill>
                  <a:srgbClr val="212121"/>
                </a:solidFill>
                <a:latin typeface="Century Gothic" panose="020B0502020202020204" pitchFamily="34" charset="0"/>
              </a:rPr>
              <a:t>piece</a:t>
            </a:r>
            <a:r>
              <a:rPr lang="it-IT" sz="2000" dirty="0">
                <a:solidFill>
                  <a:srgbClr val="212121"/>
                </a:solidFill>
                <a:latin typeface="Century Gothic" panose="020B0502020202020204" pitchFamily="34" charset="0"/>
              </a:rPr>
              <a:t> of </a:t>
            </a:r>
            <a:r>
              <a:rPr lang="it-IT" sz="2000" dirty="0" err="1">
                <a:solidFill>
                  <a:srgbClr val="212121"/>
                </a:solidFill>
                <a:latin typeface="Century Gothic" panose="020B0502020202020204" pitchFamily="34" charset="0"/>
              </a:rPr>
              <a:t>hollowed</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wood</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onto</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which</a:t>
            </a:r>
            <a:r>
              <a:rPr lang="it-IT" sz="2000" dirty="0">
                <a:solidFill>
                  <a:srgbClr val="212121"/>
                </a:solidFill>
                <a:latin typeface="Century Gothic" panose="020B0502020202020204" pitchFamily="34" charset="0"/>
              </a:rPr>
              <a:t> the </a:t>
            </a:r>
            <a:r>
              <a:rPr lang="it-IT" sz="2000" dirty="0" err="1">
                <a:solidFill>
                  <a:srgbClr val="212121"/>
                </a:solidFill>
                <a:latin typeface="Century Gothic" panose="020B0502020202020204" pitchFamily="34" charset="0"/>
              </a:rPr>
              <a:t>soundboard</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is</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glued</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equipped</a:t>
            </a:r>
            <a:r>
              <a:rPr lang="it-IT" sz="2000" dirty="0">
                <a:solidFill>
                  <a:srgbClr val="212121"/>
                </a:solidFill>
                <a:latin typeface="Century Gothic" panose="020B0502020202020204" pitchFamily="34" charset="0"/>
              </a:rPr>
              <a:t> with </a:t>
            </a:r>
            <a:r>
              <a:rPr lang="it-IT" sz="2000" dirty="0" err="1">
                <a:solidFill>
                  <a:srgbClr val="212121"/>
                </a:solidFill>
                <a:latin typeface="Century Gothic" panose="020B0502020202020204" pitchFamily="34" charset="0"/>
              </a:rPr>
              <a:t>two</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resonance</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holes</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usually</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circular</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between</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which</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it</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is</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generally</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placed</a:t>
            </a:r>
            <a:r>
              <a:rPr lang="it-IT" sz="2000" dirty="0">
                <a:solidFill>
                  <a:srgbClr val="212121"/>
                </a:solidFill>
                <a:latin typeface="Century Gothic" panose="020B0502020202020204" pitchFamily="34" charset="0"/>
              </a:rPr>
              <a:t> the bridge and </a:t>
            </a:r>
            <a:r>
              <a:rPr lang="it-IT" sz="2000" dirty="0" err="1">
                <a:solidFill>
                  <a:srgbClr val="212121"/>
                </a:solidFill>
                <a:latin typeface="Century Gothic" panose="020B0502020202020204" pitchFamily="34" charset="0"/>
              </a:rPr>
              <a:t>it</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has</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three</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strings</a:t>
            </a:r>
            <a:r>
              <a:rPr lang="it-IT" sz="2000" dirty="0">
                <a:solidFill>
                  <a:srgbClr val="212121"/>
                </a:solidFill>
                <a:latin typeface="Century Gothic" panose="020B0502020202020204" pitchFamily="34" charset="0"/>
              </a:rPr>
              <a:t>.</a:t>
            </a:r>
          </a:p>
        </p:txBody>
      </p:sp>
      <p:sp>
        <p:nvSpPr>
          <p:cNvPr id="3" name="Rectangle 4"/>
          <p:cNvSpPr txBox="1">
            <a:spLocks noChangeArrowheads="1"/>
          </p:cNvSpPr>
          <p:nvPr/>
        </p:nvSpPr>
        <p:spPr>
          <a:xfrm>
            <a:off x="2268777" y="1020960"/>
            <a:ext cx="7346950" cy="831850"/>
          </a:xfrm>
          <a:prstGeom prst="rect">
            <a:avLst/>
          </a:prstGeom>
        </p:spPr>
        <p:txBody>
          <a:bodyPr wrap="none" lIns="0" tIns="0" rIns="0" bIns="0">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GB" altLang="it-IT" sz="5400" b="1" dirty="0">
                <a:solidFill>
                  <a:srgbClr val="003366"/>
                </a:solidFill>
                <a:effectLst>
                  <a:outerShdw blurRad="38100" dist="38100" dir="2700000" algn="tl">
                    <a:srgbClr val="000000">
                      <a:alpha val="43137"/>
                    </a:srgbClr>
                  </a:outerShdw>
                </a:effectLst>
                <a:latin typeface="Colonna MT" panose="04020805060202030203" pitchFamily="82" charset="0"/>
              </a:rPr>
              <a:t>Popular</a:t>
            </a:r>
            <a:r>
              <a:rPr lang="it-IT" altLang="it-IT" sz="5400" b="1" dirty="0">
                <a:solidFill>
                  <a:srgbClr val="003366"/>
                </a:solidFill>
                <a:effectLst>
                  <a:outerShdw blurRad="38100" dist="38100" dir="2700000" algn="tl">
                    <a:srgbClr val="000000">
                      <a:alpha val="43137"/>
                    </a:srgbClr>
                  </a:outerShdw>
                </a:effectLst>
                <a:latin typeface="Colonna MT" panose="04020805060202030203" pitchFamily="82" charset="0"/>
              </a:rPr>
              <a:t> music in Calabria</a:t>
            </a:r>
            <a:r>
              <a:rPr lang="es-ES" altLang="it-IT" sz="1800" b="1" dirty="0">
                <a:solidFill>
                  <a:srgbClr val="003366"/>
                </a:solidFill>
                <a:effectLst>
                  <a:outerShdw blurRad="38100" dist="38100" dir="2700000" algn="tl">
                    <a:srgbClr val="000000">
                      <a:alpha val="43137"/>
                    </a:srgbClr>
                  </a:outerShdw>
                </a:effectLst>
                <a:latin typeface="Colonna MT" panose="04020805060202030203" pitchFamily="82" charset="0"/>
              </a:rPr>
              <a:t> </a:t>
            </a:r>
            <a:endParaRPr lang="es-ES" altLang="it-IT" sz="4800" b="1" dirty="0">
              <a:solidFill>
                <a:srgbClr val="003366"/>
              </a:solidFill>
              <a:effectLst>
                <a:outerShdw blurRad="38100" dist="38100" dir="2700000" algn="tl">
                  <a:srgbClr val="000000">
                    <a:alpha val="43137"/>
                  </a:srgbClr>
                </a:outerShdw>
              </a:effectLst>
              <a:latin typeface="Colonna MT" panose="04020805060202030203" pitchFamily="82"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65250">
            <a:off x="7971451" y="2128068"/>
            <a:ext cx="2239463" cy="4055915"/>
          </a:xfrm>
          <a:prstGeom prst="rect">
            <a:avLst/>
          </a:prstGeom>
          <a:ln>
            <a:solidFill>
              <a:srgbClr val="00B0F0"/>
            </a:solidFill>
          </a:ln>
          <a:effectLst>
            <a:outerShdw blurRad="76200" dist="63500" dir="2400000" sx="102000" sy="102000" algn="tl" rotWithShape="0">
              <a:schemeClr val="accent6">
                <a:lumMod val="50000"/>
                <a:alpha val="40000"/>
              </a:schemeClr>
            </a:outerShdw>
          </a:effectLst>
          <a:scene3d>
            <a:camera prst="orthographicFront"/>
            <a:lightRig rig="threePt" dir="t"/>
          </a:scene3d>
          <a:sp3d prstMaterial="dkEdge">
            <a:bevelT/>
          </a:sp3d>
        </p:spPr>
      </p:pic>
    </p:spTree>
    <p:extLst>
      <p:ext uri="{BB962C8B-B14F-4D97-AF65-F5344CB8AC3E}">
        <p14:creationId xmlns:p14="http://schemas.microsoft.com/office/powerpoint/2010/main" val="4277545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76972" y="2260897"/>
            <a:ext cx="5734050" cy="1323975"/>
          </a:xfrm>
          <a:prstGeom prst="rect">
            <a:avLst/>
          </a:prstGeom>
        </p:spPr>
        <p:txBody>
          <a:bodyPr>
            <a:spAutoFit/>
          </a:bodyPr>
          <a:lstStyle/>
          <a:p>
            <a:pPr algn="just">
              <a:defRPr/>
            </a:pPr>
            <a:r>
              <a:rPr lang="it-IT" sz="2000" b="1" dirty="0" err="1">
                <a:solidFill>
                  <a:srgbClr val="212121"/>
                </a:solidFill>
                <a:latin typeface="Century Gothic" panose="020B0502020202020204" pitchFamily="34" charset="0"/>
              </a:rPr>
              <a:t>Bagpipes</a:t>
            </a:r>
            <a:r>
              <a:rPr lang="it-IT" sz="2000" dirty="0">
                <a:solidFill>
                  <a:srgbClr val="212121"/>
                </a:solidFill>
                <a:latin typeface="Century Gothic" panose="020B0502020202020204" pitchFamily="34" charset="0"/>
              </a:rPr>
              <a:t> </a:t>
            </a:r>
            <a:endParaRPr lang="it-IT" sz="2000" dirty="0" smtClean="0">
              <a:solidFill>
                <a:srgbClr val="212121"/>
              </a:solidFill>
              <a:latin typeface="Century Gothic" panose="020B0502020202020204" pitchFamily="34" charset="0"/>
            </a:endParaRPr>
          </a:p>
          <a:p>
            <a:pPr algn="just">
              <a:defRPr/>
            </a:pPr>
            <a:r>
              <a:rPr lang="en-US" sz="2000" dirty="0" smtClean="0">
                <a:solidFill>
                  <a:srgbClr val="212121"/>
                </a:solidFill>
                <a:latin typeface="Century Gothic" panose="020B0502020202020204" pitchFamily="34" charset="0"/>
              </a:rPr>
              <a:t>Its </a:t>
            </a:r>
            <a:r>
              <a:rPr lang="en-US" sz="2000" dirty="0">
                <a:solidFill>
                  <a:srgbClr val="212121"/>
                </a:solidFill>
                <a:latin typeface="Century Gothic" panose="020B0502020202020204" pitchFamily="34" charset="0"/>
              </a:rPr>
              <a:t>sweet sound is given by the canes </a:t>
            </a:r>
            <a:r>
              <a:rPr lang="en-US" sz="2000" dirty="0" smtClean="0">
                <a:solidFill>
                  <a:srgbClr val="212121"/>
                </a:solidFill>
                <a:latin typeface="Century Gothic" panose="020B0502020202020204" pitchFamily="34" charset="0"/>
              </a:rPr>
              <a:t>and </a:t>
            </a:r>
            <a:r>
              <a:rPr lang="en-US" sz="2000" dirty="0">
                <a:solidFill>
                  <a:srgbClr val="212121"/>
                </a:solidFill>
                <a:latin typeface="Century Gothic" panose="020B0502020202020204" pitchFamily="34" charset="0"/>
              </a:rPr>
              <a:t>by a bag of sheepskin or goat which serves as an air deposit.</a:t>
            </a:r>
            <a:endParaRPr lang="it-IT" sz="2000" dirty="0">
              <a:solidFill>
                <a:srgbClr val="212121"/>
              </a:solidFill>
              <a:latin typeface="Century Gothic" panose="020B0502020202020204" pitchFamily="34" charset="0"/>
            </a:endParaRPr>
          </a:p>
        </p:txBody>
      </p:sp>
      <p:sp>
        <p:nvSpPr>
          <p:cNvPr id="3" name="Rectangle 4"/>
          <p:cNvSpPr txBox="1">
            <a:spLocks noChangeArrowheads="1"/>
          </p:cNvSpPr>
          <p:nvPr/>
        </p:nvSpPr>
        <p:spPr>
          <a:xfrm>
            <a:off x="2402295" y="1138266"/>
            <a:ext cx="7346950" cy="831850"/>
          </a:xfrm>
          <a:prstGeom prst="rect">
            <a:avLst/>
          </a:prstGeom>
        </p:spPr>
        <p:txBody>
          <a:bodyPr wrap="none" lIns="0" tIns="0" rIns="0" bIns="0">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GB" altLang="it-IT" sz="5400" b="1" dirty="0">
                <a:solidFill>
                  <a:srgbClr val="003366"/>
                </a:solidFill>
                <a:effectLst>
                  <a:outerShdw blurRad="38100" dist="38100" dir="2700000" algn="tl">
                    <a:srgbClr val="000000">
                      <a:alpha val="43137"/>
                    </a:srgbClr>
                  </a:outerShdw>
                </a:effectLst>
                <a:latin typeface="Colonna MT" panose="04020805060202030203" pitchFamily="82" charset="0"/>
              </a:rPr>
              <a:t>Popular</a:t>
            </a:r>
            <a:r>
              <a:rPr lang="it-IT" altLang="it-IT" sz="5400" b="1" dirty="0">
                <a:solidFill>
                  <a:srgbClr val="003366"/>
                </a:solidFill>
                <a:effectLst>
                  <a:outerShdw blurRad="38100" dist="38100" dir="2700000" algn="tl">
                    <a:srgbClr val="000000">
                      <a:alpha val="43137"/>
                    </a:srgbClr>
                  </a:outerShdw>
                </a:effectLst>
                <a:latin typeface="Colonna MT" panose="04020805060202030203" pitchFamily="82" charset="0"/>
              </a:rPr>
              <a:t> music in Calabria</a:t>
            </a:r>
            <a:r>
              <a:rPr lang="es-ES" altLang="it-IT" sz="1800" b="1" dirty="0">
                <a:solidFill>
                  <a:srgbClr val="003366"/>
                </a:solidFill>
                <a:effectLst>
                  <a:outerShdw blurRad="38100" dist="38100" dir="2700000" algn="tl">
                    <a:srgbClr val="000000">
                      <a:alpha val="43137"/>
                    </a:srgbClr>
                  </a:outerShdw>
                </a:effectLst>
                <a:latin typeface="Colonna MT" panose="04020805060202030203" pitchFamily="82" charset="0"/>
              </a:rPr>
              <a:t> </a:t>
            </a:r>
            <a:endParaRPr lang="es-ES" altLang="it-IT" sz="4800" b="1" dirty="0">
              <a:solidFill>
                <a:srgbClr val="003366"/>
              </a:solidFill>
              <a:effectLst>
                <a:outerShdw blurRad="38100" dist="38100" dir="2700000" algn="tl">
                  <a:srgbClr val="000000">
                    <a:alpha val="43137"/>
                  </a:srgbClr>
                </a:outerShdw>
              </a:effectLst>
              <a:latin typeface="Colonna MT" panose="04020805060202030203" pitchFamily="82" charset="0"/>
            </a:endParaRP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5900" r="11413" b="17801"/>
          <a:stretch/>
        </p:blipFill>
        <p:spPr>
          <a:xfrm>
            <a:off x="1109643" y="3952577"/>
            <a:ext cx="4680520" cy="2617292"/>
          </a:xfrm>
          <a:prstGeom prst="rect">
            <a:avLst/>
          </a:prstGeom>
          <a:ln>
            <a:solidFill>
              <a:srgbClr val="00B0F0"/>
            </a:solidFill>
          </a:ln>
          <a:effectLst>
            <a:outerShdw blurRad="76200" dist="63500" dir="2400000" sx="102000" sy="102000" algn="tl" rotWithShape="0">
              <a:schemeClr val="accent6">
                <a:lumMod val="50000"/>
                <a:alpha val="40000"/>
              </a:schemeClr>
            </a:outerShdw>
          </a:effectLst>
          <a:scene3d>
            <a:camera prst="orthographicFront"/>
            <a:lightRig rig="threePt" dir="t"/>
          </a:scene3d>
          <a:sp3d prstMaterial="dkEdge">
            <a:bevelT/>
          </a:sp3d>
        </p:spPr>
      </p:pic>
    </p:spTree>
    <p:extLst>
      <p:ext uri="{BB962C8B-B14F-4D97-AF65-F5344CB8AC3E}">
        <p14:creationId xmlns:p14="http://schemas.microsoft.com/office/powerpoint/2010/main" val="2850575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35830" y="2218033"/>
            <a:ext cx="8223896" cy="1938992"/>
          </a:xfrm>
          <a:prstGeom prst="rect">
            <a:avLst/>
          </a:prstGeom>
        </p:spPr>
        <p:txBody>
          <a:bodyPr wrap="square">
            <a:spAutoFit/>
          </a:bodyPr>
          <a:lstStyle/>
          <a:p>
            <a:pPr algn="just">
              <a:defRPr/>
            </a:pPr>
            <a:r>
              <a:rPr lang="it-IT" sz="2000" dirty="0">
                <a:solidFill>
                  <a:srgbClr val="212121"/>
                </a:solidFill>
                <a:latin typeface="Century Gothic" panose="020B0502020202020204" pitchFamily="34" charset="0"/>
              </a:rPr>
              <a:t>The </a:t>
            </a:r>
            <a:r>
              <a:rPr lang="it-IT" sz="2000" dirty="0" err="1">
                <a:solidFill>
                  <a:srgbClr val="212121"/>
                </a:solidFill>
                <a:latin typeface="Century Gothic" panose="020B0502020202020204" pitchFamily="34" charset="0"/>
              </a:rPr>
              <a:t>Accordion</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is</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composed</a:t>
            </a:r>
            <a:r>
              <a:rPr lang="it-IT" sz="2000" dirty="0">
                <a:solidFill>
                  <a:srgbClr val="212121"/>
                </a:solidFill>
                <a:latin typeface="Century Gothic" panose="020B0502020202020204" pitchFamily="34" charset="0"/>
              </a:rPr>
              <a:t> of </a:t>
            </a:r>
            <a:r>
              <a:rPr lang="it-IT" sz="2000" dirty="0" err="1">
                <a:solidFill>
                  <a:srgbClr val="212121"/>
                </a:solidFill>
                <a:latin typeface="Century Gothic" panose="020B0502020202020204" pitchFamily="34" charset="0"/>
              </a:rPr>
              <a:t>two</a:t>
            </a:r>
            <a:r>
              <a:rPr lang="it-IT" sz="2000" dirty="0">
                <a:solidFill>
                  <a:srgbClr val="212121"/>
                </a:solidFill>
                <a:latin typeface="Century Gothic" panose="020B0502020202020204" pitchFamily="34" charset="0"/>
              </a:rPr>
              <a:t> </a:t>
            </a:r>
            <a:r>
              <a:rPr lang="it-IT" sz="2000" dirty="0" err="1">
                <a:solidFill>
                  <a:srgbClr val="212121"/>
                </a:solidFill>
                <a:latin typeface="Century Gothic" panose="020B0502020202020204" pitchFamily="34" charset="0"/>
              </a:rPr>
              <a:t>wooden</a:t>
            </a:r>
            <a:r>
              <a:rPr lang="it-IT" sz="2000" dirty="0">
                <a:solidFill>
                  <a:srgbClr val="212121"/>
                </a:solidFill>
                <a:latin typeface="Century Gothic" panose="020B0502020202020204" pitchFamily="34" charset="0"/>
              </a:rPr>
              <a:t> boxes </a:t>
            </a:r>
            <a:r>
              <a:rPr lang="it-IT" sz="2000" dirty="0" err="1">
                <a:solidFill>
                  <a:srgbClr val="212121"/>
                </a:solidFill>
                <a:latin typeface="Century Gothic" panose="020B0502020202020204" pitchFamily="34" charset="0"/>
              </a:rPr>
              <a:t>connected</a:t>
            </a:r>
            <a:r>
              <a:rPr lang="it-IT" sz="2000" dirty="0">
                <a:solidFill>
                  <a:srgbClr val="212121"/>
                </a:solidFill>
                <a:latin typeface="Century Gothic" panose="020B0502020202020204" pitchFamily="34" charset="0"/>
              </a:rPr>
              <a:t> by a </a:t>
            </a:r>
            <a:r>
              <a:rPr lang="it-IT" sz="2000" dirty="0" err="1">
                <a:solidFill>
                  <a:srgbClr val="212121"/>
                </a:solidFill>
                <a:latin typeface="Century Gothic" panose="020B0502020202020204" pitchFamily="34" charset="0"/>
              </a:rPr>
              <a:t>cardboard</a:t>
            </a:r>
            <a:r>
              <a:rPr lang="it-IT" sz="2000" dirty="0">
                <a:solidFill>
                  <a:srgbClr val="212121"/>
                </a:solidFill>
                <a:latin typeface="Century Gothic" panose="020B0502020202020204" pitchFamily="34" charset="0"/>
              </a:rPr>
              <a:t>. </a:t>
            </a:r>
            <a:r>
              <a:rPr lang="en-US" sz="2000" dirty="0">
                <a:solidFill>
                  <a:srgbClr val="212121"/>
                </a:solidFill>
                <a:latin typeface="Century Gothic" panose="020B0502020202020204" pitchFamily="34" charset="0"/>
              </a:rPr>
              <a:t>Inside there are movable tabs that vibrate to produce sound when in contact with the air.</a:t>
            </a:r>
          </a:p>
          <a:p>
            <a:pPr algn="just">
              <a:defRPr/>
            </a:pPr>
            <a:r>
              <a:rPr lang="en-US" sz="2000" dirty="0">
                <a:solidFill>
                  <a:srgbClr val="212121"/>
                </a:solidFill>
                <a:latin typeface="Century Gothic" panose="020B0502020202020204" pitchFamily="34" charset="0"/>
              </a:rPr>
              <a:t>On the right side of the instrument the keys produce a single note, while on the left side they activate the contemporary sound of several reeds, giving life to the harmonic-rhythmic </a:t>
            </a:r>
            <a:r>
              <a:rPr lang="en-US" sz="2000" dirty="0" smtClean="0">
                <a:solidFill>
                  <a:srgbClr val="212121"/>
                </a:solidFill>
                <a:latin typeface="Century Gothic" panose="020B0502020202020204" pitchFamily="34" charset="0"/>
              </a:rPr>
              <a:t>part.</a:t>
            </a:r>
            <a:endParaRPr lang="it-IT" sz="2000" dirty="0">
              <a:solidFill>
                <a:srgbClr val="212121"/>
              </a:solidFill>
              <a:latin typeface="Century Gothic" panose="020B0502020202020204" pitchFamily="34" charset="0"/>
            </a:endParaRPr>
          </a:p>
        </p:txBody>
      </p:sp>
      <p:sp>
        <p:nvSpPr>
          <p:cNvPr id="4" name="Rectangle 4"/>
          <p:cNvSpPr txBox="1">
            <a:spLocks noChangeArrowheads="1"/>
          </p:cNvSpPr>
          <p:nvPr/>
        </p:nvSpPr>
        <p:spPr>
          <a:xfrm>
            <a:off x="2074303" y="1352705"/>
            <a:ext cx="7346950" cy="831850"/>
          </a:xfrm>
          <a:prstGeom prst="rect">
            <a:avLst/>
          </a:prstGeom>
        </p:spPr>
        <p:txBody>
          <a:bodyPr wrap="none" lIns="0" tIns="0" rIns="0" bIns="0">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GB" altLang="it-IT" sz="5400" b="1" dirty="0">
                <a:solidFill>
                  <a:srgbClr val="003366"/>
                </a:solidFill>
                <a:effectLst>
                  <a:outerShdw blurRad="38100" dist="38100" dir="2700000" algn="tl">
                    <a:srgbClr val="000000">
                      <a:alpha val="43137"/>
                    </a:srgbClr>
                  </a:outerShdw>
                </a:effectLst>
                <a:latin typeface="Colonna MT" panose="04020805060202030203" pitchFamily="82" charset="0"/>
              </a:rPr>
              <a:t>Popular</a:t>
            </a:r>
            <a:r>
              <a:rPr lang="it-IT" altLang="it-IT" sz="5400" b="1" dirty="0">
                <a:solidFill>
                  <a:srgbClr val="003366"/>
                </a:solidFill>
                <a:effectLst>
                  <a:outerShdw blurRad="38100" dist="38100" dir="2700000" algn="tl">
                    <a:srgbClr val="000000">
                      <a:alpha val="43137"/>
                    </a:srgbClr>
                  </a:outerShdw>
                </a:effectLst>
                <a:latin typeface="Colonna MT" panose="04020805060202030203" pitchFamily="82" charset="0"/>
              </a:rPr>
              <a:t> music in Calabria</a:t>
            </a:r>
            <a:r>
              <a:rPr lang="es-ES" altLang="it-IT" sz="1800" b="1" dirty="0">
                <a:solidFill>
                  <a:srgbClr val="003366"/>
                </a:solidFill>
                <a:effectLst>
                  <a:outerShdw blurRad="38100" dist="38100" dir="2700000" algn="tl">
                    <a:srgbClr val="000000">
                      <a:alpha val="43137"/>
                    </a:srgbClr>
                  </a:outerShdw>
                </a:effectLst>
                <a:latin typeface="Colonna MT" panose="04020805060202030203" pitchFamily="82" charset="0"/>
              </a:rPr>
              <a:t> </a:t>
            </a:r>
            <a:endParaRPr lang="es-ES" altLang="it-IT" sz="4800" b="1" dirty="0">
              <a:solidFill>
                <a:srgbClr val="003366"/>
              </a:solidFill>
              <a:effectLst>
                <a:outerShdw blurRad="38100" dist="38100" dir="2700000" algn="tl">
                  <a:srgbClr val="000000">
                    <a:alpha val="43137"/>
                  </a:srgbClr>
                </a:outerShdw>
              </a:effectLst>
              <a:latin typeface="Colonna MT" panose="04020805060202030203" pitchFamily="82"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337" y="4383805"/>
            <a:ext cx="3968441" cy="2232248"/>
          </a:xfrm>
          <a:prstGeom prst="rect">
            <a:avLst/>
          </a:prstGeom>
          <a:ln>
            <a:solidFill>
              <a:srgbClr val="00B0F0"/>
            </a:solidFill>
          </a:ln>
          <a:effectLst>
            <a:outerShdw blurRad="76200" dist="63500" dir="2400000" sx="102000" sy="102000" algn="tl" rotWithShape="0">
              <a:schemeClr val="accent6">
                <a:lumMod val="50000"/>
                <a:alpha val="40000"/>
              </a:schemeClr>
            </a:outerShdw>
          </a:effectLst>
          <a:scene3d>
            <a:camera prst="orthographicFront"/>
            <a:lightRig rig="threePt" dir="t"/>
          </a:scene3d>
          <a:sp3d prstMaterial="dkEdge">
            <a:bevelT/>
          </a:sp3d>
        </p:spPr>
      </p:pic>
    </p:spTree>
    <p:extLst>
      <p:ext uri="{BB962C8B-B14F-4D97-AF65-F5344CB8AC3E}">
        <p14:creationId xmlns:p14="http://schemas.microsoft.com/office/powerpoint/2010/main" val="3958999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rot="933599">
            <a:off x="4648609" y="1245825"/>
            <a:ext cx="5417659" cy="769441"/>
          </a:xfrm>
          <a:prstGeom prst="rect">
            <a:avLst/>
          </a:prstGeom>
          <a:noFill/>
        </p:spPr>
        <p:txBody>
          <a:bodyPr wrap="square" rtlCol="0">
            <a:spAutoFit/>
          </a:bodyPr>
          <a:lstStyle/>
          <a:p>
            <a:r>
              <a:rPr lang="it-IT" sz="4400" dirty="0" err="1" smtClean="0">
                <a:latin typeface="GrilledCheese BTN Cn" panose="020B0606060402040206" pitchFamily="34" charset="0"/>
              </a:rPr>
              <a:t>Thanks</a:t>
            </a:r>
            <a:r>
              <a:rPr lang="it-IT" sz="4400" dirty="0" smtClean="0">
                <a:latin typeface="GrilledCheese BTN Cn" panose="020B0606060402040206" pitchFamily="34" charset="0"/>
              </a:rPr>
              <a:t> for </a:t>
            </a:r>
            <a:r>
              <a:rPr lang="it-IT" sz="4400" dirty="0" err="1" smtClean="0">
                <a:latin typeface="GrilledCheese BTN Cn" panose="020B0606060402040206" pitchFamily="34" charset="0"/>
              </a:rPr>
              <a:t>you</a:t>
            </a:r>
            <a:r>
              <a:rPr lang="it-IT" sz="4400" dirty="0" smtClean="0">
                <a:latin typeface="GrilledCheese BTN Cn" panose="020B0606060402040206" pitchFamily="34" charset="0"/>
              </a:rPr>
              <a:t> </a:t>
            </a:r>
            <a:r>
              <a:rPr lang="it-IT" sz="4400" dirty="0" err="1" smtClean="0">
                <a:latin typeface="GrilledCheese BTN Cn" panose="020B0606060402040206" pitchFamily="34" charset="0"/>
              </a:rPr>
              <a:t>attention</a:t>
            </a:r>
            <a:endParaRPr lang="it-IT" sz="4400" dirty="0">
              <a:latin typeface="GrilledCheese BTN Cn" panose="020B0606060402040206" pitchFamily="34" charset="0"/>
            </a:endParaRPr>
          </a:p>
        </p:txBody>
      </p:sp>
      <p:sp>
        <p:nvSpPr>
          <p:cNvPr id="3" name="Sottotitolo 2"/>
          <p:cNvSpPr txBox="1">
            <a:spLocks/>
          </p:cNvSpPr>
          <p:nvPr/>
        </p:nvSpPr>
        <p:spPr>
          <a:xfrm>
            <a:off x="514765" y="2208094"/>
            <a:ext cx="4611541" cy="265767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1100" dirty="0" smtClean="0">
                <a:latin typeface="GrilledCheese BTN Cn" panose="020B0606060402040206" pitchFamily="34" charset="0"/>
              </a:rPr>
              <a:t>ITT MALAFARINA students</a:t>
            </a:r>
            <a:r>
              <a:rPr lang="it-IT" sz="11100" dirty="0" smtClean="0">
                <a:latin typeface="GrilledCheese BTN Cn" panose="020B0606060402040206" pitchFamily="34" charset="0"/>
              </a:rPr>
              <a:t>:</a:t>
            </a:r>
            <a:endParaRPr lang="it-IT" sz="11100" dirty="0">
              <a:latin typeface="GrilledCheese BTN Cn" panose="020B0606060402040206" pitchFamily="34" charset="0"/>
            </a:endParaRPr>
          </a:p>
          <a:p>
            <a:pPr marL="0" indent="0">
              <a:buNone/>
            </a:pPr>
            <a:r>
              <a:rPr lang="it-IT" sz="11100" dirty="0">
                <a:latin typeface="GrilledCheese BTN Cn" panose="020B0606060402040206" pitchFamily="34" charset="0"/>
              </a:rPr>
              <a:t>Arcuri Francesca</a:t>
            </a:r>
          </a:p>
          <a:p>
            <a:pPr marL="0" indent="0">
              <a:buNone/>
            </a:pPr>
            <a:r>
              <a:rPr lang="it-IT" sz="11100" dirty="0">
                <a:latin typeface="GrilledCheese BTN Cn" panose="020B0606060402040206" pitchFamily="34" charset="0"/>
              </a:rPr>
              <a:t>Moretti Letizia</a:t>
            </a:r>
          </a:p>
          <a:p>
            <a:pPr marL="0" indent="0">
              <a:buNone/>
            </a:pPr>
            <a:r>
              <a:rPr lang="it-IT" sz="11100" dirty="0" err="1">
                <a:latin typeface="GrilledCheese BTN Cn" panose="020B0606060402040206" pitchFamily="34" charset="0"/>
              </a:rPr>
              <a:t>Rosanò</a:t>
            </a:r>
            <a:r>
              <a:rPr lang="it-IT" sz="11100" dirty="0">
                <a:latin typeface="GrilledCheese BTN Cn" panose="020B0606060402040206" pitchFamily="34" charset="0"/>
              </a:rPr>
              <a:t> Chiara</a:t>
            </a:r>
          </a:p>
          <a:p>
            <a:pPr marL="0" indent="0">
              <a:buNone/>
            </a:pPr>
            <a:r>
              <a:rPr lang="en-US" sz="11100" dirty="0">
                <a:latin typeface="GrilledCheese BTN Cn" panose="020B0606060402040206" pitchFamily="34" charset="0"/>
              </a:rPr>
              <a:t>With the </a:t>
            </a:r>
            <a:r>
              <a:rPr lang="en-US" sz="11100" dirty="0" smtClean="0">
                <a:latin typeface="GrilledCheese BTN Cn" panose="020B0606060402040206" pitchFamily="34" charset="0"/>
              </a:rPr>
              <a:t>supervision of Giuseppe </a:t>
            </a:r>
            <a:r>
              <a:rPr lang="en-US" sz="11100" dirty="0" err="1" smtClean="0">
                <a:latin typeface="GrilledCheese BTN Cn" panose="020B0606060402040206" pitchFamily="34" charset="0"/>
              </a:rPr>
              <a:t>Schiavi</a:t>
            </a:r>
            <a:r>
              <a:rPr lang="en-US" sz="11100" dirty="0" smtClean="0">
                <a:latin typeface="GrilledCheese BTN Cn" panose="020B0606060402040206" pitchFamily="34" charset="0"/>
              </a:rPr>
              <a:t>, </a:t>
            </a:r>
            <a:r>
              <a:rPr lang="it-IT" sz="11100" dirty="0" smtClean="0">
                <a:latin typeface="GrilledCheese BTN Cn" panose="020B0606060402040206" pitchFamily="34" charset="0"/>
              </a:rPr>
              <a:t>Mariella </a:t>
            </a:r>
            <a:r>
              <a:rPr lang="it-IT" sz="11100" dirty="0">
                <a:latin typeface="GrilledCheese BTN Cn" panose="020B0606060402040206" pitchFamily="34" charset="0"/>
              </a:rPr>
              <a:t>Battaglia </a:t>
            </a:r>
            <a:r>
              <a:rPr lang="it-IT" sz="11100" dirty="0" smtClean="0">
                <a:latin typeface="GrilledCheese BTN Cn" panose="020B0606060402040206" pitchFamily="34" charset="0"/>
              </a:rPr>
              <a:t>and </a:t>
            </a:r>
            <a:r>
              <a:rPr lang="it-IT" sz="11100" dirty="0">
                <a:latin typeface="GrilledCheese BTN Cn" panose="020B0606060402040206" pitchFamily="34" charset="0"/>
              </a:rPr>
              <a:t>Savina </a:t>
            </a:r>
            <a:r>
              <a:rPr lang="it-IT" sz="11100" dirty="0" err="1">
                <a:latin typeface="GrilledCheese BTN Cn" panose="020B0606060402040206" pitchFamily="34" charset="0"/>
              </a:rPr>
              <a:t>Moniaci</a:t>
            </a:r>
            <a:endParaRPr lang="it-IT" sz="11100" dirty="0">
              <a:latin typeface="GrilledCheese BTN Cn" panose="020B0606060402040206" pitchFamily="34" charset="0"/>
            </a:endParaRPr>
          </a:p>
          <a:p>
            <a:endParaRPr lang="it-IT" dirty="0"/>
          </a:p>
        </p:txBody>
      </p:sp>
      <p:sp>
        <p:nvSpPr>
          <p:cNvPr id="4" name="CasellaDiTesto 3"/>
          <p:cNvSpPr txBox="1"/>
          <p:nvPr/>
        </p:nvSpPr>
        <p:spPr>
          <a:xfrm>
            <a:off x="6295603" y="5227455"/>
            <a:ext cx="5587550" cy="1323439"/>
          </a:xfrm>
          <a:prstGeom prst="rect">
            <a:avLst/>
          </a:prstGeom>
          <a:noFill/>
        </p:spPr>
        <p:txBody>
          <a:bodyPr wrap="square" rtlCol="0">
            <a:spAutoFit/>
          </a:bodyPr>
          <a:lstStyle/>
          <a:p>
            <a:r>
              <a:rPr lang="en-US" sz="1600" dirty="0"/>
              <a:t>"This project has been funded with support from the European  Commission. This publication reflects the views only of the author, and the Commission cannot be held responsible for any use which may be made of the information contained therein."</a:t>
            </a:r>
            <a:endParaRPr lang="it-IT" sz="1600" dirty="0"/>
          </a:p>
        </p:txBody>
      </p:sp>
      <p:pic>
        <p:nvPicPr>
          <p:cNvPr id="5" name="Immagine 4"/>
          <p:cNvPicPr>
            <a:picLocks noChangeAspect="1"/>
          </p:cNvPicPr>
          <p:nvPr/>
        </p:nvPicPr>
        <p:blipFill>
          <a:blip r:embed="rId2"/>
          <a:stretch>
            <a:fillRect/>
          </a:stretch>
        </p:blipFill>
        <p:spPr>
          <a:xfrm>
            <a:off x="7019495" y="2633403"/>
            <a:ext cx="3590855" cy="1591194"/>
          </a:xfrm>
          <a:prstGeom prst="rect">
            <a:avLst/>
          </a:prstGeom>
        </p:spPr>
      </p:pic>
      <p:pic>
        <p:nvPicPr>
          <p:cNvPr id="6" name="Immagine 5"/>
          <p:cNvPicPr>
            <a:picLocks noChangeAspect="1"/>
          </p:cNvPicPr>
          <p:nvPr/>
        </p:nvPicPr>
        <p:blipFill>
          <a:blip r:embed="rId3"/>
          <a:stretch>
            <a:fillRect/>
          </a:stretch>
        </p:blipFill>
        <p:spPr>
          <a:xfrm>
            <a:off x="7795530" y="3590423"/>
            <a:ext cx="2152075" cy="1530229"/>
          </a:xfrm>
          <a:prstGeom prst="rect">
            <a:avLst/>
          </a:prstGeom>
        </p:spPr>
      </p:pic>
    </p:spTree>
    <p:extLst>
      <p:ext uri="{BB962C8B-B14F-4D97-AF65-F5344CB8AC3E}">
        <p14:creationId xmlns:p14="http://schemas.microsoft.com/office/powerpoint/2010/main" val="27588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labri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734" y="678674"/>
            <a:ext cx="4581526" cy="5667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435101" y="1612900"/>
            <a:ext cx="4453466" cy="4247317"/>
          </a:xfrm>
          <a:prstGeom prst="rect">
            <a:avLst/>
          </a:prstGeom>
          <a:noFill/>
        </p:spPr>
        <p:txBody>
          <a:bodyPr wrap="square" rtlCol="0">
            <a:spAutoFit/>
          </a:bodyPr>
          <a:lstStyle/>
          <a:p>
            <a:pPr algn="just"/>
            <a:r>
              <a:rPr lang="en-US" dirty="0" smtClean="0"/>
              <a:t>Calabria is at the toe of the boot, in the extreme South of Italy - lapped by the splendid crystal blue Ionian and Tyrrhenian Seas and separated from Sicily by the Strait of Messina. The warm climate, the beautiful colors of the sea, the rocky coasts that alternate with sandy beaches, a nature that is wild and mysterious, the strong and genuine flavors of local food and the vestiges of its ancient origins make Calabria a unique place where vacationers can enjoy themselves both in Winter and Summer. </a:t>
            </a:r>
            <a:endParaRPr lang="it-IT" dirty="0"/>
          </a:p>
        </p:txBody>
      </p:sp>
    </p:spTree>
    <p:extLst>
      <p:ext uri="{BB962C8B-B14F-4D97-AF65-F5344CB8AC3E}">
        <p14:creationId xmlns:p14="http://schemas.microsoft.com/office/powerpoint/2010/main" val="77128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7975" y="1486097"/>
            <a:ext cx="4639733" cy="4801314"/>
          </a:xfrm>
          <a:prstGeom prst="rect">
            <a:avLst/>
          </a:prstGeom>
          <a:noFill/>
        </p:spPr>
        <p:txBody>
          <a:bodyPr wrap="square" rtlCol="0">
            <a:spAutoFit/>
          </a:bodyPr>
          <a:lstStyle/>
          <a:p>
            <a:pPr algn="just"/>
            <a:r>
              <a:rPr lang="en-US" dirty="0" smtClean="0"/>
              <a:t> The territory was called </a:t>
            </a:r>
            <a:r>
              <a:rPr lang="en-US" dirty="0" err="1" smtClean="0"/>
              <a:t>Brutium</a:t>
            </a:r>
            <a:r>
              <a:rPr lang="en-US" dirty="0" smtClean="0"/>
              <a:t> by an ancient Italic tribe that occupied the land</a:t>
            </a:r>
            <a:r>
              <a:rPr lang="en-US" dirty="0" smtClean="0"/>
              <a:t>. The </a:t>
            </a:r>
            <a:r>
              <a:rPr lang="en-US" dirty="0" smtClean="0"/>
              <a:t>name Calabria comes from the Hebrew '</a:t>
            </a:r>
            <a:r>
              <a:rPr lang="en-US" dirty="0" err="1" smtClean="0"/>
              <a:t>kaleb</a:t>
            </a:r>
            <a:r>
              <a:rPr lang="en-US" dirty="0" smtClean="0"/>
              <a:t>' meaning land of resin or woods. </a:t>
            </a:r>
            <a:r>
              <a:rPr lang="en-US" dirty="0" smtClean="0"/>
              <a:t>Greek influence occurred between the 8</a:t>
            </a:r>
            <a:r>
              <a:rPr lang="en-US" baseline="30000" dirty="0" smtClean="0"/>
              <a:t>th</a:t>
            </a:r>
            <a:r>
              <a:rPr lang="en-US" dirty="0" smtClean="0"/>
              <a:t> and 7</a:t>
            </a:r>
            <a:r>
              <a:rPr lang="en-US" baseline="30000" dirty="0" smtClean="0"/>
              <a:t>th</a:t>
            </a:r>
            <a:r>
              <a:rPr lang="en-US" dirty="0" smtClean="0"/>
              <a:t> centuries. Later </a:t>
            </a:r>
            <a:r>
              <a:rPr lang="en-US" dirty="0" smtClean="0"/>
              <a:t>the region was ruled by the Roman Empire. After the fall of the Roman Empire, Calabria remained under the rule of the </a:t>
            </a:r>
            <a:r>
              <a:rPr lang="en-US" dirty="0" smtClean="0"/>
              <a:t>Byzantines. In the following years it was ruled by the </a:t>
            </a:r>
            <a:r>
              <a:rPr lang="en-US" dirty="0" err="1" smtClean="0"/>
              <a:t>Longobards</a:t>
            </a:r>
            <a:r>
              <a:rPr lang="en-US" dirty="0" smtClean="0"/>
              <a:t>, the Byzantines again, the Normans, The </a:t>
            </a:r>
            <a:r>
              <a:rPr lang="en-US" dirty="0" err="1" smtClean="0"/>
              <a:t>Aragonese</a:t>
            </a:r>
            <a:r>
              <a:rPr lang="en-US" dirty="0" smtClean="0"/>
              <a:t> and </a:t>
            </a:r>
            <a:r>
              <a:rPr lang="en-US" dirty="0" err="1" smtClean="0"/>
              <a:t>Angioini</a:t>
            </a:r>
            <a:r>
              <a:rPr lang="en-US" dirty="0" smtClean="0"/>
              <a:t>, the Spanish, the French up to the time Garibaldi put an end to Bourbon influence and annexed it to the </a:t>
            </a:r>
            <a:r>
              <a:rPr lang="en-US" dirty="0" err="1" smtClean="0"/>
              <a:t>Regno</a:t>
            </a:r>
            <a:r>
              <a:rPr lang="en-US" dirty="0" smtClean="0"/>
              <a:t> </a:t>
            </a:r>
            <a:r>
              <a:rPr lang="en-US" dirty="0" err="1" smtClean="0"/>
              <a:t>d’Italia</a:t>
            </a:r>
            <a:endParaRPr lang="it-IT" dirty="0"/>
          </a:p>
        </p:txBody>
      </p:sp>
      <p:sp>
        <p:nvSpPr>
          <p:cNvPr id="3" name="AutoShape 2" descr="Image result for history of calab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2"/>
          <a:stretch>
            <a:fillRect/>
          </a:stretch>
        </p:blipFill>
        <p:spPr>
          <a:xfrm>
            <a:off x="7606107" y="4021673"/>
            <a:ext cx="4433887" cy="2491281"/>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3"/>
          <a:stretch>
            <a:fillRect/>
          </a:stretch>
        </p:blipFill>
        <p:spPr>
          <a:xfrm>
            <a:off x="5975063" y="0"/>
            <a:ext cx="2824207" cy="3827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304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isultati immagini per bandiera italiana"/>
          <p:cNvPicPr>
            <a:picLocks noChangeAspect="1" noChangeArrowheads="1"/>
          </p:cNvPicPr>
          <p:nvPr/>
        </p:nvPicPr>
        <p:blipFill>
          <a:blip r:embed="rId2"/>
          <a:srcRect/>
          <a:stretch>
            <a:fillRect/>
          </a:stretch>
        </p:blipFill>
        <p:spPr bwMode="auto">
          <a:xfrm>
            <a:off x="1439489" y="1240785"/>
            <a:ext cx="5294903" cy="3529053"/>
          </a:xfrm>
          <a:prstGeom prst="rect">
            <a:avLst/>
          </a:prstGeom>
          <a:ln>
            <a:noFill/>
          </a:ln>
          <a:effectLst>
            <a:reflection blurRad="6350" stA="52000" endA="300" endPos="35000" dir="5400000" sy="-100000" algn="bl" rotWithShape="0"/>
          </a:effectLst>
          <a:scene3d>
            <a:camera prst="perspectiveContrastingLeftFacing">
              <a:rot lat="300000" lon="19800000" rev="0"/>
            </a:camera>
            <a:lightRig rig="threePt" dir="t">
              <a:rot lat="0" lon="0" rev="2700000"/>
            </a:lightRig>
          </a:scene3d>
          <a:sp3d>
            <a:bevelT w="63500" h="50800" prst="coolSlant"/>
          </a:sp3d>
        </p:spPr>
      </p:pic>
      <p:sp>
        <p:nvSpPr>
          <p:cNvPr id="6" name="CasellaDiTesto 5"/>
          <p:cNvSpPr txBox="1"/>
          <p:nvPr/>
        </p:nvSpPr>
        <p:spPr>
          <a:xfrm>
            <a:off x="2446165" y="1026397"/>
            <a:ext cx="7881984" cy="3046988"/>
          </a:xfrm>
          <a:prstGeom prst="rect">
            <a:avLst/>
          </a:prstGeom>
          <a:noFill/>
        </p:spPr>
        <p:txBody>
          <a:bodyPr wrap="square" rtlCol="0">
            <a:spAutoFit/>
          </a:bodyPr>
          <a:lstStyle/>
          <a:p>
            <a:pPr algn="ctr"/>
            <a:r>
              <a:rPr lang="it-IT" sz="9600" dirty="0" err="1" smtClean="0">
                <a:solidFill>
                  <a:schemeClr val="tx2"/>
                </a:solidFill>
                <a:effectLst>
                  <a:outerShdw blurRad="38100" dist="38100" dir="2700000" algn="tl">
                    <a:srgbClr val="000000">
                      <a:alpha val="43137"/>
                    </a:srgbClr>
                  </a:outerShdw>
                </a:effectLst>
                <a:latin typeface="Edwardian Script ITC" pitchFamily="66" charset="0"/>
              </a:rPr>
              <a:t>Traditional</a:t>
            </a:r>
            <a:r>
              <a:rPr lang="it-IT" sz="9600" dirty="0" smtClean="0">
                <a:solidFill>
                  <a:schemeClr val="tx2"/>
                </a:solidFill>
                <a:effectLst>
                  <a:outerShdw blurRad="38100" dist="38100" dir="2700000" algn="tl">
                    <a:srgbClr val="000000">
                      <a:alpha val="43137"/>
                    </a:srgbClr>
                  </a:outerShdw>
                </a:effectLst>
                <a:latin typeface="Edwardian Script ITC" pitchFamily="66" charset="0"/>
              </a:rPr>
              <a:t> </a:t>
            </a:r>
            <a:r>
              <a:rPr lang="it-IT" sz="9600" dirty="0" err="1" smtClean="0">
                <a:solidFill>
                  <a:schemeClr val="tx2"/>
                </a:solidFill>
                <a:effectLst>
                  <a:outerShdw blurRad="38100" dist="38100" dir="2700000" algn="tl">
                    <a:srgbClr val="000000">
                      <a:alpha val="43137"/>
                    </a:srgbClr>
                  </a:outerShdw>
                </a:effectLst>
                <a:latin typeface="Edwardian Script ITC" pitchFamily="66" charset="0"/>
              </a:rPr>
              <a:t>recipes</a:t>
            </a:r>
            <a:r>
              <a:rPr lang="it-IT" sz="9600" dirty="0" smtClean="0">
                <a:solidFill>
                  <a:schemeClr val="tx2"/>
                </a:solidFill>
                <a:effectLst>
                  <a:outerShdw blurRad="38100" dist="38100" dir="2700000" algn="tl">
                    <a:srgbClr val="000000">
                      <a:alpha val="43137"/>
                    </a:srgbClr>
                  </a:outerShdw>
                </a:effectLst>
                <a:latin typeface="Edwardian Script ITC" pitchFamily="66" charset="0"/>
              </a:rPr>
              <a:t> </a:t>
            </a:r>
            <a:r>
              <a:rPr lang="it-IT" sz="9600" dirty="0" err="1" smtClean="0">
                <a:solidFill>
                  <a:schemeClr val="tx2"/>
                </a:solidFill>
                <a:effectLst>
                  <a:outerShdw blurRad="38100" dist="38100" dir="2700000" algn="tl">
                    <a:srgbClr val="000000">
                      <a:alpha val="43137"/>
                    </a:srgbClr>
                  </a:outerShdw>
                </a:effectLst>
                <a:latin typeface="Edwardian Script ITC" pitchFamily="66" charset="0"/>
              </a:rPr>
              <a:t>from</a:t>
            </a:r>
            <a:r>
              <a:rPr lang="it-IT" sz="9600" dirty="0" smtClean="0">
                <a:solidFill>
                  <a:schemeClr val="tx2"/>
                </a:solidFill>
                <a:effectLst>
                  <a:outerShdw blurRad="38100" dist="38100" dir="2700000" algn="tl">
                    <a:srgbClr val="000000">
                      <a:alpha val="43137"/>
                    </a:srgbClr>
                  </a:outerShdw>
                </a:effectLst>
                <a:latin typeface="Edwardian Script ITC" pitchFamily="66" charset="0"/>
              </a:rPr>
              <a:t> Calabria</a:t>
            </a:r>
            <a:endParaRPr lang="it-IT" sz="9600" dirty="0">
              <a:solidFill>
                <a:schemeClr val="tx2"/>
              </a:solidFill>
              <a:effectLst>
                <a:outerShdw blurRad="38100" dist="38100" dir="2700000" algn="tl">
                  <a:srgbClr val="000000">
                    <a:alpha val="43137"/>
                  </a:srgbClr>
                </a:outerShdw>
              </a:effectLst>
              <a:latin typeface="Edwardian Script ITC" pitchFamily="66" charset="0"/>
            </a:endParaRPr>
          </a:p>
        </p:txBody>
      </p:sp>
      <p:pic>
        <p:nvPicPr>
          <p:cNvPr id="4100" name="Picture 4" descr="Risultati immagini per stemma regione calabria"/>
          <p:cNvPicPr>
            <a:picLocks noChangeAspect="1" noChangeArrowheads="1"/>
          </p:cNvPicPr>
          <p:nvPr/>
        </p:nvPicPr>
        <p:blipFill>
          <a:blip r:embed="rId3"/>
          <a:srcRect l="7789" t="3104" r="8837" b="8538"/>
          <a:stretch>
            <a:fillRect/>
          </a:stretch>
        </p:blipFill>
        <p:spPr bwMode="auto">
          <a:xfrm>
            <a:off x="9671000" y="2629721"/>
            <a:ext cx="1767454" cy="1886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5458674"/>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magine correlata"/>
          <p:cNvPicPr>
            <a:picLocks noChangeAspect="1" noChangeArrowheads="1"/>
          </p:cNvPicPr>
          <p:nvPr/>
        </p:nvPicPr>
        <p:blipFill>
          <a:blip r:embed="rId2"/>
          <a:srcRect/>
          <a:stretch>
            <a:fillRect/>
          </a:stretch>
        </p:blipFill>
        <p:spPr bwMode="auto">
          <a:xfrm rot="176386">
            <a:off x="5145584" y="538524"/>
            <a:ext cx="6584861" cy="4382339"/>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CasellaDiTesto 2"/>
          <p:cNvSpPr txBox="1"/>
          <p:nvPr/>
        </p:nvSpPr>
        <p:spPr>
          <a:xfrm>
            <a:off x="6322423" y="0"/>
            <a:ext cx="4376057" cy="1323439"/>
          </a:xfrm>
          <a:prstGeom prst="rect">
            <a:avLst/>
          </a:prstGeom>
          <a:noFill/>
        </p:spPr>
        <p:txBody>
          <a:bodyPr wrap="square" rtlCol="0">
            <a:spAutoFit/>
          </a:bodyPr>
          <a:lstStyle/>
          <a:p>
            <a:r>
              <a:rPr lang="it-IT" sz="8000" dirty="0" smtClean="0">
                <a:solidFill>
                  <a:schemeClr val="tx2"/>
                </a:solidFill>
                <a:effectLst>
                  <a:outerShdw blurRad="38100" dist="38100" dir="2700000" algn="tl">
                    <a:srgbClr val="000000">
                      <a:alpha val="43137"/>
                    </a:srgbClr>
                  </a:outerShdw>
                </a:effectLst>
                <a:latin typeface="Edwardian Script ITC" pitchFamily="66" charset="0"/>
              </a:rPr>
              <a:t>Pasta China</a:t>
            </a:r>
            <a:endParaRPr lang="it-IT" sz="8000" dirty="0">
              <a:solidFill>
                <a:schemeClr val="tx2"/>
              </a:solidFill>
              <a:effectLst>
                <a:outerShdw blurRad="38100" dist="38100" dir="2700000" algn="tl">
                  <a:srgbClr val="000000">
                    <a:alpha val="43137"/>
                  </a:srgbClr>
                </a:outerShdw>
              </a:effectLst>
              <a:latin typeface="Edwardian Script ITC" pitchFamily="66" charset="0"/>
            </a:endParaRPr>
          </a:p>
        </p:txBody>
      </p:sp>
      <p:sp>
        <p:nvSpPr>
          <p:cNvPr id="4" name="CasellaDiTesto 3"/>
          <p:cNvSpPr txBox="1"/>
          <p:nvPr/>
        </p:nvSpPr>
        <p:spPr>
          <a:xfrm>
            <a:off x="0" y="1423852"/>
            <a:ext cx="4807131" cy="2862322"/>
          </a:xfrm>
          <a:prstGeom prst="rect">
            <a:avLst/>
          </a:prstGeom>
          <a:noFill/>
        </p:spPr>
        <p:txBody>
          <a:bodyPr wrap="square" rtlCol="0">
            <a:spAutoFit/>
          </a:bodyPr>
          <a:lstStyle/>
          <a:p>
            <a:r>
              <a:rPr lang="it-IT" dirty="0" err="1" smtClean="0">
                <a:solidFill>
                  <a:schemeClr val="tx2"/>
                </a:solidFill>
                <a:latin typeface="Times New Roman" pitchFamily="18" charset="0"/>
                <a:cs typeface="Times New Roman" pitchFamily="18" charset="0"/>
              </a:rPr>
              <a:t>Recipe</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for</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four</a:t>
            </a:r>
            <a:r>
              <a:rPr lang="it-IT" dirty="0" smtClean="0">
                <a:solidFill>
                  <a:schemeClr val="tx2"/>
                </a:solidFill>
                <a:latin typeface="Times New Roman" pitchFamily="18" charset="0"/>
                <a:cs typeface="Times New Roman" pitchFamily="18" charset="0"/>
              </a:rPr>
              <a:t> people: </a:t>
            </a:r>
          </a:p>
          <a:p>
            <a:pPr>
              <a:buFont typeface="Wingdings" pitchFamily="2" charset="2"/>
              <a:buChar char="v"/>
            </a:pPr>
            <a:r>
              <a:rPr lang="it-IT" dirty="0" smtClean="0">
                <a:solidFill>
                  <a:schemeClr val="tx2"/>
                </a:solidFill>
                <a:latin typeface="Times New Roman" pitchFamily="18" charset="0"/>
                <a:cs typeface="Times New Roman" pitchFamily="18" charset="0"/>
              </a:rPr>
              <a:t>500 g </a:t>
            </a:r>
            <a:r>
              <a:rPr lang="it-IT" dirty="0" err="1" smtClean="0">
                <a:solidFill>
                  <a:schemeClr val="tx2"/>
                </a:solidFill>
                <a:latin typeface="Times New Roman" pitchFamily="18" charset="0"/>
                <a:cs typeface="Times New Roman" pitchFamily="18" charset="0"/>
              </a:rPr>
              <a:t>of</a:t>
            </a:r>
            <a:r>
              <a:rPr lang="it-IT" dirty="0" smtClean="0">
                <a:solidFill>
                  <a:schemeClr val="tx2"/>
                </a:solidFill>
                <a:latin typeface="Times New Roman" pitchFamily="18" charset="0"/>
                <a:cs typeface="Times New Roman" pitchFamily="18" charset="0"/>
              </a:rPr>
              <a:t> </a:t>
            </a:r>
            <a:r>
              <a:rPr lang="it-IT" smtClean="0">
                <a:solidFill>
                  <a:schemeClr val="tx2"/>
                </a:solidFill>
                <a:latin typeface="Times New Roman" pitchFamily="18" charset="0"/>
                <a:cs typeface="Times New Roman" pitchFamily="18" charset="0"/>
              </a:rPr>
              <a:t>penne pasta</a:t>
            </a:r>
            <a:endParaRPr lang="it-IT" dirty="0" smtClean="0">
              <a:solidFill>
                <a:schemeClr val="tx2"/>
              </a:solidFill>
              <a:latin typeface="Times New Roman" pitchFamily="18" charset="0"/>
              <a:cs typeface="Times New Roman" pitchFamily="18" charset="0"/>
            </a:endParaRPr>
          </a:p>
          <a:p>
            <a:pPr>
              <a:buFont typeface="Wingdings" pitchFamily="2" charset="2"/>
              <a:buChar char="v"/>
            </a:pPr>
            <a:r>
              <a:rPr lang="it-IT" dirty="0" smtClean="0">
                <a:solidFill>
                  <a:schemeClr val="tx2"/>
                </a:solidFill>
                <a:latin typeface="Times New Roman" pitchFamily="18" charset="0"/>
                <a:cs typeface="Times New Roman" pitchFamily="18" charset="0"/>
              </a:rPr>
              <a:t>250 g </a:t>
            </a:r>
            <a:r>
              <a:rPr lang="it-IT" dirty="0" err="1" smtClean="0">
                <a:solidFill>
                  <a:schemeClr val="tx2"/>
                </a:solidFill>
                <a:latin typeface="Times New Roman" pitchFamily="18" charset="0"/>
                <a:cs typeface="Times New Roman" pitchFamily="18" charset="0"/>
              </a:rPr>
              <a:t>of</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mixed</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minced</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meat</a:t>
            </a:r>
            <a:endParaRPr lang="it-IT" dirty="0" smtClean="0">
              <a:solidFill>
                <a:schemeClr val="tx2"/>
              </a:solidFill>
              <a:latin typeface="Times New Roman" pitchFamily="18" charset="0"/>
              <a:cs typeface="Times New Roman" pitchFamily="18" charset="0"/>
            </a:endParaRPr>
          </a:p>
          <a:p>
            <a:pPr>
              <a:buFont typeface="Wingdings" pitchFamily="2" charset="2"/>
              <a:buChar char="v"/>
            </a:pPr>
            <a:r>
              <a:rPr lang="it-IT" dirty="0" smtClean="0">
                <a:solidFill>
                  <a:schemeClr val="tx2"/>
                </a:solidFill>
                <a:latin typeface="Times New Roman" pitchFamily="18" charset="0"/>
                <a:cs typeface="Times New Roman" pitchFamily="18" charset="0"/>
              </a:rPr>
              <a:t>1,5 l </a:t>
            </a:r>
            <a:r>
              <a:rPr lang="it-IT" dirty="0" err="1" smtClean="0">
                <a:solidFill>
                  <a:schemeClr val="tx2"/>
                </a:solidFill>
                <a:latin typeface="Times New Roman" pitchFamily="18" charset="0"/>
                <a:cs typeface="Times New Roman" pitchFamily="18" charset="0"/>
              </a:rPr>
              <a:t>of</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tomato</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sauce</a:t>
            </a:r>
            <a:endParaRPr lang="it-IT" dirty="0" smtClean="0">
              <a:solidFill>
                <a:schemeClr val="tx2"/>
              </a:solidFill>
              <a:latin typeface="Times New Roman" pitchFamily="18" charset="0"/>
              <a:cs typeface="Times New Roman" pitchFamily="18" charset="0"/>
            </a:endParaRPr>
          </a:p>
          <a:p>
            <a:pPr>
              <a:buFont typeface="Wingdings" pitchFamily="2" charset="2"/>
              <a:buChar char="v"/>
            </a:pPr>
            <a:r>
              <a:rPr lang="it-IT" dirty="0" smtClean="0">
                <a:solidFill>
                  <a:schemeClr val="tx2"/>
                </a:solidFill>
                <a:latin typeface="Times New Roman" pitchFamily="18" charset="0"/>
                <a:cs typeface="Times New Roman" pitchFamily="18" charset="0"/>
              </a:rPr>
              <a:t>5/6 </a:t>
            </a:r>
            <a:r>
              <a:rPr lang="it-IT" dirty="0" err="1" smtClean="0">
                <a:solidFill>
                  <a:schemeClr val="tx2"/>
                </a:solidFill>
                <a:latin typeface="Times New Roman" pitchFamily="18" charset="0"/>
                <a:cs typeface="Times New Roman" pitchFamily="18" charset="0"/>
              </a:rPr>
              <a:t>boiled</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eggs</a:t>
            </a:r>
            <a:endParaRPr lang="it-IT" dirty="0" smtClean="0">
              <a:solidFill>
                <a:schemeClr val="tx2"/>
              </a:solidFill>
              <a:latin typeface="Times New Roman" pitchFamily="18" charset="0"/>
              <a:cs typeface="Times New Roman" pitchFamily="18" charset="0"/>
            </a:endParaRPr>
          </a:p>
          <a:p>
            <a:pPr>
              <a:buFont typeface="Wingdings" pitchFamily="2" charset="2"/>
              <a:buChar char="v"/>
            </a:pPr>
            <a:r>
              <a:rPr lang="it-IT" dirty="0" smtClean="0">
                <a:solidFill>
                  <a:schemeClr val="tx2"/>
                </a:solidFill>
                <a:latin typeface="Times New Roman" pitchFamily="18" charset="0"/>
                <a:cs typeface="Times New Roman" pitchFamily="18" charset="0"/>
              </a:rPr>
              <a:t>1 </a:t>
            </a:r>
            <a:r>
              <a:rPr lang="it-IT" dirty="0" err="1" smtClean="0">
                <a:solidFill>
                  <a:schemeClr val="tx2"/>
                </a:solidFill>
                <a:latin typeface="Times New Roman" pitchFamily="18" charset="0"/>
                <a:cs typeface="Times New Roman" pitchFamily="18" charset="0"/>
              </a:rPr>
              <a:t>egg</a:t>
            </a:r>
            <a:r>
              <a:rPr lang="it-IT" dirty="0" smtClean="0">
                <a:solidFill>
                  <a:schemeClr val="tx2"/>
                </a:solidFill>
                <a:latin typeface="Times New Roman" pitchFamily="18" charset="0"/>
                <a:cs typeface="Times New Roman" pitchFamily="18" charset="0"/>
              </a:rPr>
              <a:t> </a:t>
            </a:r>
          </a:p>
          <a:p>
            <a:pPr>
              <a:buFont typeface="Wingdings" pitchFamily="2" charset="2"/>
              <a:buChar char="v"/>
            </a:pPr>
            <a:r>
              <a:rPr lang="it-IT" dirty="0" err="1" smtClean="0">
                <a:solidFill>
                  <a:schemeClr val="tx2"/>
                </a:solidFill>
                <a:latin typeface="Times New Roman" pitchFamily="18" charset="0"/>
                <a:cs typeface="Times New Roman" pitchFamily="18" charset="0"/>
              </a:rPr>
              <a:t>Suppressata</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homemade</a:t>
            </a:r>
            <a:r>
              <a:rPr lang="it-IT" dirty="0" smtClean="0">
                <a:solidFill>
                  <a:schemeClr val="tx2"/>
                </a:solidFill>
                <a:latin typeface="Times New Roman" pitchFamily="18" charset="0"/>
                <a:cs typeface="Times New Roman" pitchFamily="18" charset="0"/>
              </a:rPr>
              <a:t> salami </a:t>
            </a:r>
            <a:r>
              <a:rPr lang="it-IT" dirty="0" err="1" smtClean="0">
                <a:solidFill>
                  <a:schemeClr val="tx2"/>
                </a:solidFill>
                <a:latin typeface="Times New Roman" pitchFamily="18" charset="0"/>
                <a:cs typeface="Times New Roman" pitchFamily="18" charset="0"/>
              </a:rPr>
              <a:t>from</a:t>
            </a:r>
            <a:r>
              <a:rPr lang="it-IT" dirty="0" smtClean="0">
                <a:solidFill>
                  <a:schemeClr val="tx2"/>
                </a:solidFill>
                <a:latin typeface="Times New Roman" pitchFamily="18" charset="0"/>
                <a:cs typeface="Times New Roman" pitchFamily="18" charset="0"/>
              </a:rPr>
              <a:t> Calabria)</a:t>
            </a:r>
          </a:p>
          <a:p>
            <a:pPr>
              <a:buFont typeface="Wingdings" pitchFamily="2" charset="2"/>
              <a:buChar char="v"/>
            </a:pPr>
            <a:r>
              <a:rPr lang="it-IT" dirty="0" smtClean="0">
                <a:solidFill>
                  <a:schemeClr val="tx2"/>
                </a:solidFill>
                <a:latin typeface="Times New Roman" pitchFamily="18" charset="0"/>
                <a:cs typeface="Times New Roman" pitchFamily="18" charset="0"/>
              </a:rPr>
              <a:t>Provola </a:t>
            </a:r>
            <a:r>
              <a:rPr lang="it-IT" dirty="0" err="1" smtClean="0">
                <a:solidFill>
                  <a:schemeClr val="tx2"/>
                </a:solidFill>
                <a:latin typeface="Times New Roman" pitchFamily="18" charset="0"/>
                <a:cs typeface="Times New Roman" pitchFamily="18" charset="0"/>
              </a:rPr>
              <a:t>chese</a:t>
            </a:r>
            <a:endParaRPr lang="it-IT" dirty="0" smtClean="0">
              <a:solidFill>
                <a:schemeClr val="tx2"/>
              </a:solidFill>
              <a:latin typeface="Times New Roman" pitchFamily="18" charset="0"/>
              <a:cs typeface="Times New Roman" pitchFamily="18" charset="0"/>
            </a:endParaRPr>
          </a:p>
          <a:p>
            <a:pPr>
              <a:buFont typeface="Wingdings" pitchFamily="2" charset="2"/>
              <a:buChar char="v"/>
            </a:pPr>
            <a:r>
              <a:rPr lang="it-IT" dirty="0" smtClean="0">
                <a:solidFill>
                  <a:schemeClr val="tx2"/>
                </a:solidFill>
                <a:latin typeface="Times New Roman" pitchFamily="18" charset="0"/>
                <a:cs typeface="Times New Roman" pitchFamily="18" charset="0"/>
              </a:rPr>
              <a:t>100 g </a:t>
            </a:r>
            <a:r>
              <a:rPr lang="it-IT" dirty="0" err="1" smtClean="0">
                <a:solidFill>
                  <a:schemeClr val="tx2"/>
                </a:solidFill>
                <a:latin typeface="Times New Roman" pitchFamily="18" charset="0"/>
                <a:cs typeface="Times New Roman" pitchFamily="18" charset="0"/>
              </a:rPr>
              <a:t>grated</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Parmesan</a:t>
            </a:r>
            <a:r>
              <a:rPr lang="it-IT" dirty="0" smtClean="0">
                <a:solidFill>
                  <a:schemeClr val="tx2"/>
                </a:solidFill>
                <a:latin typeface="Times New Roman" pitchFamily="18" charset="0"/>
                <a:cs typeface="Times New Roman" pitchFamily="18" charset="0"/>
              </a:rPr>
              <a:t> </a:t>
            </a:r>
            <a:r>
              <a:rPr lang="it-IT" dirty="0" err="1" smtClean="0">
                <a:solidFill>
                  <a:schemeClr val="tx2"/>
                </a:solidFill>
                <a:latin typeface="Times New Roman" pitchFamily="18" charset="0"/>
                <a:cs typeface="Times New Roman" pitchFamily="18" charset="0"/>
              </a:rPr>
              <a:t>cheese</a:t>
            </a:r>
            <a:endParaRPr lang="it-IT" dirty="0" smtClean="0">
              <a:solidFill>
                <a:schemeClr val="tx2"/>
              </a:solidFill>
              <a:latin typeface="Times New Roman" pitchFamily="18" charset="0"/>
              <a:cs typeface="Times New Roman" pitchFamily="18" charset="0"/>
            </a:endParaRPr>
          </a:p>
          <a:p>
            <a:pPr>
              <a:buFont typeface="Wingdings" pitchFamily="2" charset="2"/>
              <a:buChar char="v"/>
            </a:pPr>
            <a:r>
              <a:rPr lang="en-US" dirty="0" smtClean="0">
                <a:solidFill>
                  <a:schemeClr val="tx2"/>
                </a:solidFill>
                <a:latin typeface="Times New Roman" pitchFamily="18" charset="0"/>
                <a:cs typeface="Times New Roman" pitchFamily="18" charset="0"/>
              </a:rPr>
              <a:t>200 g of grated white breadcrumbs</a:t>
            </a:r>
            <a:endParaRPr lang="it-IT" dirty="0">
              <a:solidFill>
                <a:schemeClr val="tx2"/>
              </a:solidFill>
              <a:latin typeface="Times New Roman" pitchFamily="18" charset="0"/>
              <a:cs typeface="Times New Roman" pitchFamily="18" charset="0"/>
            </a:endParaRPr>
          </a:p>
        </p:txBody>
      </p:sp>
      <p:sp>
        <p:nvSpPr>
          <p:cNvPr id="5" name="CasellaDiTesto 4"/>
          <p:cNvSpPr txBox="1"/>
          <p:nvPr/>
        </p:nvSpPr>
        <p:spPr>
          <a:xfrm>
            <a:off x="0" y="4272677"/>
            <a:ext cx="9692640" cy="2585323"/>
          </a:xfrm>
          <a:prstGeom prst="rect">
            <a:avLst/>
          </a:prstGeom>
          <a:noFill/>
        </p:spPr>
        <p:txBody>
          <a:bodyPr wrap="square" rtlCol="0">
            <a:spAutoFit/>
          </a:bodyPr>
          <a:lstStyle/>
          <a:p>
            <a:r>
              <a:rPr lang="en-US" dirty="0" smtClean="0">
                <a:solidFill>
                  <a:schemeClr val="tx2"/>
                </a:solidFill>
                <a:latin typeface="Times New Roman" pitchFamily="18" charset="0"/>
                <a:cs typeface="Times New Roman" pitchFamily="18" charset="0"/>
              </a:rPr>
              <a:t>For small meatballs:</a:t>
            </a:r>
          </a:p>
          <a:p>
            <a:pPr algn="just"/>
            <a:r>
              <a:rPr lang="en-US" dirty="0" smtClean="0">
                <a:solidFill>
                  <a:schemeClr val="tx2"/>
                </a:solidFill>
                <a:latin typeface="Times New Roman" pitchFamily="18" charset="0"/>
                <a:cs typeface="Times New Roman" pitchFamily="18" charset="0"/>
              </a:rPr>
              <a:t>Take the minced meat, 50 g of Parmesan cheese, the grated crumb, the egg, mix everything in a bowl, shape the small meatballs and finally fry them.</a:t>
            </a:r>
          </a:p>
          <a:p>
            <a:pPr algn="just"/>
            <a:r>
              <a:rPr lang="en-US" dirty="0" smtClean="0">
                <a:solidFill>
                  <a:schemeClr val="tx2"/>
                </a:solidFill>
                <a:latin typeface="Times New Roman" pitchFamily="18" charset="0"/>
                <a:cs typeface="Times New Roman" pitchFamily="18" charset="0"/>
              </a:rPr>
              <a:t>For the two layers of dough:</a:t>
            </a:r>
          </a:p>
          <a:p>
            <a:pPr algn="just"/>
            <a:r>
              <a:rPr lang="en-US" dirty="0" smtClean="0">
                <a:solidFill>
                  <a:schemeClr val="tx2"/>
                </a:solidFill>
                <a:latin typeface="Times New Roman" pitchFamily="18" charset="0"/>
                <a:cs typeface="Times New Roman" pitchFamily="18" charset="0"/>
              </a:rPr>
              <a:t>Boil the pasta, dress it with the sauce, put it in an ovenproof dish for the first layer, cut all the boiled eggs into segments, dice the </a:t>
            </a:r>
            <a:r>
              <a:rPr lang="en-US" dirty="0" err="1" smtClean="0">
                <a:solidFill>
                  <a:schemeClr val="tx2"/>
                </a:solidFill>
                <a:latin typeface="Times New Roman" pitchFamily="18" charset="0"/>
                <a:cs typeface="Times New Roman" pitchFamily="18" charset="0"/>
              </a:rPr>
              <a:t>provola</a:t>
            </a:r>
            <a:r>
              <a:rPr lang="en-US" dirty="0" smtClean="0">
                <a:solidFill>
                  <a:schemeClr val="tx2"/>
                </a:solidFill>
                <a:latin typeface="Times New Roman" pitchFamily="18" charset="0"/>
                <a:cs typeface="Times New Roman" pitchFamily="18" charset="0"/>
              </a:rPr>
              <a:t> and the </a:t>
            </a:r>
            <a:r>
              <a:rPr lang="en-US" dirty="0" err="1" smtClean="0">
                <a:solidFill>
                  <a:schemeClr val="tx2"/>
                </a:solidFill>
                <a:latin typeface="Times New Roman" pitchFamily="18" charset="0"/>
                <a:cs typeface="Times New Roman" pitchFamily="18" charset="0"/>
              </a:rPr>
              <a:t>suppressata</a:t>
            </a:r>
            <a:r>
              <a:rPr lang="en-US" dirty="0" smtClean="0">
                <a:solidFill>
                  <a:schemeClr val="tx2"/>
                </a:solidFill>
                <a:latin typeface="Times New Roman" pitchFamily="18" charset="0"/>
                <a:cs typeface="Times New Roman" pitchFamily="18" charset="0"/>
              </a:rPr>
              <a:t> and add a little Parmesan cheese, finally assemble everything and repeat for the second and last layer and on this make a sprinkling of Parmesan cheese and breadcrumbs.</a:t>
            </a:r>
          </a:p>
          <a:p>
            <a:pPr algn="just"/>
            <a:r>
              <a:rPr lang="en-US" dirty="0" smtClean="0">
                <a:solidFill>
                  <a:schemeClr val="tx2"/>
                </a:solidFill>
                <a:latin typeface="Times New Roman" pitchFamily="18" charset="0"/>
                <a:cs typeface="Times New Roman" pitchFamily="18" charset="0"/>
              </a:rPr>
              <a:t>Bake in a static oven at 180° for about 30 minutes.</a:t>
            </a:r>
            <a:endParaRPr lang="it-IT"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39813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rot="689595">
            <a:off x="5447184" y="598391"/>
            <a:ext cx="6139543" cy="1323439"/>
          </a:xfrm>
          <a:prstGeom prst="rect">
            <a:avLst/>
          </a:prstGeom>
          <a:noFill/>
        </p:spPr>
        <p:txBody>
          <a:bodyPr wrap="square" rtlCol="0">
            <a:spAutoFit/>
          </a:bodyPr>
          <a:lstStyle/>
          <a:p>
            <a:r>
              <a:rPr lang="it-IT" sz="8000" dirty="0" err="1" smtClean="0">
                <a:solidFill>
                  <a:schemeClr val="tx2"/>
                </a:solidFill>
                <a:effectLst>
                  <a:outerShdw blurRad="38100" dist="38100" dir="2700000" algn="tl">
                    <a:srgbClr val="000000">
                      <a:alpha val="43137"/>
                    </a:srgbClr>
                  </a:outerShdw>
                </a:effectLst>
                <a:latin typeface="Edwardian Script ITC" pitchFamily="66" charset="0"/>
              </a:rPr>
              <a:t>Malangiani</a:t>
            </a:r>
            <a:r>
              <a:rPr lang="it-IT" sz="8000" dirty="0" smtClean="0">
                <a:solidFill>
                  <a:schemeClr val="tx2"/>
                </a:solidFill>
                <a:effectLst>
                  <a:outerShdw blurRad="38100" dist="38100" dir="2700000" algn="tl">
                    <a:srgbClr val="000000">
                      <a:alpha val="43137"/>
                    </a:srgbClr>
                  </a:outerShdw>
                </a:effectLst>
                <a:latin typeface="Edwardian Script ITC" pitchFamily="66" charset="0"/>
              </a:rPr>
              <a:t> Chini</a:t>
            </a:r>
            <a:endParaRPr lang="it-IT" sz="8000" dirty="0">
              <a:solidFill>
                <a:schemeClr val="tx2"/>
              </a:solidFill>
              <a:effectLst>
                <a:outerShdw blurRad="38100" dist="38100" dir="2700000" algn="tl">
                  <a:srgbClr val="000000">
                    <a:alpha val="43137"/>
                  </a:srgbClr>
                </a:outerShdw>
              </a:effectLst>
              <a:latin typeface="Edwardian Script ITC" pitchFamily="66" charset="0"/>
            </a:endParaRPr>
          </a:p>
        </p:txBody>
      </p:sp>
      <p:sp>
        <p:nvSpPr>
          <p:cNvPr id="3" name="CasellaDiTesto 2"/>
          <p:cNvSpPr txBox="1"/>
          <p:nvPr/>
        </p:nvSpPr>
        <p:spPr>
          <a:xfrm>
            <a:off x="0" y="1476103"/>
            <a:ext cx="5826034" cy="2554545"/>
          </a:xfrm>
          <a:prstGeom prst="rect">
            <a:avLst/>
          </a:prstGeom>
          <a:noFill/>
        </p:spPr>
        <p:txBody>
          <a:bodyPr wrap="square" rtlCol="0">
            <a:spAutoFit/>
          </a:bodyPr>
          <a:lstStyle/>
          <a:p>
            <a:r>
              <a:rPr lang="it-IT" sz="2000" dirty="0" err="1" smtClean="0">
                <a:solidFill>
                  <a:schemeClr val="tx2"/>
                </a:solidFill>
                <a:latin typeface="Times New Roman" pitchFamily="18" charset="0"/>
                <a:cs typeface="Times New Roman" pitchFamily="18" charset="0"/>
              </a:rPr>
              <a:t>For</a:t>
            </a:r>
            <a:r>
              <a:rPr lang="it-IT" sz="2000" dirty="0" smtClean="0">
                <a:solidFill>
                  <a:schemeClr val="tx2"/>
                </a:solidFill>
                <a:latin typeface="Times New Roman" pitchFamily="18" charset="0"/>
                <a:cs typeface="Times New Roman" pitchFamily="18" charset="0"/>
              </a:rPr>
              <a:t> 4 </a:t>
            </a:r>
            <a:r>
              <a:rPr lang="it-IT" sz="2000" dirty="0" err="1" smtClean="0">
                <a:solidFill>
                  <a:schemeClr val="tx2"/>
                </a:solidFill>
                <a:latin typeface="Times New Roman" pitchFamily="18" charset="0"/>
                <a:cs typeface="Times New Roman" pitchFamily="18" charset="0"/>
              </a:rPr>
              <a:t>medium-small</a:t>
            </a:r>
            <a:r>
              <a:rPr lang="it-IT" sz="2000" dirty="0" smtClean="0">
                <a:solidFill>
                  <a:schemeClr val="tx2"/>
                </a:solidFill>
                <a:latin typeface="Times New Roman" pitchFamily="18" charset="0"/>
                <a:cs typeface="Times New Roman" pitchFamily="18" charset="0"/>
              </a:rPr>
              <a:t> </a:t>
            </a:r>
            <a:r>
              <a:rPr lang="it-IT" sz="2000" dirty="0" err="1" smtClean="0">
                <a:solidFill>
                  <a:schemeClr val="tx2"/>
                </a:solidFill>
                <a:latin typeface="Times New Roman" pitchFamily="18" charset="0"/>
                <a:cs typeface="Times New Roman" pitchFamily="18" charset="0"/>
              </a:rPr>
              <a:t>aubergines</a:t>
            </a:r>
            <a:r>
              <a:rPr lang="it-IT" sz="2000" dirty="0" smtClean="0">
                <a:solidFill>
                  <a:schemeClr val="tx2"/>
                </a:solidFill>
                <a:latin typeface="Times New Roman" pitchFamily="18" charset="0"/>
                <a:cs typeface="Times New Roman" pitchFamily="18" charset="0"/>
              </a:rPr>
              <a:t>:</a:t>
            </a:r>
          </a:p>
          <a:p>
            <a:pPr>
              <a:buFont typeface="Wingdings" pitchFamily="2" charset="2"/>
              <a:buChar char="v"/>
            </a:pPr>
            <a:r>
              <a:rPr lang="it-IT" sz="2000" dirty="0" smtClean="0">
                <a:solidFill>
                  <a:schemeClr val="tx2"/>
                </a:solidFill>
                <a:latin typeface="Times New Roman" pitchFamily="18" charset="0"/>
                <a:cs typeface="Times New Roman" pitchFamily="18" charset="0"/>
              </a:rPr>
              <a:t>250 g </a:t>
            </a:r>
            <a:r>
              <a:rPr lang="it-IT" sz="2000" dirty="0" err="1" smtClean="0">
                <a:solidFill>
                  <a:schemeClr val="tx2"/>
                </a:solidFill>
                <a:latin typeface="Times New Roman" pitchFamily="18" charset="0"/>
                <a:cs typeface="Times New Roman" pitchFamily="18" charset="0"/>
              </a:rPr>
              <a:t>of</a:t>
            </a:r>
            <a:r>
              <a:rPr lang="it-IT" sz="2000" dirty="0" smtClean="0">
                <a:solidFill>
                  <a:schemeClr val="tx2"/>
                </a:solidFill>
                <a:latin typeface="Times New Roman" pitchFamily="18" charset="0"/>
                <a:cs typeface="Times New Roman" pitchFamily="18" charset="0"/>
              </a:rPr>
              <a:t> </a:t>
            </a:r>
            <a:r>
              <a:rPr lang="it-IT" sz="2000" dirty="0" err="1" smtClean="0">
                <a:solidFill>
                  <a:schemeClr val="tx2"/>
                </a:solidFill>
                <a:latin typeface="Times New Roman" pitchFamily="18" charset="0"/>
                <a:cs typeface="Times New Roman" pitchFamily="18" charset="0"/>
              </a:rPr>
              <a:t>grated</a:t>
            </a:r>
            <a:r>
              <a:rPr lang="it-IT" sz="2000" dirty="0" smtClean="0">
                <a:solidFill>
                  <a:schemeClr val="tx2"/>
                </a:solidFill>
                <a:latin typeface="Times New Roman" pitchFamily="18" charset="0"/>
                <a:cs typeface="Times New Roman" pitchFamily="18" charset="0"/>
              </a:rPr>
              <a:t> </a:t>
            </a:r>
            <a:r>
              <a:rPr lang="it-IT" sz="2000" dirty="0" err="1" smtClean="0">
                <a:solidFill>
                  <a:schemeClr val="tx2"/>
                </a:solidFill>
                <a:latin typeface="Times New Roman" pitchFamily="18" charset="0"/>
                <a:cs typeface="Times New Roman" pitchFamily="18" charset="0"/>
              </a:rPr>
              <a:t>white</a:t>
            </a:r>
            <a:r>
              <a:rPr lang="it-IT" sz="2000" dirty="0" smtClean="0">
                <a:solidFill>
                  <a:schemeClr val="tx2"/>
                </a:solidFill>
                <a:latin typeface="Times New Roman" pitchFamily="18" charset="0"/>
                <a:cs typeface="Times New Roman" pitchFamily="18" charset="0"/>
              </a:rPr>
              <a:t> </a:t>
            </a:r>
            <a:r>
              <a:rPr lang="it-IT" sz="2000" dirty="0" err="1" smtClean="0">
                <a:solidFill>
                  <a:schemeClr val="tx2"/>
                </a:solidFill>
                <a:latin typeface="Times New Roman" pitchFamily="18" charset="0"/>
                <a:cs typeface="Times New Roman" pitchFamily="18" charset="0"/>
              </a:rPr>
              <a:t>breadcrumbs</a:t>
            </a:r>
            <a:endParaRPr lang="it-IT" sz="2000" dirty="0" smtClean="0">
              <a:solidFill>
                <a:schemeClr val="tx2"/>
              </a:solidFill>
              <a:latin typeface="Times New Roman" pitchFamily="18" charset="0"/>
              <a:cs typeface="Times New Roman" pitchFamily="18" charset="0"/>
            </a:endParaRPr>
          </a:p>
          <a:p>
            <a:pPr>
              <a:buFont typeface="Wingdings" pitchFamily="2" charset="2"/>
              <a:buChar char="v"/>
            </a:pPr>
            <a:r>
              <a:rPr lang="it-IT" sz="2000" dirty="0" smtClean="0">
                <a:solidFill>
                  <a:schemeClr val="tx2"/>
                </a:solidFill>
                <a:latin typeface="Times New Roman" pitchFamily="18" charset="0"/>
                <a:cs typeface="Times New Roman" pitchFamily="18" charset="0"/>
              </a:rPr>
              <a:t>100 g </a:t>
            </a:r>
            <a:r>
              <a:rPr lang="it-IT" sz="2000" dirty="0" err="1" smtClean="0">
                <a:solidFill>
                  <a:schemeClr val="tx2"/>
                </a:solidFill>
                <a:latin typeface="Times New Roman" pitchFamily="18" charset="0"/>
                <a:cs typeface="Times New Roman" pitchFamily="18" charset="0"/>
              </a:rPr>
              <a:t>grated</a:t>
            </a:r>
            <a:r>
              <a:rPr lang="it-IT" sz="2000" dirty="0" smtClean="0">
                <a:solidFill>
                  <a:schemeClr val="tx2"/>
                </a:solidFill>
                <a:latin typeface="Times New Roman" pitchFamily="18" charset="0"/>
                <a:cs typeface="Times New Roman" pitchFamily="18" charset="0"/>
              </a:rPr>
              <a:t> </a:t>
            </a:r>
            <a:r>
              <a:rPr lang="it-IT" sz="2000" dirty="0" err="1" smtClean="0">
                <a:solidFill>
                  <a:schemeClr val="tx2"/>
                </a:solidFill>
                <a:latin typeface="Times New Roman" pitchFamily="18" charset="0"/>
                <a:cs typeface="Times New Roman" pitchFamily="18" charset="0"/>
              </a:rPr>
              <a:t>parmesan</a:t>
            </a:r>
            <a:r>
              <a:rPr lang="it-IT" sz="2000" dirty="0" smtClean="0">
                <a:solidFill>
                  <a:schemeClr val="tx2"/>
                </a:solidFill>
                <a:latin typeface="Times New Roman" pitchFamily="18" charset="0"/>
                <a:cs typeface="Times New Roman" pitchFamily="18" charset="0"/>
              </a:rPr>
              <a:t> </a:t>
            </a:r>
            <a:r>
              <a:rPr lang="it-IT" sz="2000" dirty="0" err="1" smtClean="0">
                <a:solidFill>
                  <a:schemeClr val="tx2"/>
                </a:solidFill>
                <a:latin typeface="Times New Roman" pitchFamily="18" charset="0"/>
                <a:cs typeface="Times New Roman" pitchFamily="18" charset="0"/>
              </a:rPr>
              <a:t>cheese</a:t>
            </a:r>
            <a:endParaRPr lang="it-IT" sz="2000" dirty="0" smtClean="0">
              <a:solidFill>
                <a:schemeClr val="tx2"/>
              </a:solidFill>
              <a:latin typeface="Times New Roman" pitchFamily="18" charset="0"/>
              <a:cs typeface="Times New Roman" pitchFamily="18" charset="0"/>
            </a:endParaRPr>
          </a:p>
          <a:p>
            <a:pPr>
              <a:buFont typeface="Wingdings" pitchFamily="2" charset="2"/>
              <a:buChar char="v"/>
            </a:pPr>
            <a:r>
              <a:rPr lang="it-IT" sz="2000" dirty="0" smtClean="0">
                <a:solidFill>
                  <a:schemeClr val="tx2"/>
                </a:solidFill>
                <a:latin typeface="Times New Roman" pitchFamily="18" charset="0"/>
                <a:cs typeface="Times New Roman" pitchFamily="18" charset="0"/>
              </a:rPr>
              <a:t>2 </a:t>
            </a:r>
            <a:r>
              <a:rPr lang="it-IT" sz="2000" dirty="0" err="1" smtClean="0">
                <a:solidFill>
                  <a:schemeClr val="tx2"/>
                </a:solidFill>
                <a:latin typeface="Times New Roman" pitchFamily="18" charset="0"/>
                <a:cs typeface="Times New Roman" pitchFamily="18" charset="0"/>
              </a:rPr>
              <a:t>eggs</a:t>
            </a:r>
            <a:endParaRPr lang="it-IT" sz="2000" dirty="0" smtClean="0">
              <a:solidFill>
                <a:schemeClr val="tx2"/>
              </a:solidFill>
              <a:latin typeface="Times New Roman" pitchFamily="18" charset="0"/>
              <a:cs typeface="Times New Roman" pitchFamily="18" charset="0"/>
            </a:endParaRPr>
          </a:p>
          <a:p>
            <a:pPr>
              <a:buFont typeface="Wingdings" pitchFamily="2" charset="2"/>
              <a:buChar char="v"/>
            </a:pPr>
            <a:r>
              <a:rPr lang="it-IT" sz="2000" dirty="0" smtClean="0">
                <a:solidFill>
                  <a:schemeClr val="tx2"/>
                </a:solidFill>
                <a:latin typeface="Times New Roman" pitchFamily="18" charset="0"/>
                <a:cs typeface="Times New Roman" pitchFamily="18" charset="0"/>
              </a:rPr>
              <a:t>2/3 </a:t>
            </a:r>
            <a:r>
              <a:rPr lang="it-IT" sz="2000" dirty="0" err="1" smtClean="0">
                <a:solidFill>
                  <a:schemeClr val="tx2"/>
                </a:solidFill>
                <a:latin typeface="Times New Roman" pitchFamily="18" charset="0"/>
                <a:cs typeface="Times New Roman" pitchFamily="18" charset="0"/>
              </a:rPr>
              <a:t>small</a:t>
            </a:r>
            <a:r>
              <a:rPr lang="it-IT" sz="2000" dirty="0" smtClean="0">
                <a:solidFill>
                  <a:schemeClr val="tx2"/>
                </a:solidFill>
                <a:latin typeface="Times New Roman" pitchFamily="18" charset="0"/>
                <a:cs typeface="Times New Roman" pitchFamily="18" charset="0"/>
              </a:rPr>
              <a:t> cut </a:t>
            </a:r>
            <a:r>
              <a:rPr lang="it-IT" sz="2000" dirty="0" err="1" smtClean="0">
                <a:solidFill>
                  <a:schemeClr val="tx2"/>
                </a:solidFill>
                <a:latin typeface="Times New Roman" pitchFamily="18" charset="0"/>
                <a:cs typeface="Times New Roman" pitchFamily="18" charset="0"/>
              </a:rPr>
              <a:t>boiled</a:t>
            </a:r>
            <a:r>
              <a:rPr lang="it-IT" sz="2000" dirty="0" smtClean="0">
                <a:solidFill>
                  <a:schemeClr val="tx2"/>
                </a:solidFill>
                <a:latin typeface="Times New Roman" pitchFamily="18" charset="0"/>
                <a:cs typeface="Times New Roman" pitchFamily="18" charset="0"/>
              </a:rPr>
              <a:t> </a:t>
            </a:r>
            <a:r>
              <a:rPr lang="it-IT" sz="2000" dirty="0" err="1" smtClean="0">
                <a:solidFill>
                  <a:schemeClr val="tx2"/>
                </a:solidFill>
                <a:latin typeface="Times New Roman" pitchFamily="18" charset="0"/>
                <a:cs typeface="Times New Roman" pitchFamily="18" charset="0"/>
              </a:rPr>
              <a:t>eggs</a:t>
            </a:r>
            <a:r>
              <a:rPr lang="it-IT" sz="2000" dirty="0" smtClean="0">
                <a:solidFill>
                  <a:schemeClr val="tx2"/>
                </a:solidFill>
                <a:latin typeface="Times New Roman" pitchFamily="18" charset="0"/>
                <a:cs typeface="Times New Roman" pitchFamily="18" charset="0"/>
              </a:rPr>
              <a:t> </a:t>
            </a:r>
          </a:p>
          <a:p>
            <a:pPr>
              <a:buFont typeface="Wingdings" pitchFamily="2" charset="2"/>
              <a:buChar char="v"/>
            </a:pPr>
            <a:r>
              <a:rPr lang="it-IT" sz="2000" dirty="0" smtClean="0">
                <a:solidFill>
                  <a:schemeClr val="tx2"/>
                </a:solidFill>
                <a:latin typeface="Times New Roman" pitchFamily="18" charset="0"/>
                <a:cs typeface="Times New Roman" pitchFamily="18" charset="0"/>
              </a:rPr>
              <a:t>120 g provola </a:t>
            </a:r>
            <a:r>
              <a:rPr lang="it-IT" sz="2000" dirty="0" err="1" smtClean="0">
                <a:solidFill>
                  <a:schemeClr val="tx2"/>
                </a:solidFill>
                <a:latin typeface="Times New Roman" pitchFamily="18" charset="0"/>
                <a:cs typeface="Times New Roman" pitchFamily="18" charset="0"/>
              </a:rPr>
              <a:t>cheese</a:t>
            </a:r>
            <a:endParaRPr lang="it-IT" sz="2000" dirty="0" smtClean="0">
              <a:solidFill>
                <a:schemeClr val="tx2"/>
              </a:solidFill>
              <a:latin typeface="Times New Roman" pitchFamily="18" charset="0"/>
              <a:cs typeface="Times New Roman" pitchFamily="18" charset="0"/>
            </a:endParaRPr>
          </a:p>
          <a:p>
            <a:pPr>
              <a:buFont typeface="Wingdings" pitchFamily="2" charset="2"/>
              <a:buChar char="v"/>
            </a:pPr>
            <a:r>
              <a:rPr lang="it-IT" sz="2000" dirty="0" err="1" smtClean="0">
                <a:solidFill>
                  <a:schemeClr val="tx2"/>
                </a:solidFill>
                <a:latin typeface="Times New Roman" pitchFamily="18" charset="0"/>
                <a:cs typeface="Times New Roman" pitchFamily="18" charset="0"/>
              </a:rPr>
              <a:t>Garlic</a:t>
            </a:r>
            <a:r>
              <a:rPr lang="it-IT" sz="2000" dirty="0" smtClean="0">
                <a:solidFill>
                  <a:schemeClr val="tx2"/>
                </a:solidFill>
                <a:latin typeface="Times New Roman" pitchFamily="18" charset="0"/>
                <a:cs typeface="Times New Roman" pitchFamily="18" charset="0"/>
              </a:rPr>
              <a:t>, </a:t>
            </a:r>
            <a:r>
              <a:rPr lang="it-IT" sz="2000" dirty="0" err="1" smtClean="0">
                <a:solidFill>
                  <a:schemeClr val="tx2"/>
                </a:solidFill>
                <a:latin typeface="Times New Roman" pitchFamily="18" charset="0"/>
                <a:cs typeface="Times New Roman" pitchFamily="18" charset="0"/>
              </a:rPr>
              <a:t>basil</a:t>
            </a:r>
            <a:r>
              <a:rPr lang="it-IT" sz="2000" dirty="0" smtClean="0">
                <a:solidFill>
                  <a:schemeClr val="tx2"/>
                </a:solidFill>
                <a:latin typeface="Times New Roman" pitchFamily="18" charset="0"/>
                <a:cs typeface="Times New Roman" pitchFamily="18" charset="0"/>
              </a:rPr>
              <a:t> and </a:t>
            </a:r>
            <a:r>
              <a:rPr lang="it-IT" sz="2000" dirty="0" err="1" smtClean="0">
                <a:solidFill>
                  <a:schemeClr val="tx2"/>
                </a:solidFill>
                <a:latin typeface="Times New Roman" pitchFamily="18" charset="0"/>
                <a:cs typeface="Times New Roman" pitchFamily="18" charset="0"/>
              </a:rPr>
              <a:t>salt</a:t>
            </a:r>
            <a:endParaRPr lang="it-IT" sz="2000" dirty="0" smtClean="0">
              <a:solidFill>
                <a:schemeClr val="tx2"/>
              </a:solidFill>
              <a:latin typeface="Times New Roman" pitchFamily="18" charset="0"/>
              <a:cs typeface="Times New Roman" pitchFamily="18" charset="0"/>
            </a:endParaRPr>
          </a:p>
          <a:p>
            <a:pPr>
              <a:buFont typeface="Wingdings" pitchFamily="2" charset="2"/>
              <a:buChar char="v"/>
            </a:pPr>
            <a:r>
              <a:rPr lang="it-IT" sz="2000" dirty="0" smtClean="0">
                <a:solidFill>
                  <a:schemeClr val="tx2"/>
                </a:solidFill>
                <a:latin typeface="Times New Roman" pitchFamily="18" charset="0"/>
                <a:cs typeface="Times New Roman" pitchFamily="18" charset="0"/>
              </a:rPr>
              <a:t>Olive oil</a:t>
            </a:r>
          </a:p>
        </p:txBody>
      </p:sp>
      <p:sp>
        <p:nvSpPr>
          <p:cNvPr id="5" name="CasellaDiTesto 4"/>
          <p:cNvSpPr txBox="1"/>
          <p:nvPr/>
        </p:nvSpPr>
        <p:spPr>
          <a:xfrm>
            <a:off x="-1" y="3979817"/>
            <a:ext cx="9914709" cy="2246769"/>
          </a:xfrm>
          <a:prstGeom prst="rect">
            <a:avLst/>
          </a:prstGeom>
          <a:noFill/>
        </p:spPr>
        <p:txBody>
          <a:bodyPr wrap="square" rtlCol="0">
            <a:spAutoFit/>
          </a:bodyPr>
          <a:lstStyle/>
          <a:p>
            <a:pPr algn="just"/>
            <a:r>
              <a:rPr lang="en-US" sz="2000" dirty="0" smtClean="0">
                <a:solidFill>
                  <a:schemeClr val="tx2"/>
                </a:solidFill>
                <a:latin typeface="Times New Roman" pitchFamily="18" charset="0"/>
                <a:cs typeface="Times New Roman" pitchFamily="18" charset="0"/>
              </a:rPr>
              <a:t>Procedure for filling eggplant:</a:t>
            </a:r>
          </a:p>
          <a:p>
            <a:pPr algn="just"/>
            <a:r>
              <a:rPr lang="en-US" sz="2000" dirty="0" smtClean="0">
                <a:solidFill>
                  <a:schemeClr val="tx2"/>
                </a:solidFill>
                <a:latin typeface="Times New Roman" pitchFamily="18" charset="0"/>
                <a:cs typeface="Times New Roman" pitchFamily="18" charset="0"/>
              </a:rPr>
              <a:t>cut the </a:t>
            </a:r>
            <a:r>
              <a:rPr lang="en-US" sz="2000" dirty="0" err="1" smtClean="0">
                <a:solidFill>
                  <a:schemeClr val="tx2"/>
                </a:solidFill>
                <a:latin typeface="Times New Roman" pitchFamily="18" charset="0"/>
                <a:cs typeface="Times New Roman" pitchFamily="18" charset="0"/>
              </a:rPr>
              <a:t>aubergines</a:t>
            </a:r>
            <a:r>
              <a:rPr lang="en-US" sz="2000" dirty="0" smtClean="0">
                <a:solidFill>
                  <a:schemeClr val="tx2"/>
                </a:solidFill>
                <a:latin typeface="Times New Roman" pitchFamily="18" charset="0"/>
                <a:cs typeface="Times New Roman" pitchFamily="18" charset="0"/>
              </a:rPr>
              <a:t> in halves, remove the inside of the </a:t>
            </a:r>
            <a:r>
              <a:rPr lang="en-US" sz="2000" dirty="0" err="1" smtClean="0">
                <a:solidFill>
                  <a:schemeClr val="tx2"/>
                </a:solidFill>
                <a:latin typeface="Times New Roman" pitchFamily="18" charset="0"/>
                <a:cs typeface="Times New Roman" pitchFamily="18" charset="0"/>
              </a:rPr>
              <a:t>aubergine</a:t>
            </a:r>
            <a:r>
              <a:rPr lang="en-US" sz="2000" dirty="0" smtClean="0">
                <a:solidFill>
                  <a:schemeClr val="tx2"/>
                </a:solidFill>
                <a:latin typeface="Times New Roman" pitchFamily="18" charset="0"/>
                <a:cs typeface="Times New Roman" pitchFamily="18" charset="0"/>
              </a:rPr>
              <a:t> and put the outside aside, boil them together, then chop the inside in a pan where it will be fried together with chopped garlic, a little oil and basil, let cool and add </a:t>
            </a:r>
            <a:r>
              <a:rPr lang="en-US" sz="2000" dirty="0" err="1" smtClean="0">
                <a:solidFill>
                  <a:schemeClr val="tx2"/>
                </a:solidFill>
                <a:latin typeface="Times New Roman" pitchFamily="18" charset="0"/>
                <a:cs typeface="Times New Roman" pitchFamily="18" charset="0"/>
              </a:rPr>
              <a:t>ithe</a:t>
            </a:r>
            <a:r>
              <a:rPr lang="en-US" sz="2000" dirty="0" smtClean="0">
                <a:solidFill>
                  <a:schemeClr val="tx2"/>
                </a:solidFill>
                <a:latin typeface="Times New Roman" pitchFamily="18" charset="0"/>
                <a:cs typeface="Times New Roman" pitchFamily="18" charset="0"/>
              </a:rPr>
              <a:t> breadcrumbs and the 2 eggs and mix everything.</a:t>
            </a:r>
          </a:p>
          <a:p>
            <a:pPr algn="just"/>
            <a:r>
              <a:rPr lang="en-US" sz="2000" dirty="0" smtClean="0">
                <a:solidFill>
                  <a:schemeClr val="tx2"/>
                </a:solidFill>
                <a:latin typeface="Times New Roman" pitchFamily="18" charset="0"/>
                <a:cs typeface="Times New Roman" pitchFamily="18" charset="0"/>
              </a:rPr>
              <a:t>For the outer part of the </a:t>
            </a:r>
            <a:r>
              <a:rPr lang="en-US" sz="2000" dirty="0" err="1" smtClean="0">
                <a:solidFill>
                  <a:schemeClr val="tx2"/>
                </a:solidFill>
                <a:latin typeface="Times New Roman" pitchFamily="18" charset="0"/>
                <a:cs typeface="Times New Roman" pitchFamily="18" charset="0"/>
              </a:rPr>
              <a:t>aubergines</a:t>
            </a:r>
            <a:r>
              <a:rPr lang="en-US" sz="2000" dirty="0" smtClean="0">
                <a:solidFill>
                  <a:schemeClr val="tx2"/>
                </a:solidFill>
                <a:latin typeface="Times New Roman" pitchFamily="18" charset="0"/>
                <a:cs typeface="Times New Roman" pitchFamily="18" charset="0"/>
              </a:rPr>
              <a:t>:</a:t>
            </a:r>
          </a:p>
          <a:p>
            <a:pPr algn="just"/>
            <a:r>
              <a:rPr lang="en-US" sz="2000" dirty="0" smtClean="0">
                <a:solidFill>
                  <a:schemeClr val="tx2"/>
                </a:solidFill>
                <a:latin typeface="Times New Roman" pitchFamily="18" charset="0"/>
                <a:cs typeface="Times New Roman" pitchFamily="18" charset="0"/>
              </a:rPr>
              <a:t>after boiling them, let them cool and fill each cup with a slice of boiled egg, </a:t>
            </a:r>
            <a:r>
              <a:rPr lang="en-US" sz="2000" dirty="0" err="1" smtClean="0">
                <a:solidFill>
                  <a:schemeClr val="tx2"/>
                </a:solidFill>
                <a:latin typeface="Times New Roman" pitchFamily="18" charset="0"/>
                <a:cs typeface="Times New Roman" pitchFamily="18" charset="0"/>
              </a:rPr>
              <a:t>provola</a:t>
            </a:r>
            <a:r>
              <a:rPr lang="en-US" sz="2000" dirty="0" smtClean="0">
                <a:solidFill>
                  <a:schemeClr val="tx2"/>
                </a:solidFill>
                <a:latin typeface="Times New Roman" pitchFamily="18" charset="0"/>
                <a:cs typeface="Times New Roman" pitchFamily="18" charset="0"/>
              </a:rPr>
              <a:t> and previously prepared filling. Once finished filling them, fry them in a frying pan</a:t>
            </a:r>
            <a:r>
              <a:rPr lang="en-US" sz="2000" dirty="0" smtClean="0">
                <a:solidFill>
                  <a:schemeClr val="tx2"/>
                </a:solidFill>
              </a:rPr>
              <a:t>.</a:t>
            </a:r>
          </a:p>
        </p:txBody>
      </p:sp>
      <p:pic>
        <p:nvPicPr>
          <p:cNvPr id="2050" name="Picture 2" descr="Immagine correlata"/>
          <p:cNvPicPr>
            <a:picLocks noChangeAspect="1" noChangeArrowheads="1"/>
          </p:cNvPicPr>
          <p:nvPr/>
        </p:nvPicPr>
        <p:blipFill>
          <a:blip r:embed="rId2"/>
          <a:srcRect/>
          <a:stretch>
            <a:fillRect/>
          </a:stretch>
        </p:blipFill>
        <p:spPr bwMode="auto">
          <a:xfrm rot="640390">
            <a:off x="4183180" y="1253684"/>
            <a:ext cx="4264687" cy="3105805"/>
          </a:xfrm>
          <a:prstGeom prst="ellipse">
            <a:avLst/>
          </a:prstGeom>
          <a:ln>
            <a:noFill/>
          </a:ln>
          <a:effectLst>
            <a:softEdge rad="63500"/>
          </a:effectLst>
        </p:spPr>
      </p:pic>
    </p:spTree>
    <p:extLst>
      <p:ext uri="{BB962C8B-B14F-4D97-AF65-F5344CB8AC3E}">
        <p14:creationId xmlns:p14="http://schemas.microsoft.com/office/powerpoint/2010/main" val="2277877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23949" y="449108"/>
            <a:ext cx="9557967" cy="830997"/>
          </a:xfrm>
          <a:prstGeom prst="rect">
            <a:avLst/>
          </a:prstGeom>
          <a:noFill/>
        </p:spPr>
        <p:txBody>
          <a:bodyPr wrap="square" rtlCol="0">
            <a:spAutoFit/>
          </a:bodyPr>
          <a:lstStyle/>
          <a:p>
            <a:r>
              <a:rPr lang="it-IT" sz="4800" dirty="0">
                <a:solidFill>
                  <a:schemeClr val="tx2"/>
                </a:solidFill>
                <a:effectLst>
                  <a:outerShdw blurRad="38100" dist="38100" dir="2700000" algn="tl">
                    <a:srgbClr val="000000">
                      <a:alpha val="43137"/>
                    </a:srgbClr>
                  </a:outerShdw>
                </a:effectLst>
                <a:latin typeface="Edwardian Script ITC" pitchFamily="66" charset="0"/>
              </a:rPr>
              <a:t>Italian </a:t>
            </a:r>
            <a:r>
              <a:rPr lang="it-IT" sz="4800" dirty="0" err="1">
                <a:solidFill>
                  <a:schemeClr val="tx2"/>
                </a:solidFill>
                <a:effectLst>
                  <a:outerShdw blurRad="38100" dist="38100" dir="2700000" algn="tl">
                    <a:srgbClr val="000000">
                      <a:alpha val="43137"/>
                    </a:srgbClr>
                  </a:outerShdw>
                </a:effectLst>
                <a:latin typeface="Edwardian Script ITC" pitchFamily="66" charset="0"/>
              </a:rPr>
              <a:t>Easter</a:t>
            </a:r>
            <a:r>
              <a:rPr lang="it-IT" sz="4800" dirty="0">
                <a:solidFill>
                  <a:schemeClr val="tx2"/>
                </a:solidFill>
                <a:effectLst>
                  <a:outerShdw blurRad="38100" dist="38100" dir="2700000" algn="tl">
                    <a:srgbClr val="000000">
                      <a:alpha val="43137"/>
                    </a:srgbClr>
                  </a:outerShdw>
                </a:effectLst>
                <a:latin typeface="Edwardian Script ITC" pitchFamily="66" charset="0"/>
              </a:rPr>
              <a:t> </a:t>
            </a:r>
            <a:r>
              <a:rPr lang="it-IT" sz="4800" dirty="0" err="1">
                <a:solidFill>
                  <a:schemeClr val="tx2"/>
                </a:solidFill>
                <a:effectLst>
                  <a:outerShdw blurRad="38100" dist="38100" dir="2700000" algn="tl">
                    <a:srgbClr val="000000">
                      <a:alpha val="43137"/>
                    </a:srgbClr>
                  </a:outerShdw>
                </a:effectLst>
                <a:latin typeface="Edwardian Script ITC" pitchFamily="66" charset="0"/>
              </a:rPr>
              <a:t>Bread</a:t>
            </a:r>
            <a:r>
              <a:rPr lang="it-IT" sz="4800" dirty="0">
                <a:solidFill>
                  <a:schemeClr val="tx2"/>
                </a:solidFill>
                <a:effectLst>
                  <a:outerShdw blurRad="38100" dist="38100" dir="2700000" algn="tl">
                    <a:srgbClr val="000000">
                      <a:alpha val="43137"/>
                    </a:srgbClr>
                  </a:outerShdw>
                </a:effectLst>
                <a:latin typeface="Edwardian Script ITC" pitchFamily="66" charset="0"/>
              </a:rPr>
              <a:t> (</a:t>
            </a:r>
            <a:r>
              <a:rPr lang="it-IT" sz="4800" dirty="0" err="1">
                <a:solidFill>
                  <a:schemeClr val="tx2"/>
                </a:solidFill>
                <a:effectLst>
                  <a:outerShdw blurRad="38100" dist="38100" dir="2700000" algn="tl">
                    <a:srgbClr val="000000">
                      <a:alpha val="43137"/>
                    </a:srgbClr>
                  </a:outerShdw>
                </a:effectLst>
                <a:latin typeface="Edwardian Script ITC" pitchFamily="66" charset="0"/>
              </a:rPr>
              <a:t>Cuzzupa</a:t>
            </a:r>
            <a:r>
              <a:rPr lang="it-IT" sz="4800" dirty="0">
                <a:solidFill>
                  <a:schemeClr val="tx2"/>
                </a:solidFill>
                <a:effectLst>
                  <a:outerShdw blurRad="38100" dist="38100" dir="2700000" algn="tl">
                    <a:srgbClr val="000000">
                      <a:alpha val="43137"/>
                    </a:srgbClr>
                  </a:outerShdw>
                </a:effectLst>
                <a:latin typeface="Edwardian Script ITC" pitchFamily="66" charset="0"/>
              </a:rPr>
              <a:t> Calabrese)</a:t>
            </a:r>
          </a:p>
        </p:txBody>
      </p:sp>
      <p:pic>
        <p:nvPicPr>
          <p:cNvPr id="3" name="Immagine 2"/>
          <p:cNvPicPr>
            <a:picLocks noChangeAspect="1"/>
          </p:cNvPicPr>
          <p:nvPr/>
        </p:nvPicPr>
        <p:blipFill>
          <a:blip r:embed="rId2"/>
          <a:stretch>
            <a:fillRect/>
          </a:stretch>
        </p:blipFill>
        <p:spPr>
          <a:xfrm>
            <a:off x="8411671" y="1356248"/>
            <a:ext cx="2643916" cy="20535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asellaDiTesto 3"/>
          <p:cNvSpPr txBox="1"/>
          <p:nvPr/>
        </p:nvSpPr>
        <p:spPr>
          <a:xfrm>
            <a:off x="396167" y="1424665"/>
            <a:ext cx="4644829" cy="1954381"/>
          </a:xfrm>
          <a:prstGeom prst="rect">
            <a:avLst/>
          </a:prstGeom>
          <a:noFill/>
        </p:spPr>
        <p:txBody>
          <a:bodyPr wrap="square" rtlCol="0">
            <a:spAutoFit/>
          </a:bodyPr>
          <a:lstStyle/>
          <a:p>
            <a:r>
              <a:rPr lang="it-IT" sz="1100" dirty="0" err="1"/>
              <a:t>Ingredients</a:t>
            </a:r>
            <a:endParaRPr lang="it-IT" sz="1100" dirty="0"/>
          </a:p>
          <a:p>
            <a:pPr marL="171450" indent="-171450">
              <a:buFont typeface="Arial" panose="020B0604020202020204" pitchFamily="34" charset="0"/>
              <a:buChar char="•"/>
            </a:pPr>
            <a:r>
              <a:rPr lang="it-IT" sz="1100" dirty="0"/>
              <a:t>2 ¼ </a:t>
            </a:r>
            <a:r>
              <a:rPr lang="it-IT" sz="1100" dirty="0" err="1"/>
              <a:t>teaspoons</a:t>
            </a:r>
            <a:r>
              <a:rPr lang="it-IT" sz="1100" dirty="0"/>
              <a:t> </a:t>
            </a:r>
            <a:r>
              <a:rPr lang="it-IT" sz="1100" dirty="0" err="1"/>
              <a:t>rapid</a:t>
            </a:r>
            <a:r>
              <a:rPr lang="it-IT" sz="1100" dirty="0"/>
              <a:t> rise </a:t>
            </a:r>
            <a:r>
              <a:rPr lang="it-IT" sz="1100" dirty="0" err="1"/>
              <a:t>yeast</a:t>
            </a:r>
            <a:endParaRPr lang="it-IT" sz="1100" dirty="0"/>
          </a:p>
          <a:p>
            <a:pPr marL="171450" indent="-171450">
              <a:buFont typeface="Arial" panose="020B0604020202020204" pitchFamily="34" charset="0"/>
              <a:buChar char="•"/>
            </a:pPr>
            <a:r>
              <a:rPr lang="it-IT" sz="1100" dirty="0"/>
              <a:t>1 ¼  </a:t>
            </a:r>
            <a:r>
              <a:rPr lang="it-IT" sz="1100" dirty="0" err="1"/>
              <a:t>cups</a:t>
            </a:r>
            <a:r>
              <a:rPr lang="it-IT" sz="1100" dirty="0"/>
              <a:t> </a:t>
            </a:r>
            <a:r>
              <a:rPr lang="it-IT" sz="1100" dirty="0" err="1"/>
              <a:t>scalded</a:t>
            </a:r>
            <a:r>
              <a:rPr lang="it-IT" sz="1100" dirty="0"/>
              <a:t> </a:t>
            </a:r>
            <a:r>
              <a:rPr lang="it-IT" sz="1100" dirty="0" err="1"/>
              <a:t>milk</a:t>
            </a:r>
            <a:r>
              <a:rPr lang="it-IT" sz="1100" dirty="0"/>
              <a:t>, </a:t>
            </a:r>
            <a:r>
              <a:rPr lang="it-IT" sz="1100" dirty="0" err="1"/>
              <a:t>cooled</a:t>
            </a:r>
            <a:endParaRPr lang="it-IT" sz="1100" dirty="0"/>
          </a:p>
          <a:p>
            <a:pPr marL="171450" indent="-171450">
              <a:buFont typeface="Arial" panose="020B0604020202020204" pitchFamily="34" charset="0"/>
              <a:buChar char="•"/>
            </a:pPr>
            <a:r>
              <a:rPr lang="it-IT" sz="1100" dirty="0" err="1"/>
              <a:t>Pinch</a:t>
            </a:r>
            <a:r>
              <a:rPr lang="it-IT" sz="1100" dirty="0"/>
              <a:t> of </a:t>
            </a:r>
            <a:r>
              <a:rPr lang="it-IT" sz="1100" dirty="0" err="1"/>
              <a:t>salt</a:t>
            </a:r>
            <a:endParaRPr lang="it-IT" sz="1100" dirty="0"/>
          </a:p>
          <a:p>
            <a:pPr marL="171450" indent="-171450">
              <a:buFont typeface="Arial" panose="020B0604020202020204" pitchFamily="34" charset="0"/>
              <a:buChar char="•"/>
            </a:pPr>
            <a:r>
              <a:rPr lang="it-IT" sz="1100" dirty="0"/>
              <a:t>5 1/2 </a:t>
            </a:r>
            <a:r>
              <a:rPr lang="it-IT" sz="1100" dirty="0" err="1"/>
              <a:t>tablespoons</a:t>
            </a:r>
            <a:r>
              <a:rPr lang="it-IT" sz="1100" dirty="0"/>
              <a:t> </a:t>
            </a:r>
            <a:r>
              <a:rPr lang="it-IT" sz="1100" dirty="0" err="1"/>
              <a:t>butter</a:t>
            </a:r>
            <a:r>
              <a:rPr lang="it-IT" sz="1100" dirty="0"/>
              <a:t>, </a:t>
            </a:r>
            <a:r>
              <a:rPr lang="it-IT" sz="1100" dirty="0" err="1"/>
              <a:t>softened</a:t>
            </a:r>
            <a:endParaRPr lang="it-IT" sz="1100" dirty="0"/>
          </a:p>
          <a:p>
            <a:pPr marL="171450" indent="-171450">
              <a:buFont typeface="Arial" panose="020B0604020202020204" pitchFamily="34" charset="0"/>
              <a:buChar char="•"/>
            </a:pPr>
            <a:r>
              <a:rPr lang="it-IT" sz="1100" dirty="0"/>
              <a:t>2 </a:t>
            </a:r>
            <a:r>
              <a:rPr lang="it-IT" sz="1100" dirty="0" err="1"/>
              <a:t>eggs</a:t>
            </a:r>
            <a:r>
              <a:rPr lang="it-IT" sz="1100" dirty="0"/>
              <a:t>, </a:t>
            </a:r>
            <a:r>
              <a:rPr lang="it-IT" sz="1100" dirty="0" err="1"/>
              <a:t>beaten</a:t>
            </a:r>
            <a:endParaRPr lang="it-IT" sz="1100" dirty="0"/>
          </a:p>
          <a:p>
            <a:pPr marL="171450" indent="-171450">
              <a:buFont typeface="Arial" panose="020B0604020202020204" pitchFamily="34" charset="0"/>
              <a:buChar char="•"/>
            </a:pPr>
            <a:r>
              <a:rPr lang="it-IT" sz="1100" dirty="0"/>
              <a:t>1/2 </a:t>
            </a:r>
            <a:r>
              <a:rPr lang="it-IT" sz="1100" dirty="0" err="1"/>
              <a:t>cup</a:t>
            </a:r>
            <a:r>
              <a:rPr lang="it-IT" sz="1100" dirty="0"/>
              <a:t> sugar</a:t>
            </a:r>
          </a:p>
          <a:p>
            <a:pPr marL="171450" indent="-171450">
              <a:buFont typeface="Arial" panose="020B0604020202020204" pitchFamily="34" charset="0"/>
              <a:buChar char="•"/>
            </a:pPr>
            <a:r>
              <a:rPr lang="it-IT" sz="1100" dirty="0"/>
              <a:t>3 ½  </a:t>
            </a:r>
            <a:r>
              <a:rPr lang="it-IT" sz="1100" dirty="0" err="1"/>
              <a:t>cups</a:t>
            </a:r>
            <a:r>
              <a:rPr lang="it-IT" sz="1100" dirty="0"/>
              <a:t> </a:t>
            </a:r>
            <a:r>
              <a:rPr lang="it-IT" sz="1100" dirty="0" err="1"/>
              <a:t>flour</a:t>
            </a:r>
            <a:r>
              <a:rPr lang="it-IT" sz="1100" dirty="0"/>
              <a:t> (the </a:t>
            </a:r>
            <a:r>
              <a:rPr lang="it-IT" sz="1100" dirty="0" err="1"/>
              <a:t>flour</a:t>
            </a:r>
            <a:r>
              <a:rPr lang="it-IT" sz="1100" dirty="0"/>
              <a:t> </a:t>
            </a:r>
            <a:r>
              <a:rPr lang="it-IT" sz="1100" dirty="0" err="1"/>
              <a:t>is</a:t>
            </a:r>
            <a:r>
              <a:rPr lang="it-IT" sz="1100" dirty="0"/>
              <a:t> </a:t>
            </a:r>
            <a:r>
              <a:rPr lang="it-IT" sz="1100" dirty="0" err="1"/>
              <a:t>approximate</a:t>
            </a:r>
            <a:r>
              <a:rPr lang="it-IT" sz="1100" dirty="0"/>
              <a:t>, </a:t>
            </a:r>
            <a:r>
              <a:rPr lang="it-IT" sz="1100" dirty="0" err="1"/>
              <a:t>you</a:t>
            </a:r>
            <a:r>
              <a:rPr lang="it-IT" sz="1100" dirty="0"/>
              <a:t> </a:t>
            </a:r>
            <a:r>
              <a:rPr lang="it-IT" sz="1100" dirty="0" err="1"/>
              <a:t>may</a:t>
            </a:r>
            <a:r>
              <a:rPr lang="it-IT" sz="1100" dirty="0"/>
              <a:t> </a:t>
            </a:r>
            <a:r>
              <a:rPr lang="it-IT" sz="1100" dirty="0" err="1"/>
              <a:t>need</a:t>
            </a:r>
            <a:r>
              <a:rPr lang="it-IT" sz="1100" dirty="0"/>
              <a:t> to go up to 4 to 4 1/2 </a:t>
            </a:r>
            <a:r>
              <a:rPr lang="it-IT" sz="1100" dirty="0" err="1"/>
              <a:t>cups</a:t>
            </a:r>
            <a:r>
              <a:rPr lang="it-IT" sz="1100" dirty="0"/>
              <a:t>)</a:t>
            </a:r>
          </a:p>
          <a:p>
            <a:pPr marL="171450" indent="-171450">
              <a:buFont typeface="Arial" panose="020B0604020202020204" pitchFamily="34" charset="0"/>
              <a:buChar char="•"/>
            </a:pPr>
            <a:r>
              <a:rPr lang="it-IT" sz="1100" dirty="0"/>
              <a:t>1 </a:t>
            </a:r>
            <a:r>
              <a:rPr lang="it-IT" sz="1100" dirty="0" err="1"/>
              <a:t>egg</a:t>
            </a:r>
            <a:r>
              <a:rPr lang="it-IT" sz="1100" dirty="0"/>
              <a:t>, </a:t>
            </a:r>
            <a:r>
              <a:rPr lang="it-IT" sz="1100" dirty="0" err="1"/>
              <a:t>slightly</a:t>
            </a:r>
            <a:r>
              <a:rPr lang="it-IT" sz="1100" dirty="0"/>
              <a:t> </a:t>
            </a:r>
            <a:r>
              <a:rPr lang="it-IT" sz="1100" dirty="0" err="1"/>
              <a:t>beaten</a:t>
            </a:r>
            <a:endParaRPr lang="it-IT" sz="1100" dirty="0"/>
          </a:p>
          <a:p>
            <a:pPr marL="171450" indent="-171450">
              <a:buFont typeface="Arial" panose="020B0604020202020204" pitchFamily="34" charset="0"/>
              <a:buChar char="•"/>
            </a:pPr>
            <a:r>
              <a:rPr lang="it-IT" sz="1100" dirty="0"/>
              <a:t>3 </a:t>
            </a:r>
            <a:r>
              <a:rPr lang="it-IT" sz="1100" dirty="0" err="1"/>
              <a:t>uncooked</a:t>
            </a:r>
            <a:r>
              <a:rPr lang="it-IT" sz="1100" dirty="0"/>
              <a:t> </a:t>
            </a:r>
            <a:r>
              <a:rPr lang="it-IT" sz="1100" dirty="0" err="1"/>
              <a:t>dyed</a:t>
            </a:r>
            <a:r>
              <a:rPr lang="it-IT" sz="1100" dirty="0"/>
              <a:t> or </a:t>
            </a:r>
            <a:r>
              <a:rPr lang="it-IT" sz="1100" dirty="0" err="1"/>
              <a:t>undyed</a:t>
            </a:r>
            <a:r>
              <a:rPr lang="it-IT" sz="1100" dirty="0"/>
              <a:t> </a:t>
            </a:r>
            <a:r>
              <a:rPr lang="it-IT" sz="1100" dirty="0" err="1"/>
              <a:t>egg</a:t>
            </a:r>
            <a:endParaRPr lang="it-IT" sz="1100" dirty="0"/>
          </a:p>
        </p:txBody>
      </p:sp>
      <p:sp>
        <p:nvSpPr>
          <p:cNvPr id="5" name="CasellaDiTesto 4"/>
          <p:cNvSpPr txBox="1"/>
          <p:nvPr/>
        </p:nvSpPr>
        <p:spPr>
          <a:xfrm>
            <a:off x="218484" y="3379046"/>
            <a:ext cx="11784625" cy="3416320"/>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Directions</a:t>
            </a: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 large mixing bowl, combine yeast, milk, salt, softened butter, eggs and sugar. Mix until just combined.</a:t>
            </a:r>
          </a:p>
          <a:p>
            <a:pPr algn="just"/>
            <a:r>
              <a:rPr lang="en-US" dirty="0">
                <a:latin typeface="Times New Roman" panose="02020603050405020304" pitchFamily="18" charset="0"/>
                <a:cs typeface="Times New Roman" panose="02020603050405020304" pitchFamily="18" charset="0"/>
              </a:rPr>
              <a:t>Add half the flour and beat until smooth using a dough hook.</a:t>
            </a:r>
          </a:p>
          <a:p>
            <a:pPr algn="just"/>
            <a:r>
              <a:rPr lang="en-US" dirty="0" smtClean="0">
                <a:latin typeface="Times New Roman" panose="02020603050405020304" pitchFamily="18" charset="0"/>
                <a:cs typeface="Times New Roman" panose="02020603050405020304" pitchFamily="18" charset="0"/>
              </a:rPr>
              <a:t>Knead </a:t>
            </a:r>
            <a:r>
              <a:rPr lang="en-US" dirty="0">
                <a:latin typeface="Times New Roman" panose="02020603050405020304" pitchFamily="18" charset="0"/>
                <a:cs typeface="Times New Roman" panose="02020603050405020304" pitchFamily="18" charset="0"/>
              </a:rPr>
              <a:t>until smooth with either dough hook or turn out on board and knead by hand.</a:t>
            </a:r>
          </a:p>
          <a:p>
            <a:pPr algn="just"/>
            <a:r>
              <a:rPr lang="en-US" dirty="0">
                <a:latin typeface="Times New Roman" panose="02020603050405020304" pitchFamily="18" charset="0"/>
                <a:cs typeface="Times New Roman" panose="02020603050405020304" pitchFamily="18" charset="0"/>
              </a:rPr>
              <a:t>Place in a bowl that has been greased with 1 tablespoon of oil. Cover and let rise in a warm place until doubled, about an hour, depending on the temperature in your kitchen. </a:t>
            </a:r>
            <a:r>
              <a:rPr lang="en-US" dirty="0" smtClean="0">
                <a:latin typeface="Times New Roman" panose="02020603050405020304" pitchFamily="18" charset="0"/>
                <a:cs typeface="Times New Roman" panose="02020603050405020304" pitchFamily="18" charset="0"/>
              </a:rPr>
              <a:t>Punch </a:t>
            </a:r>
            <a:r>
              <a:rPr lang="en-US" dirty="0">
                <a:latin typeface="Times New Roman" panose="02020603050405020304" pitchFamily="18" charset="0"/>
                <a:cs typeface="Times New Roman" panose="02020603050405020304" pitchFamily="18" charset="0"/>
              </a:rPr>
              <a:t>dough down and divide into 3 pieces. Roll each piece to form a thick rope about 12 inches long. Form a braid, pinching the ends, and loop into a circle.</a:t>
            </a:r>
          </a:p>
          <a:p>
            <a:pPr algn="just"/>
            <a:r>
              <a:rPr lang="en-US" dirty="0">
                <a:latin typeface="Times New Roman" panose="02020603050405020304" pitchFamily="18" charset="0"/>
                <a:cs typeface="Times New Roman" panose="02020603050405020304" pitchFamily="18" charset="0"/>
              </a:rPr>
              <a:t>Place on a greased baking sheet or sheet that has been lined with parchment paper.</a:t>
            </a:r>
          </a:p>
          <a:p>
            <a:pPr algn="just"/>
            <a:r>
              <a:rPr lang="en-US" dirty="0">
                <a:latin typeface="Times New Roman" panose="02020603050405020304" pitchFamily="18" charset="0"/>
                <a:cs typeface="Times New Roman" panose="02020603050405020304" pitchFamily="18" charset="0"/>
              </a:rPr>
              <a:t>Cover and let rise a second time, until double, about 45 minutes to one hour again.</a:t>
            </a:r>
          </a:p>
          <a:p>
            <a:pPr algn="just"/>
            <a:r>
              <a:rPr lang="en-US" dirty="0">
                <a:latin typeface="Times New Roman" panose="02020603050405020304" pitchFamily="18" charset="0"/>
                <a:cs typeface="Times New Roman" panose="02020603050405020304" pitchFamily="18" charset="0"/>
              </a:rPr>
              <a:t>Brush the bread with beaten egg wash. In the middle of the bread ring, gently place an egg, making an indentation with the egg. Continue with the other two eggs.</a:t>
            </a:r>
          </a:p>
          <a:p>
            <a:pPr algn="just"/>
            <a:r>
              <a:rPr lang="en-US" dirty="0">
                <a:latin typeface="Times New Roman" panose="02020603050405020304" pitchFamily="18" charset="0"/>
                <a:cs typeface="Times New Roman" panose="02020603050405020304" pitchFamily="18" charset="0"/>
              </a:rPr>
              <a:t>Bake at 350 degrees until golden – about 40 minutes. Cool on rack</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40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63853" y="623367"/>
            <a:ext cx="4224175" cy="923330"/>
          </a:xfrm>
          <a:prstGeom prst="rect">
            <a:avLst/>
          </a:prstGeom>
          <a:noFill/>
        </p:spPr>
        <p:txBody>
          <a:bodyPr wrap="square" rtlCol="0">
            <a:spAutoFit/>
          </a:bodyPr>
          <a:lstStyle/>
          <a:p>
            <a:r>
              <a:rPr lang="it-IT" sz="5400" dirty="0">
                <a:solidFill>
                  <a:schemeClr val="tx2"/>
                </a:solidFill>
                <a:effectLst>
                  <a:outerShdw blurRad="38100" dist="38100" dir="2700000" algn="tl">
                    <a:srgbClr val="000000">
                      <a:alpha val="43137"/>
                    </a:srgbClr>
                  </a:outerShdw>
                </a:effectLst>
                <a:latin typeface="Edwardian Script ITC" pitchFamily="66" charset="0"/>
              </a:rPr>
              <a:t>Pitta '</a:t>
            </a:r>
            <a:r>
              <a:rPr lang="it-IT" sz="5400" dirty="0" err="1">
                <a:solidFill>
                  <a:schemeClr val="tx2"/>
                </a:solidFill>
                <a:effectLst>
                  <a:outerShdw blurRad="38100" dist="38100" dir="2700000" algn="tl">
                    <a:srgbClr val="000000">
                      <a:alpha val="43137"/>
                    </a:srgbClr>
                  </a:outerShdw>
                </a:effectLst>
                <a:latin typeface="Edwardian Script ITC" pitchFamily="66" charset="0"/>
              </a:rPr>
              <a:t>Mpigliata</a:t>
            </a:r>
            <a:r>
              <a:rPr lang="it-IT" sz="5400" dirty="0">
                <a:solidFill>
                  <a:schemeClr val="tx2"/>
                </a:solidFill>
                <a:effectLst>
                  <a:outerShdw blurRad="38100" dist="38100" dir="2700000" algn="tl">
                    <a:srgbClr val="000000">
                      <a:alpha val="43137"/>
                    </a:srgbClr>
                  </a:outerShdw>
                </a:effectLst>
                <a:latin typeface="Edwardian Script ITC" pitchFamily="66" charset="0"/>
              </a:rPr>
              <a:t> </a:t>
            </a:r>
          </a:p>
        </p:txBody>
      </p:sp>
      <p:sp>
        <p:nvSpPr>
          <p:cNvPr id="4" name="CasellaDiTesto 3"/>
          <p:cNvSpPr txBox="1"/>
          <p:nvPr/>
        </p:nvSpPr>
        <p:spPr>
          <a:xfrm>
            <a:off x="303109" y="1724991"/>
            <a:ext cx="4644829" cy="1384995"/>
          </a:xfrm>
          <a:prstGeom prst="rect">
            <a:avLst/>
          </a:prstGeom>
          <a:noFill/>
        </p:spPr>
        <p:txBody>
          <a:bodyPr wrap="square" rtlCol="0">
            <a:spAutoFit/>
          </a:bodyPr>
          <a:lstStyle/>
          <a:p>
            <a:r>
              <a:rPr lang="it-IT" sz="1400" dirty="0" err="1"/>
              <a:t>Ingredients</a:t>
            </a:r>
            <a:endParaRPr lang="it-IT" sz="1400" dirty="0"/>
          </a:p>
          <a:p>
            <a:pPr marL="171450" indent="-171450">
              <a:buFont typeface="Arial" panose="020B0604020202020204" pitchFamily="34" charset="0"/>
              <a:buChar char="•"/>
            </a:pPr>
            <a:r>
              <a:rPr lang="it-IT" sz="1400" dirty="0"/>
              <a:t>Crust: 2 </a:t>
            </a:r>
            <a:r>
              <a:rPr lang="it-IT" sz="1400" dirty="0" err="1"/>
              <a:t>lbs</a:t>
            </a:r>
            <a:r>
              <a:rPr lang="it-IT" sz="1400" dirty="0"/>
              <a:t> </a:t>
            </a:r>
            <a:r>
              <a:rPr lang="it-IT" sz="1400" dirty="0" err="1"/>
              <a:t>flour</a:t>
            </a:r>
            <a:r>
              <a:rPr lang="it-IT" sz="1400" dirty="0"/>
              <a:t> - 1 </a:t>
            </a:r>
            <a:r>
              <a:rPr lang="it-IT" sz="1400" dirty="0" err="1"/>
              <a:t>cup</a:t>
            </a:r>
            <a:r>
              <a:rPr lang="it-IT" sz="1400" dirty="0"/>
              <a:t> water - 1 </a:t>
            </a:r>
            <a:r>
              <a:rPr lang="it-IT" sz="1400" dirty="0" err="1"/>
              <a:t>cup</a:t>
            </a:r>
            <a:r>
              <a:rPr lang="it-IT" sz="1400" dirty="0"/>
              <a:t> </a:t>
            </a:r>
            <a:r>
              <a:rPr lang="it-IT" sz="1400" dirty="0" err="1"/>
              <a:t>red</a:t>
            </a:r>
            <a:r>
              <a:rPr lang="it-IT" sz="1400" dirty="0"/>
              <a:t> </a:t>
            </a:r>
            <a:r>
              <a:rPr lang="it-IT" sz="1400" dirty="0" err="1"/>
              <a:t>wine</a:t>
            </a:r>
            <a:endParaRPr lang="it-IT" sz="1400" dirty="0"/>
          </a:p>
          <a:p>
            <a:pPr marL="171450" indent="-171450">
              <a:buFont typeface="Arial" panose="020B0604020202020204" pitchFamily="34" charset="0"/>
              <a:buChar char="•"/>
            </a:pPr>
            <a:r>
              <a:rPr lang="it-IT" sz="1400" dirty="0"/>
              <a:t>1 </a:t>
            </a:r>
            <a:r>
              <a:rPr lang="it-IT" sz="1400" dirty="0" err="1"/>
              <a:t>cup</a:t>
            </a:r>
            <a:r>
              <a:rPr lang="it-IT" sz="1400" dirty="0"/>
              <a:t> of extra </a:t>
            </a:r>
            <a:r>
              <a:rPr lang="it-IT" sz="1400" dirty="0" err="1"/>
              <a:t>virgin</a:t>
            </a:r>
            <a:r>
              <a:rPr lang="it-IT" sz="1400" dirty="0"/>
              <a:t> olive </a:t>
            </a:r>
            <a:r>
              <a:rPr lang="it-IT" sz="1400" dirty="0" err="1"/>
              <a:t>oil</a:t>
            </a:r>
            <a:r>
              <a:rPr lang="it-IT" sz="1400" dirty="0"/>
              <a:t> (or 1/2 </a:t>
            </a:r>
            <a:r>
              <a:rPr lang="it-IT" sz="1400" dirty="0" err="1"/>
              <a:t>cup</a:t>
            </a:r>
            <a:r>
              <a:rPr lang="it-IT" sz="1400" dirty="0"/>
              <a:t> of </a:t>
            </a:r>
            <a:r>
              <a:rPr lang="it-IT" sz="1400" dirty="0" err="1"/>
              <a:t>butter</a:t>
            </a:r>
            <a:r>
              <a:rPr lang="it-IT" sz="1400" dirty="0"/>
              <a:t>) 1 </a:t>
            </a:r>
            <a:r>
              <a:rPr lang="it-IT" sz="1400" dirty="0" err="1"/>
              <a:t>cup</a:t>
            </a:r>
            <a:r>
              <a:rPr lang="it-IT" sz="1400" dirty="0"/>
              <a:t> sugar - 2 </a:t>
            </a:r>
            <a:r>
              <a:rPr lang="it-IT" sz="1400" dirty="0" err="1"/>
              <a:t>eggs</a:t>
            </a:r>
            <a:r>
              <a:rPr lang="it-IT" sz="1400" dirty="0"/>
              <a:t> - 1/2 </a:t>
            </a:r>
            <a:r>
              <a:rPr lang="it-IT" sz="1400" dirty="0" err="1"/>
              <a:t>oz</a:t>
            </a:r>
            <a:r>
              <a:rPr lang="it-IT" sz="1400" dirty="0"/>
              <a:t> </a:t>
            </a:r>
            <a:r>
              <a:rPr lang="it-IT" sz="1400" dirty="0" err="1"/>
              <a:t>baking</a:t>
            </a:r>
            <a:r>
              <a:rPr lang="it-IT" sz="1400" dirty="0"/>
              <a:t> </a:t>
            </a:r>
            <a:r>
              <a:rPr lang="it-IT" sz="1400" dirty="0" err="1"/>
              <a:t>powder</a:t>
            </a:r>
            <a:r>
              <a:rPr lang="it-IT" sz="1400" dirty="0" smtClean="0"/>
              <a:t>.</a:t>
            </a:r>
            <a:endParaRPr lang="it-IT" sz="1400" dirty="0"/>
          </a:p>
          <a:p>
            <a:pPr marL="171450" indent="-171450">
              <a:buFont typeface="Arial" panose="020B0604020202020204" pitchFamily="34" charset="0"/>
              <a:buChar char="•"/>
            </a:pPr>
            <a:r>
              <a:rPr lang="it-IT" sz="1400" dirty="0" err="1"/>
              <a:t>Stuffing</a:t>
            </a:r>
            <a:r>
              <a:rPr lang="it-IT" sz="1400" dirty="0"/>
              <a:t>: - </a:t>
            </a:r>
            <a:r>
              <a:rPr lang="it-IT" sz="1400" dirty="0" err="1"/>
              <a:t>honey</a:t>
            </a:r>
            <a:r>
              <a:rPr lang="it-IT" sz="1400" dirty="0"/>
              <a:t> - </a:t>
            </a:r>
            <a:r>
              <a:rPr lang="it-IT" sz="1400" dirty="0" err="1"/>
              <a:t>cinnamon</a:t>
            </a:r>
            <a:r>
              <a:rPr lang="it-IT" sz="1400" dirty="0"/>
              <a:t> - 3 </a:t>
            </a:r>
            <a:r>
              <a:rPr lang="it-IT" sz="1400" dirty="0" err="1"/>
              <a:t>lemon</a:t>
            </a:r>
            <a:r>
              <a:rPr lang="it-IT" sz="1400" dirty="0"/>
              <a:t> </a:t>
            </a:r>
            <a:r>
              <a:rPr lang="it-IT" sz="1400" dirty="0" err="1"/>
              <a:t>peels</a:t>
            </a:r>
            <a:r>
              <a:rPr lang="it-IT" sz="1400" dirty="0"/>
              <a:t> - 2 </a:t>
            </a:r>
            <a:r>
              <a:rPr lang="it-IT" sz="1400" dirty="0" err="1"/>
              <a:t>lbs</a:t>
            </a:r>
            <a:r>
              <a:rPr lang="it-IT" sz="1400" dirty="0"/>
              <a:t> </a:t>
            </a:r>
            <a:r>
              <a:rPr lang="it-IT" sz="1400" dirty="0" err="1"/>
              <a:t>walnuts</a:t>
            </a:r>
            <a:r>
              <a:rPr lang="it-IT" sz="1400" dirty="0"/>
              <a:t> - 10 </a:t>
            </a:r>
            <a:r>
              <a:rPr lang="it-IT" sz="1400" dirty="0" err="1"/>
              <a:t>oz</a:t>
            </a:r>
            <a:r>
              <a:rPr lang="it-IT" sz="1400" dirty="0"/>
              <a:t> </a:t>
            </a:r>
            <a:r>
              <a:rPr lang="it-IT" sz="1400" dirty="0" err="1"/>
              <a:t>raisins</a:t>
            </a:r>
            <a:r>
              <a:rPr lang="it-IT" sz="1400" dirty="0"/>
              <a:t>.</a:t>
            </a:r>
          </a:p>
        </p:txBody>
      </p:sp>
      <p:sp>
        <p:nvSpPr>
          <p:cNvPr id="5" name="CasellaDiTesto 4"/>
          <p:cNvSpPr txBox="1"/>
          <p:nvPr/>
        </p:nvSpPr>
        <p:spPr>
          <a:xfrm>
            <a:off x="202300" y="3180559"/>
            <a:ext cx="11784625" cy="3139321"/>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Directions</a:t>
            </a:r>
          </a:p>
          <a:p>
            <a:pPr algn="just"/>
            <a:r>
              <a:rPr lang="en-US" dirty="0" smtClean="0">
                <a:latin typeface="Times New Roman" panose="02020603050405020304" pitchFamily="18" charset="0"/>
                <a:cs typeface="Times New Roman" panose="02020603050405020304" pitchFamily="18" charset="0"/>
              </a:rPr>
              <a:t>Mix </a:t>
            </a:r>
            <a:r>
              <a:rPr lang="en-US" dirty="0">
                <a:latin typeface="Times New Roman" panose="02020603050405020304" pitchFamily="18" charset="0"/>
                <a:cs typeface="Times New Roman" panose="02020603050405020304" pitchFamily="18" charset="0"/>
              </a:rPr>
              <a:t>flour, sugar and baking powder and knead slowing adding the water, then the wine a little at a time.</a:t>
            </a:r>
          </a:p>
          <a:p>
            <a:pPr algn="just"/>
            <a:r>
              <a:rPr lang="en-US" dirty="0">
                <a:latin typeface="Times New Roman" panose="02020603050405020304" pitchFamily="18" charset="0"/>
                <a:cs typeface="Times New Roman" panose="02020603050405020304" pitchFamily="18" charset="0"/>
              </a:rPr>
              <a:t>Continue to knead adding the eggs, the olive oil (or butter), and keep kneading until the dough is elastic. Allow it to rest a little under a cloth.</a:t>
            </a:r>
          </a:p>
          <a:p>
            <a:pPr algn="just"/>
            <a:r>
              <a:rPr lang="en-US" dirty="0">
                <a:latin typeface="Times New Roman" panose="02020603050405020304" pitchFamily="18" charset="0"/>
                <a:cs typeface="Times New Roman" panose="02020603050405020304" pitchFamily="18" charset="0"/>
              </a:rPr>
              <a:t>Prepare the stuffing with crushed walnuts, grated lemon peel, sugar, honey, the raisins that were reconstituted in water, and the cinnamon.</a:t>
            </a:r>
          </a:p>
          <a:p>
            <a:pPr algn="just"/>
            <a:r>
              <a:rPr lang="en-US" dirty="0">
                <a:latin typeface="Times New Roman" panose="02020603050405020304" pitchFamily="18" charset="0"/>
                <a:cs typeface="Times New Roman" panose="02020603050405020304" pitchFamily="18" charset="0"/>
              </a:rPr>
              <a:t>U</a:t>
            </a:r>
            <a:r>
              <a:rPr lang="en-US" dirty="0" smtClean="0">
                <a:latin typeface="Times New Roman" panose="02020603050405020304" pitchFamily="18" charset="0"/>
                <a:cs typeface="Times New Roman" panose="02020603050405020304" pitchFamily="18" charset="0"/>
              </a:rPr>
              <a:t>se </a:t>
            </a:r>
            <a:r>
              <a:rPr lang="en-US" dirty="0">
                <a:latin typeface="Times New Roman" panose="02020603050405020304" pitchFamily="18" charset="0"/>
                <a:cs typeface="Times New Roman" panose="02020603050405020304" pitchFamily="18" charset="0"/>
              </a:rPr>
              <a:t>a rolling pin to obtain strips of 1/8 in thick dough that's about 4 inches wide.</a:t>
            </a:r>
          </a:p>
          <a:p>
            <a:pPr algn="just"/>
            <a:r>
              <a:rPr lang="en-US" dirty="0">
                <a:latin typeface="Times New Roman" panose="02020603050405020304" pitchFamily="18" charset="0"/>
                <a:cs typeface="Times New Roman" panose="02020603050405020304" pitchFamily="18" charset="0"/>
              </a:rPr>
              <a:t>Finish the edges with a rolling pizza cutter to obtain a </a:t>
            </a:r>
            <a:r>
              <a:rPr lang="en-US" dirty="0" err="1">
                <a:latin typeface="Times New Roman" panose="02020603050405020304" pitchFamily="18" charset="0"/>
                <a:cs typeface="Times New Roman" panose="02020603050405020304" pitchFamily="18" charset="0"/>
              </a:rPr>
              <a:t>zig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zag</a:t>
            </a:r>
            <a:r>
              <a:rPr lang="en-US" dirty="0">
                <a:latin typeface="Times New Roman" panose="02020603050405020304" pitchFamily="18" charset="0"/>
                <a:cs typeface="Times New Roman" panose="02020603050405020304" pitchFamily="18" charset="0"/>
              </a:rPr>
              <a:t> edge. Drizzle the honey down the middle of each strip of dough and add the stuffing.</a:t>
            </a:r>
          </a:p>
          <a:p>
            <a:pPr algn="just"/>
            <a:r>
              <a:rPr lang="en-US" dirty="0">
                <a:latin typeface="Times New Roman" panose="02020603050405020304" pitchFamily="18" charset="0"/>
                <a:cs typeface="Times New Roman" panose="02020603050405020304" pitchFamily="18" charset="0"/>
              </a:rPr>
              <a:t>Fold over the edges to trap the stuffing inside, and roll the stuffed strips into rose shapes. Place the roses in an oven pan and cook in a preheated oven at 350 degrees F for about 40 minutes .</a:t>
            </a:r>
          </a:p>
        </p:txBody>
      </p:sp>
      <p:pic>
        <p:nvPicPr>
          <p:cNvPr id="6" name="Immagine 5"/>
          <p:cNvPicPr>
            <a:picLocks noChangeAspect="1"/>
          </p:cNvPicPr>
          <p:nvPr/>
        </p:nvPicPr>
        <p:blipFill>
          <a:blip r:embed="rId2"/>
          <a:stretch>
            <a:fillRect/>
          </a:stretch>
        </p:blipFill>
        <p:spPr>
          <a:xfrm>
            <a:off x="8177003" y="182578"/>
            <a:ext cx="3000694" cy="32012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9657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21742" y="546492"/>
            <a:ext cx="6858000" cy="646331"/>
          </a:xfrm>
          <a:prstGeom prst="rect">
            <a:avLst/>
          </a:prstGeom>
          <a:noFill/>
        </p:spPr>
        <p:txBody>
          <a:bodyPr wrap="square" rtlCol="0">
            <a:spAutoFit/>
          </a:bodyPr>
          <a:lstStyle/>
          <a:p>
            <a:r>
              <a:rPr lang="en-US" sz="3600" b="1" dirty="0" err="1">
                <a:effectLst>
                  <a:outerShdw blurRad="38100" dist="38100" dir="2700000" algn="tl">
                    <a:srgbClr val="000000">
                      <a:alpha val="43137"/>
                    </a:srgbClr>
                  </a:outerShdw>
                </a:effectLst>
                <a:latin typeface="Edwardian Script ITC" pitchFamily="66" charset="0"/>
              </a:rPr>
              <a:t>C</a:t>
            </a:r>
            <a:r>
              <a:rPr lang="en-US" sz="3600" b="1" dirty="0" err="1" smtClean="0">
                <a:effectLst>
                  <a:outerShdw blurRad="38100" dist="38100" dir="2700000" algn="tl">
                    <a:srgbClr val="000000">
                      <a:alpha val="43137"/>
                    </a:srgbClr>
                  </a:outerShdw>
                </a:effectLst>
                <a:latin typeface="Edwardian Script ITC" pitchFamily="66" charset="0"/>
              </a:rPr>
              <a:t>iccitielli</a:t>
            </a:r>
            <a:r>
              <a:rPr lang="en-US" sz="3600" b="1" dirty="0" smtClean="0">
                <a:effectLst>
                  <a:outerShdw blurRad="38100" dist="38100" dir="2700000" algn="tl">
                    <a:srgbClr val="000000">
                      <a:alpha val="43137"/>
                    </a:srgbClr>
                  </a:outerShdw>
                </a:effectLst>
                <a:latin typeface="Edwardian Script ITC" pitchFamily="66" charset="0"/>
              </a:rPr>
              <a:t> (</a:t>
            </a:r>
            <a:r>
              <a:rPr lang="en-US" sz="3600" b="1" dirty="0" err="1" smtClean="0">
                <a:effectLst>
                  <a:outerShdw blurRad="38100" dist="38100" dir="2700000" algn="tl">
                    <a:srgbClr val="000000">
                      <a:alpha val="43137"/>
                    </a:srgbClr>
                  </a:outerShdw>
                </a:effectLst>
                <a:latin typeface="Edwardian Script ITC" pitchFamily="66" charset="0"/>
              </a:rPr>
              <a:t>calabrian</a:t>
            </a:r>
            <a:r>
              <a:rPr lang="en-US" sz="3600" b="1" dirty="0" smtClean="0">
                <a:effectLst>
                  <a:outerShdw blurRad="38100" dist="38100" dir="2700000" algn="tl">
                    <a:srgbClr val="000000">
                      <a:alpha val="43137"/>
                    </a:srgbClr>
                  </a:outerShdw>
                </a:effectLst>
                <a:latin typeface="Edwardian Script ITC" pitchFamily="66" charset="0"/>
              </a:rPr>
              <a:t> </a:t>
            </a:r>
            <a:r>
              <a:rPr lang="en-US" sz="3600" b="1" dirty="0" err="1" smtClean="0">
                <a:effectLst>
                  <a:outerShdw blurRad="38100" dist="38100" dir="2700000" algn="tl">
                    <a:srgbClr val="000000">
                      <a:alpha val="43137"/>
                    </a:srgbClr>
                  </a:outerShdw>
                </a:effectLst>
                <a:latin typeface="Edwardian Script ITC" pitchFamily="66" charset="0"/>
              </a:rPr>
              <a:t>christmas</a:t>
            </a:r>
            <a:r>
              <a:rPr lang="en-US" sz="3600" b="1" dirty="0" smtClean="0">
                <a:effectLst>
                  <a:outerShdw blurRad="38100" dist="38100" dir="2700000" algn="tl">
                    <a:srgbClr val="000000">
                      <a:alpha val="43137"/>
                    </a:srgbClr>
                  </a:outerShdw>
                </a:effectLst>
                <a:latin typeface="Edwardian Script ITC" pitchFamily="66" charset="0"/>
              </a:rPr>
              <a:t> fritters with honey)</a:t>
            </a:r>
            <a:endParaRPr lang="it-IT" sz="3600" b="1" dirty="0">
              <a:effectLst>
                <a:outerShdw blurRad="38100" dist="38100" dir="2700000" algn="tl">
                  <a:srgbClr val="000000">
                    <a:alpha val="43137"/>
                  </a:srgbClr>
                </a:outerShdw>
              </a:effectLst>
              <a:latin typeface="Edwardian Script ITC" pitchFamily="66" charset="0"/>
            </a:endParaRPr>
          </a:p>
        </p:txBody>
      </p:sp>
      <p:sp>
        <p:nvSpPr>
          <p:cNvPr id="4" name="CasellaDiTesto 3"/>
          <p:cNvSpPr txBox="1"/>
          <p:nvPr/>
        </p:nvSpPr>
        <p:spPr>
          <a:xfrm>
            <a:off x="920969" y="1365709"/>
            <a:ext cx="5195429" cy="2462213"/>
          </a:xfrm>
          <a:prstGeom prst="rect">
            <a:avLst/>
          </a:prstGeom>
          <a:noFill/>
        </p:spPr>
        <p:txBody>
          <a:bodyPr wrap="square" rtlCol="0">
            <a:spAutoFit/>
          </a:bodyPr>
          <a:lstStyle/>
          <a:p>
            <a:r>
              <a:rPr lang="it-IT" sz="1400" dirty="0" err="1"/>
              <a:t>Ingredients</a:t>
            </a:r>
            <a:endParaRPr lang="it-IT" sz="1400" dirty="0"/>
          </a:p>
          <a:p>
            <a:pPr marL="171450" indent="-171450">
              <a:buFont typeface="Arial" panose="020B0604020202020204" pitchFamily="34" charset="0"/>
              <a:buChar char="•"/>
            </a:pPr>
            <a:r>
              <a:rPr lang="it-IT" sz="1400" dirty="0"/>
              <a:t>2 </a:t>
            </a:r>
            <a:r>
              <a:rPr lang="it-IT" sz="1400" dirty="0" err="1"/>
              <a:t>lb</a:t>
            </a:r>
            <a:r>
              <a:rPr lang="it-IT" sz="1400" dirty="0"/>
              <a:t> </a:t>
            </a:r>
            <a:r>
              <a:rPr lang="it-IT" sz="1400" dirty="0" err="1"/>
              <a:t>all-purpose</a:t>
            </a:r>
            <a:r>
              <a:rPr lang="it-IT" sz="1400" dirty="0"/>
              <a:t> </a:t>
            </a:r>
            <a:r>
              <a:rPr lang="it-IT" sz="1400" dirty="0" err="1"/>
              <a:t>flour</a:t>
            </a:r>
            <a:endParaRPr lang="it-IT" sz="1400" dirty="0"/>
          </a:p>
          <a:p>
            <a:pPr marL="171450" indent="-171450">
              <a:buFont typeface="Arial" panose="020B0604020202020204" pitchFamily="34" charset="0"/>
              <a:buChar char="•"/>
            </a:pPr>
            <a:r>
              <a:rPr lang="it-IT" sz="1400" dirty="0"/>
              <a:t>10 </a:t>
            </a:r>
            <a:r>
              <a:rPr lang="it-IT" sz="1400" dirty="0" err="1"/>
              <a:t>eggs</a:t>
            </a:r>
            <a:endParaRPr lang="it-IT" sz="1400" dirty="0"/>
          </a:p>
          <a:p>
            <a:pPr marL="171450" indent="-171450">
              <a:buFont typeface="Arial" panose="020B0604020202020204" pitchFamily="34" charset="0"/>
              <a:buChar char="•"/>
            </a:pPr>
            <a:r>
              <a:rPr lang="it-IT" sz="1400" dirty="0"/>
              <a:t>5 </a:t>
            </a:r>
            <a:r>
              <a:rPr lang="it-IT" sz="1400" dirty="0" err="1"/>
              <a:t>oz</a:t>
            </a:r>
            <a:r>
              <a:rPr lang="it-IT" sz="1400" dirty="0"/>
              <a:t> sugar</a:t>
            </a:r>
          </a:p>
          <a:p>
            <a:pPr marL="171450" indent="-171450">
              <a:buFont typeface="Arial" panose="020B0604020202020204" pitchFamily="34" charset="0"/>
              <a:buChar char="•"/>
            </a:pPr>
            <a:r>
              <a:rPr lang="it-IT" sz="1400" dirty="0"/>
              <a:t>5 </a:t>
            </a:r>
            <a:r>
              <a:rPr lang="it-IT" sz="1400" dirty="0" err="1"/>
              <a:t>oz</a:t>
            </a:r>
            <a:r>
              <a:rPr lang="it-IT" sz="1400" dirty="0"/>
              <a:t> </a:t>
            </a:r>
            <a:r>
              <a:rPr lang="it-IT" sz="1400" dirty="0" err="1"/>
              <a:t>butter</a:t>
            </a:r>
            <a:endParaRPr lang="it-IT" sz="1400" dirty="0"/>
          </a:p>
          <a:p>
            <a:pPr marL="171450" indent="-171450">
              <a:buFont typeface="Arial" panose="020B0604020202020204" pitchFamily="34" charset="0"/>
              <a:buChar char="•"/>
            </a:pPr>
            <a:r>
              <a:rPr lang="it-IT" sz="1400" dirty="0"/>
              <a:t>2 </a:t>
            </a:r>
            <a:r>
              <a:rPr lang="it-IT" sz="1400" dirty="0" err="1"/>
              <a:t>half</a:t>
            </a:r>
            <a:r>
              <a:rPr lang="it-IT" sz="1400" dirty="0"/>
              <a:t> </a:t>
            </a:r>
            <a:r>
              <a:rPr lang="it-IT" sz="1400" dirty="0" err="1"/>
              <a:t>cups</a:t>
            </a:r>
            <a:r>
              <a:rPr lang="it-IT" sz="1400" dirty="0"/>
              <a:t> </a:t>
            </a:r>
            <a:r>
              <a:rPr lang="it-IT" sz="1400" dirty="0" err="1"/>
              <a:t>anise</a:t>
            </a:r>
            <a:r>
              <a:rPr lang="it-IT" sz="1400" dirty="0"/>
              <a:t> </a:t>
            </a:r>
            <a:r>
              <a:rPr lang="it-IT" sz="1400" dirty="0" err="1"/>
              <a:t>liqueur</a:t>
            </a:r>
            <a:endParaRPr lang="it-IT" sz="1400" dirty="0"/>
          </a:p>
          <a:p>
            <a:pPr marL="171450" indent="-171450">
              <a:buFont typeface="Arial" panose="020B0604020202020204" pitchFamily="34" charset="0"/>
              <a:buChar char="•"/>
            </a:pPr>
            <a:r>
              <a:rPr lang="it-IT" sz="1400" dirty="0"/>
              <a:t>10 </a:t>
            </a:r>
            <a:r>
              <a:rPr lang="it-IT" sz="1400" dirty="0" err="1"/>
              <a:t>oz</a:t>
            </a:r>
            <a:r>
              <a:rPr lang="it-IT" sz="1400" dirty="0"/>
              <a:t> </a:t>
            </a:r>
            <a:r>
              <a:rPr lang="it-IT" sz="1400" dirty="0" err="1"/>
              <a:t>honey</a:t>
            </a:r>
            <a:endParaRPr lang="it-IT" sz="1400" dirty="0"/>
          </a:p>
          <a:p>
            <a:pPr marL="171450" indent="-171450">
              <a:buFont typeface="Arial" panose="020B0604020202020204" pitchFamily="34" charset="0"/>
              <a:buChar char="•"/>
            </a:pPr>
            <a:r>
              <a:rPr lang="it-IT" sz="1400" dirty="0"/>
              <a:t>½ </a:t>
            </a:r>
            <a:r>
              <a:rPr lang="it-IT" sz="1400" dirty="0" err="1"/>
              <a:t>cup</a:t>
            </a:r>
            <a:r>
              <a:rPr lang="it-IT" sz="1400" dirty="0"/>
              <a:t> water</a:t>
            </a:r>
          </a:p>
          <a:p>
            <a:pPr marL="171450" indent="-171450">
              <a:buFont typeface="Arial" panose="020B0604020202020204" pitchFamily="34" charset="0"/>
              <a:buChar char="•"/>
            </a:pPr>
            <a:r>
              <a:rPr lang="it-IT" sz="1400" dirty="0"/>
              <a:t>1 package </a:t>
            </a:r>
            <a:r>
              <a:rPr lang="it-IT" sz="1400" dirty="0" err="1"/>
              <a:t>baking</a:t>
            </a:r>
            <a:r>
              <a:rPr lang="it-IT" sz="1400" dirty="0"/>
              <a:t> </a:t>
            </a:r>
            <a:r>
              <a:rPr lang="it-IT" sz="1400" dirty="0" err="1"/>
              <a:t>powder</a:t>
            </a:r>
            <a:endParaRPr lang="it-IT" sz="1400" dirty="0"/>
          </a:p>
          <a:p>
            <a:pPr marL="171450" indent="-171450">
              <a:buFont typeface="Arial" panose="020B0604020202020204" pitchFamily="34" charset="0"/>
              <a:buChar char="•"/>
            </a:pPr>
            <a:r>
              <a:rPr lang="it-IT" sz="1400" dirty="0" err="1"/>
              <a:t>frying</a:t>
            </a:r>
            <a:r>
              <a:rPr lang="it-IT" sz="1400" dirty="0"/>
              <a:t> </a:t>
            </a:r>
            <a:r>
              <a:rPr lang="it-IT" sz="1400" dirty="0" err="1"/>
              <a:t>oil</a:t>
            </a:r>
            <a:r>
              <a:rPr lang="it-IT" sz="1400" dirty="0"/>
              <a:t> to taste</a:t>
            </a:r>
          </a:p>
          <a:p>
            <a:pPr marL="171450" indent="-171450">
              <a:buFont typeface="Arial" panose="020B0604020202020204" pitchFamily="34" charset="0"/>
              <a:buChar char="•"/>
            </a:pPr>
            <a:r>
              <a:rPr lang="it-IT" sz="1400" dirty="0"/>
              <a:t>1 </a:t>
            </a:r>
            <a:r>
              <a:rPr lang="it-IT" sz="1400" dirty="0" err="1"/>
              <a:t>pinch</a:t>
            </a:r>
            <a:r>
              <a:rPr lang="it-IT" sz="1400" dirty="0"/>
              <a:t> </a:t>
            </a:r>
            <a:r>
              <a:rPr lang="it-IT" sz="1400" dirty="0" err="1"/>
              <a:t>salt</a:t>
            </a:r>
            <a:endParaRPr lang="it-IT" sz="1400" dirty="0"/>
          </a:p>
        </p:txBody>
      </p:sp>
      <p:sp>
        <p:nvSpPr>
          <p:cNvPr id="5" name="CasellaDiTesto 4"/>
          <p:cNvSpPr txBox="1"/>
          <p:nvPr/>
        </p:nvSpPr>
        <p:spPr>
          <a:xfrm>
            <a:off x="186116" y="3827922"/>
            <a:ext cx="11784625" cy="2585323"/>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 large bowl, mix together seven whole eggs, three egg yolks, sugar, butter, anise liqueur and a pinch of salt. Once well mixed, add the baking powder and slowly pour in the flour, stirring continuously until you have a smooth, yet firm dough. Cover and let the dough rest for an hour.</a:t>
            </a:r>
          </a:p>
          <a:p>
            <a:pPr algn="just"/>
            <a:r>
              <a:rPr lang="en-US" dirty="0" smtClean="0">
                <a:latin typeface="Times New Roman" panose="02020603050405020304" pitchFamily="18" charset="0"/>
                <a:cs typeface="Times New Roman" panose="02020603050405020304" pitchFamily="18" charset="0"/>
              </a:rPr>
              <a:t>Then</a:t>
            </a:r>
            <a:r>
              <a:rPr lang="en-US" dirty="0">
                <a:latin typeface="Times New Roman" panose="02020603050405020304" pitchFamily="18" charset="0"/>
                <a:cs typeface="Times New Roman" panose="02020603050405020304" pitchFamily="18" charset="0"/>
              </a:rPr>
              <a:t>, roll out the rough until ½ inch thick. Cut out little stars, circles, sticks or any form you prefer. Fry the </a:t>
            </a:r>
            <a:r>
              <a:rPr lang="en-US" dirty="0" err="1">
                <a:latin typeface="Times New Roman" panose="02020603050405020304" pitchFamily="18" charset="0"/>
                <a:cs typeface="Times New Roman" panose="02020603050405020304" pitchFamily="18" charset="0"/>
              </a:rPr>
              <a:t>ciccitielli</a:t>
            </a:r>
            <a:r>
              <a:rPr lang="en-US" dirty="0">
                <a:latin typeface="Times New Roman" panose="02020603050405020304" pitchFamily="18" charset="0"/>
                <a:cs typeface="Times New Roman" panose="02020603050405020304" pitchFamily="18" charset="0"/>
              </a:rPr>
              <a:t> a few at a time in a pan of boiling oil. Make sure the dough is completely covered by the oil. Once golden brown, remove the fritters using a slotted spoon and place them on a plate lined with papery towels.</a:t>
            </a:r>
          </a:p>
          <a:p>
            <a:pPr algn="just"/>
            <a:r>
              <a:rPr lang="en-US" dirty="0" smtClean="0">
                <a:latin typeface="Times New Roman" panose="02020603050405020304" pitchFamily="18" charset="0"/>
                <a:cs typeface="Times New Roman" panose="02020603050405020304" pitchFamily="18" charset="0"/>
              </a:rPr>
              <a:t>Once </a:t>
            </a:r>
            <a:r>
              <a:rPr lang="en-US" dirty="0">
                <a:latin typeface="Times New Roman" panose="02020603050405020304" pitchFamily="18" charset="0"/>
                <a:cs typeface="Times New Roman" panose="02020603050405020304" pitchFamily="18" charset="0"/>
              </a:rPr>
              <a:t>all of the dough has been fried, melt the honey in a pot with ½ cup water. Let boil for 10 minutes, then remove the pot from the heat.</a:t>
            </a:r>
          </a:p>
          <a:p>
            <a:pPr algn="just"/>
            <a:r>
              <a:rPr lang="en-US" dirty="0" smtClean="0">
                <a:latin typeface="Times New Roman" panose="02020603050405020304" pitchFamily="18" charset="0"/>
                <a:cs typeface="Times New Roman" panose="02020603050405020304" pitchFamily="18" charset="0"/>
              </a:rPr>
              <a:t>Add </a:t>
            </a:r>
            <a:r>
              <a:rPr lang="en-US" dirty="0">
                <a:latin typeface="Times New Roman" panose="02020603050405020304" pitchFamily="18" charset="0"/>
                <a:cs typeface="Times New Roman" panose="02020603050405020304" pitchFamily="18" charset="0"/>
              </a:rPr>
              <a:t>the fritters and stir carefully. Place the honey-covered fritters on a plate and serve immediately or at room temperature.</a:t>
            </a:r>
          </a:p>
        </p:txBody>
      </p:sp>
      <p:pic>
        <p:nvPicPr>
          <p:cNvPr id="3" name="Immagine 2"/>
          <p:cNvPicPr>
            <a:picLocks noChangeAspect="1"/>
          </p:cNvPicPr>
          <p:nvPr/>
        </p:nvPicPr>
        <p:blipFill>
          <a:blip r:embed="rId2"/>
          <a:stretch>
            <a:fillRect/>
          </a:stretch>
        </p:blipFill>
        <p:spPr>
          <a:xfrm>
            <a:off x="7651020" y="1306628"/>
            <a:ext cx="3707248" cy="24694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03324230"/>
      </p:ext>
    </p:extLst>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TM04033937[[fn=Scia di vapore]]</Template>
  <TotalTime>206</TotalTime>
  <Words>1857</Words>
  <Application>Microsoft Office PowerPoint</Application>
  <PresentationFormat>Widescreen</PresentationFormat>
  <Paragraphs>115</Paragraphs>
  <Slides>18</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vt:i4>
      </vt:variant>
    </vt:vector>
  </HeadingPairs>
  <TitlesOfParts>
    <vt:vector size="27" baseType="lpstr">
      <vt:lpstr>Arial</vt:lpstr>
      <vt:lpstr>Calibri</vt:lpstr>
      <vt:lpstr>Century Gothic</vt:lpstr>
      <vt:lpstr>Colonna MT</vt:lpstr>
      <vt:lpstr>Edwardian Script ITC</vt:lpstr>
      <vt:lpstr>GrilledCheese BTN Cn</vt:lpstr>
      <vt:lpstr>Times New Roman</vt:lpstr>
      <vt:lpstr>Wingdings</vt:lpstr>
      <vt:lpstr>Scia di vapore</vt:lpstr>
      <vt:lpstr>“The Future Begins Today” KA229 2018-1-PL01-KA229-050749</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TRADITIONAL CALABRIAN DANCE</vt:lpstr>
      <vt:lpstr>TARANTELLA</vt:lpstr>
      <vt:lpstr>Presentazione standard di PowerPoint</vt:lpstr>
      <vt:lpstr>Most Famous tarantella songs</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Begins Today” KA229 2018-1-PL01-KA229-050749</dc:title>
  <dc:creator>ITT MALAFARINA</dc:creator>
  <cp:lastModifiedBy>savinamoniaci@gmail.com</cp:lastModifiedBy>
  <cp:revision>24</cp:revision>
  <dcterms:created xsi:type="dcterms:W3CDTF">2019-04-08T06:17:17Z</dcterms:created>
  <dcterms:modified xsi:type="dcterms:W3CDTF">2019-04-11T12:19:34Z</dcterms:modified>
</cp:coreProperties>
</file>