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9" r:id="rId32"/>
    <p:sldId id="291" r:id="rId33"/>
    <p:sldId id="292" r:id="rId34"/>
    <p:sldId id="293" r:id="rId35"/>
    <p:sldId id="294" r:id="rId36"/>
    <p:sldId id="295" r:id="rId3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73" autoAdjust="0"/>
    <p:restoredTop sz="94660"/>
  </p:normalViewPr>
  <p:slideViewPr>
    <p:cSldViewPr snapToGrid="0">
      <p:cViewPr varScale="1">
        <p:scale>
          <a:sx n="46" d="100"/>
          <a:sy n="46" d="100"/>
        </p:scale>
        <p:origin x="624"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AFAE4C-FFB7-47EE-ADC4-FB5E0CEC7C46}" type="datetimeFigureOut">
              <a:rPr lang="pl-PL" smtClean="0"/>
              <a:t>20.12.2020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849F200-104D-404C-987D-F67E8C2D3883}" type="slidenum">
              <a:rPr lang="pl-PL" smtClean="0"/>
              <a:t>‹#›</a:t>
            </a:fld>
            <a:endParaRPr lang="pl-PL"/>
          </a:p>
        </p:txBody>
      </p:sp>
    </p:spTree>
    <p:extLst>
      <p:ext uri="{BB962C8B-B14F-4D97-AF65-F5344CB8AC3E}">
        <p14:creationId xmlns:p14="http://schemas.microsoft.com/office/powerpoint/2010/main" val="2752127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AFAE4C-FFB7-47EE-ADC4-FB5E0CEC7C46}" type="datetimeFigureOut">
              <a:rPr lang="pl-PL" smtClean="0"/>
              <a:t>20.12.2020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849F200-104D-404C-987D-F67E8C2D3883}" type="slidenum">
              <a:rPr lang="pl-PL" smtClean="0"/>
              <a:t>‹#›</a:t>
            </a:fld>
            <a:endParaRPr lang="pl-PL"/>
          </a:p>
        </p:txBody>
      </p:sp>
    </p:spTree>
    <p:extLst>
      <p:ext uri="{BB962C8B-B14F-4D97-AF65-F5344CB8AC3E}">
        <p14:creationId xmlns:p14="http://schemas.microsoft.com/office/powerpoint/2010/main" val="1822944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AFAE4C-FFB7-47EE-ADC4-FB5E0CEC7C46}" type="datetimeFigureOut">
              <a:rPr lang="pl-PL" smtClean="0"/>
              <a:t>20.12.2020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849F200-104D-404C-987D-F67E8C2D3883}" type="slidenum">
              <a:rPr lang="pl-PL" smtClean="0"/>
              <a:t>‹#›</a:t>
            </a:fld>
            <a:endParaRPr lang="pl-PL"/>
          </a:p>
        </p:txBody>
      </p:sp>
    </p:spTree>
    <p:extLst>
      <p:ext uri="{BB962C8B-B14F-4D97-AF65-F5344CB8AC3E}">
        <p14:creationId xmlns:p14="http://schemas.microsoft.com/office/powerpoint/2010/main" val="711012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AFAE4C-FFB7-47EE-ADC4-FB5E0CEC7C46}" type="datetimeFigureOut">
              <a:rPr lang="pl-PL" smtClean="0"/>
              <a:t>20.12.2020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849F200-104D-404C-987D-F67E8C2D3883}" type="slidenum">
              <a:rPr lang="pl-PL" smtClean="0"/>
              <a:t>‹#›</a:t>
            </a:fld>
            <a:endParaRPr lang="pl-PL"/>
          </a:p>
        </p:txBody>
      </p:sp>
    </p:spTree>
    <p:extLst>
      <p:ext uri="{BB962C8B-B14F-4D97-AF65-F5344CB8AC3E}">
        <p14:creationId xmlns:p14="http://schemas.microsoft.com/office/powerpoint/2010/main" val="3224042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Edytuj style wzorca tekstu</a:t>
            </a:r>
          </a:p>
        </p:txBody>
      </p:sp>
      <p:sp>
        <p:nvSpPr>
          <p:cNvPr id="4" name="Symbol zastępczy daty 3"/>
          <p:cNvSpPr>
            <a:spLocks noGrp="1"/>
          </p:cNvSpPr>
          <p:nvPr>
            <p:ph type="dt" sz="half" idx="10"/>
          </p:nvPr>
        </p:nvSpPr>
        <p:spPr/>
        <p:txBody>
          <a:bodyPr/>
          <a:lstStyle/>
          <a:p>
            <a:fld id="{63AFAE4C-FFB7-47EE-ADC4-FB5E0CEC7C46}" type="datetimeFigureOut">
              <a:rPr lang="pl-PL" smtClean="0"/>
              <a:t>20.12.2020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849F200-104D-404C-987D-F67E8C2D3883}" type="slidenum">
              <a:rPr lang="pl-PL" smtClean="0"/>
              <a:t>‹#›</a:t>
            </a:fld>
            <a:endParaRPr lang="pl-PL"/>
          </a:p>
        </p:txBody>
      </p:sp>
    </p:spTree>
    <p:extLst>
      <p:ext uri="{BB962C8B-B14F-4D97-AF65-F5344CB8AC3E}">
        <p14:creationId xmlns:p14="http://schemas.microsoft.com/office/powerpoint/2010/main" val="3151897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AFAE4C-FFB7-47EE-ADC4-FB5E0CEC7C46}" type="datetimeFigureOut">
              <a:rPr lang="pl-PL" smtClean="0"/>
              <a:t>20.12.2020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849F200-104D-404C-987D-F67E8C2D3883}" type="slidenum">
              <a:rPr lang="pl-PL" smtClean="0"/>
              <a:t>‹#›</a:t>
            </a:fld>
            <a:endParaRPr lang="pl-PL"/>
          </a:p>
        </p:txBody>
      </p:sp>
    </p:spTree>
    <p:extLst>
      <p:ext uri="{BB962C8B-B14F-4D97-AF65-F5344CB8AC3E}">
        <p14:creationId xmlns:p14="http://schemas.microsoft.com/office/powerpoint/2010/main" val="3782386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AFAE4C-FFB7-47EE-ADC4-FB5E0CEC7C46}" type="datetimeFigureOut">
              <a:rPr lang="pl-PL" smtClean="0"/>
              <a:t>20.12.2020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7849F200-104D-404C-987D-F67E8C2D3883}" type="slidenum">
              <a:rPr lang="pl-PL" smtClean="0"/>
              <a:t>‹#›</a:t>
            </a:fld>
            <a:endParaRPr lang="pl-PL"/>
          </a:p>
        </p:txBody>
      </p:sp>
    </p:spTree>
    <p:extLst>
      <p:ext uri="{BB962C8B-B14F-4D97-AF65-F5344CB8AC3E}">
        <p14:creationId xmlns:p14="http://schemas.microsoft.com/office/powerpoint/2010/main" val="2007813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AFAE4C-FFB7-47EE-ADC4-FB5E0CEC7C46}" type="datetimeFigureOut">
              <a:rPr lang="pl-PL" smtClean="0"/>
              <a:t>20.12.2020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7849F200-104D-404C-987D-F67E8C2D3883}" type="slidenum">
              <a:rPr lang="pl-PL" smtClean="0"/>
              <a:t>‹#›</a:t>
            </a:fld>
            <a:endParaRPr lang="pl-PL"/>
          </a:p>
        </p:txBody>
      </p:sp>
    </p:spTree>
    <p:extLst>
      <p:ext uri="{BB962C8B-B14F-4D97-AF65-F5344CB8AC3E}">
        <p14:creationId xmlns:p14="http://schemas.microsoft.com/office/powerpoint/2010/main" val="2090148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AFAE4C-FFB7-47EE-ADC4-FB5E0CEC7C46}" type="datetimeFigureOut">
              <a:rPr lang="pl-PL" smtClean="0"/>
              <a:t>20.12.2020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7849F200-104D-404C-987D-F67E8C2D3883}" type="slidenum">
              <a:rPr lang="pl-PL" smtClean="0"/>
              <a:t>‹#›</a:t>
            </a:fld>
            <a:endParaRPr lang="pl-PL"/>
          </a:p>
        </p:txBody>
      </p:sp>
    </p:spTree>
    <p:extLst>
      <p:ext uri="{BB962C8B-B14F-4D97-AF65-F5344CB8AC3E}">
        <p14:creationId xmlns:p14="http://schemas.microsoft.com/office/powerpoint/2010/main" val="2650980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Symbol zastępczy daty 4"/>
          <p:cNvSpPr>
            <a:spLocks noGrp="1"/>
          </p:cNvSpPr>
          <p:nvPr>
            <p:ph type="dt" sz="half" idx="10"/>
          </p:nvPr>
        </p:nvSpPr>
        <p:spPr/>
        <p:txBody>
          <a:bodyPr/>
          <a:lstStyle/>
          <a:p>
            <a:fld id="{63AFAE4C-FFB7-47EE-ADC4-FB5E0CEC7C46}" type="datetimeFigureOut">
              <a:rPr lang="pl-PL" smtClean="0"/>
              <a:t>20.12.2020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849F200-104D-404C-987D-F67E8C2D3883}" type="slidenum">
              <a:rPr lang="pl-PL" smtClean="0"/>
              <a:t>‹#›</a:t>
            </a:fld>
            <a:endParaRPr lang="pl-PL"/>
          </a:p>
        </p:txBody>
      </p:sp>
    </p:spTree>
    <p:extLst>
      <p:ext uri="{BB962C8B-B14F-4D97-AF65-F5344CB8AC3E}">
        <p14:creationId xmlns:p14="http://schemas.microsoft.com/office/powerpoint/2010/main" val="3057673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Symbol zastępczy daty 4"/>
          <p:cNvSpPr>
            <a:spLocks noGrp="1"/>
          </p:cNvSpPr>
          <p:nvPr>
            <p:ph type="dt" sz="half" idx="10"/>
          </p:nvPr>
        </p:nvSpPr>
        <p:spPr/>
        <p:txBody>
          <a:bodyPr/>
          <a:lstStyle/>
          <a:p>
            <a:fld id="{63AFAE4C-FFB7-47EE-ADC4-FB5E0CEC7C46}" type="datetimeFigureOut">
              <a:rPr lang="pl-PL" smtClean="0"/>
              <a:t>20.12.2020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849F200-104D-404C-987D-F67E8C2D3883}" type="slidenum">
              <a:rPr lang="pl-PL" smtClean="0"/>
              <a:t>‹#›</a:t>
            </a:fld>
            <a:endParaRPr lang="pl-PL"/>
          </a:p>
        </p:txBody>
      </p:sp>
    </p:spTree>
    <p:extLst>
      <p:ext uri="{BB962C8B-B14F-4D97-AF65-F5344CB8AC3E}">
        <p14:creationId xmlns:p14="http://schemas.microsoft.com/office/powerpoint/2010/main" val="3719686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FAE4C-FFB7-47EE-ADC4-FB5E0CEC7C46}" type="datetimeFigureOut">
              <a:rPr lang="pl-PL" smtClean="0"/>
              <a:t>20.12.2020</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49F200-104D-404C-987D-F67E8C2D3883}" type="slidenum">
              <a:rPr lang="pl-PL" smtClean="0"/>
              <a:t>‹#›</a:t>
            </a:fld>
            <a:endParaRPr lang="pl-PL"/>
          </a:p>
        </p:txBody>
      </p:sp>
    </p:spTree>
    <p:extLst>
      <p:ext uri="{BB962C8B-B14F-4D97-AF65-F5344CB8AC3E}">
        <p14:creationId xmlns:p14="http://schemas.microsoft.com/office/powerpoint/2010/main" val="3644556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483946" y="2331600"/>
            <a:ext cx="9224108" cy="2540854"/>
          </a:xfrm>
        </p:spPr>
        <p:txBody>
          <a:bodyPr>
            <a:normAutofit fontScale="92500" lnSpcReduction="20000"/>
          </a:bodyPr>
          <a:lstStyle/>
          <a:p>
            <a:pPr algn="l"/>
            <a:r>
              <a:rPr lang="pl-PL" sz="8000" b="1" dirty="0" smtClean="0">
                <a:latin typeface="+mj-lt"/>
              </a:rPr>
              <a:t>GOOD PLANNING MAKES SUSSESFUL BUSINESS		</a:t>
            </a:r>
            <a:endParaRPr lang="pl-PL" sz="8000" b="1" dirty="0">
              <a:latin typeface="+mj-lt"/>
            </a:endParaRPr>
          </a:p>
        </p:txBody>
      </p:sp>
      <p:pic>
        <p:nvPicPr>
          <p:cNvPr id="2" name="Obraz 1"/>
          <p:cNvPicPr>
            <a:picLocks noChangeAspect="1"/>
          </p:cNvPicPr>
          <p:nvPr/>
        </p:nvPicPr>
        <p:blipFill rotWithShape="1">
          <a:blip r:embed="rId2" cstate="print">
            <a:extLst>
              <a:ext uri="{28A0092B-C50C-407E-A947-70E740481C1C}">
                <a14:useLocalDpi xmlns:a14="http://schemas.microsoft.com/office/drawing/2010/main" val="0"/>
              </a:ext>
            </a:extLst>
          </a:blip>
          <a:srcRect l="4012" r="25873"/>
          <a:stretch/>
        </p:blipFill>
        <p:spPr>
          <a:xfrm>
            <a:off x="8597900" y="5855442"/>
            <a:ext cx="3022600" cy="885017"/>
          </a:xfrm>
          <a:prstGeom prst="rect">
            <a:avLst/>
          </a:prstGeom>
        </p:spPr>
      </p:pic>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02000" y="83277"/>
            <a:ext cx="5588000" cy="2040630"/>
          </a:xfrm>
          <a:prstGeom prst="rect">
            <a:avLst/>
          </a:prstGeom>
        </p:spPr>
      </p:pic>
      <p:sp>
        <p:nvSpPr>
          <p:cNvPr id="6" name="pole tekstowe 5"/>
          <p:cNvSpPr txBox="1"/>
          <p:nvPr/>
        </p:nvSpPr>
        <p:spPr>
          <a:xfrm>
            <a:off x="8489950" y="5569950"/>
            <a:ext cx="5245100" cy="307777"/>
          </a:xfrm>
          <a:prstGeom prst="rect">
            <a:avLst/>
          </a:prstGeom>
          <a:noFill/>
        </p:spPr>
        <p:txBody>
          <a:bodyPr wrap="square" rtlCol="0">
            <a:spAutoFit/>
          </a:bodyPr>
          <a:lstStyle/>
          <a:p>
            <a:r>
              <a:rPr lang="pl-PL" sz="1400" dirty="0"/>
              <a:t>Project KA229 2018-1-PL01-KA229-050749</a:t>
            </a:r>
          </a:p>
        </p:txBody>
      </p:sp>
      <p:pic>
        <p:nvPicPr>
          <p:cNvPr id="7" name="Obraz 6"/>
          <p:cNvPicPr>
            <a:picLocks noChangeAspect="1"/>
          </p:cNvPicPr>
          <p:nvPr/>
        </p:nvPicPr>
        <p:blipFill rotWithShape="1">
          <a:blip r:embed="rId4" cstate="print">
            <a:extLst>
              <a:ext uri="{28A0092B-C50C-407E-A947-70E740481C1C}">
                <a14:useLocalDpi xmlns:a14="http://schemas.microsoft.com/office/drawing/2010/main" val="0"/>
              </a:ext>
            </a:extLst>
          </a:blip>
          <a:srcRect l="6015" r="2502"/>
          <a:stretch/>
        </p:blipFill>
        <p:spPr>
          <a:xfrm>
            <a:off x="355600" y="5855442"/>
            <a:ext cx="2641600" cy="824802"/>
          </a:xfrm>
          <a:prstGeom prst="rect">
            <a:avLst/>
          </a:prstGeom>
        </p:spPr>
      </p:pic>
    </p:spTree>
    <p:extLst>
      <p:ext uri="{BB962C8B-B14F-4D97-AF65-F5344CB8AC3E}">
        <p14:creationId xmlns:p14="http://schemas.microsoft.com/office/powerpoint/2010/main" val="3801305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4. </a:t>
            </a:r>
            <a:r>
              <a:rPr lang="pl-PL" dirty="0" err="1" smtClean="0"/>
              <a:t>Owners</a:t>
            </a:r>
            <a:r>
              <a:rPr lang="pl-PL" dirty="0" smtClean="0"/>
              <a:t> data</a:t>
            </a:r>
            <a:br>
              <a:rPr lang="pl-PL" dirty="0" smtClean="0"/>
            </a:br>
            <a:r>
              <a:rPr lang="pl-PL" dirty="0" smtClean="0"/>
              <a:t>(property structure)</a:t>
            </a:r>
            <a:endParaRPr lang="pl-PL" dirty="0"/>
          </a:p>
        </p:txBody>
      </p:sp>
      <p:sp>
        <p:nvSpPr>
          <p:cNvPr id="3" name="Symbol zastępczy zawartości 2"/>
          <p:cNvSpPr>
            <a:spLocks noGrp="1"/>
          </p:cNvSpPr>
          <p:nvPr>
            <p:ph idx="1"/>
          </p:nvPr>
        </p:nvSpPr>
        <p:spPr>
          <a:xfrm>
            <a:off x="838200" y="1825625"/>
            <a:ext cx="10731500" cy="4351338"/>
          </a:xfrm>
        </p:spPr>
        <p:txBody>
          <a:bodyPr/>
          <a:lstStyle/>
          <a:p>
            <a:pPr marL="0" indent="0">
              <a:buNone/>
            </a:pPr>
            <a:r>
              <a:rPr lang="pl-PL" dirty="0" smtClean="0">
                <a:latin typeface="+mj-lt"/>
              </a:rPr>
              <a:t>Representation of property strucute and possible connection around different legal entities. </a:t>
            </a:r>
          </a:p>
          <a:p>
            <a:pPr marL="0" indent="0">
              <a:buNone/>
            </a:pPr>
            <a:r>
              <a:rPr lang="pl-PL" dirty="0" smtClean="0">
                <a:latin typeface="+mj-lt"/>
              </a:rPr>
              <a:t>The most essental information are structure of owners, their capital, and the division of their obligations in the company. </a:t>
            </a:r>
          </a:p>
          <a:p>
            <a:pPr marL="0" indent="0">
              <a:buNone/>
            </a:pPr>
            <a:r>
              <a:rPr lang="pl-PL" dirty="0" smtClean="0">
                <a:latin typeface="+mj-lt"/>
              </a:rPr>
              <a:t>Additional information is a characteristics of owners, including their education and professional experience. </a:t>
            </a:r>
            <a:endParaRPr lang="pl-PL" dirty="0">
              <a:latin typeface="+mj-lt"/>
            </a:endParaRPr>
          </a:p>
          <a:p>
            <a:pPr marL="0" indent="0">
              <a:buNone/>
            </a:pPr>
            <a:endParaRPr lang="pl-PL" dirty="0"/>
          </a:p>
        </p:txBody>
      </p:sp>
    </p:spTree>
    <p:extLst>
      <p:ext uri="{BB962C8B-B14F-4D97-AF65-F5344CB8AC3E}">
        <p14:creationId xmlns:p14="http://schemas.microsoft.com/office/powerpoint/2010/main" val="3033473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5. </a:t>
            </a:r>
            <a:r>
              <a:rPr lang="pl-PL" dirty="0" err="1" smtClean="0"/>
              <a:t>Purpose</a:t>
            </a:r>
            <a:r>
              <a:rPr lang="pl-PL" dirty="0" smtClean="0"/>
              <a:t> of activity </a:t>
            </a:r>
            <a:br>
              <a:rPr lang="pl-PL" dirty="0" smtClean="0"/>
            </a:br>
            <a:r>
              <a:rPr lang="pl-PL" dirty="0" smtClean="0"/>
              <a:t> (porfile and branch of the comapny)</a:t>
            </a:r>
            <a:endParaRPr lang="pl-PL" dirty="0"/>
          </a:p>
        </p:txBody>
      </p:sp>
      <p:sp>
        <p:nvSpPr>
          <p:cNvPr id="3" name="Symbol zastępczy zawartości 2"/>
          <p:cNvSpPr>
            <a:spLocks noGrp="1"/>
          </p:cNvSpPr>
          <p:nvPr>
            <p:ph idx="1"/>
          </p:nvPr>
        </p:nvSpPr>
        <p:spPr/>
        <p:txBody>
          <a:bodyPr>
            <a:normAutofit lnSpcReduction="10000"/>
          </a:bodyPr>
          <a:lstStyle/>
          <a:p>
            <a:pPr marL="0" indent="0">
              <a:buNone/>
            </a:pPr>
            <a:r>
              <a:rPr lang="pl-PL" dirty="0" smtClean="0">
                <a:latin typeface="+mj-lt"/>
              </a:rPr>
              <a:t>This section represents a short summary of what company does, in what activites is involved and what are their specific components, together with the characteristic of prodcuts and strategic plans. You should include here:</a:t>
            </a:r>
            <a:endParaRPr lang="pl-PL" dirty="0">
              <a:latin typeface="+mj-lt"/>
            </a:endParaRPr>
          </a:p>
          <a:p>
            <a:r>
              <a:rPr lang="pl-PL" dirty="0" smtClean="0">
                <a:latin typeface="+mj-lt"/>
              </a:rPr>
              <a:t>History of the company, date of establishment, owners </a:t>
            </a:r>
            <a:endParaRPr lang="pl-PL" dirty="0">
              <a:latin typeface="+mj-lt"/>
            </a:endParaRPr>
          </a:p>
          <a:p>
            <a:r>
              <a:rPr lang="pl-PL" dirty="0" smtClean="0">
                <a:latin typeface="+mj-lt"/>
              </a:rPr>
              <a:t>List of stakegoldets </a:t>
            </a:r>
            <a:endParaRPr lang="pl-PL" dirty="0">
              <a:latin typeface="+mj-lt"/>
            </a:endParaRPr>
          </a:p>
          <a:p>
            <a:r>
              <a:rPr lang="pl-PL" dirty="0" smtClean="0">
                <a:latin typeface="+mj-lt"/>
              </a:rPr>
              <a:t>List of counterparts</a:t>
            </a:r>
            <a:endParaRPr lang="pl-PL" dirty="0">
              <a:latin typeface="+mj-lt"/>
            </a:endParaRPr>
          </a:p>
          <a:p>
            <a:r>
              <a:rPr lang="pl-PL" dirty="0" smtClean="0">
                <a:latin typeface="+mj-lt"/>
              </a:rPr>
              <a:t>Qualifications of human capital </a:t>
            </a:r>
            <a:endParaRPr lang="pl-PL" dirty="0">
              <a:latin typeface="+mj-lt"/>
            </a:endParaRPr>
          </a:p>
          <a:p>
            <a:r>
              <a:rPr lang="pl-PL" dirty="0" smtClean="0">
                <a:latin typeface="+mj-lt"/>
              </a:rPr>
              <a:t>Descriptions of products </a:t>
            </a:r>
            <a:endParaRPr lang="pl-PL" dirty="0">
              <a:latin typeface="+mj-lt"/>
            </a:endParaRPr>
          </a:p>
          <a:p>
            <a:r>
              <a:rPr lang="pl-PL" dirty="0" smtClean="0">
                <a:latin typeface="+mj-lt"/>
              </a:rPr>
              <a:t>Development plans </a:t>
            </a:r>
            <a:endParaRPr lang="pl-PL" dirty="0">
              <a:latin typeface="+mj-lt"/>
            </a:endParaRPr>
          </a:p>
          <a:p>
            <a:endParaRPr lang="pl-PL" dirty="0"/>
          </a:p>
        </p:txBody>
      </p:sp>
    </p:spTree>
    <p:extLst>
      <p:ext uri="{BB962C8B-B14F-4D97-AF65-F5344CB8AC3E}">
        <p14:creationId xmlns:p14="http://schemas.microsoft.com/office/powerpoint/2010/main" val="3715490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i="1" dirty="0" smtClean="0"/>
              <a:t>Location</a:t>
            </a:r>
            <a:endParaRPr lang="pl-PL" i="1" dirty="0"/>
          </a:p>
        </p:txBody>
      </p:sp>
      <p:sp>
        <p:nvSpPr>
          <p:cNvPr id="3" name="Symbol zastępczy zawartości 2"/>
          <p:cNvSpPr>
            <a:spLocks noGrp="1"/>
          </p:cNvSpPr>
          <p:nvPr>
            <p:ph idx="1"/>
          </p:nvPr>
        </p:nvSpPr>
        <p:spPr>
          <a:xfrm>
            <a:off x="596900" y="1825625"/>
            <a:ext cx="10515600" cy="1209675"/>
          </a:xfrm>
        </p:spPr>
        <p:txBody>
          <a:bodyPr/>
          <a:lstStyle/>
          <a:p>
            <a:pPr marL="0" indent="0">
              <a:buNone/>
            </a:pPr>
            <a:r>
              <a:rPr lang="pl-PL" dirty="0" smtClean="0">
                <a:latin typeface="+mj-lt"/>
              </a:rPr>
              <a:t>In this section you should confirm location of the firm and its headquarter. </a:t>
            </a:r>
            <a:endParaRPr lang="pl-PL" dirty="0">
              <a:latin typeface="+mj-lt"/>
            </a:endParaRPr>
          </a:p>
          <a:p>
            <a:endParaRPr lang="pl-PL" dirty="0"/>
          </a:p>
        </p:txBody>
      </p:sp>
      <p:sp>
        <p:nvSpPr>
          <p:cNvPr id="4" name="pole tekstowe 3"/>
          <p:cNvSpPr txBox="1"/>
          <p:nvPr/>
        </p:nvSpPr>
        <p:spPr>
          <a:xfrm>
            <a:off x="711200" y="3170237"/>
            <a:ext cx="10642600" cy="769441"/>
          </a:xfrm>
          <a:prstGeom prst="rect">
            <a:avLst/>
          </a:prstGeom>
          <a:noFill/>
        </p:spPr>
        <p:txBody>
          <a:bodyPr wrap="square" rtlCol="0">
            <a:spAutoFit/>
          </a:bodyPr>
          <a:lstStyle/>
          <a:p>
            <a:pPr algn="ctr"/>
            <a:r>
              <a:rPr lang="pl-PL" sz="4400" i="1" dirty="0" smtClean="0">
                <a:latin typeface="+mj-lt"/>
              </a:rPr>
              <a:t>Operating area</a:t>
            </a:r>
            <a:endParaRPr lang="pl-PL" sz="4400" i="1" dirty="0">
              <a:latin typeface="+mj-lt"/>
            </a:endParaRPr>
          </a:p>
        </p:txBody>
      </p:sp>
      <p:sp>
        <p:nvSpPr>
          <p:cNvPr id="6" name="pole tekstowe 5"/>
          <p:cNvSpPr txBox="1"/>
          <p:nvPr/>
        </p:nvSpPr>
        <p:spPr>
          <a:xfrm>
            <a:off x="596900" y="4343400"/>
            <a:ext cx="11163300" cy="523220"/>
          </a:xfrm>
          <a:prstGeom prst="rect">
            <a:avLst/>
          </a:prstGeom>
          <a:noFill/>
        </p:spPr>
        <p:txBody>
          <a:bodyPr wrap="square" rtlCol="0">
            <a:spAutoFit/>
          </a:bodyPr>
          <a:lstStyle/>
          <a:p>
            <a:r>
              <a:rPr lang="pl-PL" sz="2800" dirty="0" smtClean="0">
                <a:latin typeface="+mj-lt"/>
              </a:rPr>
              <a:t>Here we should define our operating area and potential stakeholders. </a:t>
            </a:r>
            <a:endParaRPr lang="pl-PL" sz="2800" dirty="0">
              <a:latin typeface="+mj-lt"/>
            </a:endParaRPr>
          </a:p>
        </p:txBody>
      </p:sp>
    </p:spTree>
    <p:extLst>
      <p:ext uri="{BB962C8B-B14F-4D97-AF65-F5344CB8AC3E}">
        <p14:creationId xmlns:p14="http://schemas.microsoft.com/office/powerpoint/2010/main" val="1162261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II. Market analysis and marketing plan</a:t>
            </a:r>
            <a:endParaRPr lang="pl-PL" dirty="0"/>
          </a:p>
        </p:txBody>
      </p:sp>
      <p:sp>
        <p:nvSpPr>
          <p:cNvPr id="3" name="Symbol zastępczy zawartości 2"/>
          <p:cNvSpPr>
            <a:spLocks noGrp="1"/>
          </p:cNvSpPr>
          <p:nvPr>
            <p:ph idx="1"/>
          </p:nvPr>
        </p:nvSpPr>
        <p:spPr/>
        <p:txBody>
          <a:bodyPr>
            <a:normAutofit/>
          </a:bodyPr>
          <a:lstStyle/>
          <a:p>
            <a:pPr marL="0" indent="0">
              <a:buNone/>
            </a:pPr>
            <a:r>
              <a:rPr lang="pl-PL" dirty="0" smtClean="0"/>
              <a:t>This section is one of the most essential in the document. It provide information around market situatio, main competitors, target groups and their preferences and market tendencies. We use the 4P analysis to prepare structured information: product, price, place and promotion. This enables use to create a successful marketing campaing. </a:t>
            </a:r>
            <a:endParaRPr lang="pl-PL" dirty="0"/>
          </a:p>
        </p:txBody>
      </p:sp>
    </p:spTree>
    <p:extLst>
      <p:ext uri="{BB962C8B-B14F-4D97-AF65-F5344CB8AC3E}">
        <p14:creationId xmlns:p14="http://schemas.microsoft.com/office/powerpoint/2010/main" val="432505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Competitors Analysis </a:t>
            </a:r>
            <a:endParaRPr lang="pl-PL" dirty="0"/>
          </a:p>
        </p:txBody>
      </p:sp>
      <p:sp>
        <p:nvSpPr>
          <p:cNvPr id="3" name="Symbol zastępczy zawartości 2"/>
          <p:cNvSpPr>
            <a:spLocks noGrp="1"/>
          </p:cNvSpPr>
          <p:nvPr>
            <p:ph idx="1"/>
          </p:nvPr>
        </p:nvSpPr>
        <p:spPr/>
        <p:txBody>
          <a:bodyPr>
            <a:normAutofit/>
          </a:bodyPr>
          <a:lstStyle/>
          <a:p>
            <a:pPr marL="0" indent="0">
              <a:buNone/>
            </a:pPr>
            <a:r>
              <a:rPr lang="pl-PL" dirty="0" smtClean="0"/>
              <a:t>When we conduct analysis of competitors, we need to focus on the amount of the similar companies within one branch, the quality and quantity of their products, the model of distribution and their target plans. </a:t>
            </a:r>
          </a:p>
          <a:p>
            <a:pPr marL="0" indent="0">
              <a:buNone/>
            </a:pPr>
            <a:r>
              <a:rPr lang="pl-PL" dirty="0" smtClean="0"/>
              <a:t>It is alsao importan to analyze the strategy and activities of the other companies, and highligh the strong and weak sites, which will enable us to complete the comparison with our enterprise. </a:t>
            </a:r>
          </a:p>
        </p:txBody>
      </p:sp>
    </p:spTree>
    <p:extLst>
      <p:ext uri="{BB962C8B-B14F-4D97-AF65-F5344CB8AC3E}">
        <p14:creationId xmlns:p14="http://schemas.microsoft.com/office/powerpoint/2010/main" val="1316830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212725"/>
            <a:ext cx="10515600" cy="1325563"/>
          </a:xfrm>
        </p:spPr>
        <p:txBody>
          <a:bodyPr/>
          <a:lstStyle/>
          <a:p>
            <a:pPr algn="ctr"/>
            <a:r>
              <a:rPr lang="pl-PL" b="1" dirty="0" smtClean="0"/>
              <a:t>Recipients</a:t>
            </a:r>
            <a:endParaRPr lang="pl-PL" b="1" dirty="0"/>
          </a:p>
        </p:txBody>
      </p:sp>
      <p:sp>
        <p:nvSpPr>
          <p:cNvPr id="3" name="Symbol zastępczy zawartości 2"/>
          <p:cNvSpPr>
            <a:spLocks noGrp="1"/>
          </p:cNvSpPr>
          <p:nvPr>
            <p:ph idx="1"/>
          </p:nvPr>
        </p:nvSpPr>
        <p:spPr>
          <a:xfrm>
            <a:off x="838200" y="1431925"/>
            <a:ext cx="10515600" cy="2149475"/>
          </a:xfrm>
        </p:spPr>
        <p:txBody>
          <a:bodyPr>
            <a:normAutofit/>
          </a:bodyPr>
          <a:lstStyle/>
          <a:p>
            <a:pPr marL="0" indent="0">
              <a:buNone/>
            </a:pPr>
            <a:r>
              <a:rPr lang="pl-PL" dirty="0" smtClean="0"/>
              <a:t>In this section we need to determine the traget plan and prepare the characteristics of our potential consumers. We need to use the available data, reports and martket intels. </a:t>
            </a:r>
            <a:endParaRPr lang="pl-PL" dirty="0"/>
          </a:p>
        </p:txBody>
      </p:sp>
      <p:sp>
        <p:nvSpPr>
          <p:cNvPr id="5" name="pole tekstowe 4"/>
          <p:cNvSpPr txBox="1"/>
          <p:nvPr/>
        </p:nvSpPr>
        <p:spPr>
          <a:xfrm>
            <a:off x="400050" y="3733800"/>
            <a:ext cx="11391900" cy="769441"/>
          </a:xfrm>
          <a:prstGeom prst="rect">
            <a:avLst/>
          </a:prstGeom>
          <a:noFill/>
        </p:spPr>
        <p:txBody>
          <a:bodyPr wrap="square" rtlCol="0">
            <a:spAutoFit/>
          </a:bodyPr>
          <a:lstStyle/>
          <a:p>
            <a:pPr algn="ctr"/>
            <a:r>
              <a:rPr lang="pl-PL" sz="4400" b="1" dirty="0" smtClean="0">
                <a:latin typeface="+mj-lt"/>
              </a:rPr>
              <a:t>Characteristic of services</a:t>
            </a:r>
            <a:endParaRPr lang="pl-PL" sz="4400" b="1" dirty="0">
              <a:latin typeface="+mj-lt"/>
            </a:endParaRPr>
          </a:p>
        </p:txBody>
      </p:sp>
      <p:sp>
        <p:nvSpPr>
          <p:cNvPr id="6" name="pole tekstowe 5"/>
          <p:cNvSpPr txBox="1"/>
          <p:nvPr/>
        </p:nvSpPr>
        <p:spPr>
          <a:xfrm>
            <a:off x="647700" y="4991100"/>
            <a:ext cx="11315700" cy="867930"/>
          </a:xfrm>
          <a:prstGeom prst="rect">
            <a:avLst/>
          </a:prstGeom>
          <a:noFill/>
        </p:spPr>
        <p:txBody>
          <a:bodyPr wrap="square" rtlCol="0">
            <a:spAutoFit/>
          </a:bodyPr>
          <a:lstStyle/>
          <a:p>
            <a:pPr lvl="0">
              <a:lnSpc>
                <a:spcPct val="90000"/>
              </a:lnSpc>
              <a:spcBef>
                <a:spcPts val="1000"/>
              </a:spcBef>
            </a:pPr>
            <a:r>
              <a:rPr lang="pl-PL" sz="2800" dirty="0" smtClean="0">
                <a:solidFill>
                  <a:prstClr val="black"/>
                </a:solidFill>
              </a:rPr>
              <a:t>In this section we prepare detailed information about company’s offer, prodcuts and the methods of goods distribution. </a:t>
            </a:r>
            <a:endParaRPr lang="pl-PL" sz="2800" dirty="0">
              <a:solidFill>
                <a:prstClr val="black"/>
              </a:solidFill>
            </a:endParaRPr>
          </a:p>
        </p:txBody>
      </p:sp>
    </p:spTree>
    <p:extLst>
      <p:ext uri="{BB962C8B-B14F-4D97-AF65-F5344CB8AC3E}">
        <p14:creationId xmlns:p14="http://schemas.microsoft.com/office/powerpoint/2010/main" val="38637953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Pricing Policy</a:t>
            </a:r>
            <a:endParaRPr lang="pl-PL" dirty="0"/>
          </a:p>
        </p:txBody>
      </p:sp>
      <p:sp>
        <p:nvSpPr>
          <p:cNvPr id="3" name="Symbol zastępczy zawartości 2"/>
          <p:cNvSpPr>
            <a:spLocks noGrp="1"/>
          </p:cNvSpPr>
          <p:nvPr>
            <p:ph idx="1"/>
          </p:nvPr>
        </p:nvSpPr>
        <p:spPr/>
        <p:txBody>
          <a:bodyPr/>
          <a:lstStyle/>
          <a:p>
            <a:pPr marL="0" indent="0">
              <a:buNone/>
            </a:pPr>
            <a:r>
              <a:rPr lang="pl-PL" dirty="0" smtClean="0">
                <a:latin typeface="+mj-lt"/>
              </a:rPr>
              <a:t>In this section we confirm our pricing strategy, we describe methods of analysis, we determine the demand for our prodcuts, as well as the cost of production, advertisement. We also need to verify our approach among our main competitors. </a:t>
            </a:r>
            <a:endParaRPr lang="pl-PL" dirty="0">
              <a:latin typeface="+mj-lt"/>
            </a:endParaRPr>
          </a:p>
        </p:txBody>
      </p:sp>
    </p:spTree>
    <p:extLst>
      <p:ext uri="{BB962C8B-B14F-4D97-AF65-F5344CB8AC3E}">
        <p14:creationId xmlns:p14="http://schemas.microsoft.com/office/powerpoint/2010/main" val="54739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Distribution</a:t>
            </a:r>
            <a:endParaRPr lang="pl-PL" dirty="0"/>
          </a:p>
        </p:txBody>
      </p:sp>
      <p:sp>
        <p:nvSpPr>
          <p:cNvPr id="3" name="Symbol zastępczy zawartości 2"/>
          <p:cNvSpPr>
            <a:spLocks noGrp="1"/>
          </p:cNvSpPr>
          <p:nvPr>
            <p:ph idx="1"/>
          </p:nvPr>
        </p:nvSpPr>
        <p:spPr>
          <a:xfrm>
            <a:off x="558800" y="1600200"/>
            <a:ext cx="11112500" cy="4902199"/>
          </a:xfrm>
        </p:spPr>
        <p:txBody>
          <a:bodyPr>
            <a:normAutofit/>
          </a:bodyPr>
          <a:lstStyle/>
          <a:p>
            <a:pPr marL="0" indent="0">
              <a:buNone/>
            </a:pPr>
            <a:r>
              <a:rPr lang="pl-PL" dirty="0" smtClean="0">
                <a:latin typeface="+mj-lt"/>
              </a:rPr>
              <a:t>In this section we provide information how our products will reach our consumers and how we will manage the access to them. It can be measured in a several ways:</a:t>
            </a:r>
          </a:p>
          <a:p>
            <a:r>
              <a:rPr lang="pl-PL" dirty="0" smtClean="0">
                <a:latin typeface="+mj-lt"/>
              </a:rPr>
              <a:t>How convenient is the access to our goods when it comes to</a:t>
            </a:r>
            <a:endParaRPr lang="pl-PL" dirty="0">
              <a:latin typeface="+mj-lt"/>
            </a:endParaRPr>
          </a:p>
          <a:p>
            <a:r>
              <a:rPr lang="pl-PL" dirty="0" smtClean="0">
                <a:latin typeface="+mj-lt"/>
              </a:rPr>
              <a:t>Presence in e-sphere, web design, e-commerce </a:t>
            </a:r>
            <a:endParaRPr lang="pl-PL" dirty="0">
              <a:latin typeface="+mj-lt"/>
            </a:endParaRPr>
          </a:p>
          <a:p>
            <a:r>
              <a:rPr lang="pl-PL" dirty="0" smtClean="0">
                <a:latin typeface="+mj-lt"/>
              </a:rPr>
              <a:t>The opening hours of our enterpirse </a:t>
            </a:r>
            <a:endParaRPr lang="pl-PL" dirty="0">
              <a:latin typeface="+mj-lt"/>
            </a:endParaRPr>
          </a:p>
          <a:p>
            <a:r>
              <a:rPr lang="pl-PL" dirty="0">
                <a:latin typeface="+mj-lt"/>
              </a:rPr>
              <a:t>A</a:t>
            </a:r>
            <a:r>
              <a:rPr lang="pl-PL" dirty="0" smtClean="0">
                <a:latin typeface="+mj-lt"/>
              </a:rPr>
              <a:t>ny potential facitilites for our customers </a:t>
            </a:r>
            <a:endParaRPr lang="pl-PL" dirty="0">
              <a:latin typeface="+mj-lt"/>
            </a:endParaRPr>
          </a:p>
        </p:txBody>
      </p:sp>
    </p:spTree>
    <p:extLst>
      <p:ext uri="{BB962C8B-B14F-4D97-AF65-F5344CB8AC3E}">
        <p14:creationId xmlns:p14="http://schemas.microsoft.com/office/powerpoint/2010/main" val="3833866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Marketing activities</a:t>
            </a:r>
            <a:endParaRPr lang="pl-PL" dirty="0"/>
          </a:p>
        </p:txBody>
      </p:sp>
      <p:sp>
        <p:nvSpPr>
          <p:cNvPr id="3" name="Symbol zastępczy zawartości 2"/>
          <p:cNvSpPr>
            <a:spLocks noGrp="1"/>
          </p:cNvSpPr>
          <p:nvPr>
            <p:ph idx="1"/>
          </p:nvPr>
        </p:nvSpPr>
        <p:spPr/>
        <p:txBody>
          <a:bodyPr>
            <a:normAutofit/>
          </a:bodyPr>
          <a:lstStyle/>
          <a:p>
            <a:pPr marL="0" indent="0">
              <a:buNone/>
            </a:pPr>
            <a:r>
              <a:rPr lang="pl-PL" dirty="0" smtClean="0">
                <a:latin typeface="+mj-lt"/>
              </a:rPr>
              <a:t>Promotion of the products raises awareness of the brand in potential customers, on the market and determines the target groups of the prodcut. </a:t>
            </a:r>
          </a:p>
          <a:p>
            <a:pPr marL="0" indent="0">
              <a:buNone/>
            </a:pPr>
            <a:r>
              <a:rPr lang="pl-PL" dirty="0" smtClean="0">
                <a:latin typeface="+mj-lt"/>
              </a:rPr>
              <a:t>Company can use 4 types of instruments to achieve the marketing goals: marketing campaigns (adverts, billboards), personal sales (door to door) promotional packages (discounts, gifts) and public relations (ambassadors, expo’s, etc.)</a:t>
            </a:r>
          </a:p>
          <a:p>
            <a:pPr marL="0" indent="0">
              <a:buNone/>
            </a:pPr>
            <a:endParaRPr lang="pl-PL" dirty="0">
              <a:latin typeface="+mj-lt"/>
            </a:endParaRPr>
          </a:p>
          <a:p>
            <a:pPr marL="0" indent="0">
              <a:buNone/>
            </a:pPr>
            <a:r>
              <a:rPr lang="pl-PL" dirty="0" smtClean="0">
                <a:latin typeface="+mj-lt"/>
              </a:rPr>
              <a:t>In this section we need to plan our core activities and methods we will apply to promote our products, and establish a slogan for our campaign. </a:t>
            </a:r>
            <a:endParaRPr lang="pl-PL" dirty="0">
              <a:latin typeface="+mj-lt"/>
            </a:endParaRPr>
          </a:p>
        </p:txBody>
      </p:sp>
    </p:spTree>
    <p:extLst>
      <p:ext uri="{BB962C8B-B14F-4D97-AF65-F5344CB8AC3E}">
        <p14:creationId xmlns:p14="http://schemas.microsoft.com/office/powerpoint/2010/main" val="3021443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III. </a:t>
            </a:r>
            <a:r>
              <a:rPr lang="pl-PL" dirty="0" err="1" smtClean="0"/>
              <a:t>Strategy</a:t>
            </a:r>
            <a:r>
              <a:rPr lang="pl-PL" dirty="0" smtClean="0"/>
              <a:t> analysis</a:t>
            </a:r>
            <a:endParaRPr lang="pl-PL" dirty="0"/>
          </a:p>
        </p:txBody>
      </p:sp>
      <p:sp>
        <p:nvSpPr>
          <p:cNvPr id="3" name="Symbol zastępczy zawartości 2"/>
          <p:cNvSpPr>
            <a:spLocks noGrp="1"/>
          </p:cNvSpPr>
          <p:nvPr>
            <p:ph idx="1"/>
          </p:nvPr>
        </p:nvSpPr>
        <p:spPr/>
        <p:txBody>
          <a:bodyPr>
            <a:normAutofit/>
          </a:bodyPr>
          <a:lstStyle/>
          <a:p>
            <a:pPr marL="0" indent="0">
              <a:buNone/>
            </a:pPr>
            <a:r>
              <a:rPr lang="pl-PL" dirty="0" smtClean="0"/>
              <a:t>The first step to conduct analysis of company’s potential strategy is preparation of SWOT analysis, </a:t>
            </a:r>
            <a:r>
              <a:rPr lang="en-US" dirty="0"/>
              <a:t>a study undertaken by an organization to identify its internal strengths and weaknesses, as well as its external opportunities and threats</a:t>
            </a:r>
            <a:r>
              <a:rPr lang="en-US" dirty="0" smtClean="0"/>
              <a:t>.</a:t>
            </a:r>
            <a:endParaRPr lang="pl-PL" dirty="0" smtClean="0"/>
          </a:p>
          <a:p>
            <a:pPr marL="0" indent="0">
              <a:buNone/>
            </a:pPr>
            <a:r>
              <a:rPr lang="pl-PL" dirty="0" smtClean="0"/>
              <a:t>The next step is confirming the potential areas for development </a:t>
            </a:r>
          </a:p>
          <a:p>
            <a:pPr marL="0" indent="0">
              <a:buNone/>
            </a:pPr>
            <a:r>
              <a:rPr lang="pl-PL" dirty="0" smtClean="0"/>
              <a:t>To conlude the study we need to performy investors analysis and determin how we will obtain assets and how long it will take to start making profits. </a:t>
            </a:r>
            <a:endParaRPr lang="pl-PL" dirty="0"/>
          </a:p>
        </p:txBody>
      </p:sp>
    </p:spTree>
    <p:extLst>
      <p:ext uri="{BB962C8B-B14F-4D97-AF65-F5344CB8AC3E}">
        <p14:creationId xmlns:p14="http://schemas.microsoft.com/office/powerpoint/2010/main" val="31336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How can we explain business plan?</a:t>
            </a:r>
            <a:endParaRPr lang="pl-PL" dirty="0"/>
          </a:p>
        </p:txBody>
      </p:sp>
      <p:sp>
        <p:nvSpPr>
          <p:cNvPr id="3" name="Symbol zastępczy zawartości 2"/>
          <p:cNvSpPr>
            <a:spLocks noGrp="1"/>
          </p:cNvSpPr>
          <p:nvPr>
            <p:ph idx="1"/>
          </p:nvPr>
        </p:nvSpPr>
        <p:spPr/>
        <p:txBody>
          <a:bodyPr/>
          <a:lstStyle/>
          <a:p>
            <a:pPr marL="0" indent="0">
              <a:buNone/>
            </a:pPr>
            <a:r>
              <a:rPr lang="pl-PL" dirty="0" smtClean="0"/>
              <a:t>Is it as a written document which identifies goals of the enterprise and methods which we will use to achieve them. </a:t>
            </a:r>
          </a:p>
          <a:p>
            <a:pPr marL="0" indent="0">
              <a:buNone/>
            </a:pPr>
            <a:r>
              <a:rPr lang="pl-PL" dirty="0" smtClean="0"/>
              <a:t>It enables to define strong and weeks sites of a company. </a:t>
            </a:r>
            <a:endParaRPr lang="pl-PL" dirty="0"/>
          </a:p>
        </p:txBody>
      </p:sp>
    </p:spTree>
    <p:extLst>
      <p:ext uri="{BB962C8B-B14F-4D97-AF65-F5344CB8AC3E}">
        <p14:creationId xmlns:p14="http://schemas.microsoft.com/office/powerpoint/2010/main" val="599376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SWOT Analysis</a:t>
            </a:r>
            <a:endParaRPr lang="pl-PL" dirty="0"/>
          </a:p>
        </p:txBody>
      </p:sp>
      <p:sp>
        <p:nvSpPr>
          <p:cNvPr id="3" name="Symbol zastępczy zawartości 2"/>
          <p:cNvSpPr>
            <a:spLocks noGrp="1"/>
          </p:cNvSpPr>
          <p:nvPr>
            <p:ph idx="1"/>
          </p:nvPr>
        </p:nvSpPr>
        <p:spPr/>
        <p:txBody>
          <a:bodyPr>
            <a:normAutofit/>
          </a:bodyPr>
          <a:lstStyle/>
          <a:p>
            <a:pPr marL="0" indent="0">
              <a:buNone/>
            </a:pPr>
            <a:r>
              <a:rPr lang="pl-PL" dirty="0"/>
              <a:t>SWOT </a:t>
            </a:r>
            <a:r>
              <a:rPr lang="pl-PL" dirty="0" smtClean="0"/>
              <a:t>analysis is </a:t>
            </a:r>
            <a:r>
              <a:rPr lang="en-US" dirty="0"/>
              <a:t>a study undertaken by an organization to identify its internal strengths and weaknesses, as well as its external opportunities and threats</a:t>
            </a:r>
            <a:r>
              <a:rPr lang="en-US" dirty="0" smtClean="0"/>
              <a:t>.</a:t>
            </a:r>
            <a:endParaRPr lang="pl-PL" dirty="0"/>
          </a:p>
        </p:txBody>
      </p:sp>
    </p:spTree>
    <p:extLst>
      <p:ext uri="{BB962C8B-B14F-4D97-AF65-F5344CB8AC3E}">
        <p14:creationId xmlns:p14="http://schemas.microsoft.com/office/powerpoint/2010/main" val="2965524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en-US" dirty="0"/>
              <a:t/>
            </a:r>
            <a:br>
              <a:rPr lang="en-US" dirty="0"/>
            </a:br>
            <a:r>
              <a:rPr lang="en-US" dirty="0"/>
              <a:t>Variants of development strategies</a:t>
            </a:r>
            <a:endParaRPr lang="pl-PL" dirty="0"/>
          </a:p>
        </p:txBody>
      </p:sp>
      <p:sp>
        <p:nvSpPr>
          <p:cNvPr id="3" name="Symbol zastępczy zawartości 2"/>
          <p:cNvSpPr>
            <a:spLocks noGrp="1"/>
          </p:cNvSpPr>
          <p:nvPr>
            <p:ph idx="1"/>
          </p:nvPr>
        </p:nvSpPr>
        <p:spPr>
          <a:xfrm>
            <a:off x="368300" y="1473200"/>
            <a:ext cx="11963400" cy="5143500"/>
          </a:xfrm>
        </p:spPr>
        <p:txBody>
          <a:bodyPr>
            <a:normAutofit lnSpcReduction="10000"/>
          </a:bodyPr>
          <a:lstStyle/>
          <a:p>
            <a:pPr marL="0" indent="0">
              <a:buNone/>
            </a:pPr>
            <a:r>
              <a:rPr lang="en-US" dirty="0"/>
              <a:t/>
            </a:r>
            <a:br>
              <a:rPr lang="en-US" dirty="0"/>
            </a:br>
            <a:r>
              <a:rPr lang="en-US" dirty="0">
                <a:latin typeface="+mj-lt"/>
              </a:rPr>
              <a:t>In this part of the business plan, one should list the anticipated directions in which the company can </a:t>
            </a:r>
            <a:r>
              <a:rPr lang="pl-PL" dirty="0" smtClean="0">
                <a:latin typeface="+mj-lt"/>
              </a:rPr>
              <a:t>turn</a:t>
            </a:r>
            <a:r>
              <a:rPr lang="en-US" dirty="0" smtClean="0">
                <a:latin typeface="+mj-lt"/>
              </a:rPr>
              <a:t> </a:t>
            </a:r>
            <a:r>
              <a:rPr lang="en-US" dirty="0">
                <a:latin typeface="+mj-lt"/>
              </a:rPr>
              <a:t>in the </a:t>
            </a:r>
            <a:r>
              <a:rPr lang="en-US" dirty="0" smtClean="0">
                <a:latin typeface="+mj-lt"/>
              </a:rPr>
              <a:t>future</a:t>
            </a:r>
            <a:r>
              <a:rPr lang="pl-PL" dirty="0" smtClean="0">
                <a:latin typeface="+mj-lt"/>
              </a:rPr>
              <a:t>. </a:t>
            </a:r>
            <a:r>
              <a:rPr lang="en-US" dirty="0" smtClean="0">
                <a:latin typeface="+mj-lt"/>
              </a:rPr>
              <a:t>These </a:t>
            </a:r>
            <a:r>
              <a:rPr lang="en-US" dirty="0">
                <a:latin typeface="+mj-lt"/>
              </a:rPr>
              <a:t>directions, called development strategy variants, may relate to various aspects of the company's operations, but they will always be a consequence of the willingness to respond to customers' needs in order to increase sales of goods or services. Directions of development may concern, for example: </a:t>
            </a:r>
            <a:endParaRPr lang="pl-PL" dirty="0">
              <a:latin typeface="+mj-lt"/>
            </a:endParaRPr>
          </a:p>
          <a:p>
            <a:pPr marL="0" indent="0">
              <a:buNone/>
            </a:pPr>
            <a:r>
              <a:rPr lang="pl-PL" dirty="0">
                <a:latin typeface="+mj-lt"/>
              </a:rPr>
              <a:t>-</a:t>
            </a:r>
            <a:r>
              <a:rPr lang="en-US" dirty="0">
                <a:latin typeface="+mj-lt"/>
              </a:rPr>
              <a:t> changes in the offer </a:t>
            </a:r>
            <a:r>
              <a:rPr lang="pl-PL" dirty="0" smtClean="0">
                <a:latin typeface="+mj-lt"/>
              </a:rPr>
              <a:t>(</a:t>
            </a:r>
            <a:r>
              <a:rPr lang="en-US" dirty="0" smtClean="0">
                <a:latin typeface="+mj-lt"/>
              </a:rPr>
              <a:t>extension</a:t>
            </a:r>
            <a:r>
              <a:rPr lang="pl-PL" dirty="0" smtClean="0">
                <a:latin typeface="+mj-lt"/>
              </a:rPr>
              <a:t>s, </a:t>
            </a:r>
            <a:r>
              <a:rPr lang="en-US" dirty="0" smtClean="0">
                <a:latin typeface="+mj-lt"/>
              </a:rPr>
              <a:t>new </a:t>
            </a:r>
            <a:r>
              <a:rPr lang="en-US" dirty="0">
                <a:latin typeface="+mj-lt"/>
              </a:rPr>
              <a:t>services or </a:t>
            </a:r>
            <a:r>
              <a:rPr lang="en-US" dirty="0" smtClean="0">
                <a:latin typeface="+mj-lt"/>
              </a:rPr>
              <a:t>products</a:t>
            </a:r>
            <a:r>
              <a:rPr lang="pl-PL" dirty="0" smtClean="0">
                <a:latin typeface="+mj-lt"/>
              </a:rPr>
              <a:t>)</a:t>
            </a:r>
            <a:r>
              <a:rPr lang="en-US" dirty="0" smtClean="0">
                <a:latin typeface="+mj-lt"/>
              </a:rPr>
              <a:t> or</a:t>
            </a:r>
            <a:r>
              <a:rPr lang="pl-PL" dirty="0">
                <a:latin typeface="+mj-lt"/>
              </a:rPr>
              <a:t> </a:t>
            </a:r>
            <a:r>
              <a:rPr lang="pl-PL" dirty="0" smtClean="0">
                <a:latin typeface="+mj-lt"/>
              </a:rPr>
              <a:t>narrowing down to one serview</a:t>
            </a:r>
          </a:p>
          <a:p>
            <a:pPr marL="0" indent="0">
              <a:buNone/>
            </a:pPr>
            <a:r>
              <a:rPr lang="pl-PL" dirty="0" smtClean="0">
                <a:latin typeface="+mj-lt"/>
              </a:rPr>
              <a:t>- </a:t>
            </a:r>
            <a:r>
              <a:rPr lang="en-US" dirty="0" smtClean="0">
                <a:latin typeface="+mj-lt"/>
              </a:rPr>
              <a:t>changing </a:t>
            </a:r>
            <a:r>
              <a:rPr lang="en-US" dirty="0">
                <a:latin typeface="+mj-lt"/>
              </a:rPr>
              <a:t>the location </a:t>
            </a:r>
            <a:endParaRPr lang="pl-PL" dirty="0" smtClean="0">
              <a:latin typeface="+mj-lt"/>
            </a:endParaRPr>
          </a:p>
          <a:p>
            <a:pPr marL="0" indent="0">
              <a:buNone/>
            </a:pPr>
            <a:r>
              <a:rPr lang="en-US" dirty="0" smtClean="0">
                <a:latin typeface="+mj-lt"/>
              </a:rPr>
              <a:t>- </a:t>
            </a:r>
            <a:r>
              <a:rPr lang="en-US" dirty="0">
                <a:latin typeface="+mj-lt"/>
              </a:rPr>
              <a:t>next stores, branches, service </a:t>
            </a:r>
            <a:r>
              <a:rPr lang="en-US" dirty="0" smtClean="0">
                <a:latin typeface="+mj-lt"/>
              </a:rPr>
              <a:t>establishments</a:t>
            </a:r>
            <a:endParaRPr lang="pl-PL" dirty="0" smtClean="0">
              <a:latin typeface="+mj-lt"/>
            </a:endParaRPr>
          </a:p>
          <a:p>
            <a:pPr marL="0" indent="0">
              <a:buNone/>
            </a:pPr>
            <a:r>
              <a:rPr lang="pl-PL" dirty="0" smtClean="0">
                <a:latin typeface="+mj-lt"/>
              </a:rPr>
              <a:t>- s</a:t>
            </a:r>
            <a:r>
              <a:rPr lang="en-US" dirty="0" smtClean="0">
                <a:latin typeface="+mj-lt"/>
              </a:rPr>
              <a:t>igning </a:t>
            </a:r>
            <a:r>
              <a:rPr lang="en-US" dirty="0">
                <a:latin typeface="+mj-lt"/>
              </a:rPr>
              <a:t>trade agreements with other </a:t>
            </a:r>
            <a:r>
              <a:rPr lang="en-US" dirty="0" smtClean="0">
                <a:latin typeface="+mj-lt"/>
              </a:rPr>
              <a:t>companies</a:t>
            </a:r>
            <a:endParaRPr lang="pl-PL" dirty="0">
              <a:latin typeface="+mj-lt"/>
            </a:endParaRPr>
          </a:p>
        </p:txBody>
      </p:sp>
    </p:spTree>
    <p:extLst>
      <p:ext uri="{BB962C8B-B14F-4D97-AF65-F5344CB8AC3E}">
        <p14:creationId xmlns:p14="http://schemas.microsoft.com/office/powerpoint/2010/main" val="39404804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en-US" dirty="0"/>
              <a:t/>
            </a:r>
            <a:br>
              <a:rPr lang="en-US" dirty="0"/>
            </a:br>
            <a:r>
              <a:rPr lang="en-US" dirty="0"/>
              <a:t>Strategy to attract investors (sources of financing)</a:t>
            </a:r>
            <a:endParaRPr lang="pl-PL" dirty="0"/>
          </a:p>
        </p:txBody>
      </p:sp>
      <p:sp>
        <p:nvSpPr>
          <p:cNvPr id="3" name="Symbol zastępczy zawartości 2"/>
          <p:cNvSpPr>
            <a:spLocks noGrp="1"/>
          </p:cNvSpPr>
          <p:nvPr>
            <p:ph idx="1"/>
          </p:nvPr>
        </p:nvSpPr>
        <p:spPr/>
        <p:txBody>
          <a:bodyPr>
            <a:normAutofit/>
          </a:bodyPr>
          <a:lstStyle/>
          <a:p>
            <a:pPr marL="0" indent="0">
              <a:buNone/>
            </a:pPr>
            <a:r>
              <a:rPr lang="en-US" dirty="0"/>
              <a:t/>
            </a:r>
            <a:br>
              <a:rPr lang="en-US" dirty="0"/>
            </a:br>
            <a:r>
              <a:rPr lang="en-US" dirty="0"/>
              <a:t>In this </a:t>
            </a:r>
            <a:r>
              <a:rPr lang="pl-PL" dirty="0" smtClean="0"/>
              <a:t>section</a:t>
            </a:r>
            <a:r>
              <a:rPr lang="en-US" dirty="0" smtClean="0"/>
              <a:t> </a:t>
            </a:r>
            <a:r>
              <a:rPr lang="en-US" dirty="0"/>
              <a:t>a strategy for attracting investors should be addressed. It should specify in it which investors are planned to acquire and at what stage of activity it is to be carried out. It is important to pay attention to the conditions to be met if you want to raise funds from public or EU sources. The help you can apply for can take various forms: non-returnable cash subsidies </a:t>
            </a:r>
            <a:r>
              <a:rPr lang="en-US" dirty="0" smtClean="0"/>
              <a:t>(from </a:t>
            </a:r>
            <a:r>
              <a:rPr lang="en-US" dirty="0"/>
              <a:t>the EU), monetary loans </a:t>
            </a:r>
            <a:r>
              <a:rPr lang="en-US" dirty="0" smtClean="0"/>
              <a:t>(from </a:t>
            </a:r>
            <a:r>
              <a:rPr lang="en-US" dirty="0"/>
              <a:t>a bank), equipment items provided </a:t>
            </a:r>
            <a:r>
              <a:rPr lang="en-US" dirty="0" smtClean="0"/>
              <a:t>(refrigerators </a:t>
            </a:r>
            <a:r>
              <a:rPr lang="en-US" dirty="0"/>
              <a:t>from drink producers) or cooperation between companies on favorable term</a:t>
            </a:r>
            <a:endParaRPr lang="pl-PL" dirty="0"/>
          </a:p>
        </p:txBody>
      </p:sp>
    </p:spTree>
    <p:extLst>
      <p:ext uri="{BB962C8B-B14F-4D97-AF65-F5344CB8AC3E}">
        <p14:creationId xmlns:p14="http://schemas.microsoft.com/office/powerpoint/2010/main" val="20138662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en-US" dirty="0"/>
              <a:t/>
            </a:r>
            <a:br>
              <a:rPr lang="en-US" dirty="0"/>
            </a:br>
            <a:r>
              <a:rPr lang="pl-PL" dirty="0" smtClean="0"/>
              <a:t>IV. </a:t>
            </a:r>
            <a:r>
              <a:rPr lang="en-US" dirty="0" smtClean="0"/>
              <a:t>Technical </a:t>
            </a:r>
            <a:r>
              <a:rPr lang="en-US" dirty="0"/>
              <a:t>plan (operational activity)</a:t>
            </a:r>
            <a:endParaRPr lang="pl-PL" dirty="0"/>
          </a:p>
        </p:txBody>
      </p:sp>
      <p:sp>
        <p:nvSpPr>
          <p:cNvPr id="3" name="Symbol zastępczy zawartości 2"/>
          <p:cNvSpPr>
            <a:spLocks noGrp="1"/>
          </p:cNvSpPr>
          <p:nvPr>
            <p:ph idx="1"/>
          </p:nvPr>
        </p:nvSpPr>
        <p:spPr>
          <a:xfrm>
            <a:off x="838200" y="1825625"/>
            <a:ext cx="10909300" cy="4351338"/>
          </a:xfrm>
        </p:spPr>
        <p:txBody>
          <a:bodyPr>
            <a:normAutofit/>
          </a:bodyPr>
          <a:lstStyle/>
          <a:p>
            <a:pPr marL="0" indent="0">
              <a:buNone/>
            </a:pPr>
            <a:r>
              <a:rPr lang="en-US" dirty="0"/>
              <a:t/>
            </a:r>
            <a:br>
              <a:rPr lang="en-US" dirty="0"/>
            </a:br>
            <a:r>
              <a:rPr lang="en-US" dirty="0"/>
              <a:t>The technical plan of the business should refer </a:t>
            </a:r>
            <a:r>
              <a:rPr lang="pl-PL" dirty="0" smtClean="0"/>
              <a:t>to </a:t>
            </a:r>
            <a:r>
              <a:rPr lang="en-US" dirty="0" smtClean="0"/>
              <a:t>production </a:t>
            </a:r>
            <a:r>
              <a:rPr lang="en-US" dirty="0"/>
              <a:t>of the product itself </a:t>
            </a:r>
            <a:r>
              <a:rPr lang="pl-PL" dirty="0" smtClean="0"/>
              <a:t>and</a:t>
            </a:r>
            <a:r>
              <a:rPr lang="en-US" dirty="0" smtClean="0"/>
              <a:t> </a:t>
            </a:r>
            <a:r>
              <a:rPr lang="en-US" dirty="0"/>
              <a:t>the provision of a service. </a:t>
            </a:r>
            <a:r>
              <a:rPr lang="pl-PL" dirty="0" smtClean="0"/>
              <a:t>C</a:t>
            </a:r>
            <a:r>
              <a:rPr lang="en-US" dirty="0" smtClean="0"/>
              <a:t>ompany </a:t>
            </a:r>
            <a:r>
              <a:rPr lang="en-US" dirty="0"/>
              <a:t>presenting the business plan should be convinced that it is able to produce a given product or provide a planned service. In this part of the document you should indicate: what sources of financing </a:t>
            </a:r>
            <a:r>
              <a:rPr lang="en-US" dirty="0" smtClean="0"/>
              <a:t>are </a:t>
            </a:r>
            <a:r>
              <a:rPr lang="pl-PL" dirty="0" smtClean="0"/>
              <a:t>planned</a:t>
            </a:r>
            <a:r>
              <a:rPr lang="en-US" dirty="0" smtClean="0"/>
              <a:t>, how </a:t>
            </a:r>
            <a:r>
              <a:rPr lang="en-US" dirty="0"/>
              <a:t>will the process of production / service </a:t>
            </a:r>
            <a:r>
              <a:rPr lang="pl-PL" dirty="0" smtClean="0"/>
              <a:t>be </a:t>
            </a:r>
            <a:r>
              <a:rPr lang="en-US" dirty="0" smtClean="0"/>
              <a:t>provision</a:t>
            </a:r>
            <a:r>
              <a:rPr lang="pl-PL" dirty="0" smtClean="0"/>
              <a:t>ed</a:t>
            </a:r>
            <a:r>
              <a:rPr lang="en-US" dirty="0" smtClean="0"/>
              <a:t>, </a:t>
            </a:r>
            <a:r>
              <a:rPr lang="pl-PL" dirty="0" smtClean="0"/>
              <a:t>how we will cooperate</a:t>
            </a:r>
            <a:r>
              <a:rPr lang="en-US" dirty="0" smtClean="0"/>
              <a:t> </a:t>
            </a:r>
            <a:r>
              <a:rPr lang="en-US" dirty="0"/>
              <a:t>with suppliers, and what </a:t>
            </a:r>
            <a:r>
              <a:rPr lang="pl-PL" dirty="0" smtClean="0"/>
              <a:t>would be</a:t>
            </a:r>
            <a:r>
              <a:rPr lang="en-US" dirty="0" smtClean="0"/>
              <a:t> </a:t>
            </a:r>
            <a:r>
              <a:rPr lang="en-US" dirty="0"/>
              <a:t>the quantitative </a:t>
            </a:r>
            <a:r>
              <a:rPr lang="en-US" dirty="0" smtClean="0"/>
              <a:t>plan</a:t>
            </a:r>
            <a:endParaRPr lang="pl-PL" dirty="0"/>
          </a:p>
        </p:txBody>
      </p:sp>
    </p:spTree>
    <p:extLst>
      <p:ext uri="{BB962C8B-B14F-4D97-AF65-F5344CB8AC3E}">
        <p14:creationId xmlns:p14="http://schemas.microsoft.com/office/powerpoint/2010/main" val="673595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en-US" dirty="0"/>
              <a:t>Sources of funding</a:t>
            </a:r>
            <a:endParaRPr lang="pl-PL" dirty="0"/>
          </a:p>
        </p:txBody>
      </p:sp>
      <p:sp>
        <p:nvSpPr>
          <p:cNvPr id="3" name="Symbol zastępczy zawartości 2"/>
          <p:cNvSpPr>
            <a:spLocks noGrp="1"/>
          </p:cNvSpPr>
          <p:nvPr>
            <p:ph idx="1"/>
          </p:nvPr>
        </p:nvSpPr>
        <p:spPr>
          <a:xfrm>
            <a:off x="838200" y="2057400"/>
            <a:ext cx="10515600" cy="4419600"/>
          </a:xfrm>
        </p:spPr>
        <p:txBody>
          <a:bodyPr>
            <a:normAutofit/>
          </a:bodyPr>
          <a:lstStyle/>
          <a:p>
            <a:pPr marL="0" indent="0">
              <a:buNone/>
            </a:pPr>
            <a:r>
              <a:rPr lang="en-US" dirty="0"/>
              <a:t>In this </a:t>
            </a:r>
            <a:r>
              <a:rPr lang="pl-PL" dirty="0" smtClean="0"/>
              <a:t>section we need to confirm </a:t>
            </a:r>
            <a:r>
              <a:rPr lang="en-US" dirty="0" smtClean="0"/>
              <a:t> </a:t>
            </a:r>
            <a:r>
              <a:rPr lang="en-US" dirty="0"/>
              <a:t>where the cash needed for setting up and running the business will come from. The sources of financing should be divided into planned internal (own) and external measures and their </a:t>
            </a:r>
            <a:r>
              <a:rPr lang="en-US" dirty="0" smtClean="0"/>
              <a:t>proportion</a:t>
            </a:r>
            <a:r>
              <a:rPr lang="pl-PL" dirty="0" smtClean="0"/>
              <a:t>s</a:t>
            </a:r>
            <a:r>
              <a:rPr lang="en-US" dirty="0" smtClean="0"/>
              <a:t>. </a:t>
            </a:r>
            <a:r>
              <a:rPr lang="en-US" dirty="0"/>
              <a:t>If external funds are needed, please indicate the amount you need to borrow and how you can get a loan from the bank. We can cover investment activities, for example, from bank loans, EU subsidies, leasing, equity from the </a:t>
            </a:r>
            <a:r>
              <a:rPr lang="en-US" dirty="0" smtClean="0"/>
              <a:t>investor</a:t>
            </a:r>
            <a:r>
              <a:rPr lang="pl-PL" dirty="0" smtClean="0"/>
              <a:t> or </a:t>
            </a:r>
            <a:r>
              <a:rPr lang="en-US" dirty="0" smtClean="0"/>
              <a:t>equity </a:t>
            </a:r>
            <a:r>
              <a:rPr lang="en-US" dirty="0"/>
              <a:t>from issue of shares or bonds.</a:t>
            </a:r>
            <a:endParaRPr lang="pl-PL" dirty="0"/>
          </a:p>
        </p:txBody>
      </p:sp>
    </p:spTree>
    <p:extLst>
      <p:ext uri="{BB962C8B-B14F-4D97-AF65-F5344CB8AC3E}">
        <p14:creationId xmlns:p14="http://schemas.microsoft.com/office/powerpoint/2010/main" val="7750761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en-US" dirty="0"/>
              <a:t/>
            </a:r>
            <a:br>
              <a:rPr lang="en-US" dirty="0"/>
            </a:br>
            <a:r>
              <a:rPr lang="en-US" dirty="0"/>
              <a:t>Capital expenditures (production assets)</a:t>
            </a:r>
            <a:endParaRPr lang="pl-PL" dirty="0"/>
          </a:p>
        </p:txBody>
      </p:sp>
      <p:sp>
        <p:nvSpPr>
          <p:cNvPr id="3" name="Symbol zastępczy zawartości 2"/>
          <p:cNvSpPr>
            <a:spLocks noGrp="1"/>
          </p:cNvSpPr>
          <p:nvPr>
            <p:ph idx="1"/>
          </p:nvPr>
        </p:nvSpPr>
        <p:spPr/>
        <p:txBody>
          <a:bodyPr>
            <a:normAutofit/>
          </a:bodyPr>
          <a:lstStyle/>
          <a:p>
            <a:pPr marL="0" indent="0">
              <a:buNone/>
            </a:pPr>
            <a:r>
              <a:rPr lang="en-US" dirty="0"/>
              <a:t>In this part </a:t>
            </a:r>
            <a:r>
              <a:rPr lang="en-US" dirty="0" smtClean="0"/>
              <a:t>it </a:t>
            </a:r>
            <a:r>
              <a:rPr lang="en-US" dirty="0"/>
              <a:t>is necessary to specify what investment expenses have to be incurred to start the planned activity. </a:t>
            </a:r>
            <a:r>
              <a:rPr lang="pl-PL" dirty="0" smtClean="0"/>
              <a:t>We should list all of the costs which</a:t>
            </a:r>
            <a:r>
              <a:rPr lang="en-US" dirty="0" smtClean="0"/>
              <a:t> </a:t>
            </a:r>
            <a:r>
              <a:rPr lang="en-US" dirty="0"/>
              <a:t>will be related to the purchase of equipment, goods, renovation of premises, permits, </a:t>
            </a:r>
            <a:r>
              <a:rPr lang="en-US" dirty="0" smtClean="0"/>
              <a:t>advertising</a:t>
            </a:r>
            <a:r>
              <a:rPr lang="en-US" dirty="0"/>
              <a:t>, etc. It is important not to forget about anything and not underestimate the numerous small costs, because after adding it will give another serious amount! After preparing the list and grouping its elements, it is necessary to find out what the current prices of goods and services on the market are. Then you really know what costs you have to pay to start your business.</a:t>
            </a:r>
            <a:endParaRPr lang="pl-PL" dirty="0"/>
          </a:p>
        </p:txBody>
      </p:sp>
    </p:spTree>
    <p:extLst>
      <p:ext uri="{BB962C8B-B14F-4D97-AF65-F5344CB8AC3E}">
        <p14:creationId xmlns:p14="http://schemas.microsoft.com/office/powerpoint/2010/main" val="42916013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en-US" dirty="0"/>
              <a:t/>
            </a:r>
            <a:br>
              <a:rPr lang="en-US" dirty="0"/>
            </a:br>
            <a:r>
              <a:rPr lang="en-US" dirty="0"/>
              <a:t>Description of production technology or service delivery process</a:t>
            </a:r>
            <a:endParaRPr lang="pl-PL" dirty="0"/>
          </a:p>
        </p:txBody>
      </p:sp>
      <p:sp>
        <p:nvSpPr>
          <p:cNvPr id="3" name="Symbol zastępczy zawartości 2"/>
          <p:cNvSpPr>
            <a:spLocks noGrp="1"/>
          </p:cNvSpPr>
          <p:nvPr>
            <p:ph idx="1"/>
          </p:nvPr>
        </p:nvSpPr>
        <p:spPr>
          <a:xfrm>
            <a:off x="838200" y="1825624"/>
            <a:ext cx="10515600" cy="4727575"/>
          </a:xfrm>
        </p:spPr>
        <p:txBody>
          <a:bodyPr>
            <a:normAutofit/>
          </a:bodyPr>
          <a:lstStyle/>
          <a:p>
            <a:pPr marL="0" indent="0">
              <a:buNone/>
            </a:pPr>
            <a:r>
              <a:rPr lang="en-US" dirty="0"/>
              <a:t/>
            </a:r>
            <a:br>
              <a:rPr lang="en-US" dirty="0"/>
            </a:br>
            <a:r>
              <a:rPr lang="en-US" dirty="0"/>
              <a:t>This part </a:t>
            </a:r>
            <a:r>
              <a:rPr lang="en-US" dirty="0" smtClean="0"/>
              <a:t>describes </a:t>
            </a:r>
            <a:r>
              <a:rPr lang="en-US" dirty="0"/>
              <a:t>how the company will run the production process of goods </a:t>
            </a:r>
            <a:r>
              <a:rPr lang="pl-PL" dirty="0" smtClean="0"/>
              <a:t>and</a:t>
            </a:r>
            <a:r>
              <a:rPr lang="en-US" dirty="0" smtClean="0"/>
              <a:t> </a:t>
            </a:r>
            <a:r>
              <a:rPr lang="en-US" dirty="0"/>
              <a:t>services. </a:t>
            </a:r>
            <a:r>
              <a:rPr lang="pl-PL" dirty="0" smtClean="0"/>
              <a:t>We should list the </a:t>
            </a:r>
            <a:r>
              <a:rPr lang="en-US" dirty="0" smtClean="0"/>
              <a:t>sources </a:t>
            </a:r>
            <a:r>
              <a:rPr lang="en-US" dirty="0"/>
              <a:t>of purchase of semi-finished products for production of goods, subsequent stages of production and a </a:t>
            </a:r>
            <a:r>
              <a:rPr lang="pl-PL" dirty="0" smtClean="0"/>
              <a:t>definition of </a:t>
            </a:r>
            <a:r>
              <a:rPr lang="en-US" dirty="0" smtClean="0"/>
              <a:t>the </a:t>
            </a:r>
            <a:r>
              <a:rPr lang="en-US" dirty="0"/>
              <a:t>final product. In the process of providing services, you should specify possible materials that are </a:t>
            </a:r>
            <a:r>
              <a:rPr lang="en-US" dirty="0" smtClean="0"/>
              <a:t>used</a:t>
            </a:r>
            <a:r>
              <a:rPr lang="pl-PL" dirty="0" smtClean="0"/>
              <a:t>.</a:t>
            </a:r>
            <a:r>
              <a:rPr lang="en-US" dirty="0" smtClean="0"/>
              <a:t> In </a:t>
            </a:r>
            <a:r>
              <a:rPr lang="en-US" dirty="0"/>
              <a:t>both cases, all relevant details resulting from </a:t>
            </a:r>
            <a:r>
              <a:rPr lang="en-US" dirty="0" smtClean="0"/>
              <a:t>the </a:t>
            </a:r>
            <a:r>
              <a:rPr lang="en-US" dirty="0"/>
              <a:t>operation should be specified. This can be, for example, the time of the production process, its cost or the technology used in the case of goods. In the case of services, you can, for example, determine which of them are basic, and which are treated as complementary, additionally payable, how, when and where the customer can use the </a:t>
            </a:r>
            <a:r>
              <a:rPr lang="en-US" dirty="0" smtClean="0"/>
              <a:t>service</a:t>
            </a:r>
            <a:r>
              <a:rPr lang="pl-PL" dirty="0" smtClean="0"/>
              <a:t>.</a:t>
            </a:r>
            <a:endParaRPr lang="pl-PL" dirty="0"/>
          </a:p>
        </p:txBody>
      </p:sp>
    </p:spTree>
    <p:extLst>
      <p:ext uri="{BB962C8B-B14F-4D97-AF65-F5344CB8AC3E}">
        <p14:creationId xmlns:p14="http://schemas.microsoft.com/office/powerpoint/2010/main" val="32665413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en-US" dirty="0"/>
              <a:t/>
            </a:r>
            <a:br>
              <a:rPr lang="en-US" dirty="0"/>
            </a:br>
            <a:r>
              <a:rPr lang="en-US" dirty="0"/>
              <a:t>Quantity plan of production / services</a:t>
            </a:r>
            <a:endParaRPr lang="pl-PL" dirty="0"/>
          </a:p>
        </p:txBody>
      </p:sp>
      <p:sp>
        <p:nvSpPr>
          <p:cNvPr id="3" name="Symbol zastępczy zawartości 2"/>
          <p:cNvSpPr>
            <a:spLocks noGrp="1"/>
          </p:cNvSpPr>
          <p:nvPr>
            <p:ph idx="1"/>
          </p:nvPr>
        </p:nvSpPr>
        <p:spPr/>
        <p:txBody>
          <a:bodyPr>
            <a:normAutofit/>
          </a:bodyPr>
          <a:lstStyle/>
          <a:p>
            <a:pPr marL="0" indent="0">
              <a:buNone/>
            </a:pPr>
            <a:r>
              <a:rPr lang="en-US" dirty="0"/>
              <a:t>In </a:t>
            </a:r>
            <a:r>
              <a:rPr lang="en-US" dirty="0" smtClean="0"/>
              <a:t>this</a:t>
            </a:r>
            <a:r>
              <a:rPr lang="pl-PL" dirty="0" smtClean="0"/>
              <a:t> section</a:t>
            </a:r>
            <a:r>
              <a:rPr lang="en-US" dirty="0" smtClean="0"/>
              <a:t>, </a:t>
            </a:r>
            <a:r>
              <a:rPr lang="en-US" dirty="0"/>
              <a:t>it is necessary to foresee and plan what the sales level of the products and services offered will be and how it will change over time. The assumptions must be firmly embedded in the market reality. When planning, considerably lower sales in the initial period should be taken into account, as this is the time when customers only learn about the </a:t>
            </a:r>
            <a:r>
              <a:rPr lang="en-US" dirty="0" smtClean="0"/>
              <a:t>company. </a:t>
            </a:r>
            <a:r>
              <a:rPr lang="en-US" dirty="0"/>
              <a:t>It is worth considering whether the sale of offered products and services shows seasonal variability and whether there are any important events in the world, in our country or in the city, that may affect changes in the level of sales. The expected level of sales is best planned for a period of two or three years, comparing it in tables for greater transparency. </a:t>
            </a:r>
            <a:endParaRPr lang="pl-PL" dirty="0">
              <a:latin typeface="+mj-lt"/>
            </a:endParaRPr>
          </a:p>
        </p:txBody>
      </p:sp>
    </p:spTree>
    <p:extLst>
      <p:ext uri="{BB962C8B-B14F-4D97-AF65-F5344CB8AC3E}">
        <p14:creationId xmlns:p14="http://schemas.microsoft.com/office/powerpoint/2010/main" val="26617830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en-US" dirty="0"/>
              <a:t/>
            </a:r>
            <a:br>
              <a:rPr lang="en-US" dirty="0"/>
            </a:br>
            <a:r>
              <a:rPr lang="en-US" dirty="0"/>
              <a:t>Supply of materials and raw materials, cooperation with suppliers</a:t>
            </a:r>
            <a:endParaRPr lang="pl-PL" dirty="0"/>
          </a:p>
        </p:txBody>
      </p:sp>
      <p:sp>
        <p:nvSpPr>
          <p:cNvPr id="3" name="Symbol zastępczy zawartości 2"/>
          <p:cNvSpPr>
            <a:spLocks noGrp="1"/>
          </p:cNvSpPr>
          <p:nvPr>
            <p:ph idx="1"/>
          </p:nvPr>
        </p:nvSpPr>
        <p:spPr/>
        <p:txBody>
          <a:bodyPr>
            <a:normAutofit/>
          </a:bodyPr>
          <a:lstStyle/>
          <a:p>
            <a:pPr marL="0" indent="0">
              <a:buNone/>
            </a:pPr>
            <a:r>
              <a:rPr lang="pl-PL" dirty="0" smtClean="0"/>
              <a:t>I</a:t>
            </a:r>
            <a:r>
              <a:rPr lang="en-US" dirty="0" smtClean="0"/>
              <a:t>n </a:t>
            </a:r>
            <a:r>
              <a:rPr lang="en-US" dirty="0"/>
              <a:t>this part of the business plan, you should focus on supplying materials and raw materials needed to run your business and on the services provided to the company by external </a:t>
            </a:r>
            <a:r>
              <a:rPr lang="pl-PL" dirty="0" smtClean="0"/>
              <a:t>vendors</a:t>
            </a:r>
            <a:r>
              <a:rPr lang="en-US" dirty="0" smtClean="0"/>
              <a:t>. </a:t>
            </a:r>
            <a:r>
              <a:rPr lang="en-US" dirty="0"/>
              <a:t>The first step is to list all the goods and services that </a:t>
            </a:r>
            <a:r>
              <a:rPr lang="pl-PL" dirty="0" smtClean="0"/>
              <a:t>you</a:t>
            </a:r>
            <a:r>
              <a:rPr lang="en-US" dirty="0" smtClean="0"/>
              <a:t> </a:t>
            </a:r>
            <a:r>
              <a:rPr lang="en-US" dirty="0"/>
              <a:t>will need in the course of our operations. Then you need to get an idea of ​​the market for these goods and services in order to choose the best suppliers. When choosing a supplier, it is worth paying attention not only to the price of the service or product, but also to their quality, company experience on the market, opinions expressed by current customers, timing of the contract, details of the possibilities and terms of delivery, flexibility in adapting the offer to needs, etc.</a:t>
            </a:r>
            <a:r>
              <a:rPr lang="pl-PL" dirty="0" smtClean="0"/>
              <a:t>.</a:t>
            </a:r>
            <a:endParaRPr lang="pl-PL" dirty="0"/>
          </a:p>
        </p:txBody>
      </p:sp>
    </p:spTree>
    <p:extLst>
      <p:ext uri="{BB962C8B-B14F-4D97-AF65-F5344CB8AC3E}">
        <p14:creationId xmlns:p14="http://schemas.microsoft.com/office/powerpoint/2010/main" val="29852873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en-US" dirty="0"/>
              <a:t/>
            </a:r>
            <a:br>
              <a:rPr lang="en-US" dirty="0"/>
            </a:br>
            <a:r>
              <a:rPr lang="pl-PL" dirty="0" smtClean="0"/>
              <a:t>V. </a:t>
            </a:r>
            <a:r>
              <a:rPr lang="en-US" dirty="0" smtClean="0"/>
              <a:t>Organizational </a:t>
            </a:r>
            <a:r>
              <a:rPr lang="en-US" dirty="0"/>
              <a:t>structure and employment plan</a:t>
            </a:r>
            <a:endParaRPr lang="pl-PL" dirty="0"/>
          </a:p>
        </p:txBody>
      </p:sp>
      <p:sp>
        <p:nvSpPr>
          <p:cNvPr id="3" name="Symbol zastępczy zawartości 2"/>
          <p:cNvSpPr>
            <a:spLocks noGrp="1"/>
          </p:cNvSpPr>
          <p:nvPr>
            <p:ph idx="1"/>
          </p:nvPr>
        </p:nvSpPr>
        <p:spPr>
          <a:xfrm>
            <a:off x="838200" y="1690688"/>
            <a:ext cx="10515600" cy="4926012"/>
          </a:xfrm>
        </p:spPr>
        <p:txBody>
          <a:bodyPr>
            <a:normAutofit lnSpcReduction="10000"/>
          </a:bodyPr>
          <a:lstStyle/>
          <a:p>
            <a:pPr marL="0" indent="0">
              <a:buNone/>
            </a:pPr>
            <a:r>
              <a:rPr lang="en-US" dirty="0"/>
              <a:t/>
            </a:r>
            <a:br>
              <a:rPr lang="en-US" dirty="0"/>
            </a:br>
            <a:r>
              <a:rPr lang="en-US" dirty="0"/>
              <a:t>This </a:t>
            </a:r>
            <a:r>
              <a:rPr lang="pl-PL" dirty="0" smtClean="0"/>
              <a:t>section is </a:t>
            </a:r>
            <a:r>
              <a:rPr lang="en-US" dirty="0" smtClean="0"/>
              <a:t>devoted </a:t>
            </a:r>
            <a:r>
              <a:rPr lang="en-US" dirty="0"/>
              <a:t>to the </a:t>
            </a:r>
            <a:r>
              <a:rPr lang="en-US" dirty="0" smtClean="0"/>
              <a:t>organizational </a:t>
            </a:r>
            <a:r>
              <a:rPr lang="en-US" dirty="0"/>
              <a:t>structure of the company and the preferred management style. It should justify the assignment of selected duties to </a:t>
            </a:r>
            <a:r>
              <a:rPr lang="en-US" dirty="0" smtClean="0"/>
              <a:t>individual</a:t>
            </a:r>
            <a:r>
              <a:rPr lang="pl-PL" dirty="0" smtClean="0"/>
              <a:t>s. </a:t>
            </a:r>
            <a:r>
              <a:rPr lang="en-US" dirty="0" smtClean="0"/>
              <a:t>One </a:t>
            </a:r>
            <a:r>
              <a:rPr lang="en-US" dirty="0"/>
              <a:t>should take into account both competences related to the position held, </a:t>
            </a:r>
            <a:r>
              <a:rPr lang="en-US" dirty="0" smtClean="0"/>
              <a:t>i.e. </a:t>
            </a:r>
            <a:r>
              <a:rPr lang="en-US" dirty="0"/>
              <a:t>knowledge, skills, experience, behavior, personality traits, as well as organizational competences, i.e. those expected from employees due to the vision, mission, values ​​and strategy of the company. Organizational competences will apply to all employees and must be carefully thought </a:t>
            </a:r>
            <a:r>
              <a:rPr lang="en-US" dirty="0" smtClean="0"/>
              <a:t>out. </a:t>
            </a:r>
            <a:r>
              <a:rPr lang="en-US" dirty="0"/>
              <a:t>It is worth indicating what exactly is expected from the people who </a:t>
            </a:r>
            <a:r>
              <a:rPr lang="pl-PL" dirty="0" smtClean="0"/>
              <a:t>will be </a:t>
            </a:r>
            <a:r>
              <a:rPr lang="en-US" dirty="0" smtClean="0"/>
              <a:t>employed</a:t>
            </a:r>
            <a:r>
              <a:rPr lang="en-US" dirty="0"/>
              <a:t>, and specify the preferred qualifications and experience in the positions to be filled, as well as the age structure of the entire team.</a:t>
            </a:r>
            <a:endParaRPr lang="pl-PL" dirty="0"/>
          </a:p>
        </p:txBody>
      </p:sp>
    </p:spTree>
    <p:extLst>
      <p:ext uri="{BB962C8B-B14F-4D97-AF65-F5344CB8AC3E}">
        <p14:creationId xmlns:p14="http://schemas.microsoft.com/office/powerpoint/2010/main" val="645805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What is the purpose of business plan?</a:t>
            </a:r>
            <a:endParaRPr lang="pl-PL" dirty="0"/>
          </a:p>
        </p:txBody>
      </p:sp>
      <p:sp>
        <p:nvSpPr>
          <p:cNvPr id="3" name="Symbol zastępczy zawartości 2"/>
          <p:cNvSpPr>
            <a:spLocks noGrp="1"/>
          </p:cNvSpPr>
          <p:nvPr>
            <p:ph idx="1"/>
          </p:nvPr>
        </p:nvSpPr>
        <p:spPr/>
        <p:txBody>
          <a:bodyPr/>
          <a:lstStyle/>
          <a:p>
            <a:r>
              <a:rPr lang="pl-PL" dirty="0" smtClean="0"/>
              <a:t>To create actions plans for a successful enterprise which gains profits </a:t>
            </a:r>
          </a:p>
          <a:p>
            <a:r>
              <a:rPr lang="pl-PL" dirty="0" smtClean="0"/>
              <a:t>To create documentation which will ensure that potential investors are aware of our strategy and can easily find the neccessary information to make the investment </a:t>
            </a:r>
            <a:endParaRPr lang="pl-PL" dirty="0"/>
          </a:p>
        </p:txBody>
      </p:sp>
    </p:spTree>
    <p:extLst>
      <p:ext uri="{BB962C8B-B14F-4D97-AF65-F5344CB8AC3E}">
        <p14:creationId xmlns:p14="http://schemas.microsoft.com/office/powerpoint/2010/main" val="28985249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Managers</a:t>
            </a:r>
            <a:endParaRPr lang="pl-PL" dirty="0"/>
          </a:p>
        </p:txBody>
      </p:sp>
      <p:sp>
        <p:nvSpPr>
          <p:cNvPr id="3" name="Symbol zastępczy zawartości 2"/>
          <p:cNvSpPr>
            <a:spLocks noGrp="1"/>
          </p:cNvSpPr>
          <p:nvPr>
            <p:ph idx="1"/>
          </p:nvPr>
        </p:nvSpPr>
        <p:spPr>
          <a:xfrm>
            <a:off x="838200" y="1584325"/>
            <a:ext cx="10515600" cy="1222375"/>
          </a:xfrm>
        </p:spPr>
        <p:txBody>
          <a:bodyPr>
            <a:normAutofit fontScale="92500" lnSpcReduction="20000"/>
          </a:bodyPr>
          <a:lstStyle/>
          <a:p>
            <a:pPr marL="0" indent="0">
              <a:buNone/>
            </a:pPr>
            <a:r>
              <a:rPr lang="en-US" dirty="0"/>
              <a:t/>
            </a:r>
            <a:br>
              <a:rPr lang="en-US" dirty="0"/>
            </a:br>
            <a:r>
              <a:rPr lang="pl-PL" dirty="0" smtClean="0"/>
              <a:t>The </a:t>
            </a:r>
            <a:r>
              <a:rPr lang="en-US" dirty="0" smtClean="0"/>
              <a:t>division </a:t>
            </a:r>
            <a:r>
              <a:rPr lang="en-US" dirty="0"/>
              <a:t>of responsibilities </a:t>
            </a:r>
            <a:r>
              <a:rPr lang="pl-PL" dirty="0" smtClean="0"/>
              <a:t>managers should be conducted </a:t>
            </a:r>
            <a:r>
              <a:rPr lang="en-US" dirty="0" smtClean="0"/>
              <a:t>according </a:t>
            </a:r>
            <a:r>
              <a:rPr lang="en-US" dirty="0"/>
              <a:t>to possessed predispositions, the size of contributions and experience should be taken into account.</a:t>
            </a:r>
            <a:endParaRPr lang="pl-PL" dirty="0"/>
          </a:p>
        </p:txBody>
      </p:sp>
      <p:sp>
        <p:nvSpPr>
          <p:cNvPr id="4" name="pole tekstowe 3"/>
          <p:cNvSpPr txBox="1"/>
          <p:nvPr/>
        </p:nvSpPr>
        <p:spPr>
          <a:xfrm>
            <a:off x="1131765" y="3125177"/>
            <a:ext cx="10045700" cy="1046440"/>
          </a:xfrm>
          <a:prstGeom prst="rect">
            <a:avLst/>
          </a:prstGeom>
          <a:noFill/>
        </p:spPr>
        <p:txBody>
          <a:bodyPr wrap="square" rtlCol="0">
            <a:spAutoFit/>
          </a:bodyPr>
          <a:lstStyle/>
          <a:p>
            <a:pPr algn="ctr"/>
            <a:r>
              <a:rPr lang="en-US" dirty="0"/>
              <a:t/>
            </a:r>
            <a:br>
              <a:rPr lang="en-US" dirty="0"/>
            </a:br>
            <a:r>
              <a:rPr lang="en-US" sz="4400" dirty="0">
                <a:latin typeface="+mj-lt"/>
                <a:ea typeface="+mj-ea"/>
                <a:cs typeface="+mj-cs"/>
              </a:rPr>
              <a:t>Personnel plan</a:t>
            </a:r>
            <a:endParaRPr lang="pl-PL" sz="4400" dirty="0">
              <a:latin typeface="+mj-lt"/>
              <a:ea typeface="+mj-ea"/>
              <a:cs typeface="+mj-cs"/>
            </a:endParaRPr>
          </a:p>
        </p:txBody>
      </p:sp>
      <p:sp>
        <p:nvSpPr>
          <p:cNvPr id="6" name="pole tekstowe 5"/>
          <p:cNvSpPr txBox="1"/>
          <p:nvPr/>
        </p:nvSpPr>
        <p:spPr>
          <a:xfrm>
            <a:off x="469900" y="4025900"/>
            <a:ext cx="11506200" cy="1643527"/>
          </a:xfrm>
          <a:prstGeom prst="rect">
            <a:avLst/>
          </a:prstGeom>
          <a:noFill/>
        </p:spPr>
        <p:txBody>
          <a:bodyPr wrap="square" rtlCol="0">
            <a:spAutoFit/>
          </a:bodyPr>
          <a:lstStyle/>
          <a:p>
            <a:pPr lvl="0">
              <a:lnSpc>
                <a:spcPct val="90000"/>
              </a:lnSpc>
              <a:spcBef>
                <a:spcPts val="1000"/>
              </a:spcBef>
            </a:pPr>
            <a:r>
              <a:rPr lang="en-US" sz="2800" dirty="0"/>
              <a:t/>
            </a:r>
            <a:br>
              <a:rPr lang="en-US" sz="2800" dirty="0"/>
            </a:br>
            <a:r>
              <a:rPr lang="en-US" sz="2800" dirty="0"/>
              <a:t>The analysis of the planned employment and the assignment of duties for the employed persons should be made here. The entire team should be considered - both the management and other employees.</a:t>
            </a:r>
            <a:endParaRPr lang="pl-PL" sz="2800" dirty="0">
              <a:solidFill>
                <a:prstClr val="black"/>
              </a:solidFill>
            </a:endParaRPr>
          </a:p>
        </p:txBody>
      </p:sp>
    </p:spTree>
    <p:extLst>
      <p:ext uri="{BB962C8B-B14F-4D97-AF65-F5344CB8AC3E}">
        <p14:creationId xmlns:p14="http://schemas.microsoft.com/office/powerpoint/2010/main" val="774737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263525"/>
            <a:ext cx="10515600" cy="1325563"/>
          </a:xfrm>
        </p:spPr>
        <p:txBody>
          <a:bodyPr/>
          <a:lstStyle/>
          <a:p>
            <a:pPr algn="ctr"/>
            <a:r>
              <a:rPr lang="pl-PL" dirty="0" smtClean="0"/>
              <a:t>Salaries</a:t>
            </a:r>
            <a:endParaRPr lang="pl-PL" dirty="0"/>
          </a:p>
        </p:txBody>
      </p:sp>
      <p:sp>
        <p:nvSpPr>
          <p:cNvPr id="3" name="Symbol zastępczy zawartości 2"/>
          <p:cNvSpPr>
            <a:spLocks noGrp="1"/>
          </p:cNvSpPr>
          <p:nvPr>
            <p:ph idx="1"/>
          </p:nvPr>
        </p:nvSpPr>
        <p:spPr>
          <a:xfrm>
            <a:off x="838200" y="1419225"/>
            <a:ext cx="11010900" cy="2174875"/>
          </a:xfrm>
        </p:spPr>
        <p:txBody>
          <a:bodyPr/>
          <a:lstStyle/>
          <a:p>
            <a:pPr marL="0" indent="0">
              <a:buNone/>
            </a:pPr>
            <a:r>
              <a:rPr lang="en-US" dirty="0" smtClean="0"/>
              <a:t>The </a:t>
            </a:r>
            <a:r>
              <a:rPr lang="en-US" dirty="0"/>
              <a:t>payroll policy is important especially because in the further part of the business plan, in the expected profit and loss account, detailed information on this subject will be needed. It should be assumed here how high the salaries of employees will be, and it is worth indicating what type of contract with a given person will be </a:t>
            </a:r>
            <a:r>
              <a:rPr lang="en-US" dirty="0" smtClean="0"/>
              <a:t>included</a:t>
            </a:r>
            <a:r>
              <a:rPr lang="pl-PL" dirty="0" smtClean="0"/>
              <a:t>.</a:t>
            </a:r>
            <a:endParaRPr lang="pl-PL" dirty="0"/>
          </a:p>
        </p:txBody>
      </p:sp>
      <p:sp>
        <p:nvSpPr>
          <p:cNvPr id="4" name="pole tekstowe 3"/>
          <p:cNvSpPr txBox="1"/>
          <p:nvPr/>
        </p:nvSpPr>
        <p:spPr>
          <a:xfrm>
            <a:off x="457200" y="3708400"/>
            <a:ext cx="11531600" cy="769441"/>
          </a:xfrm>
          <a:prstGeom prst="rect">
            <a:avLst/>
          </a:prstGeom>
          <a:noFill/>
        </p:spPr>
        <p:txBody>
          <a:bodyPr wrap="square" rtlCol="0">
            <a:spAutoFit/>
          </a:bodyPr>
          <a:lstStyle/>
          <a:p>
            <a:pPr algn="ctr"/>
            <a:r>
              <a:rPr lang="pl-PL" sz="4400" dirty="0" smtClean="0">
                <a:solidFill>
                  <a:prstClr val="black"/>
                </a:solidFill>
                <a:latin typeface="Calibri Light" panose="020F0302020204030204"/>
                <a:ea typeface="+mj-ea"/>
                <a:cs typeface="+mj-cs"/>
              </a:rPr>
              <a:t>Organizational Chart</a:t>
            </a:r>
            <a:endParaRPr lang="pl-PL" dirty="0"/>
          </a:p>
        </p:txBody>
      </p:sp>
      <p:sp>
        <p:nvSpPr>
          <p:cNvPr id="5" name="pole tekstowe 4"/>
          <p:cNvSpPr txBox="1"/>
          <p:nvPr/>
        </p:nvSpPr>
        <p:spPr>
          <a:xfrm>
            <a:off x="457200" y="4851400"/>
            <a:ext cx="11531600" cy="1643527"/>
          </a:xfrm>
          <a:prstGeom prst="rect">
            <a:avLst/>
          </a:prstGeom>
          <a:noFill/>
        </p:spPr>
        <p:txBody>
          <a:bodyPr wrap="square" rtlCol="0">
            <a:spAutoFit/>
          </a:bodyPr>
          <a:lstStyle/>
          <a:p>
            <a:pPr lvl="0">
              <a:lnSpc>
                <a:spcPct val="90000"/>
              </a:lnSpc>
              <a:spcBef>
                <a:spcPts val="1000"/>
              </a:spcBef>
            </a:pPr>
            <a:r>
              <a:rPr lang="en-US" sz="2800" dirty="0"/>
              <a:t/>
            </a:r>
            <a:br>
              <a:rPr lang="en-US" sz="2800" dirty="0"/>
            </a:br>
            <a:r>
              <a:rPr lang="en-US" sz="2800" dirty="0"/>
              <a:t>The organizational scheme should synthesize what has been included in previous subsections of this part of the business plan. Shareholders should ultimately determine the scope of their duties.</a:t>
            </a:r>
            <a:endParaRPr lang="pl-PL" sz="2800" dirty="0">
              <a:solidFill>
                <a:prstClr val="black"/>
              </a:solidFill>
            </a:endParaRPr>
          </a:p>
        </p:txBody>
      </p:sp>
    </p:spTree>
    <p:extLst>
      <p:ext uri="{BB962C8B-B14F-4D97-AF65-F5344CB8AC3E}">
        <p14:creationId xmlns:p14="http://schemas.microsoft.com/office/powerpoint/2010/main" val="5259938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en-US" dirty="0"/>
              <a:t/>
            </a:r>
            <a:br>
              <a:rPr lang="en-US" dirty="0"/>
            </a:br>
            <a:r>
              <a:rPr lang="pl-PL" dirty="0" smtClean="0"/>
              <a:t>VI. </a:t>
            </a:r>
            <a:r>
              <a:rPr lang="en-US" dirty="0" smtClean="0"/>
              <a:t>Business </a:t>
            </a:r>
            <a:r>
              <a:rPr lang="en-US" dirty="0"/>
              <a:t>financial plan and index analysis</a:t>
            </a:r>
            <a:endParaRPr lang="pl-PL" dirty="0"/>
          </a:p>
        </p:txBody>
      </p:sp>
      <p:sp>
        <p:nvSpPr>
          <p:cNvPr id="3" name="Symbol zastępczy zawartości 2"/>
          <p:cNvSpPr>
            <a:spLocks noGrp="1"/>
          </p:cNvSpPr>
          <p:nvPr>
            <p:ph idx="1"/>
          </p:nvPr>
        </p:nvSpPr>
        <p:spPr>
          <a:xfrm>
            <a:off x="838200" y="1690688"/>
            <a:ext cx="10769600" cy="4811712"/>
          </a:xfrm>
        </p:spPr>
        <p:txBody>
          <a:bodyPr>
            <a:normAutofit lnSpcReduction="10000"/>
          </a:bodyPr>
          <a:lstStyle/>
          <a:p>
            <a:pPr marL="0" indent="0">
              <a:buNone/>
            </a:pPr>
            <a:r>
              <a:rPr lang="en-US" dirty="0"/>
              <a:t/>
            </a:r>
            <a:br>
              <a:rPr lang="en-US" dirty="0"/>
            </a:br>
            <a:r>
              <a:rPr lang="en-US" dirty="0"/>
              <a:t>The financial plan is often treated as one of the most important elements of a business </a:t>
            </a:r>
            <a:r>
              <a:rPr lang="en-US" dirty="0" smtClean="0"/>
              <a:t>plan</a:t>
            </a:r>
            <a:r>
              <a:rPr lang="pl-PL" dirty="0" smtClean="0"/>
              <a:t>.</a:t>
            </a:r>
            <a:r>
              <a:rPr lang="en-US" dirty="0" smtClean="0"/>
              <a:t>The </a:t>
            </a:r>
            <a:r>
              <a:rPr lang="en-US" dirty="0"/>
              <a:t>financial plan usually consists of tabular financial statements in the form of budget, balance sheet, profit and loss account, cash flow statement and verbal comments. It should be prepared carefully and reliably, especially as it is based on it's decision to start or stop the planned investment. If it is written in order to attract investors, it should assume that the money invested in the enterprise will be reasonably spent, which may affect the expected profits. In this chapter of the business plan, in the comments on numerical values, there should be explanations of the causes of the presented financial phenomena and ways of achieving the main components of the subsequently prepared documents.</a:t>
            </a:r>
            <a:endParaRPr lang="pl-PL" dirty="0"/>
          </a:p>
        </p:txBody>
      </p:sp>
    </p:spTree>
    <p:extLst>
      <p:ext uri="{BB962C8B-B14F-4D97-AF65-F5344CB8AC3E}">
        <p14:creationId xmlns:p14="http://schemas.microsoft.com/office/powerpoint/2010/main" val="27551741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en-US" dirty="0"/>
              <a:t/>
            </a:r>
            <a:br>
              <a:rPr lang="en-US" dirty="0"/>
            </a:br>
            <a:r>
              <a:rPr lang="en-US" dirty="0"/>
              <a:t>Budget: revenues and </a:t>
            </a:r>
            <a:r>
              <a:rPr lang="en-US" dirty="0" smtClean="0"/>
              <a:t>costs</a:t>
            </a:r>
            <a:endParaRPr lang="pl-PL" dirty="0"/>
          </a:p>
        </p:txBody>
      </p:sp>
      <p:sp>
        <p:nvSpPr>
          <p:cNvPr id="3" name="Symbol zastępczy zawartości 2"/>
          <p:cNvSpPr>
            <a:spLocks noGrp="1"/>
          </p:cNvSpPr>
          <p:nvPr>
            <p:ph idx="1"/>
          </p:nvPr>
        </p:nvSpPr>
        <p:spPr>
          <a:xfrm>
            <a:off x="838200" y="1825625"/>
            <a:ext cx="10756900" cy="4351338"/>
          </a:xfrm>
        </p:spPr>
        <p:txBody>
          <a:bodyPr>
            <a:normAutofit/>
          </a:bodyPr>
          <a:lstStyle/>
          <a:p>
            <a:pPr marL="0" indent="0">
              <a:buNone/>
            </a:pPr>
            <a:r>
              <a:rPr lang="en-US" dirty="0"/>
              <a:t/>
            </a:r>
            <a:br>
              <a:rPr lang="en-US" dirty="0"/>
            </a:br>
            <a:r>
              <a:rPr lang="en-US" dirty="0"/>
              <a:t>The budget is a forecast of revenues and costs related to the company's operations in a given period. This financial plan should </a:t>
            </a:r>
            <a:r>
              <a:rPr lang="en-US" dirty="0" smtClean="0"/>
              <a:t>be</a:t>
            </a:r>
            <a:r>
              <a:rPr lang="pl-PL" dirty="0" smtClean="0"/>
              <a:t> as</a:t>
            </a:r>
            <a:r>
              <a:rPr lang="en-US" dirty="0" smtClean="0"/>
              <a:t> </a:t>
            </a:r>
            <a:r>
              <a:rPr lang="en-US" dirty="0"/>
              <a:t>detailed as </a:t>
            </a:r>
            <a:r>
              <a:rPr lang="en-US" dirty="0" smtClean="0"/>
              <a:t>possible. </a:t>
            </a:r>
            <a:r>
              <a:rPr lang="en-US" dirty="0"/>
              <a:t>Income and expenses should be presented generically. The budget should divide the revenues into internal ones, which result from own resources, as well as external </a:t>
            </a:r>
            <a:r>
              <a:rPr lang="en-US" dirty="0" smtClean="0"/>
              <a:t>ones</a:t>
            </a:r>
            <a:r>
              <a:rPr lang="pl-PL" dirty="0" smtClean="0"/>
              <a:t>.</a:t>
            </a:r>
            <a:r>
              <a:rPr lang="en-US" dirty="0" smtClean="0"/>
              <a:t> </a:t>
            </a:r>
            <a:r>
              <a:rPr lang="en-US" dirty="0"/>
              <a:t>When planning a budget for a longer period, it is worth calculating its structure and changes in individual values ​​over time.</a:t>
            </a:r>
            <a:endParaRPr lang="pl-PL" dirty="0"/>
          </a:p>
        </p:txBody>
      </p:sp>
    </p:spTree>
    <p:extLst>
      <p:ext uri="{BB962C8B-B14F-4D97-AF65-F5344CB8AC3E}">
        <p14:creationId xmlns:p14="http://schemas.microsoft.com/office/powerpoint/2010/main" val="8864327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en-US" dirty="0"/>
              <a:t/>
            </a:r>
            <a:br>
              <a:rPr lang="en-US" dirty="0"/>
            </a:br>
            <a:r>
              <a:rPr lang="en-US" dirty="0"/>
              <a:t>Expected business results</a:t>
            </a:r>
            <a:endParaRPr lang="pl-PL" dirty="0"/>
          </a:p>
        </p:txBody>
      </p:sp>
      <p:sp>
        <p:nvSpPr>
          <p:cNvPr id="3" name="Symbol zastępczy zawartości 2"/>
          <p:cNvSpPr>
            <a:spLocks noGrp="1"/>
          </p:cNvSpPr>
          <p:nvPr>
            <p:ph idx="1"/>
          </p:nvPr>
        </p:nvSpPr>
        <p:spPr/>
        <p:txBody>
          <a:bodyPr>
            <a:normAutofit/>
          </a:bodyPr>
          <a:lstStyle/>
          <a:p>
            <a:pPr marL="0" indent="0">
              <a:buNone/>
            </a:pPr>
            <a:r>
              <a:rPr lang="pl-PL" dirty="0" smtClean="0"/>
              <a:t>In this section</a:t>
            </a:r>
            <a:r>
              <a:rPr lang="en-US" dirty="0" smtClean="0"/>
              <a:t> </a:t>
            </a:r>
            <a:r>
              <a:rPr lang="en-US" dirty="0"/>
              <a:t>expected business results should be planned in the form of simplified documents: balance sheet, profit and loss account and cash flow statement. These documents should be prepared on the basis of detailed information in the following chapters of the business plan. </a:t>
            </a:r>
            <a:r>
              <a:rPr lang="pl-PL" dirty="0" smtClean="0"/>
              <a:t>This part is </a:t>
            </a:r>
            <a:r>
              <a:rPr lang="en-US" dirty="0" smtClean="0"/>
              <a:t>a </a:t>
            </a:r>
            <a:r>
              <a:rPr lang="en-US" dirty="0"/>
              <a:t>summary of the planned results of the company's operations, which is why it is particularly important from the point of view of both owners and potential investors.</a:t>
            </a:r>
            <a:endParaRPr lang="pl-PL" dirty="0"/>
          </a:p>
        </p:txBody>
      </p:sp>
    </p:spTree>
    <p:extLst>
      <p:ext uri="{BB962C8B-B14F-4D97-AF65-F5344CB8AC3E}">
        <p14:creationId xmlns:p14="http://schemas.microsoft.com/office/powerpoint/2010/main" val="11610237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en-US" dirty="0" smtClean="0"/>
              <a:t>Indicator </a:t>
            </a:r>
            <a:r>
              <a:rPr lang="en-US" dirty="0"/>
              <a:t>analysis</a:t>
            </a:r>
            <a:endParaRPr lang="pl-PL" dirty="0"/>
          </a:p>
        </p:txBody>
      </p:sp>
      <p:sp>
        <p:nvSpPr>
          <p:cNvPr id="3" name="Symbol zastępczy zawartości 2"/>
          <p:cNvSpPr>
            <a:spLocks noGrp="1"/>
          </p:cNvSpPr>
          <p:nvPr>
            <p:ph idx="1"/>
          </p:nvPr>
        </p:nvSpPr>
        <p:spPr/>
        <p:txBody>
          <a:bodyPr>
            <a:normAutofit/>
          </a:bodyPr>
          <a:lstStyle/>
          <a:p>
            <a:pPr marL="0" indent="0">
              <a:buNone/>
            </a:pPr>
            <a:r>
              <a:rPr lang="en-US" dirty="0"/>
              <a:t/>
            </a:r>
            <a:br>
              <a:rPr lang="en-US" dirty="0"/>
            </a:br>
            <a:r>
              <a:rPr lang="en-US" dirty="0" smtClean="0"/>
              <a:t>The</a:t>
            </a:r>
            <a:r>
              <a:rPr lang="pl-PL" dirty="0"/>
              <a:t> </a:t>
            </a:r>
            <a:r>
              <a:rPr lang="pl-PL" dirty="0" smtClean="0"/>
              <a:t>indicator </a:t>
            </a:r>
            <a:r>
              <a:rPr lang="en-US" dirty="0" smtClean="0"/>
              <a:t>analysis </a:t>
            </a:r>
            <a:r>
              <a:rPr lang="en-US" dirty="0"/>
              <a:t>complements the analysis of the balance sheet, profit and loss account and cash flow statement. The data for calculating individual indicators come from the </a:t>
            </a:r>
            <a:r>
              <a:rPr lang="en-US" dirty="0" smtClean="0"/>
              <a:t>company's </a:t>
            </a:r>
            <a:r>
              <a:rPr lang="en-US" dirty="0"/>
              <a:t>report documents. In this </a:t>
            </a:r>
            <a:r>
              <a:rPr lang="en-US" dirty="0" smtClean="0"/>
              <a:t>part, </a:t>
            </a:r>
            <a:r>
              <a:rPr lang="en-US" dirty="0"/>
              <a:t>you should calculate the indicators that will be used to analyze the planned financial performance of the company, taking into account such thematic groups as: profitability (profitability), current financial liquidity and debt servicing capacity. It is estimated that the ratio analysis is the most effective method of financial analysis, as financial indicators allow the company to be controlled, both for the needs of ongoing evaluation and for long-term forecasting of finance</a:t>
            </a:r>
            <a:endParaRPr lang="pl-PL" dirty="0"/>
          </a:p>
        </p:txBody>
      </p:sp>
    </p:spTree>
    <p:extLst>
      <p:ext uri="{BB962C8B-B14F-4D97-AF65-F5344CB8AC3E}">
        <p14:creationId xmlns:p14="http://schemas.microsoft.com/office/powerpoint/2010/main" val="14101337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177801"/>
            <a:ext cx="10515600" cy="1512888"/>
          </a:xfrm>
        </p:spPr>
        <p:txBody>
          <a:bodyPr>
            <a:normAutofit/>
          </a:bodyPr>
          <a:lstStyle/>
          <a:p>
            <a:pPr algn="ctr"/>
            <a:r>
              <a:rPr lang="en-US" dirty="0"/>
              <a:t>Analysis of chances of success and risk, barriers to the implementation of the idea</a:t>
            </a:r>
            <a:endParaRPr lang="pl-PL" dirty="0"/>
          </a:p>
        </p:txBody>
      </p:sp>
      <p:sp>
        <p:nvSpPr>
          <p:cNvPr id="3" name="Symbol zastępczy zawartości 2"/>
          <p:cNvSpPr>
            <a:spLocks noGrp="1"/>
          </p:cNvSpPr>
          <p:nvPr>
            <p:ph idx="1"/>
          </p:nvPr>
        </p:nvSpPr>
        <p:spPr>
          <a:xfrm>
            <a:off x="838200" y="1825625"/>
            <a:ext cx="10515600" cy="1285875"/>
          </a:xfrm>
        </p:spPr>
        <p:txBody>
          <a:bodyPr/>
          <a:lstStyle/>
          <a:p>
            <a:pPr marL="0" indent="0">
              <a:buNone/>
            </a:pPr>
            <a:r>
              <a:rPr lang="en-US" dirty="0" smtClean="0"/>
              <a:t>This </a:t>
            </a:r>
            <a:r>
              <a:rPr lang="en-US" dirty="0"/>
              <a:t>part of the business plan is a </a:t>
            </a:r>
            <a:r>
              <a:rPr lang="en-US" dirty="0" smtClean="0"/>
              <a:t>summary</a:t>
            </a:r>
            <a:r>
              <a:rPr lang="en-US" dirty="0"/>
              <a:t>. It indicates the main threats </a:t>
            </a:r>
            <a:r>
              <a:rPr lang="en-US" dirty="0" smtClean="0"/>
              <a:t>f</a:t>
            </a:r>
            <a:r>
              <a:rPr lang="pl-PL" dirty="0" smtClean="0"/>
              <a:t>or</a:t>
            </a:r>
            <a:r>
              <a:rPr lang="en-US" dirty="0" smtClean="0"/>
              <a:t> </a:t>
            </a:r>
            <a:r>
              <a:rPr lang="en-US" dirty="0"/>
              <a:t>the company and how the company intends to deal with them.</a:t>
            </a:r>
            <a:endParaRPr lang="pl-PL" dirty="0"/>
          </a:p>
        </p:txBody>
      </p:sp>
      <p:sp>
        <p:nvSpPr>
          <p:cNvPr id="4" name="pole tekstowe 3"/>
          <p:cNvSpPr txBox="1"/>
          <p:nvPr/>
        </p:nvSpPr>
        <p:spPr>
          <a:xfrm>
            <a:off x="838200" y="3151189"/>
            <a:ext cx="10807700" cy="1046440"/>
          </a:xfrm>
          <a:prstGeom prst="rect">
            <a:avLst/>
          </a:prstGeom>
          <a:noFill/>
        </p:spPr>
        <p:txBody>
          <a:bodyPr wrap="square" rtlCol="0">
            <a:spAutoFit/>
          </a:bodyPr>
          <a:lstStyle/>
          <a:p>
            <a:pPr algn="ctr"/>
            <a:r>
              <a:rPr lang="en-US" dirty="0"/>
              <a:t/>
            </a:r>
            <a:br>
              <a:rPr lang="en-US" dirty="0"/>
            </a:br>
            <a:r>
              <a:rPr lang="pl-PL" sz="4400" dirty="0" smtClean="0">
                <a:latin typeface="+mj-lt"/>
              </a:rPr>
              <a:t>VII. </a:t>
            </a:r>
            <a:r>
              <a:rPr lang="en-US" sz="4400" dirty="0" smtClean="0">
                <a:latin typeface="+mj-lt"/>
                <a:ea typeface="+mj-ea"/>
                <a:cs typeface="+mj-cs"/>
              </a:rPr>
              <a:t>Schedule </a:t>
            </a:r>
            <a:r>
              <a:rPr lang="en-US" sz="4400" dirty="0">
                <a:latin typeface="+mj-lt"/>
                <a:ea typeface="+mj-ea"/>
                <a:cs typeface="+mj-cs"/>
              </a:rPr>
              <a:t>of activities</a:t>
            </a:r>
            <a:endParaRPr lang="pl-PL" sz="4400" dirty="0">
              <a:latin typeface="+mj-lt"/>
              <a:ea typeface="+mj-ea"/>
              <a:cs typeface="+mj-cs"/>
            </a:endParaRPr>
          </a:p>
        </p:txBody>
      </p:sp>
      <p:sp>
        <p:nvSpPr>
          <p:cNvPr id="5" name="pole tekstowe 4"/>
          <p:cNvSpPr txBox="1"/>
          <p:nvPr/>
        </p:nvSpPr>
        <p:spPr>
          <a:xfrm>
            <a:off x="622300" y="4197629"/>
            <a:ext cx="11239500" cy="1255728"/>
          </a:xfrm>
          <a:prstGeom prst="rect">
            <a:avLst/>
          </a:prstGeom>
          <a:noFill/>
        </p:spPr>
        <p:txBody>
          <a:bodyPr wrap="square" rtlCol="0">
            <a:spAutoFit/>
          </a:bodyPr>
          <a:lstStyle/>
          <a:p>
            <a:pPr lvl="0">
              <a:lnSpc>
                <a:spcPct val="90000"/>
              </a:lnSpc>
              <a:spcBef>
                <a:spcPts val="1000"/>
              </a:spcBef>
            </a:pPr>
            <a:r>
              <a:rPr lang="en-US" sz="2800" dirty="0"/>
              <a:t>This part of the business plan helps you plan activities related to running your business step by step. Thanks to the schedule, it will be easier to implement individual elements and </a:t>
            </a:r>
            <a:r>
              <a:rPr lang="pl-PL" sz="2800" dirty="0" smtClean="0"/>
              <a:t>delegate them to relevant people.</a:t>
            </a:r>
            <a:endParaRPr lang="pl-PL" sz="2800" dirty="0">
              <a:solidFill>
                <a:prstClr val="black"/>
              </a:solidFill>
            </a:endParaRPr>
          </a:p>
        </p:txBody>
      </p:sp>
      <p:sp>
        <p:nvSpPr>
          <p:cNvPr id="6" name="pole tekstowe 5"/>
          <p:cNvSpPr txBox="1"/>
          <p:nvPr/>
        </p:nvSpPr>
        <p:spPr>
          <a:xfrm>
            <a:off x="393700" y="5658129"/>
            <a:ext cx="11468100" cy="923330"/>
          </a:xfrm>
          <a:prstGeom prst="rect">
            <a:avLst/>
          </a:prstGeom>
          <a:noFill/>
        </p:spPr>
        <p:txBody>
          <a:bodyPr wrap="square" rtlCol="0">
            <a:spAutoFit/>
          </a:bodyPr>
          <a:lstStyle/>
          <a:p>
            <a:r>
              <a:rPr lang="en-US" i="1"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p>
        </p:txBody>
      </p:sp>
    </p:spTree>
    <p:extLst>
      <p:ext uri="{BB962C8B-B14F-4D97-AF65-F5344CB8AC3E}">
        <p14:creationId xmlns:p14="http://schemas.microsoft.com/office/powerpoint/2010/main" val="877910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What should business plan consist of?</a:t>
            </a:r>
            <a:endParaRPr lang="pl-PL" dirty="0"/>
          </a:p>
        </p:txBody>
      </p:sp>
      <p:sp>
        <p:nvSpPr>
          <p:cNvPr id="3" name="Symbol zastępczy zawartości 2"/>
          <p:cNvSpPr>
            <a:spLocks noGrp="1"/>
          </p:cNvSpPr>
          <p:nvPr>
            <p:ph idx="1"/>
          </p:nvPr>
        </p:nvSpPr>
        <p:spPr/>
        <p:txBody>
          <a:bodyPr lIns="72000"/>
          <a:lstStyle/>
          <a:p>
            <a:pPr marL="571500" indent="-571500">
              <a:buFont typeface="+mj-lt"/>
              <a:buAutoNum type="romanUcPeriod"/>
            </a:pPr>
            <a:r>
              <a:rPr lang="pl-PL" dirty="0" smtClean="0"/>
              <a:t>Enteprise general characteristic </a:t>
            </a:r>
          </a:p>
          <a:p>
            <a:pPr marL="571500" indent="-571500">
              <a:buFont typeface="+mj-lt"/>
              <a:buAutoNum type="romanUcPeriod"/>
            </a:pPr>
            <a:r>
              <a:rPr lang="pl-PL" dirty="0" smtClean="0"/>
              <a:t>Market analysis and marketing plan </a:t>
            </a:r>
          </a:p>
          <a:p>
            <a:pPr marL="571500" indent="-571500">
              <a:buFont typeface="+mj-lt"/>
              <a:buAutoNum type="romanUcPeriod"/>
            </a:pPr>
            <a:r>
              <a:rPr lang="pl-PL" dirty="0" smtClean="0"/>
              <a:t>Strategig analysis </a:t>
            </a:r>
          </a:p>
          <a:p>
            <a:pPr marL="571500" indent="-571500">
              <a:buFont typeface="+mj-lt"/>
              <a:buAutoNum type="romanUcPeriod"/>
            </a:pPr>
            <a:r>
              <a:rPr lang="pl-PL" dirty="0" smtClean="0"/>
              <a:t>Technical / operational plan </a:t>
            </a:r>
          </a:p>
          <a:p>
            <a:pPr marL="571500" indent="-571500">
              <a:buFont typeface="+mj-lt"/>
              <a:buAutoNum type="romanUcPeriod"/>
            </a:pPr>
            <a:r>
              <a:rPr lang="pl-PL" dirty="0" smtClean="0"/>
              <a:t>Organiational structure and headcount plan </a:t>
            </a:r>
          </a:p>
          <a:p>
            <a:pPr marL="571500" indent="-571500">
              <a:buFont typeface="+mj-lt"/>
              <a:buAutoNum type="romanUcPeriod"/>
            </a:pPr>
            <a:r>
              <a:rPr lang="pl-PL" dirty="0" smtClean="0"/>
              <a:t>Financial plan and indicator analysis </a:t>
            </a:r>
          </a:p>
          <a:p>
            <a:pPr marL="571500" indent="-571500">
              <a:buFont typeface="+mj-lt"/>
              <a:buAutoNum type="romanUcPeriod"/>
            </a:pPr>
            <a:r>
              <a:rPr lang="pl-PL" dirty="0" smtClean="0"/>
              <a:t>Timeliness of actions </a:t>
            </a:r>
            <a:endParaRPr lang="pl-PL" dirty="0"/>
          </a:p>
        </p:txBody>
      </p:sp>
    </p:spTree>
    <p:extLst>
      <p:ext uri="{BB962C8B-B14F-4D97-AF65-F5344CB8AC3E}">
        <p14:creationId xmlns:p14="http://schemas.microsoft.com/office/powerpoint/2010/main" val="2800303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11200" y="431801"/>
            <a:ext cx="10236200" cy="1422400"/>
          </a:xfrm>
        </p:spPr>
        <p:txBody>
          <a:bodyPr>
            <a:normAutofit fontScale="90000"/>
          </a:bodyPr>
          <a:lstStyle/>
          <a:p>
            <a:pPr algn="ctr"/>
            <a:r>
              <a:rPr lang="pl-PL" b="1" dirty="0" smtClean="0"/>
              <a:t/>
            </a:r>
            <a:br>
              <a:rPr lang="pl-PL" b="1" dirty="0" smtClean="0"/>
            </a:br>
            <a:r>
              <a:rPr lang="pl-PL" b="1" dirty="0" smtClean="0"/>
              <a:t>I. </a:t>
            </a:r>
            <a:r>
              <a:rPr lang="pl-PL" b="1" dirty="0" err="1" smtClean="0"/>
              <a:t>Enteprise</a:t>
            </a:r>
            <a:r>
              <a:rPr lang="pl-PL" b="1" dirty="0" smtClean="0"/>
              <a:t> </a:t>
            </a:r>
            <a:r>
              <a:rPr lang="pl-PL" b="1" dirty="0"/>
              <a:t>general characteristic </a:t>
            </a:r>
            <a:r>
              <a:rPr lang="pl-PL" dirty="0"/>
              <a:t/>
            </a:r>
            <a:br>
              <a:rPr lang="pl-PL" dirty="0"/>
            </a:br>
            <a:r>
              <a:rPr lang="pl-PL" b="1" dirty="0" smtClean="0"/>
              <a:t/>
            </a:r>
            <a:br>
              <a:rPr lang="pl-PL" b="1" dirty="0" smtClean="0"/>
            </a:br>
            <a:endParaRPr lang="pl-PL" b="1" dirty="0"/>
          </a:p>
        </p:txBody>
      </p:sp>
      <p:sp>
        <p:nvSpPr>
          <p:cNvPr id="3" name="Symbol zastępczy zawartości 2"/>
          <p:cNvSpPr>
            <a:spLocks noGrp="1"/>
          </p:cNvSpPr>
          <p:nvPr>
            <p:ph idx="1"/>
          </p:nvPr>
        </p:nvSpPr>
        <p:spPr>
          <a:xfrm>
            <a:off x="838200" y="1690689"/>
            <a:ext cx="10515600" cy="4775200"/>
          </a:xfrm>
        </p:spPr>
        <p:txBody>
          <a:bodyPr>
            <a:normAutofit/>
          </a:bodyPr>
          <a:lstStyle/>
          <a:p>
            <a:pPr marL="0" indent="0">
              <a:buNone/>
            </a:pPr>
            <a:r>
              <a:rPr lang="pl-PL" dirty="0" smtClean="0">
                <a:latin typeface="+mj-lt"/>
              </a:rPr>
              <a:t>It is crucial, as it provide the general overview of our plans in the very beginning of the document. On that basis potential investors decide whether they want to read the rest of document. </a:t>
            </a:r>
          </a:p>
          <a:p>
            <a:pPr marL="0" indent="0">
              <a:buNone/>
            </a:pPr>
            <a:r>
              <a:rPr lang="pl-PL" dirty="0" smtClean="0">
                <a:latin typeface="+mj-lt"/>
              </a:rPr>
              <a:t>It should consist of:</a:t>
            </a:r>
            <a:endParaRPr lang="pl-PL" dirty="0">
              <a:latin typeface="+mj-lt"/>
            </a:endParaRPr>
          </a:p>
          <a:p>
            <a:pPr marL="514350" indent="-514350">
              <a:buFont typeface="+mj-lt"/>
              <a:buAutoNum type="arabicPeriod"/>
            </a:pPr>
            <a:r>
              <a:rPr lang="pl-PL" dirty="0" smtClean="0">
                <a:latin typeface="+mj-lt"/>
              </a:rPr>
              <a:t>Company’s mission and vission </a:t>
            </a:r>
            <a:endParaRPr lang="pl-PL" dirty="0">
              <a:latin typeface="+mj-lt"/>
            </a:endParaRPr>
          </a:p>
          <a:p>
            <a:pPr marL="514350" indent="-514350">
              <a:buFont typeface="+mj-lt"/>
              <a:buAutoNum type="arabicPeriod"/>
            </a:pPr>
            <a:r>
              <a:rPr lang="pl-PL" dirty="0" smtClean="0">
                <a:latin typeface="+mj-lt"/>
              </a:rPr>
              <a:t>Name nad logo of the enterprise </a:t>
            </a:r>
            <a:endParaRPr lang="pl-PL" dirty="0">
              <a:latin typeface="+mj-lt"/>
            </a:endParaRPr>
          </a:p>
          <a:p>
            <a:pPr marL="514350" indent="-514350">
              <a:buFont typeface="+mj-lt"/>
              <a:buAutoNum type="arabicPeriod"/>
            </a:pPr>
            <a:r>
              <a:rPr lang="pl-PL" dirty="0" smtClean="0">
                <a:latin typeface="+mj-lt"/>
              </a:rPr>
              <a:t>Legal entity and form under which the company will be set up </a:t>
            </a:r>
            <a:endParaRPr lang="pl-PL" dirty="0">
              <a:latin typeface="+mj-lt"/>
            </a:endParaRPr>
          </a:p>
          <a:p>
            <a:pPr marL="514350" indent="-514350">
              <a:buFont typeface="+mj-lt"/>
              <a:buAutoNum type="arabicPeriod"/>
            </a:pPr>
            <a:r>
              <a:rPr lang="pl-PL" dirty="0" smtClean="0">
                <a:latin typeface="+mj-lt"/>
              </a:rPr>
              <a:t>Presentation of details of owners </a:t>
            </a:r>
            <a:endParaRPr lang="pl-PL" dirty="0">
              <a:latin typeface="+mj-lt"/>
            </a:endParaRPr>
          </a:p>
          <a:p>
            <a:pPr marL="514350" indent="-514350">
              <a:buFont typeface="+mj-lt"/>
              <a:buAutoNum type="arabicPeriod"/>
            </a:pPr>
            <a:r>
              <a:rPr lang="pl-PL" dirty="0" smtClean="0">
                <a:latin typeface="+mj-lt"/>
              </a:rPr>
              <a:t>Location of the company, branch and purpose </a:t>
            </a:r>
            <a:endParaRPr lang="pl-PL" dirty="0">
              <a:latin typeface="+mj-lt"/>
            </a:endParaRPr>
          </a:p>
          <a:p>
            <a:pPr marL="514350" indent="-514350">
              <a:buFont typeface="+mj-lt"/>
              <a:buAutoNum type="arabicPeriod"/>
            </a:pPr>
            <a:endParaRPr lang="pl-PL" dirty="0"/>
          </a:p>
        </p:txBody>
      </p:sp>
    </p:spTree>
    <p:extLst>
      <p:ext uri="{BB962C8B-B14F-4D97-AF65-F5344CB8AC3E}">
        <p14:creationId xmlns:p14="http://schemas.microsoft.com/office/powerpoint/2010/main" val="562199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1. </a:t>
            </a:r>
            <a:r>
              <a:rPr lang="en-GB" dirty="0" smtClean="0"/>
              <a:t>Mission</a:t>
            </a:r>
            <a:r>
              <a:rPr lang="pl-PL" dirty="0" smtClean="0"/>
              <a:t>, vision and key aims of the company</a:t>
            </a:r>
            <a:endParaRPr lang="pl-PL" dirty="0"/>
          </a:p>
        </p:txBody>
      </p:sp>
      <p:sp>
        <p:nvSpPr>
          <p:cNvPr id="3" name="Symbol zastępczy zawartości 2"/>
          <p:cNvSpPr>
            <a:spLocks noGrp="1"/>
          </p:cNvSpPr>
          <p:nvPr>
            <p:ph idx="1"/>
          </p:nvPr>
        </p:nvSpPr>
        <p:spPr/>
        <p:txBody>
          <a:bodyPr/>
          <a:lstStyle/>
          <a:p>
            <a:pPr marL="0" indent="0">
              <a:buNone/>
            </a:pPr>
            <a:r>
              <a:rPr lang="pl-PL" dirty="0" smtClean="0">
                <a:latin typeface="+mj-lt"/>
              </a:rPr>
              <a:t>One of ther first steps of business plan creation is to confirm the mission and vission of the industry. They should be clear and coheret. </a:t>
            </a:r>
            <a:endParaRPr lang="pl-PL" dirty="0">
              <a:latin typeface="+mj-lt"/>
            </a:endParaRPr>
          </a:p>
          <a:p>
            <a:pPr marL="0" indent="0">
              <a:buNone/>
            </a:pPr>
            <a:r>
              <a:rPr lang="pl-PL" dirty="0" smtClean="0">
                <a:latin typeface="+mj-lt"/>
              </a:rPr>
              <a:t>Mission is the most important of added value of our company and our generic aim, what we will do different than others. </a:t>
            </a:r>
            <a:endParaRPr lang="pl-PL" dirty="0">
              <a:latin typeface="+mj-lt"/>
            </a:endParaRPr>
          </a:p>
          <a:p>
            <a:pPr marL="0" indent="0">
              <a:buNone/>
            </a:pPr>
            <a:r>
              <a:rPr lang="pl-PL" dirty="0" smtClean="0">
                <a:latin typeface="+mj-lt"/>
              </a:rPr>
              <a:t>Vision is an image of how comapny would look like in the future. </a:t>
            </a:r>
          </a:p>
        </p:txBody>
      </p:sp>
    </p:spTree>
    <p:extLst>
      <p:ext uri="{BB962C8B-B14F-4D97-AF65-F5344CB8AC3E}">
        <p14:creationId xmlns:p14="http://schemas.microsoft.com/office/powerpoint/2010/main" val="2182443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2. BRAND NAME AND LOGO</a:t>
            </a:r>
            <a:endParaRPr lang="pl-PL" dirty="0"/>
          </a:p>
        </p:txBody>
      </p:sp>
      <p:sp>
        <p:nvSpPr>
          <p:cNvPr id="3" name="Symbol zastępczy zawartości 2"/>
          <p:cNvSpPr>
            <a:spLocks noGrp="1"/>
          </p:cNvSpPr>
          <p:nvPr>
            <p:ph idx="1"/>
          </p:nvPr>
        </p:nvSpPr>
        <p:spPr>
          <a:xfrm>
            <a:off x="571500" y="1397000"/>
            <a:ext cx="11366500" cy="5130800"/>
          </a:xfrm>
        </p:spPr>
        <p:txBody>
          <a:bodyPr>
            <a:normAutofit/>
          </a:bodyPr>
          <a:lstStyle/>
          <a:p>
            <a:pPr marL="0" indent="0">
              <a:buNone/>
            </a:pPr>
            <a:r>
              <a:rPr lang="pl-PL" dirty="0" smtClean="0">
                <a:latin typeface="+mj-lt"/>
              </a:rPr>
              <a:t>Name of the company is crucial for its popularity and recogniztion around potential customers. Those are key things that should be applied when creating a new brand name:</a:t>
            </a:r>
            <a:endParaRPr lang="pl-PL" dirty="0">
              <a:latin typeface="+mj-lt"/>
            </a:endParaRPr>
          </a:p>
          <a:p>
            <a:r>
              <a:rPr lang="pl-PL" dirty="0" smtClean="0">
                <a:latin typeface="+mj-lt"/>
              </a:rPr>
              <a:t>It should be easy to remember, not too complex, and should avoid obsious similarites </a:t>
            </a:r>
          </a:p>
          <a:p>
            <a:r>
              <a:rPr lang="pl-PL" dirty="0" smtClean="0">
                <a:latin typeface="+mj-lt"/>
              </a:rPr>
              <a:t>To some extent should be alligned with the company’s mission and products </a:t>
            </a:r>
          </a:p>
          <a:p>
            <a:r>
              <a:rPr lang="pl-PL" dirty="0" smtClean="0">
                <a:latin typeface="+mj-lt"/>
              </a:rPr>
              <a:t>It should be alligned with regional and culture specific variances </a:t>
            </a:r>
          </a:p>
          <a:p>
            <a:r>
              <a:rPr lang="pl-PL" dirty="0" smtClean="0">
                <a:latin typeface="+mj-lt"/>
              </a:rPr>
              <a:t>Should be verified agains any negative connotations </a:t>
            </a:r>
            <a:endParaRPr lang="pl-PL" dirty="0">
              <a:latin typeface="+mj-lt"/>
            </a:endParaRPr>
          </a:p>
          <a:p>
            <a:r>
              <a:rPr lang="pl-PL" dirty="0" smtClean="0">
                <a:latin typeface="+mj-lt"/>
              </a:rPr>
              <a:t>Should be easily adaptable into foreing languages </a:t>
            </a:r>
            <a:endParaRPr lang="pl-PL" dirty="0">
              <a:latin typeface="+mj-lt"/>
            </a:endParaRPr>
          </a:p>
          <a:p>
            <a:r>
              <a:rPr lang="pl-PL" dirty="0" smtClean="0">
                <a:latin typeface="+mj-lt"/>
              </a:rPr>
              <a:t>Should be focused on target group </a:t>
            </a:r>
            <a:endParaRPr lang="pl-PL" dirty="0">
              <a:latin typeface="+mj-lt"/>
            </a:endParaRPr>
          </a:p>
          <a:p>
            <a:pPr marL="0" indent="0">
              <a:buNone/>
            </a:pPr>
            <a:endParaRPr lang="pl-PL" dirty="0"/>
          </a:p>
          <a:p>
            <a:pPr marL="0" indent="0">
              <a:buNone/>
            </a:pPr>
            <a:endParaRPr lang="pl-PL" dirty="0"/>
          </a:p>
        </p:txBody>
      </p:sp>
    </p:spTree>
    <p:extLst>
      <p:ext uri="{BB962C8B-B14F-4D97-AF65-F5344CB8AC3E}">
        <p14:creationId xmlns:p14="http://schemas.microsoft.com/office/powerpoint/2010/main" val="522276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149225"/>
            <a:ext cx="10515600" cy="1325563"/>
          </a:xfrm>
        </p:spPr>
        <p:txBody>
          <a:bodyPr/>
          <a:lstStyle/>
          <a:p>
            <a:pPr algn="ctr"/>
            <a:r>
              <a:rPr lang="pl-PL" dirty="0"/>
              <a:t>LOGO</a:t>
            </a:r>
          </a:p>
        </p:txBody>
      </p:sp>
      <p:sp>
        <p:nvSpPr>
          <p:cNvPr id="3" name="Symbol zastępczy zawartości 2"/>
          <p:cNvSpPr>
            <a:spLocks noGrp="1"/>
          </p:cNvSpPr>
          <p:nvPr>
            <p:ph idx="1"/>
          </p:nvPr>
        </p:nvSpPr>
        <p:spPr>
          <a:xfrm>
            <a:off x="838200" y="1155700"/>
            <a:ext cx="10807700" cy="5333999"/>
          </a:xfrm>
        </p:spPr>
        <p:txBody>
          <a:bodyPr>
            <a:normAutofit/>
          </a:bodyPr>
          <a:lstStyle/>
          <a:p>
            <a:pPr marL="0" indent="0">
              <a:buNone/>
            </a:pPr>
            <a:endParaRPr lang="pl-PL" dirty="0" smtClean="0"/>
          </a:p>
          <a:p>
            <a:pPr marL="0" indent="0">
              <a:buNone/>
            </a:pPr>
            <a:r>
              <a:rPr lang="pl-PL" dirty="0" smtClean="0">
                <a:latin typeface="+mj-lt"/>
              </a:rPr>
              <a:t>Logo is one of the core fundaments of brand building. It should enable recognition among other competetors on the market. Key things to be taken under consideration:</a:t>
            </a:r>
          </a:p>
          <a:p>
            <a:r>
              <a:rPr lang="pl-PL" dirty="0" smtClean="0">
                <a:latin typeface="+mj-lt"/>
              </a:rPr>
              <a:t>Should be correctly created in line with craft’s regulations: correct fonts, techniques, size and proportions</a:t>
            </a:r>
            <a:endParaRPr lang="pl-PL" dirty="0">
              <a:latin typeface="+mj-lt"/>
            </a:endParaRPr>
          </a:p>
          <a:p>
            <a:r>
              <a:rPr lang="pl-PL" dirty="0" smtClean="0">
                <a:latin typeface="+mj-lt"/>
              </a:rPr>
              <a:t>Should be in line with company’s vision, products and history </a:t>
            </a:r>
            <a:endParaRPr lang="pl-PL" dirty="0">
              <a:latin typeface="+mj-lt"/>
            </a:endParaRPr>
          </a:p>
          <a:p>
            <a:r>
              <a:rPr lang="pl-PL" dirty="0" smtClean="0">
                <a:latin typeface="+mj-lt"/>
              </a:rPr>
              <a:t>It should be unique and original </a:t>
            </a:r>
          </a:p>
          <a:p>
            <a:r>
              <a:rPr lang="pl-PL" dirty="0" smtClean="0">
                <a:latin typeface="+mj-lt"/>
              </a:rPr>
              <a:t>Should be intriguing, rememberable and have good impressions </a:t>
            </a:r>
            <a:endParaRPr lang="pl-PL" dirty="0">
              <a:latin typeface="+mj-lt"/>
            </a:endParaRPr>
          </a:p>
          <a:p>
            <a:r>
              <a:rPr lang="pl-PL" dirty="0" smtClean="0">
                <a:latin typeface="+mj-lt"/>
              </a:rPr>
              <a:t>We should remember about any religic, cultural, social connotations </a:t>
            </a:r>
            <a:endParaRPr lang="pl-PL" dirty="0">
              <a:latin typeface="+mj-lt"/>
            </a:endParaRPr>
          </a:p>
          <a:p>
            <a:pPr marL="0" indent="0">
              <a:buNone/>
            </a:pPr>
            <a:endParaRPr lang="pl-PL" dirty="0"/>
          </a:p>
        </p:txBody>
      </p:sp>
    </p:spTree>
    <p:extLst>
      <p:ext uri="{BB962C8B-B14F-4D97-AF65-F5344CB8AC3E}">
        <p14:creationId xmlns:p14="http://schemas.microsoft.com/office/powerpoint/2010/main" val="40990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3. </a:t>
            </a:r>
            <a:r>
              <a:rPr lang="pl-PL" dirty="0" err="1" smtClean="0"/>
              <a:t>Organizational</a:t>
            </a:r>
            <a:r>
              <a:rPr lang="pl-PL" dirty="0" smtClean="0"/>
              <a:t> and legal entity</a:t>
            </a:r>
            <a:endParaRPr lang="pl-PL" dirty="0"/>
          </a:p>
        </p:txBody>
      </p:sp>
      <p:sp>
        <p:nvSpPr>
          <p:cNvPr id="3" name="Symbol zastępczy zawartości 2"/>
          <p:cNvSpPr>
            <a:spLocks noGrp="1"/>
          </p:cNvSpPr>
          <p:nvPr>
            <p:ph idx="1"/>
          </p:nvPr>
        </p:nvSpPr>
        <p:spPr/>
        <p:txBody>
          <a:bodyPr>
            <a:normAutofit/>
          </a:bodyPr>
          <a:lstStyle/>
          <a:p>
            <a:pPr marL="0" indent="0">
              <a:buNone/>
            </a:pPr>
            <a:r>
              <a:rPr lang="pl-PL" dirty="0" smtClean="0">
                <a:latin typeface="+mj-lt"/>
              </a:rPr>
              <a:t>Business activity can be handled under different legal and organizational entities. It is crucial to choose the form which is in line with the company’s aims and strategy, and then to organize all of the formal structues regarding the laws around specific entities. The form not only defines the way who and how represents the company, but also the specific cost and profit division, obligations of stake holders, employees regulations. </a:t>
            </a:r>
          </a:p>
          <a:p>
            <a:pPr marL="0" indent="0">
              <a:buNone/>
            </a:pPr>
            <a:endParaRPr lang="pl-PL" dirty="0"/>
          </a:p>
        </p:txBody>
      </p:sp>
    </p:spTree>
    <p:extLst>
      <p:ext uri="{BB962C8B-B14F-4D97-AF65-F5344CB8AC3E}">
        <p14:creationId xmlns:p14="http://schemas.microsoft.com/office/powerpoint/2010/main" val="1083621890"/>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1998</Words>
  <Application>Microsoft Office PowerPoint</Application>
  <PresentationFormat>Panoramiczny</PresentationFormat>
  <Paragraphs>133</Paragraphs>
  <Slides>36</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36</vt:i4>
      </vt:variant>
    </vt:vector>
  </HeadingPairs>
  <TitlesOfParts>
    <vt:vector size="40" baseType="lpstr">
      <vt:lpstr>Arial</vt:lpstr>
      <vt:lpstr>Calibri</vt:lpstr>
      <vt:lpstr>Calibri Light</vt:lpstr>
      <vt:lpstr>Motyw pakietu Office</vt:lpstr>
      <vt:lpstr>Prezentacja programu PowerPoint</vt:lpstr>
      <vt:lpstr>How can we explain business plan?</vt:lpstr>
      <vt:lpstr>What is the purpose of business plan?</vt:lpstr>
      <vt:lpstr>What should business plan consist of?</vt:lpstr>
      <vt:lpstr> I. Enteprise general characteristic   </vt:lpstr>
      <vt:lpstr>1. Mission, vision and key aims of the company</vt:lpstr>
      <vt:lpstr>2. BRAND NAME AND LOGO</vt:lpstr>
      <vt:lpstr>LOGO</vt:lpstr>
      <vt:lpstr>3. Organizational and legal entity</vt:lpstr>
      <vt:lpstr>4. Owners data (property structure)</vt:lpstr>
      <vt:lpstr>5. Purpose of activity   (porfile and branch of the comapny)</vt:lpstr>
      <vt:lpstr>Location</vt:lpstr>
      <vt:lpstr>II. Market analysis and marketing plan</vt:lpstr>
      <vt:lpstr>Competitors Analysis </vt:lpstr>
      <vt:lpstr>Recipients</vt:lpstr>
      <vt:lpstr>Pricing Policy</vt:lpstr>
      <vt:lpstr>Distribution</vt:lpstr>
      <vt:lpstr>Marketing activities</vt:lpstr>
      <vt:lpstr>III. Strategy analysis</vt:lpstr>
      <vt:lpstr>SWOT Analysis</vt:lpstr>
      <vt:lpstr> Variants of development strategies</vt:lpstr>
      <vt:lpstr> Strategy to attract investors (sources of financing)</vt:lpstr>
      <vt:lpstr> IV. Technical plan (operational activity)</vt:lpstr>
      <vt:lpstr>Sources of funding</vt:lpstr>
      <vt:lpstr> Capital expenditures (production assets)</vt:lpstr>
      <vt:lpstr> Description of production technology or service delivery process</vt:lpstr>
      <vt:lpstr> Quantity plan of production / services</vt:lpstr>
      <vt:lpstr> Supply of materials and raw materials, cooperation with suppliers</vt:lpstr>
      <vt:lpstr> V. Organizational structure and employment plan</vt:lpstr>
      <vt:lpstr>Managers</vt:lpstr>
      <vt:lpstr>Salaries</vt:lpstr>
      <vt:lpstr> VI. Business financial plan and index analysis</vt:lpstr>
      <vt:lpstr> Budget: revenues and costs</vt:lpstr>
      <vt:lpstr> Expected business results</vt:lpstr>
      <vt:lpstr>Indicator analysis</vt:lpstr>
      <vt:lpstr>Analysis of chances of success and risk, barriers to the implementation of the idea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Użytkownik systemu Windows</dc:creator>
  <cp:lastModifiedBy>1</cp:lastModifiedBy>
  <cp:revision>55</cp:revision>
  <dcterms:created xsi:type="dcterms:W3CDTF">2019-05-16T08:35:45Z</dcterms:created>
  <dcterms:modified xsi:type="dcterms:W3CDTF">2020-12-20T17:04:25Z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SIProp12DataClass+304a34c9-5b17-4e2a-bdc3-dec6a43f35e7">
    <vt:lpwstr>v=1.2&gt;I=304a34c9-5b17-4e2a-bdc3-dec6a43f35e7&amp;N=Unrestricted&amp;V=1.3&amp;U=S-1-5-21-2278521704-3980307904-2497600207-107911&amp;D=Jablonski%2c+Marcin+(HLOH+211)+CWR&amp;A=Associated&amp;H=False</vt:lpwstr>
  </property>
  <property fmtid="{D5CDD505-2E9C-101B-9397-08002B2CF9AE}" pid="3" name="Classification">
    <vt:lpwstr>Unrestricted</vt:lpwstr>
  </property>
  <property fmtid="{D5CDD505-2E9C-101B-9397-08002B2CF9AE}" pid="4" name="_AdHocReviewCycleID">
    <vt:i4>-39523321</vt:i4>
  </property>
  <property fmtid="{D5CDD505-2E9C-101B-9397-08002B2CF9AE}" pid="5" name="_NewReviewCycle">
    <vt:lpwstr/>
  </property>
  <property fmtid="{D5CDD505-2E9C-101B-9397-08002B2CF9AE}" pid="6" name="_EmailSubject">
    <vt:lpwstr>biznesplan </vt:lpwstr>
  </property>
  <property fmtid="{D5CDD505-2E9C-101B-9397-08002B2CF9AE}" pid="7" name="_AuthorEmail">
    <vt:lpwstr>marcin.jablonski@credit-suisse.com</vt:lpwstr>
  </property>
  <property fmtid="{D5CDD505-2E9C-101B-9397-08002B2CF9AE}" pid="8" name="_AuthorEmailDisplayName">
    <vt:lpwstr>Jablonski, Marcin (HLOH 211) CWR</vt:lpwstr>
  </property>
</Properties>
</file>