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embeddedFontLst>
    <p:embeddedFont>
      <p:font typeface="Merriweather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font" Target="fonts/Merriweather-regular.fntdata"/><Relationship Id="rId14" Type="http://schemas.openxmlformats.org/officeDocument/2006/relationships/slide" Target="slides/slide9.xml"/><Relationship Id="rId17" Type="http://schemas.openxmlformats.org/officeDocument/2006/relationships/font" Target="fonts/Merriweather-italic.fntdata"/><Relationship Id="rId16" Type="http://schemas.openxmlformats.org/officeDocument/2006/relationships/font" Target="fonts/Merriweather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Merriweather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de título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rgbClr val="4CE0EA"/>
              </a:buClr>
              <a:buFont typeface="Calibri"/>
              <a:buNone/>
              <a:defRPr b="1" i="0" sz="5600" u="none" cap="none" strike="noStrik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533400" y="3228535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45720" rtl="0" algn="r">
              <a:spcBef>
                <a:spcPts val="520"/>
              </a:spcBef>
              <a:buClr>
                <a:schemeClr val="accent3"/>
              </a:buClr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ctr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ctr">
              <a:spcBef>
                <a:spcPts val="420"/>
              </a:spcBef>
              <a:buClr>
                <a:schemeClr val="accent2"/>
              </a:buClr>
              <a:buFont typeface="Noto Sans Symbols"/>
              <a:buNone/>
              <a:defRPr b="0" i="0" sz="21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ctr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ct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ctr">
              <a:spcBef>
                <a:spcPts val="360"/>
              </a:spcBef>
              <a:buClr>
                <a:schemeClr val="accent5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ctr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ctr">
              <a:spcBef>
                <a:spcPts val="320"/>
              </a:spcBef>
              <a:buClr>
                <a:schemeClr val="lt2"/>
              </a:buClr>
              <a:buFont typeface="Merriweather"/>
              <a:buNone/>
              <a:defRPr b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lt2"/>
              </a:buClr>
              <a:buFont typeface="Merriweather"/>
              <a:buNone/>
              <a:defRPr b="0" i="0" sz="14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 flipH="1" rot="-10380000">
            <a:off x="3165753" y="1108076"/>
            <a:ext cx="5257800" cy="4114799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5" name="Shape 85"/>
          <p:cNvSpPr/>
          <p:nvPr/>
        </p:nvSpPr>
        <p:spPr>
          <a:xfrm flipH="1" rot="-10380000">
            <a:off x="8004134" y="5359769"/>
            <a:ext cx="155447" cy="155447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6" name="Shape 86"/>
          <p:cNvSpPr txBox="1"/>
          <p:nvPr>
            <p:ph type="title"/>
          </p:nvPr>
        </p:nvSpPr>
        <p:spPr>
          <a:xfrm>
            <a:off x="609600" y="1176995"/>
            <a:ext cx="2212848" cy="15826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 b="1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09600" y="2828784"/>
            <a:ext cx="2209799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50"/>
              </a:spcBef>
              <a:buClr>
                <a:schemeClr val="accent3"/>
              </a:buClr>
              <a:buFont typeface="Noto Sans Symbols"/>
              <a:buNone/>
              <a:defRPr b="0" i="0" sz="13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94310" lvl="1" marL="640080" marR="0" rtl="0" algn="l">
              <a:spcBef>
                <a:spcPts val="2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209550" lvl="2" marL="914400" marR="0" rtl="0" algn="l">
              <a:spcBef>
                <a:spcPts val="20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b="0" i="0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73672" lvl="3" marL="1188720" marR="0" rtl="0" algn="l">
              <a:spcBef>
                <a:spcPts val="18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b="0" i="0" sz="9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81292" lvl="4" marL="1463040" marR="0" rtl="0" algn="l">
              <a:spcBef>
                <a:spcPts val="18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b="0" i="0" sz="9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07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</a:p>
        </p:txBody>
      </p:sp>
      <p:sp>
        <p:nvSpPr>
          <p:cNvPr id="91" name="Shape 91"/>
          <p:cNvSpPr/>
          <p:nvPr>
            <p:ph idx="2" type="pic"/>
          </p:nvPr>
        </p:nvSpPr>
        <p:spPr>
          <a:xfrm rot="420000">
            <a:off x="3485792" y="1199516"/>
            <a:ext cx="4617719" cy="3931919"/>
          </a:xfrm>
          <a:prstGeom prst="rect">
            <a:avLst/>
          </a:prstGeom>
          <a:solidFill>
            <a:schemeClr val="lt2"/>
          </a:solidFill>
          <a:ln cap="rnd" cmpd="sng" w="9525">
            <a:solidFill>
              <a:srgbClr val="C0C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accent3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29540" lvl="1" marL="640080" marR="0" rtl="0" algn="l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60655" lvl="2" marL="914400" marR="0" rtl="0" algn="l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28269" lvl="3" marL="1188720" marR="0" rtl="0" algn="l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35889" lvl="4" marL="1463040" marR="0" rtl="0" algn="l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92" name="Shape 92"/>
          <p:cNvSpPr/>
          <p:nvPr/>
        </p:nvSpPr>
        <p:spPr>
          <a:xfrm flipH="1" rot="10800000">
            <a:off x="-9525" y="5816599"/>
            <a:ext cx="9163049" cy="1041400"/>
          </a:xfrm>
          <a:custGeom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3" name="Shape 93"/>
          <p:cNvSpPr/>
          <p:nvPr/>
        </p:nvSpPr>
        <p:spPr>
          <a:xfrm flipH="1" rot="10800000">
            <a:off x="4381500" y="6219825"/>
            <a:ext cx="4762499" cy="638174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 rot="5400000">
            <a:off x="2377439" y="15239"/>
            <a:ext cx="4389119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7475" lvl="0" marL="274320" marR="0" rtl="0" algn="l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29540" lvl="1" marL="640080" marR="0" rtl="0" algn="l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60655" lvl="2" marL="914400" marR="0" rtl="0" algn="l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28269" lvl="3" marL="1188720" marR="0" rtl="0" algn="l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35889" lvl="4" marL="1463040" marR="0" rtl="0" algn="l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 rot="5400000">
            <a:off x="5052218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 rot="5400000">
            <a:off x="861218" y="510382"/>
            <a:ext cx="5211763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7475" lvl="0" marL="274320" marR="0" rtl="0" algn="l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29540" lvl="1" marL="640080" marR="0" rtl="0" algn="l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60655" lvl="2" marL="914400" marR="0" rtl="0" algn="l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28269" lvl="3" marL="1188720" marR="0" rtl="0" algn="l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35889" lvl="4" marL="1463040" marR="0" rtl="0" algn="l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7475" lvl="0" marL="274320" marR="0" rtl="0" algn="l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29540" lvl="1" marL="640080" marR="0" rtl="0" algn="l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60655" lvl="2" marL="914400" marR="0" rtl="0" algn="l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28269" lvl="3" marL="1188720" marR="0" rtl="0" algn="l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35889" lvl="4" marL="1463040" marR="0" rtl="0" algn="l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de título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rgbClr val="4CE0EA"/>
              </a:buClr>
              <a:buFont typeface="Calibri"/>
              <a:buNone/>
              <a:defRPr b="1" i="0" sz="5600" u="none" cap="none" strike="noStrik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533400" y="3228535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45720" rtl="0" algn="r">
              <a:spcBef>
                <a:spcPts val="520"/>
              </a:spcBef>
              <a:buClr>
                <a:schemeClr val="accent3"/>
              </a:buClr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ctr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ctr">
              <a:spcBef>
                <a:spcPts val="420"/>
              </a:spcBef>
              <a:buClr>
                <a:schemeClr val="accent2"/>
              </a:buClr>
              <a:buFont typeface="Noto Sans Symbols"/>
              <a:buNone/>
              <a:defRPr b="0" i="0" sz="21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ctr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ct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ctr">
              <a:spcBef>
                <a:spcPts val="360"/>
              </a:spcBef>
              <a:buClr>
                <a:schemeClr val="accent5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ctr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ctr">
              <a:spcBef>
                <a:spcPts val="320"/>
              </a:spcBef>
              <a:buClr>
                <a:schemeClr val="lt2"/>
              </a:buClr>
              <a:buFont typeface="Merriweather"/>
              <a:buNone/>
              <a:defRPr b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lt2"/>
              </a:buClr>
              <a:buFont typeface="Merriweather"/>
              <a:buNone/>
              <a:defRPr b="0" i="0" sz="14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530352" y="1316736"/>
            <a:ext cx="7772400" cy="136245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4AE3AC"/>
              </a:buClr>
              <a:buFont typeface="Calibri"/>
              <a:buNone/>
              <a:defRPr b="1" i="0" sz="5600" u="none" cap="none" strike="noStrik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530352" y="2704664"/>
            <a:ext cx="7772400" cy="1509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40"/>
              </a:spcBef>
              <a:buClr>
                <a:schemeClr val="accent3"/>
              </a:buClr>
              <a:buFont typeface="Noto Sans Symbols"/>
              <a:buNone/>
              <a:defRPr b="0" i="0" sz="22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259080" lvl="1" marL="64008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254000" lvl="2" marL="914400" marR="0" rtl="0" algn="l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210819" lvl="3" marL="1188720" marR="0" rtl="0" algn="l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218439" lvl="4" marL="1463040" marR="0" rtl="0" algn="l">
              <a:spcBef>
                <a:spcPts val="280"/>
              </a:spcBef>
              <a:buClr>
                <a:schemeClr val="accent4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lt2"/>
              </a:buClr>
              <a:buSzPct val="100000"/>
              <a:buFont typeface="Merriweather"/>
              <a:buChar char="•"/>
              <a:defRPr b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lt2"/>
              </a:buClr>
              <a:buSzPct val="100000"/>
              <a:buFont typeface="Merriweather"/>
              <a:buChar char="•"/>
              <a:defRPr b="0" i="0" sz="14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457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7475" lvl="0" marL="274320" marR="0" rtl="0" algn="l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29540" lvl="1" marL="640080" marR="0" rtl="0" algn="l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65100" lvl="2" marL="914400" marR="0" rtl="0" algn="l">
              <a:spcBef>
                <a:spcPts val="40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36525" lvl="3" marL="1188720" marR="0" rtl="0" algn="l">
              <a:spcBef>
                <a:spcPts val="36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44144" lvl="4" marL="1463040" marR="0" rtl="0" algn="l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648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7475" lvl="0" marL="274320" marR="0" rtl="0" algn="l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29540" lvl="1" marL="640080" marR="0" rtl="0" algn="l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65100" lvl="2" marL="914400" marR="0" rtl="0" algn="l">
              <a:spcBef>
                <a:spcPts val="40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36525" lvl="3" marL="1188720" marR="0" rtl="0" algn="l">
              <a:spcBef>
                <a:spcPts val="36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44144" lvl="4" marL="1463040" marR="0" rtl="0" algn="l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457200" y="1855248"/>
            <a:ext cx="4040187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accent3"/>
              </a:buClr>
              <a:buFont typeface="Noto Sans Symbols"/>
              <a:buNone/>
              <a:defRPr b="1" i="0" sz="2400" u="none" cap="none" strike="noStrik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259080" lvl="1" marL="64008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254000" lvl="2" marL="914400" marR="0" rtl="0" algn="l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210819" lvl="3" marL="1188720" marR="0" rtl="0" algn="l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218439" lvl="4" marL="1463040" marR="0" rtl="0" algn="l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645025" y="1859757"/>
            <a:ext cx="4041774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accent3"/>
              </a:buClr>
              <a:buFont typeface="Noto Sans Symbols"/>
              <a:buNone/>
              <a:defRPr b="1" i="0" sz="2400" u="none" cap="none" strike="noStrike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259080" lvl="1" marL="64008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254000" lvl="2" marL="914400" marR="0" rtl="0" algn="l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210819" lvl="3" marL="1188720" marR="0" rtl="0" algn="l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218439" lvl="4" marL="1463040" marR="0" rtl="0" algn="l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3" type="body"/>
          </p:nvPr>
        </p:nvSpPr>
        <p:spPr>
          <a:xfrm>
            <a:off x="457200" y="2514600"/>
            <a:ext cx="4040187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1605" lvl="0" marL="274320" marR="0" rtl="0" algn="l">
              <a:spcBef>
                <a:spcPts val="44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b="0" i="0" sz="2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51130" lvl="1" marL="640080" marR="0" rtl="0" algn="l">
              <a:spcBef>
                <a:spcPts val="4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73990" lvl="2" marL="914400" marR="0" rtl="0" algn="l">
              <a:spcBef>
                <a:spcPts val="36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44780" lvl="3" marL="1188720" marR="0" rtl="0" algn="l">
              <a:spcBef>
                <a:spcPts val="32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52400" lvl="4" marL="1463040" marR="0" rtl="0" algn="l">
              <a:spcBef>
                <a:spcPts val="32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4" type="body"/>
          </p:nvPr>
        </p:nvSpPr>
        <p:spPr>
          <a:xfrm>
            <a:off x="4645025" y="2514600"/>
            <a:ext cx="4041774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1605" lvl="0" marL="274320" marR="0" rtl="0" algn="l">
              <a:spcBef>
                <a:spcPts val="44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b="0" i="0" sz="2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51130" lvl="1" marL="640080" marR="0" rtl="0" algn="l">
              <a:spcBef>
                <a:spcPts val="4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73990" lvl="2" marL="914400" marR="0" rtl="0" algn="l">
              <a:spcBef>
                <a:spcPts val="36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44780" lvl="3" marL="1188720" marR="0" rtl="0" algn="l">
              <a:spcBef>
                <a:spcPts val="32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52400" lvl="4" marL="1463040" marR="0" rtl="0" algn="l">
              <a:spcBef>
                <a:spcPts val="32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ólo el título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57200" y="704087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685800" y="514352"/>
            <a:ext cx="2743199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i="0" sz="2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1676400"/>
            <a:ext cx="27431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5080" lvl="1" marL="640080" marR="0" rtl="0" algn="l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2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7619" lvl="3" marL="1188720" marR="0" rtl="0" algn="l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2539" lvl="4" marL="1463040" marR="0" rtl="0" algn="l">
              <a:spcBef>
                <a:spcPts val="180"/>
              </a:spcBef>
              <a:buClr>
                <a:schemeClr val="accent4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5410" lvl="0" marL="274320" marR="0" rtl="0" algn="l">
              <a:spcBef>
                <a:spcPts val="56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18745" lvl="1" marL="640080" marR="0" rtl="0" algn="l">
              <a:spcBef>
                <a:spcPts val="52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47319" lvl="2" marL="914400" marR="0" rtl="0" algn="l">
              <a:spcBef>
                <a:spcPts val="48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28269" lvl="3" marL="1188720" marR="0" rtl="0" algn="l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44144" lvl="4" marL="1463040" marR="0" rtl="0" algn="l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0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-9525" y="-7144"/>
            <a:ext cx="9163049" cy="1041400"/>
          </a:xfrm>
          <a:custGeom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" name="Shape 7"/>
          <p:cNvSpPr/>
          <p:nvPr/>
        </p:nvSpPr>
        <p:spPr>
          <a:xfrm>
            <a:off x="4381500" y="-7144"/>
            <a:ext cx="4762499" cy="638174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" name="Shape 8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Calibri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" name="Shape 9"/>
          <p:cNvSpPr txBox="1"/>
          <p:nvPr>
            <p:ph idx="1" type="body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7475" lvl="0" marL="274320" marR="0" rtl="0" algn="l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29540" lvl="1" marL="640080" marR="0" rtl="0" algn="l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60655" lvl="2" marL="914400" marR="0" rtl="0" algn="l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28269" lvl="3" marL="1188720" marR="0" rtl="0" algn="l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35889" lvl="4" marL="1463040" marR="0" rtl="0" algn="l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lt2"/>
              </a:buClr>
              <a:buSzPct val="100000"/>
              <a:buFont typeface="Merriweather"/>
              <a:buChar char="•"/>
              <a:defRPr b="0" i="0" sz="16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lt2"/>
              </a:buClr>
              <a:buSzPct val="100000"/>
              <a:buFont typeface="Merriweather"/>
              <a:buChar char="•"/>
              <a:defRPr b="0" i="0" sz="14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s-ES" sz="1200" u="none" cap="none" strike="noStrike">
                <a:solidFill>
                  <a:srgbClr val="D0E9ED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</a:p>
        </p:txBody>
      </p:sp>
      <p:grpSp>
        <p:nvGrpSpPr>
          <p:cNvPr id="13" name="Shape 13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4" name="Shape 14"/>
            <p:cNvSpPr/>
            <p:nvPr/>
          </p:nvSpPr>
          <p:spPr>
            <a:xfrm rot="-164308">
              <a:off x="-19044" y="216549"/>
              <a:ext cx="9163050" cy="649223"/>
            </a:xfrm>
            <a:custGeom>
              <a:pathLst>
                <a:path extrusionOk="0" h="120000" w="120000">
                  <a:moveTo>
                    <a:pt x="0" y="109876"/>
                  </a:moveTo>
                  <a:cubicBezTo>
                    <a:pt x="5862" y="83943"/>
                    <a:pt x="19189" y="31279"/>
                    <a:pt x="33430" y="32075"/>
                  </a:cubicBezTo>
                  <a:cubicBezTo>
                    <a:pt x="47671" y="32872"/>
                    <a:pt x="71018" y="120000"/>
                    <a:pt x="85446" y="114654"/>
                  </a:cubicBezTo>
                  <a:cubicBezTo>
                    <a:pt x="99875" y="109308"/>
                    <a:pt x="112806" y="23886"/>
                    <a:pt x="120000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 rot="-164308">
              <a:off x="-14309" y="290002"/>
              <a:ext cx="9175812" cy="530351"/>
            </a:xfrm>
            <a:custGeom>
              <a:pathLst>
                <a:path extrusionOk="0" h="120000" w="120000">
                  <a:moveTo>
                    <a:pt x="0" y="102857"/>
                  </a:moveTo>
                  <a:cubicBezTo>
                    <a:pt x="5681" y="90913"/>
                    <a:pt x="19791" y="30070"/>
                    <a:pt x="34089" y="32037"/>
                  </a:cubicBezTo>
                  <a:cubicBezTo>
                    <a:pt x="48387" y="34004"/>
                    <a:pt x="71467" y="120000"/>
                    <a:pt x="85785" y="114660"/>
                  </a:cubicBezTo>
                  <a:cubicBezTo>
                    <a:pt x="100104" y="109320"/>
                    <a:pt x="112882" y="23887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-9525" y="-7144"/>
            <a:ext cx="9163049" cy="1041400"/>
          </a:xfrm>
          <a:custGeom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4381500" y="-7144"/>
            <a:ext cx="4762499" cy="638174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5" name="Shape 25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7475" lvl="0" marL="274320" marR="0" rtl="0" algn="l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129540" lvl="1" marL="640080" marR="0" rtl="0" algn="l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160655" lvl="2" marL="914400" marR="0" rtl="0" algn="l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128269" lvl="3" marL="1188720" marR="0" rtl="0" algn="l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135889" lvl="4" marL="1463040" marR="0" rtl="0" algn="l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Merriweather"/>
              <a:buChar char="•"/>
              <a:defRPr b="0" i="0" sz="1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s-ES" sz="1200" u="none">
                <a:solidFill>
                  <a:srgbClr val="035C75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</a:p>
        </p:txBody>
      </p:sp>
      <p:grpSp>
        <p:nvGrpSpPr>
          <p:cNvPr id="30" name="Shape 30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31" name="Shape 31"/>
            <p:cNvSpPr/>
            <p:nvPr/>
          </p:nvSpPr>
          <p:spPr>
            <a:xfrm rot="-164308">
              <a:off x="-19044" y="216549"/>
              <a:ext cx="9163050" cy="649223"/>
            </a:xfrm>
            <a:custGeom>
              <a:pathLst>
                <a:path extrusionOk="0" h="120000" w="120000">
                  <a:moveTo>
                    <a:pt x="0" y="109876"/>
                  </a:moveTo>
                  <a:cubicBezTo>
                    <a:pt x="5862" y="83943"/>
                    <a:pt x="19189" y="31279"/>
                    <a:pt x="33430" y="32075"/>
                  </a:cubicBezTo>
                  <a:cubicBezTo>
                    <a:pt x="47671" y="32872"/>
                    <a:pt x="71018" y="120000"/>
                    <a:pt x="85446" y="114654"/>
                  </a:cubicBezTo>
                  <a:cubicBezTo>
                    <a:pt x="99875" y="109308"/>
                    <a:pt x="112806" y="23886"/>
                    <a:pt x="120000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 rot="-164308">
              <a:off x="-14309" y="290002"/>
              <a:ext cx="9175812" cy="530351"/>
            </a:xfrm>
            <a:custGeom>
              <a:pathLst>
                <a:path extrusionOk="0" h="120000" w="120000">
                  <a:moveTo>
                    <a:pt x="0" y="102857"/>
                  </a:moveTo>
                  <a:cubicBezTo>
                    <a:pt x="5681" y="90913"/>
                    <a:pt x="19791" y="30070"/>
                    <a:pt x="34089" y="32037"/>
                  </a:cubicBezTo>
                  <a:cubicBezTo>
                    <a:pt x="48387" y="34004"/>
                    <a:pt x="71467" y="120000"/>
                    <a:pt x="85785" y="114660"/>
                  </a:cubicBezTo>
                  <a:cubicBezTo>
                    <a:pt x="100104" y="109320"/>
                    <a:pt x="112882" y="23887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Relationship Id="rId4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jpg"/><Relationship Id="rId4" Type="http://schemas.openxmlformats.org/officeDocument/2006/relationships/image" Target="../media/image0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ctrTitle"/>
          </p:nvPr>
        </p:nvSpPr>
        <p:spPr>
          <a:xfrm>
            <a:off x="480997" y="669850"/>
            <a:ext cx="81819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18275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4CE0EA"/>
              </a:buClr>
              <a:buSzPct val="25000"/>
              <a:buFont typeface="Calibri"/>
              <a:buNone/>
            </a:pPr>
            <a:r>
              <a:rPr b="1" i="0" lang="es-ES" sz="8000" u="none" cap="none" strike="noStrik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rPr>
              <a:t>San Lorenzo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8525" y="2881975"/>
            <a:ext cx="6206950" cy="349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500033" y="704087"/>
            <a:ext cx="8643965" cy="386791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Calibri"/>
              <a:buNone/>
            </a:pPr>
            <a:r>
              <a:rPr b="0" i="0" lang="es-ES" sz="7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Empezamos el recorrido…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457200" y="1285859"/>
            <a:ext cx="8229600" cy="5038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b="0" i="0" lang="es-E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En Gijón hay tres playas; dos de ellas son artificiales, la playa  del Arbeyal y la playa de Poniente.</a:t>
            </a:r>
          </a:p>
          <a:p>
            <a:pPr indent="-274320" lvl="0" marL="27432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b="0" i="0" lang="es-E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La única playa natural es la de San Lorenzo, que también es la mas grande de las tres, ya que tiene mas de 20 escaleras.</a:t>
            </a:r>
          </a:p>
          <a:p>
            <a:pPr indent="-274320" lvl="0" marL="27432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b="0" i="0" lang="es-E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Esta playa es la mas visitada por los turistas durante todo el año, ya que tiene bonitas vistas y diferentes sitios para visitar.</a:t>
            </a:r>
          </a:p>
          <a:p>
            <a:pPr indent="-274320" lvl="0" marL="27432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b="0" i="0" lang="es-E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Por esto la hemos escogido para hacer este trabajo.</a:t>
            </a:r>
          </a:p>
          <a:p>
            <a:pPr indent="-274320" lvl="0" marL="27432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4320" lvl="0" marL="274320" marR="0" rtl="0" algn="l">
              <a:spcBef>
                <a:spcPts val="520"/>
              </a:spcBef>
              <a:buClr>
                <a:schemeClr val="accent3"/>
              </a:buClr>
              <a:buSzPct val="2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b="0" i="0" lang="es-E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En el comienzo de la playa San Lorenzo está la iglesia de San Pedro ,que se sitúa al principio del paseo del muro, es decir, en la escalera 0(La Cantábrica). A su alrededor se encuentran El Club de Regatas, Las Termas Romanas, El Ayuntamiento y El Cerro de Santa Catalina. </a:t>
            </a:r>
          </a:p>
          <a:p>
            <a:pPr indent="0" lvl="0" marL="0" marR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74320" lvl="0" marL="27432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4320" lvl="0" marL="27432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4320" lvl="0" marL="274320" marR="0" rtl="0" algn="l">
              <a:spcBef>
                <a:spcPts val="520"/>
              </a:spcBef>
              <a:buClr>
                <a:schemeClr val="accent3"/>
              </a:buClr>
              <a:buSzPct val="2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6276" y="4399150"/>
            <a:ext cx="4371302" cy="2458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457200" y="1285859"/>
            <a:ext cx="8229600" cy="5038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b="0" i="0" lang="es-E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Durante el verano se pueden encontrar  a lo largo del paseo  diferentes entretenimientos para los turistas. En esta playa se practica mucho deporte, ya que dispone de un par de redes de volleyball, una escuela de surf y de un carril bici.</a:t>
            </a:r>
          </a:p>
          <a:p>
            <a:pPr indent="-274320" lvl="0" marL="27432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b="0" i="0" lang="es-E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También se pueden encontrar diferentes tiendas  de ropa y accesorios y locales de ocio. </a:t>
            </a:r>
          </a:p>
          <a:p>
            <a:pPr indent="-274320" lvl="0" marL="27432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b="0" i="0" lang="es-E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Este año habilitaron un local de grandes dimensiones llamado Foster´s  Hollywood en frente de la escalerona. Años atrás era una discoteca para adolescentes bastante conocida.</a:t>
            </a:r>
          </a:p>
          <a:p>
            <a:pPr indent="-274320" lvl="0" marL="274320" marR="0" rtl="0" algn="l">
              <a:spcBef>
                <a:spcPts val="520"/>
              </a:spcBef>
              <a:buClr>
                <a:schemeClr val="accent3"/>
              </a:buClr>
              <a:buSzPct val="2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buNone/>
            </a:pPr>
            <a:r>
              <a:rPr lang="es-ES"/>
              <a:t>        La escalerona.             Foster’s Hollywood.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675" y="1508950"/>
            <a:ext cx="4080849" cy="306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3675" y="1769522"/>
            <a:ext cx="4365825" cy="253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457200" y="1214421"/>
            <a:ext cx="8229600" cy="51101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b="0" i="0" lang="es-E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Nos encontramos ya al final del paseo, donde hay diferentes cafeterías y restaurantes con unas amplias terrazas para disfrutar de las vistas y pasar un buen momento en compañía.</a:t>
            </a:r>
          </a:p>
          <a:p>
            <a:pPr indent="0" lvl="0" marL="0" marR="0" rtl="0" algn="l">
              <a:spcBef>
                <a:spcPts val="520"/>
              </a:spcBef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3399" y="3083900"/>
            <a:ext cx="4602977" cy="315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475" y="3803475"/>
            <a:ext cx="4012098" cy="225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457200" y="1142983"/>
            <a:ext cx="8229600" cy="5181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Char char="●"/>
            </a:pPr>
            <a:r>
              <a:rPr b="0" i="0" lang="es-E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En las últimas escaleras hay una escultura muy significativa para nosotros. Su nombre original es La madre del emigrante, aunque nosotros la llamamos La lloca del </a:t>
            </a:r>
            <a:r>
              <a:rPr lang="es-ES"/>
              <a:t>R</a:t>
            </a:r>
            <a:r>
              <a:rPr b="0" i="0" lang="es-ES" sz="26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inconin.</a:t>
            </a:r>
          </a:p>
          <a:p>
            <a:pPr indent="-274320" lvl="0" marL="27432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4320" lvl="0" marL="27432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Noto Sans Symbols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spcBef>
                <a:spcPts val="520"/>
              </a:spcBef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7775" y="2870350"/>
            <a:ext cx="5160225" cy="387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457200" y="1000108"/>
            <a:ext cx="8229600" cy="5324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b="0" i="0" lang="es-ES" sz="5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Hasta pronto!</a:t>
            </a:r>
          </a:p>
          <a:p>
            <a:pPr indent="-274320" lvl="0" marL="274320" marR="0" rtl="0" algn="ctr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t/>
            </a:r>
            <a:endParaRPr b="0" i="0" sz="5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4320" lvl="0" marL="274320" marR="0" rtl="0" algn="ctr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b="0" i="0" lang="es-ES" sz="5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Bye bye!</a:t>
            </a:r>
          </a:p>
          <a:p>
            <a:pPr indent="-274320" lvl="0" marL="274320" marR="0" rtl="0" algn="ctr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t/>
            </a:r>
            <a:endParaRPr b="0" i="0" sz="5400" u="none" cap="none" strike="noStrike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274320" lvl="0" marL="274320" marR="0" rtl="0" algn="ctr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</a:pPr>
            <a:r>
              <a:rPr b="0" i="0" lang="es-ES" sz="54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Au revoir!</a:t>
            </a:r>
          </a:p>
          <a:p>
            <a:pPr indent="-274320" lvl="0" marL="274320" marR="0" rtl="0" algn="ctr">
              <a:lnSpc>
                <a:spcPct val="90000"/>
              </a:lnSpc>
              <a:spcBef>
                <a:spcPts val="640"/>
              </a:spcBef>
              <a:buClr>
                <a:schemeClr val="accent3"/>
              </a:buClr>
              <a:buSzPct val="25000"/>
              <a:buFont typeface="Noto Sans Symbols"/>
              <a:buNone/>
            </a:pPr>
            <a:r>
              <a:rPr lang="es-ES" sz="3200"/>
              <a:t>Sara Pérez</a:t>
            </a:r>
            <a:r>
              <a:rPr b="0" i="0" lang="es-ES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&amp; </a:t>
            </a:r>
            <a:r>
              <a:rPr lang="es-ES" sz="3200"/>
              <a:t>Paola Trabanco</a:t>
            </a:r>
            <a:r>
              <a:rPr b="0" i="0" lang="es-ES" sz="3200" u="none" cap="none" strike="noStrik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lujo">
  <a:themeElements>
    <a:clrScheme name="Fluj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lujo">
  <a:themeElements>
    <a:clrScheme name="Fluj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