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5" r:id="rId1"/>
  </p:sldMasterIdLst>
  <p:notesMasterIdLst>
    <p:notesMasterId r:id="rId15"/>
  </p:notesMasterIdLst>
  <p:sldIdLst>
    <p:sldId id="271" r:id="rId2"/>
    <p:sldId id="257" r:id="rId3"/>
    <p:sldId id="258" r:id="rId4"/>
    <p:sldId id="259" r:id="rId5"/>
    <p:sldId id="260" r:id="rId6"/>
    <p:sldId id="261" r:id="rId7"/>
    <p:sldId id="262" r:id="rId8"/>
    <p:sldId id="270" r:id="rId9"/>
    <p:sldId id="263" r:id="rId10"/>
    <p:sldId id="266" r:id="rId11"/>
    <p:sldId id="267" r:id="rId12"/>
    <p:sldId id="268" r:id="rId13"/>
    <p:sldId id="272" r:id="rId14"/>
  </p:sldIdLst>
  <p:sldSz cx="9144000" cy="6858000" type="screen4x3"/>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7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18236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A4A6734C-E115-4BC5-9FB0-F9BF6FABFDA0}" type="datetimeFigureOut">
              <a:rPr lang="en-US" smtClean="0"/>
              <a:t>Apr/4/20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Apr/4/20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x">
  <p:cSld name="1_Title Slide">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80"/>
            <a:ext cx="8229240" cy="11426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57200" y="1600200"/>
            <a:ext cx="8229240" cy="4525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pPr marL="0" lvl="0" indent="0" algn="r" rtl="0">
              <a:spcBef>
                <a:spcPts val="0"/>
              </a:spcBef>
              <a:spcAft>
                <a:spcPts val="0"/>
              </a:spcAft>
              <a:buNone/>
            </a:pPr>
            <a:fld id="{00000000-1234-1234-1234-123412341234}" type="slidenum">
              <a:rPr lang="uk-UA" smtClean="0"/>
              <a:pPr marL="0" lvl="0" indent="0" algn="r" rtl="0">
                <a:spcBef>
                  <a:spcPts val="0"/>
                </a:spcBef>
                <a:spcAft>
                  <a:spcPts val="0"/>
                </a:spcAft>
                <a:buNone/>
              </a:pPr>
              <a:t>‹#›</a:t>
            </a:fld>
            <a:endParaRPr lang="uk-UA">
              <a:solidFill>
                <a:srgbClr val="000000"/>
              </a:solidFill>
              <a:latin typeface="Times New Roman"/>
              <a:ea typeface="Times New Roman"/>
              <a:cs typeface="Times New Roman"/>
              <a:sym typeface="Times New Roman"/>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hf sldNum="0" hdr="0" ftr="0" dt="0"/>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7"/>
          <p:cNvSpPr txBox="1"/>
          <p:nvPr/>
        </p:nvSpPr>
        <p:spPr>
          <a:xfrm>
            <a:off x="683568" y="3501008"/>
            <a:ext cx="7772040" cy="23042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i="0" u="none" strike="noStrike" cap="none" dirty="0" smtClean="0">
                <a:solidFill>
                  <a:srgbClr val="800000"/>
                </a:solidFill>
                <a:latin typeface="Calibri"/>
                <a:ea typeface="Calibri"/>
                <a:cs typeface="Calibri"/>
                <a:sym typeface="Calibri"/>
              </a:rPr>
              <a:t>Hercules</a:t>
            </a:r>
            <a:r>
              <a:rPr lang="en-US" sz="1800" b="0" i="0" u="none" strike="noStrike" cap="none" dirty="0">
                <a:solidFill>
                  <a:srgbClr val="800000"/>
                </a:solidFill>
              </a:rPr>
              <a:t/>
            </a:r>
            <a:br>
              <a:rPr lang="en-US" sz="1800" b="0" i="0" u="none" strike="noStrike" cap="none" dirty="0">
                <a:solidFill>
                  <a:srgbClr val="800000"/>
                </a:solidFill>
              </a:rPr>
            </a:br>
            <a:r>
              <a:rPr lang="en-US" sz="3600" b="1" i="0" u="none" strike="noStrike" cap="none" dirty="0">
                <a:solidFill>
                  <a:srgbClr val="3366FF"/>
                </a:solidFill>
                <a:latin typeface="Calibri"/>
                <a:ea typeface="Calibri"/>
                <a:cs typeface="Calibri"/>
                <a:sym typeface="Calibri"/>
              </a:rPr>
              <a:t>21</a:t>
            </a:r>
            <a:r>
              <a:rPr lang="en-US" sz="3600" b="1" i="0" u="none" strike="noStrike" cap="none" baseline="30000" dirty="0">
                <a:solidFill>
                  <a:srgbClr val="3366FF"/>
                </a:solidFill>
                <a:latin typeface="Calibri"/>
                <a:ea typeface="Calibri"/>
                <a:cs typeface="Calibri"/>
                <a:sym typeface="Calibri"/>
              </a:rPr>
              <a:t>st</a:t>
            </a:r>
            <a:r>
              <a:rPr lang="en-US" sz="3600" b="1" i="0" u="none" strike="noStrike" cap="none" dirty="0">
                <a:solidFill>
                  <a:srgbClr val="3366FF"/>
                </a:solidFill>
                <a:latin typeface="Calibri"/>
                <a:ea typeface="Calibri"/>
                <a:cs typeface="Calibri"/>
                <a:sym typeface="Calibri"/>
              </a:rPr>
              <a:t> primary school of Athens</a:t>
            </a:r>
            <a:r>
              <a:rPr lang="en-US" sz="3600" b="0" i="0" u="none" strike="noStrike" cap="none" dirty="0">
                <a:solidFill>
                  <a:srgbClr val="3366FF"/>
                </a:solidFill>
              </a:rPr>
              <a:t/>
            </a:r>
            <a:br>
              <a:rPr lang="en-US" sz="3600" b="0" i="0" u="none" strike="noStrike" cap="none" dirty="0">
                <a:solidFill>
                  <a:srgbClr val="3366FF"/>
                </a:solidFill>
              </a:rPr>
            </a:br>
            <a:r>
              <a:rPr lang="en-US" sz="3600" b="1" i="0" u="none" strike="noStrike" cap="none" dirty="0">
                <a:solidFill>
                  <a:srgbClr val="3366FF"/>
                </a:solidFill>
                <a:latin typeface="Calibri"/>
                <a:ea typeface="Calibri"/>
                <a:cs typeface="Calibri"/>
                <a:sym typeface="Calibri"/>
              </a:rPr>
              <a:t>“Lela </a:t>
            </a:r>
            <a:r>
              <a:rPr lang="en-US" sz="3600" b="1" i="0" u="none" strike="noStrike" cap="none" dirty="0" err="1">
                <a:solidFill>
                  <a:srgbClr val="3366FF"/>
                </a:solidFill>
                <a:latin typeface="Calibri"/>
                <a:ea typeface="Calibri"/>
                <a:cs typeface="Calibri"/>
                <a:sym typeface="Calibri"/>
              </a:rPr>
              <a:t>Karagianni</a:t>
            </a:r>
            <a:r>
              <a:rPr lang="en-US" sz="3600" b="1" i="0" u="none" strike="noStrike" cap="none" dirty="0">
                <a:solidFill>
                  <a:srgbClr val="3366FF"/>
                </a:solidFill>
                <a:latin typeface="Calibri"/>
                <a:ea typeface="Calibri"/>
                <a:cs typeface="Calibri"/>
                <a:sym typeface="Calibri"/>
              </a:rPr>
              <a:t>”</a:t>
            </a:r>
            <a:endParaRPr sz="3600" b="0" i="0" u="none" strike="noStrike" cap="none" dirty="0">
              <a:solidFill>
                <a:srgbClr val="3366FF"/>
              </a:solidFill>
              <a:latin typeface="Calibri"/>
              <a:ea typeface="Calibri"/>
              <a:cs typeface="Calibri"/>
              <a:sym typeface="Calibri"/>
            </a:endParaRPr>
          </a:p>
        </p:txBody>
      </p:sp>
      <p:pic>
        <p:nvPicPr>
          <p:cNvPr id="118" name="Google Shape;118;p27"/>
          <p:cNvPicPr preferRelativeResize="0"/>
          <p:nvPr/>
        </p:nvPicPr>
        <p:blipFill rotWithShape="1">
          <a:blip r:embed="rId3">
            <a:alphaModFix/>
          </a:blip>
          <a:srcRect/>
          <a:stretch/>
        </p:blipFill>
        <p:spPr>
          <a:xfrm>
            <a:off x="0" y="5877272"/>
            <a:ext cx="1331640" cy="980728"/>
          </a:xfrm>
          <a:prstGeom prst="rect">
            <a:avLst/>
          </a:prstGeom>
          <a:noFill/>
          <a:ln>
            <a:noFill/>
          </a:ln>
        </p:spPr>
      </p:pic>
      <p:pic>
        <p:nvPicPr>
          <p:cNvPr id="120" name="Google Shape;120;p27"/>
          <p:cNvPicPr preferRelativeResize="0"/>
          <p:nvPr/>
        </p:nvPicPr>
        <p:blipFill rotWithShape="1">
          <a:blip r:embed="rId4">
            <a:alphaModFix/>
          </a:blip>
          <a:srcRect/>
          <a:stretch/>
        </p:blipFill>
        <p:spPr>
          <a:xfrm>
            <a:off x="6127352" y="6196320"/>
            <a:ext cx="3053160" cy="661680"/>
          </a:xfrm>
          <a:prstGeom prst="rect">
            <a:avLst/>
          </a:prstGeom>
          <a:noFill/>
          <a:ln>
            <a:noFill/>
          </a:ln>
        </p:spPr>
      </p:pic>
      <p:pic>
        <p:nvPicPr>
          <p:cNvPr id="7" name="Picture 6" descr="Macintosh HD:Users:konstantinabozonelou:Desktop:4ος-Άθλος.jpg"/>
          <p:cNvPicPr/>
          <p:nvPr/>
        </p:nvPicPr>
        <p:blipFill>
          <a:blip r:embed="rId5">
            <a:extLst>
              <a:ext uri="{28A0092B-C50C-407E-A947-70E740481C1C}">
                <a14:useLocalDpi xmlns:a14="http://schemas.microsoft.com/office/drawing/2010/main" val="0"/>
              </a:ext>
            </a:extLst>
          </a:blip>
          <a:srcRect/>
          <a:stretch>
            <a:fillRect/>
          </a:stretch>
        </p:blipFill>
        <p:spPr bwMode="auto">
          <a:xfrm>
            <a:off x="2339752" y="497412"/>
            <a:ext cx="4320480" cy="3003596"/>
          </a:xfrm>
          <a:prstGeom prst="rect">
            <a:avLst/>
          </a:prstGeom>
          <a:noFill/>
          <a:ln>
            <a:noFill/>
          </a:ln>
        </p:spPr>
      </p:pic>
    </p:spTree>
    <p:extLst>
      <p:ext uri="{BB962C8B-B14F-4D97-AF65-F5344CB8AC3E}">
        <p14:creationId xmlns:p14="http://schemas.microsoft.com/office/powerpoint/2010/main" val="152655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7"/>
          <p:cNvSpPr txBox="1"/>
          <p:nvPr/>
        </p:nvSpPr>
        <p:spPr>
          <a:xfrm>
            <a:off x="457200" y="274680"/>
            <a:ext cx="8229240" cy="1142640"/>
          </a:xfrm>
          <a:prstGeom prst="rect">
            <a:avLst/>
          </a:prstGeom>
          <a:noFill/>
          <a:ln>
            <a:noFill/>
          </a:ln>
        </p:spPr>
        <p:txBody>
          <a:bodyPr spcFirstLastPara="1" wrap="square" lIns="91425" tIns="45700" rIns="91425" bIns="45700" anchor="ctr" anchorCtr="0">
            <a:noAutofit/>
          </a:bodyPr>
          <a:lstStyle/>
          <a:p>
            <a:pPr lvl="0" algn="ctr"/>
            <a:r>
              <a:rPr lang="en-US" sz="4400" b="1" dirty="0">
                <a:solidFill>
                  <a:srgbClr val="800000"/>
                </a:solidFill>
                <a:latin typeface="Calibri"/>
                <a:ea typeface="Calibri"/>
                <a:cs typeface="Calibri"/>
                <a:sym typeface="Calibri"/>
              </a:rPr>
              <a:t>Hercules’s End</a:t>
            </a:r>
            <a:endParaRPr lang="en-US" sz="4400" b="1" dirty="0">
              <a:solidFill>
                <a:srgbClr val="800000"/>
              </a:solidFill>
              <a:latin typeface="Calibri"/>
              <a:ea typeface="Calibri"/>
              <a:cs typeface="Calibri"/>
              <a:sym typeface="Calibri"/>
            </a:endParaRPr>
          </a:p>
        </p:txBody>
      </p:sp>
      <p:sp>
        <p:nvSpPr>
          <p:cNvPr id="180" name="Google Shape;180;p37"/>
          <p:cNvSpPr txBox="1"/>
          <p:nvPr/>
        </p:nvSpPr>
        <p:spPr>
          <a:xfrm>
            <a:off x="457200" y="1340768"/>
            <a:ext cx="8229240" cy="5184576"/>
          </a:xfrm>
          <a:prstGeom prst="rect">
            <a:avLst/>
          </a:prstGeom>
          <a:noFill/>
          <a:ln>
            <a:noFill/>
          </a:ln>
        </p:spPr>
        <p:txBody>
          <a:bodyPr spcFirstLastPara="1" wrap="square" lIns="91425" tIns="45700" rIns="91425" bIns="45700" anchor="t" anchorCtr="0">
            <a:noAutofit/>
          </a:bodyPr>
          <a:lstStyle/>
          <a:p>
            <a:pPr marL="343080" marR="0" lvl="0" indent="-342720" algn="l" rtl="0">
              <a:lnSpc>
                <a:spcPct val="100000"/>
              </a:lnSpc>
              <a:spcBef>
                <a:spcPts val="0"/>
              </a:spcBef>
              <a:spcAft>
                <a:spcPts val="0"/>
              </a:spcAft>
              <a:buClr>
                <a:srgbClr val="000000"/>
              </a:buClr>
              <a:buSzPts val="3200"/>
              <a:buFont typeface="Arial"/>
              <a:buChar char="•"/>
            </a:pPr>
            <a:r>
              <a:rPr lang="en-US" sz="2800" b="0" strike="noStrike" dirty="0">
                <a:solidFill>
                  <a:srgbClr val="000000"/>
                </a:solidFill>
                <a:latin typeface="Calibri"/>
                <a:ea typeface="Calibri"/>
                <a:cs typeface="Calibri"/>
                <a:sym typeface="Calibri"/>
              </a:rPr>
              <a:t>Hercules’s life comes to an end when he wears a poisoned shirt. He suffers and aches. Climbs on the top of a mountain. Prepares the wood for the fire, lays the lion’s skin on the wood, lies on it holding his bat close to him and asks from a friend to light the </a:t>
            </a:r>
            <a:r>
              <a:rPr lang="en-US" sz="2800" b="0" strike="noStrike" dirty="0" smtClean="0">
                <a:solidFill>
                  <a:srgbClr val="000000"/>
                </a:solidFill>
                <a:latin typeface="Calibri"/>
                <a:ea typeface="Calibri"/>
                <a:cs typeface="Calibri"/>
                <a:sym typeface="Calibri"/>
              </a:rPr>
              <a:t>fire.</a:t>
            </a:r>
          </a:p>
          <a:p>
            <a:pPr marL="343080" marR="0" lvl="0" indent="-342720" algn="l" rtl="0">
              <a:lnSpc>
                <a:spcPct val="100000"/>
              </a:lnSpc>
              <a:spcBef>
                <a:spcPts val="0"/>
              </a:spcBef>
              <a:spcAft>
                <a:spcPts val="0"/>
              </a:spcAft>
              <a:buClr>
                <a:srgbClr val="000000"/>
              </a:buClr>
              <a:buSzPts val="3200"/>
              <a:buFont typeface="Arial"/>
              <a:buChar char="•"/>
            </a:pPr>
            <a:r>
              <a:rPr lang="en-US" sz="2800" b="0" strike="noStrike" dirty="0" smtClean="0">
                <a:solidFill>
                  <a:srgbClr val="000000"/>
                </a:solidFill>
                <a:latin typeface="Calibri"/>
                <a:ea typeface="Calibri"/>
                <a:cs typeface="Calibri"/>
                <a:sym typeface="Calibri"/>
              </a:rPr>
              <a:t>It is </a:t>
            </a:r>
            <a:r>
              <a:rPr lang="en-US" sz="2800" b="0" strike="noStrike" dirty="0" err="1">
                <a:solidFill>
                  <a:srgbClr val="000000"/>
                </a:solidFill>
                <a:latin typeface="Calibri"/>
                <a:ea typeface="Calibri"/>
                <a:cs typeface="Calibri"/>
                <a:sym typeface="Calibri"/>
              </a:rPr>
              <a:t>Filoktetes</a:t>
            </a:r>
            <a:r>
              <a:rPr lang="en-US" sz="2800" b="0" strike="noStrike" dirty="0">
                <a:solidFill>
                  <a:srgbClr val="000000"/>
                </a:solidFill>
                <a:latin typeface="Calibri"/>
                <a:ea typeface="Calibri"/>
                <a:cs typeface="Calibri"/>
                <a:sym typeface="Calibri"/>
              </a:rPr>
              <a:t> </a:t>
            </a:r>
            <a:r>
              <a:rPr lang="en-US" sz="2800" b="0" strike="noStrike" dirty="0" smtClean="0">
                <a:solidFill>
                  <a:srgbClr val="000000"/>
                </a:solidFill>
                <a:latin typeface="Calibri"/>
                <a:ea typeface="Calibri"/>
                <a:cs typeface="Calibri"/>
                <a:sym typeface="Calibri"/>
              </a:rPr>
              <a:t>passing </a:t>
            </a:r>
            <a:r>
              <a:rPr lang="en-US" sz="2800" b="0" strike="noStrike" dirty="0">
                <a:solidFill>
                  <a:srgbClr val="000000"/>
                </a:solidFill>
                <a:latin typeface="Calibri"/>
                <a:ea typeface="Calibri"/>
                <a:cs typeface="Calibri"/>
                <a:sym typeface="Calibri"/>
              </a:rPr>
              <a:t>by, who lights the fire. Hercules gives him as a gift his poisoned arrows. Before he gets </a:t>
            </a:r>
            <a:r>
              <a:rPr lang="en-US" sz="2800" b="0" strike="noStrike" dirty="0" smtClean="0">
                <a:solidFill>
                  <a:srgbClr val="000000"/>
                </a:solidFill>
                <a:latin typeface="Calibri"/>
                <a:ea typeface="Calibri"/>
                <a:cs typeface="Calibri"/>
                <a:sym typeface="Calibri"/>
              </a:rPr>
              <a:t>burnt, heavy rain starts </a:t>
            </a:r>
            <a:r>
              <a:rPr lang="en-US" sz="2800" b="0" strike="noStrike" dirty="0">
                <a:solidFill>
                  <a:srgbClr val="000000"/>
                </a:solidFill>
                <a:latin typeface="Calibri"/>
                <a:ea typeface="Calibri"/>
                <a:cs typeface="Calibri"/>
                <a:sym typeface="Calibri"/>
              </a:rPr>
              <a:t>to </a:t>
            </a:r>
            <a:r>
              <a:rPr lang="en-US" sz="2800" dirty="0" smtClean="0">
                <a:latin typeface="Calibri"/>
                <a:ea typeface="Calibri"/>
                <a:cs typeface="Calibri"/>
                <a:sym typeface="Calibri"/>
              </a:rPr>
              <a:t>fall</a:t>
            </a:r>
            <a:r>
              <a:rPr lang="en-US" sz="2800" b="0" strike="noStrike" dirty="0" smtClean="0">
                <a:solidFill>
                  <a:srgbClr val="000000"/>
                </a:solidFill>
                <a:latin typeface="Calibri"/>
                <a:ea typeface="Calibri"/>
                <a:cs typeface="Calibri"/>
                <a:sym typeface="Calibri"/>
              </a:rPr>
              <a:t> </a:t>
            </a:r>
            <a:r>
              <a:rPr lang="en-US" sz="2800" b="0" strike="noStrike" dirty="0">
                <a:solidFill>
                  <a:srgbClr val="000000"/>
                </a:solidFill>
                <a:latin typeface="Calibri"/>
                <a:ea typeface="Calibri"/>
                <a:cs typeface="Calibri"/>
                <a:sym typeface="Calibri"/>
              </a:rPr>
              <a:t>and the hero is </a:t>
            </a:r>
            <a:r>
              <a:rPr lang="en-US" sz="2800" b="0" strike="noStrike" dirty="0" smtClean="0">
                <a:solidFill>
                  <a:srgbClr val="000000"/>
                </a:solidFill>
                <a:latin typeface="Calibri"/>
                <a:ea typeface="Calibri"/>
                <a:cs typeface="Calibri"/>
                <a:sym typeface="Calibri"/>
              </a:rPr>
              <a:t>being </a:t>
            </a:r>
            <a:r>
              <a:rPr lang="en-US" sz="2800" b="0" strike="noStrike" dirty="0">
                <a:solidFill>
                  <a:srgbClr val="000000"/>
                </a:solidFill>
                <a:latin typeface="Calibri"/>
                <a:ea typeface="Calibri"/>
                <a:cs typeface="Calibri"/>
                <a:sym typeface="Calibri"/>
              </a:rPr>
              <a:t>transferred to </a:t>
            </a:r>
            <a:r>
              <a:rPr lang="en-US" sz="2800" b="0" strike="noStrike" dirty="0" smtClean="0">
                <a:solidFill>
                  <a:srgbClr val="000000"/>
                </a:solidFill>
                <a:latin typeface="Calibri"/>
                <a:ea typeface="Calibri"/>
                <a:cs typeface="Calibri"/>
                <a:sym typeface="Calibri"/>
              </a:rPr>
              <a:t>mountain Olympus</a:t>
            </a:r>
            <a:r>
              <a:rPr lang="en-US" sz="2800" b="0" strike="noStrike" dirty="0">
                <a:solidFill>
                  <a:srgbClr val="000000"/>
                </a:solidFill>
                <a:latin typeface="Calibri"/>
                <a:ea typeface="Calibri"/>
                <a:cs typeface="Calibri"/>
                <a:sym typeface="Calibri"/>
              </a:rPr>
              <a:t>. </a:t>
            </a:r>
            <a:r>
              <a:rPr lang="en-US" sz="2800" b="0" strike="noStrike" dirty="0" smtClean="0">
                <a:solidFill>
                  <a:srgbClr val="000000"/>
                </a:solidFill>
                <a:latin typeface="Calibri"/>
                <a:ea typeface="Calibri"/>
                <a:cs typeface="Calibri"/>
                <a:sym typeface="Calibri"/>
              </a:rPr>
              <a:t>There, he </a:t>
            </a:r>
            <a:r>
              <a:rPr lang="en-US" sz="2800" b="0" strike="noStrike" dirty="0">
                <a:solidFill>
                  <a:srgbClr val="000000"/>
                </a:solidFill>
                <a:latin typeface="Calibri"/>
                <a:ea typeface="Calibri"/>
                <a:cs typeface="Calibri"/>
                <a:sym typeface="Calibri"/>
              </a:rPr>
              <a:t>makes friends with Hera and marries her daughter. </a:t>
            </a:r>
            <a:endParaRPr sz="2800" b="0" strike="noStrike"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8"/>
          <p:cNvSpPr txBox="1"/>
          <p:nvPr/>
        </p:nvSpPr>
        <p:spPr>
          <a:xfrm>
            <a:off x="323528" y="260648"/>
            <a:ext cx="8229240" cy="1142640"/>
          </a:xfrm>
          <a:prstGeom prst="rect">
            <a:avLst/>
          </a:prstGeom>
          <a:noFill/>
          <a:ln>
            <a:noFill/>
          </a:ln>
        </p:spPr>
        <p:txBody>
          <a:bodyPr spcFirstLastPara="1" wrap="square" lIns="91425" tIns="45700" rIns="91425" bIns="45700" anchor="ctr" anchorCtr="0">
            <a:noAutofit/>
          </a:bodyPr>
          <a:lstStyle/>
          <a:p>
            <a:pPr lvl="0" algn="ctr"/>
            <a:r>
              <a:rPr lang="en-US" sz="4400" b="1" dirty="0">
                <a:solidFill>
                  <a:srgbClr val="800000"/>
                </a:solidFill>
                <a:latin typeface="Calibri"/>
                <a:ea typeface="Calibri"/>
                <a:cs typeface="Calibri"/>
                <a:sym typeface="Calibri"/>
              </a:rPr>
              <a:t>Hercules’s </a:t>
            </a:r>
            <a:r>
              <a:rPr lang="en-US" sz="4400" b="1" dirty="0" smtClean="0">
                <a:solidFill>
                  <a:srgbClr val="800000"/>
                </a:solidFill>
                <a:latin typeface="Calibri"/>
                <a:ea typeface="Calibri"/>
                <a:cs typeface="Calibri"/>
                <a:sym typeface="Calibri"/>
              </a:rPr>
              <a:t>End - Detail from Attic red-figured </a:t>
            </a:r>
            <a:r>
              <a:rPr lang="en-US" sz="4400" b="1" dirty="0" err="1" smtClean="0">
                <a:solidFill>
                  <a:srgbClr val="800000"/>
                </a:solidFill>
                <a:latin typeface="Calibri"/>
                <a:ea typeface="Calibri"/>
                <a:cs typeface="Calibri"/>
                <a:sym typeface="Calibri"/>
              </a:rPr>
              <a:t>stamnos</a:t>
            </a:r>
            <a:endParaRPr lang="en-US" sz="4400" b="1" dirty="0">
              <a:solidFill>
                <a:srgbClr val="800000"/>
              </a:solidFill>
              <a:latin typeface="Calibri"/>
              <a:ea typeface="Calibri"/>
              <a:cs typeface="Calibri"/>
              <a:sym typeface="Calibri"/>
            </a:endParaRPr>
          </a:p>
        </p:txBody>
      </p:sp>
      <p:pic>
        <p:nvPicPr>
          <p:cNvPr id="186" name="Google Shape;186;p38"/>
          <p:cNvPicPr preferRelativeResize="0"/>
          <p:nvPr/>
        </p:nvPicPr>
        <p:blipFill rotWithShape="1">
          <a:blip r:embed="rId3">
            <a:alphaModFix/>
          </a:blip>
          <a:srcRect l="-58751" r="-58751"/>
          <a:stretch/>
        </p:blipFill>
        <p:spPr>
          <a:xfrm>
            <a:off x="457200" y="1927776"/>
            <a:ext cx="8229240" cy="45255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9"/>
          <p:cNvSpPr txBox="1"/>
          <p:nvPr/>
        </p:nvSpPr>
        <p:spPr>
          <a:xfrm>
            <a:off x="457200" y="274680"/>
            <a:ext cx="8229240" cy="11426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400" b="1" strike="noStrike" dirty="0">
                <a:solidFill>
                  <a:srgbClr val="800000"/>
                </a:solidFill>
                <a:latin typeface="Calibri"/>
                <a:ea typeface="Calibri"/>
                <a:cs typeface="Calibri"/>
                <a:sym typeface="Calibri"/>
              </a:rPr>
              <a:t>The hero and the man</a:t>
            </a:r>
            <a:endParaRPr sz="4400" b="1" strike="noStrike" dirty="0">
              <a:solidFill>
                <a:srgbClr val="800000"/>
              </a:solidFill>
              <a:latin typeface="Calibri"/>
              <a:ea typeface="Calibri"/>
              <a:cs typeface="Calibri"/>
              <a:sym typeface="Calibri"/>
            </a:endParaRPr>
          </a:p>
        </p:txBody>
      </p:sp>
      <p:sp>
        <p:nvSpPr>
          <p:cNvPr id="192" name="Google Shape;192;p39"/>
          <p:cNvSpPr txBox="1"/>
          <p:nvPr/>
        </p:nvSpPr>
        <p:spPr>
          <a:xfrm>
            <a:off x="457200" y="1600200"/>
            <a:ext cx="8229240" cy="4709120"/>
          </a:xfrm>
          <a:prstGeom prst="rect">
            <a:avLst/>
          </a:prstGeom>
          <a:noFill/>
          <a:ln>
            <a:noFill/>
          </a:ln>
        </p:spPr>
        <p:txBody>
          <a:bodyPr spcFirstLastPara="1" wrap="square" lIns="91425" tIns="45700" rIns="91425" bIns="45700" anchor="t" anchorCtr="0">
            <a:noAutofit/>
          </a:bodyPr>
          <a:lstStyle/>
          <a:p>
            <a:pPr marL="343080" marR="0" lvl="0" indent="-342720" algn="l" rtl="0">
              <a:lnSpc>
                <a:spcPct val="100000"/>
              </a:lnSpc>
              <a:spcBef>
                <a:spcPts val="0"/>
              </a:spcBef>
              <a:spcAft>
                <a:spcPts val="0"/>
              </a:spcAft>
              <a:buClr>
                <a:srgbClr val="000000"/>
              </a:buClr>
              <a:buSzPts val="3200"/>
              <a:buFont typeface="Arial"/>
              <a:buChar char="•"/>
            </a:pPr>
            <a:r>
              <a:rPr lang="en-US" sz="3200" b="0" strike="noStrike" dirty="0" smtClean="0">
                <a:solidFill>
                  <a:srgbClr val="000000"/>
                </a:solidFill>
                <a:latin typeface="Calibri"/>
                <a:ea typeface="Calibri"/>
                <a:cs typeface="Calibri"/>
                <a:sym typeface="Calibri"/>
              </a:rPr>
              <a:t>Hercules became </a:t>
            </a:r>
            <a:r>
              <a:rPr lang="en-US" sz="3200" b="0" strike="noStrike" dirty="0">
                <a:solidFill>
                  <a:srgbClr val="000000"/>
                </a:solidFill>
                <a:latin typeface="Calibri"/>
                <a:ea typeface="Calibri"/>
                <a:cs typeface="Calibri"/>
                <a:sym typeface="Calibri"/>
              </a:rPr>
              <a:t>the symbol of a man who seeks virtue, fights his demons, makes mistakes but asks God for forgiveness, </a:t>
            </a:r>
            <a:r>
              <a:rPr lang="en-US" sz="3200" b="0" strike="noStrike" dirty="0" smtClean="0">
                <a:solidFill>
                  <a:srgbClr val="000000"/>
                </a:solidFill>
                <a:latin typeface="Calibri"/>
                <a:ea typeface="Calibri"/>
                <a:cs typeface="Calibri"/>
                <a:sym typeface="Calibri"/>
              </a:rPr>
              <a:t>improves himself, </a:t>
            </a:r>
            <a:r>
              <a:rPr lang="en-US" sz="3200" b="0" strike="noStrike" dirty="0">
                <a:solidFill>
                  <a:srgbClr val="000000"/>
                </a:solidFill>
                <a:latin typeface="Calibri"/>
                <a:ea typeface="Calibri"/>
                <a:cs typeface="Calibri"/>
                <a:sym typeface="Calibri"/>
              </a:rPr>
              <a:t>doesn’t stop to fight, to smile and to hope. </a:t>
            </a:r>
            <a:endParaRPr sz="3200" b="0" strike="noStrike" dirty="0">
              <a:solidFill>
                <a:srgbClr val="000000"/>
              </a:solidFill>
              <a:latin typeface="Calibri"/>
              <a:ea typeface="Calibri"/>
              <a:cs typeface="Calibri"/>
              <a:sym typeface="Calibri"/>
            </a:endParaRPr>
          </a:p>
          <a:p>
            <a:pPr marL="343080" marR="0" lvl="0" indent="-342720" algn="l" rtl="0">
              <a:lnSpc>
                <a:spcPct val="100000"/>
              </a:lnSpc>
              <a:spcBef>
                <a:spcPts val="641"/>
              </a:spcBef>
              <a:spcAft>
                <a:spcPts val="0"/>
              </a:spcAft>
              <a:buClr>
                <a:srgbClr val="000000"/>
              </a:buClr>
              <a:buSzPts val="3200"/>
              <a:buFont typeface="Arial"/>
              <a:buChar char="•"/>
            </a:pPr>
            <a:r>
              <a:rPr lang="en-US" sz="3200" b="0" strike="noStrike" dirty="0">
                <a:solidFill>
                  <a:srgbClr val="000000"/>
                </a:solidFill>
                <a:latin typeface="Calibri"/>
                <a:ea typeface="Calibri"/>
                <a:cs typeface="Calibri"/>
                <a:sym typeface="Calibri"/>
              </a:rPr>
              <a:t>Is the type of Greek hero that later will be called Jason, Theseus, Odysseus and other.</a:t>
            </a:r>
            <a:endParaRPr sz="3200" b="0" strike="noStrike" dirty="0">
              <a:solidFill>
                <a:srgbClr val="000000"/>
              </a:solidFill>
              <a:latin typeface="Calibri"/>
              <a:ea typeface="Calibri"/>
              <a:cs typeface="Calibri"/>
              <a:sym typeface="Calibri"/>
            </a:endParaRPr>
          </a:p>
          <a:p>
            <a:pPr marL="343080" marR="0" lvl="0" indent="-342720" algn="l" rtl="0">
              <a:lnSpc>
                <a:spcPct val="100000"/>
              </a:lnSpc>
              <a:spcBef>
                <a:spcPts val="641"/>
              </a:spcBef>
              <a:spcAft>
                <a:spcPts val="0"/>
              </a:spcAft>
              <a:buClr>
                <a:srgbClr val="000000"/>
              </a:buClr>
              <a:buSzPts val="3200"/>
              <a:buFont typeface="Arial"/>
              <a:buChar char="•"/>
            </a:pPr>
            <a:r>
              <a:rPr lang="en-US" sz="3200" b="0" strike="noStrike" dirty="0">
                <a:solidFill>
                  <a:srgbClr val="000000"/>
                </a:solidFill>
                <a:latin typeface="Calibri"/>
                <a:ea typeface="Calibri"/>
                <a:cs typeface="Calibri"/>
                <a:sym typeface="Calibri"/>
              </a:rPr>
              <a:t>Is the hero we grow up with and always inspires </a:t>
            </a:r>
            <a:r>
              <a:rPr lang="en-US" sz="3200" dirty="0" smtClean="0">
                <a:latin typeface="Calibri"/>
                <a:ea typeface="Calibri"/>
                <a:cs typeface="Calibri"/>
                <a:sym typeface="Calibri"/>
              </a:rPr>
              <a:t>all ages.</a:t>
            </a:r>
            <a:endParaRPr sz="3200" b="0" strike="noStrik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450" y="1844824"/>
            <a:ext cx="2959100" cy="4445000"/>
          </a:xfrm>
          <a:prstGeom prst="rect">
            <a:avLst/>
          </a:prstGeom>
        </p:spPr>
      </p:pic>
      <p:sp>
        <p:nvSpPr>
          <p:cNvPr id="3" name="Title 2"/>
          <p:cNvSpPr>
            <a:spLocks noGrp="1"/>
          </p:cNvSpPr>
          <p:nvPr>
            <p:ph type="title"/>
          </p:nvPr>
        </p:nvSpPr>
        <p:spPr>
          <a:xfrm>
            <a:off x="726141" y="314979"/>
            <a:ext cx="7691719" cy="1143000"/>
          </a:xfrm>
        </p:spPr>
        <p:txBody>
          <a:bodyPr/>
          <a:lstStyle/>
          <a:p>
            <a:r>
              <a:rPr lang="en-US" sz="4400" b="1" dirty="0" smtClean="0">
                <a:solidFill>
                  <a:srgbClr val="800000"/>
                </a:solidFill>
              </a:rPr>
              <a:t>Hercules: The ancient Greek Hero</a:t>
            </a:r>
            <a:endParaRPr lang="en-US" sz="4400" b="1" dirty="0">
              <a:solidFill>
                <a:srgbClr val="800000"/>
              </a:solidFill>
            </a:endParaRPr>
          </a:p>
        </p:txBody>
      </p:sp>
    </p:spTree>
    <p:extLst>
      <p:ext uri="{BB962C8B-B14F-4D97-AF65-F5344CB8AC3E}">
        <p14:creationId xmlns:p14="http://schemas.microsoft.com/office/powerpoint/2010/main" val="324747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8"/>
          <p:cNvSpPr txBox="1"/>
          <p:nvPr/>
        </p:nvSpPr>
        <p:spPr>
          <a:xfrm>
            <a:off x="457200" y="274680"/>
            <a:ext cx="8229240" cy="11426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400" b="1" i="0" u="none" strike="noStrike" cap="none" dirty="0">
                <a:solidFill>
                  <a:srgbClr val="800000"/>
                </a:solidFill>
                <a:latin typeface="Calibri"/>
                <a:ea typeface="Calibri"/>
                <a:cs typeface="Calibri"/>
                <a:sym typeface="Calibri"/>
              </a:rPr>
              <a:t>Hercules</a:t>
            </a:r>
            <a:r>
              <a:rPr lang="en-US" sz="4400" b="1" i="0" u="none" strike="noStrike" cap="none" dirty="0" smtClean="0">
                <a:solidFill>
                  <a:srgbClr val="800000"/>
                </a:solidFill>
                <a:latin typeface="Calibri"/>
                <a:ea typeface="Calibri"/>
                <a:cs typeface="Calibri"/>
                <a:sym typeface="Calibri"/>
              </a:rPr>
              <a:t>’ </a:t>
            </a:r>
            <a:r>
              <a:rPr lang="en-US" sz="4400" b="1" dirty="0" smtClean="0">
                <a:solidFill>
                  <a:srgbClr val="800000"/>
                </a:solidFill>
                <a:latin typeface="Calibri"/>
                <a:ea typeface="Calibri"/>
                <a:cs typeface="Calibri"/>
                <a:sym typeface="Calibri"/>
              </a:rPr>
              <a:t>Passport</a:t>
            </a:r>
            <a:endParaRPr sz="4400" b="1" i="0" u="none" strike="noStrike" cap="none" dirty="0">
              <a:solidFill>
                <a:srgbClr val="800000"/>
              </a:solidFill>
              <a:latin typeface="Calibri"/>
              <a:ea typeface="Calibri"/>
              <a:cs typeface="Calibri"/>
              <a:sym typeface="Calibri"/>
            </a:endParaRPr>
          </a:p>
        </p:txBody>
      </p:sp>
      <p:sp>
        <p:nvSpPr>
          <p:cNvPr id="126" name="Google Shape;126;p28"/>
          <p:cNvSpPr txBox="1"/>
          <p:nvPr/>
        </p:nvSpPr>
        <p:spPr>
          <a:xfrm>
            <a:off x="395536" y="1556792"/>
            <a:ext cx="8229240" cy="4525560"/>
          </a:xfrm>
          <a:prstGeom prst="rect">
            <a:avLst/>
          </a:prstGeom>
          <a:noFill/>
          <a:ln>
            <a:noFill/>
          </a:ln>
        </p:spPr>
        <p:txBody>
          <a:bodyPr spcFirstLastPara="1" wrap="square" lIns="91425" tIns="45700" rIns="91425" bIns="45700" anchor="t" anchorCtr="0">
            <a:noAutofit/>
          </a:bodyPr>
          <a:lstStyle/>
          <a:p>
            <a:pPr marL="343080" marR="0" lvl="0" indent="-342720" algn="l" rtl="0">
              <a:lnSpc>
                <a:spcPct val="100000"/>
              </a:lnSpc>
              <a:spcBef>
                <a:spcPts val="0"/>
              </a:spcBef>
              <a:spcAft>
                <a:spcPts val="0"/>
              </a:spcAft>
              <a:buClr>
                <a:srgbClr val="000000"/>
              </a:buClr>
              <a:buSzPts val="3200"/>
              <a:buFont typeface="Arial"/>
              <a:buChar char="•"/>
            </a:pPr>
            <a:r>
              <a:rPr lang="en-US" sz="3200" b="0" i="0" u="none" strike="noStrike" cap="none" dirty="0">
                <a:solidFill>
                  <a:srgbClr val="000000"/>
                </a:solidFill>
                <a:latin typeface="Calibri"/>
                <a:ea typeface="Calibri"/>
                <a:cs typeface="Calibri"/>
                <a:sym typeface="Calibri"/>
              </a:rPr>
              <a:t>Son of Zeus, father of men and gods, and of Alcmene, queen of Thebes. </a:t>
            </a:r>
            <a:endParaRPr sz="3200" b="0" i="0" u="none" strike="noStrike" cap="none" dirty="0">
              <a:solidFill>
                <a:srgbClr val="000000"/>
              </a:solidFill>
              <a:latin typeface="Calibri"/>
              <a:ea typeface="Calibri"/>
              <a:cs typeface="Calibri"/>
              <a:sym typeface="Calibri"/>
            </a:endParaRPr>
          </a:p>
          <a:p>
            <a:pPr marL="343080" marR="0" lvl="0" indent="-342720" algn="l" rtl="0">
              <a:lnSpc>
                <a:spcPct val="100000"/>
              </a:lnSpc>
              <a:spcBef>
                <a:spcPts val="641"/>
              </a:spcBef>
              <a:spcAft>
                <a:spcPts val="0"/>
              </a:spcAft>
              <a:buClr>
                <a:srgbClr val="000000"/>
              </a:buClr>
              <a:buSzPts val="3200"/>
              <a:buFont typeface="Arial"/>
              <a:buChar char="•"/>
            </a:pPr>
            <a:r>
              <a:rPr lang="en-US" sz="3200" b="0" i="0" u="none" strike="noStrike" cap="none" dirty="0">
                <a:solidFill>
                  <a:srgbClr val="000000"/>
                </a:solidFill>
                <a:latin typeface="Calibri"/>
                <a:ea typeface="Calibri"/>
                <a:cs typeface="Calibri"/>
                <a:sym typeface="Calibri"/>
              </a:rPr>
              <a:t>Since his birth, Hera, wife of Zeus, was jealous of him and was constantly trying to destroy him.</a:t>
            </a:r>
            <a:endParaRPr sz="3200" b="0" i="0" u="none" strike="noStrike" cap="none" dirty="0">
              <a:solidFill>
                <a:srgbClr val="000000"/>
              </a:solidFill>
              <a:latin typeface="Calibri"/>
              <a:ea typeface="Calibri"/>
              <a:cs typeface="Calibri"/>
              <a:sym typeface="Calibri"/>
            </a:endParaRPr>
          </a:p>
          <a:p>
            <a:pPr marL="343080" marR="0" lvl="0" indent="-342720" algn="l" rtl="0">
              <a:lnSpc>
                <a:spcPct val="100000"/>
              </a:lnSpc>
              <a:spcBef>
                <a:spcPts val="641"/>
              </a:spcBef>
              <a:spcAft>
                <a:spcPts val="0"/>
              </a:spcAft>
              <a:buClr>
                <a:srgbClr val="000000"/>
              </a:buClr>
              <a:buSzPts val="3200"/>
              <a:buFont typeface="Arial"/>
              <a:buChar char="•"/>
            </a:pPr>
            <a:r>
              <a:rPr lang="en-US" sz="3200" b="0" i="0" u="none" strike="noStrike" cap="none" dirty="0">
                <a:solidFill>
                  <a:srgbClr val="000000"/>
                </a:solidFill>
                <a:latin typeface="Calibri"/>
                <a:ea typeface="Calibri"/>
                <a:cs typeface="Calibri"/>
                <a:sym typeface="Calibri"/>
              </a:rPr>
              <a:t>Real person, lived during </a:t>
            </a:r>
            <a:r>
              <a:rPr lang="en-US" sz="3200" b="0" i="0" u="none" strike="noStrike" cap="none" dirty="0" err="1">
                <a:solidFill>
                  <a:srgbClr val="000000"/>
                </a:solidFill>
                <a:latin typeface="Calibri"/>
                <a:ea typeface="Calibri"/>
                <a:cs typeface="Calibri"/>
                <a:sym typeface="Calibri"/>
              </a:rPr>
              <a:t>prehistorical</a:t>
            </a:r>
            <a:r>
              <a:rPr lang="en-US" sz="3200" b="0" i="0" u="none" strike="noStrike" cap="none" dirty="0">
                <a:solidFill>
                  <a:srgbClr val="000000"/>
                </a:solidFill>
                <a:latin typeface="Calibri"/>
                <a:ea typeface="Calibri"/>
                <a:cs typeface="Calibri"/>
                <a:sym typeface="Calibri"/>
              </a:rPr>
              <a:t> era I Greece.</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641"/>
              </a:spcBef>
              <a:spcAft>
                <a:spcPts val="0"/>
              </a:spcAft>
              <a:buNone/>
            </a:pPr>
            <a:endParaRPr sz="3200" b="0" i="0" u="none" strike="noStrike" cap="none" dirty="0">
              <a:solidFill>
                <a:srgbClr val="000000"/>
              </a:solidFill>
              <a:latin typeface="Calibri"/>
              <a:ea typeface="Calibri"/>
              <a:cs typeface="Calibri"/>
              <a:sym typeface="Calibri"/>
            </a:endParaRPr>
          </a:p>
          <a:p>
            <a:pPr marL="360" marR="0" lvl="0" algn="l" rtl="0">
              <a:lnSpc>
                <a:spcPct val="100000"/>
              </a:lnSpc>
              <a:spcBef>
                <a:spcPts val="641"/>
              </a:spcBef>
              <a:spcAft>
                <a:spcPts val="0"/>
              </a:spcAft>
              <a:buClr>
                <a:srgbClr val="000000"/>
              </a:buClr>
              <a:buSzPts val="3200"/>
            </a:pPr>
            <a:r>
              <a:rPr lang="en-US" sz="3200" b="0" i="1" u="none" strike="noStrike" cap="none" dirty="0" smtClean="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9"/>
          <p:cNvSpPr txBox="1"/>
          <p:nvPr/>
        </p:nvSpPr>
        <p:spPr>
          <a:xfrm>
            <a:off x="457200" y="274680"/>
            <a:ext cx="8229240" cy="11426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400" b="1" i="0" u="none" strike="noStrike" cap="none" dirty="0">
                <a:solidFill>
                  <a:srgbClr val="800000"/>
                </a:solidFill>
                <a:latin typeface="Calibri"/>
                <a:ea typeface="Calibri"/>
                <a:cs typeface="Calibri"/>
                <a:sym typeface="Calibri"/>
              </a:rPr>
              <a:t>The creation of Milky Way</a:t>
            </a:r>
            <a:endParaRPr sz="4400" b="1" i="0" u="none" strike="noStrike" cap="none" dirty="0">
              <a:solidFill>
                <a:srgbClr val="800000"/>
              </a:solidFill>
              <a:latin typeface="Calibri"/>
              <a:ea typeface="Calibri"/>
              <a:cs typeface="Calibri"/>
              <a:sym typeface="Calibri"/>
            </a:endParaRPr>
          </a:p>
        </p:txBody>
      </p:sp>
      <p:sp>
        <p:nvSpPr>
          <p:cNvPr id="132" name="Google Shape;132;p29"/>
          <p:cNvSpPr txBox="1"/>
          <p:nvPr/>
        </p:nvSpPr>
        <p:spPr>
          <a:xfrm>
            <a:off x="457200" y="1600200"/>
            <a:ext cx="8229240" cy="4525560"/>
          </a:xfrm>
          <a:prstGeom prst="rect">
            <a:avLst/>
          </a:prstGeom>
          <a:noFill/>
          <a:ln>
            <a:noFill/>
          </a:ln>
        </p:spPr>
        <p:txBody>
          <a:bodyPr spcFirstLastPara="1" wrap="square" lIns="91425" tIns="45700" rIns="91425" bIns="45700" anchor="t" anchorCtr="0">
            <a:noAutofit/>
          </a:bodyPr>
          <a:lstStyle/>
          <a:p>
            <a:pPr marL="343080" marR="0" lvl="0" indent="-342720" algn="l" rtl="0">
              <a:lnSpc>
                <a:spcPct val="100000"/>
              </a:lnSpc>
              <a:spcBef>
                <a:spcPts val="0"/>
              </a:spcBef>
              <a:spcAft>
                <a:spcPts val="0"/>
              </a:spcAft>
              <a:buClr>
                <a:srgbClr val="000000"/>
              </a:buClr>
              <a:buSzPts val="3200"/>
              <a:buFont typeface="Arial"/>
              <a:buChar char="•"/>
            </a:pPr>
            <a:r>
              <a:rPr lang="en-US" sz="3200" b="0" i="0" u="none" strike="noStrike" cap="none" dirty="0">
                <a:solidFill>
                  <a:srgbClr val="000000"/>
                </a:solidFill>
                <a:latin typeface="Calibri"/>
                <a:ea typeface="Calibri"/>
                <a:cs typeface="Calibri"/>
                <a:sym typeface="Calibri"/>
              </a:rPr>
              <a:t>According to the myth, Zeus put newborn Hercules to nurse from Hera’s breast milk in order to become </a:t>
            </a:r>
            <a:r>
              <a:rPr lang="en-US" sz="3200" b="0" i="0" u="none" strike="noStrike" cap="none" dirty="0" smtClean="0">
                <a:solidFill>
                  <a:srgbClr val="000000"/>
                </a:solidFill>
                <a:latin typeface="Calibri"/>
                <a:ea typeface="Calibri"/>
                <a:cs typeface="Calibri"/>
                <a:sym typeface="Calibri"/>
              </a:rPr>
              <a:t>immortal. </a:t>
            </a:r>
            <a:r>
              <a:rPr lang="en-US" sz="3200" b="0" i="0" u="none" strike="noStrike" cap="none" dirty="0">
                <a:solidFill>
                  <a:srgbClr val="000000"/>
                </a:solidFill>
                <a:latin typeface="Calibri"/>
                <a:ea typeface="Calibri"/>
                <a:cs typeface="Calibri"/>
                <a:sym typeface="Calibri"/>
              </a:rPr>
              <a:t>When she </a:t>
            </a:r>
            <a:r>
              <a:rPr lang="en-US" sz="3200" b="0" i="0" u="none" strike="noStrike" cap="none" dirty="0" smtClean="0">
                <a:solidFill>
                  <a:srgbClr val="000000"/>
                </a:solidFill>
                <a:latin typeface="Calibri"/>
                <a:ea typeface="Calibri"/>
                <a:cs typeface="Calibri"/>
                <a:sym typeface="Calibri"/>
              </a:rPr>
              <a:t>realized </a:t>
            </a:r>
            <a:r>
              <a:rPr lang="en-US" sz="3200" b="0" i="0" u="none" strike="noStrike" cap="none" dirty="0">
                <a:solidFill>
                  <a:srgbClr val="000000"/>
                </a:solidFill>
                <a:latin typeface="Calibri"/>
                <a:ea typeface="Calibri"/>
                <a:cs typeface="Calibri"/>
                <a:sym typeface="Calibri"/>
              </a:rPr>
              <a:t>it ,quickly pushed away the baby. As a result her milk was spilt all around forming the Milky Way.</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p:nvPr/>
        </p:nvSpPr>
        <p:spPr>
          <a:xfrm>
            <a:off x="11719" y="332656"/>
            <a:ext cx="8229240" cy="114264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000000"/>
              </a:solidFill>
              <a:latin typeface="Calibri"/>
              <a:ea typeface="Calibri"/>
              <a:cs typeface="Calibri"/>
              <a:sym typeface="Calibri"/>
            </a:endParaRPr>
          </a:p>
        </p:txBody>
      </p:sp>
      <p:pic>
        <p:nvPicPr>
          <p:cNvPr id="138" name="Google Shape;138;p30"/>
          <p:cNvPicPr preferRelativeResize="0"/>
          <p:nvPr/>
        </p:nvPicPr>
        <p:blipFill rotWithShape="1">
          <a:blip r:embed="rId3">
            <a:alphaModFix/>
          </a:blip>
          <a:srcRect l="-32032" r="-32031"/>
          <a:stretch/>
        </p:blipFill>
        <p:spPr>
          <a:xfrm>
            <a:off x="179512" y="2060848"/>
            <a:ext cx="8229240" cy="4525560"/>
          </a:xfrm>
          <a:prstGeom prst="rect">
            <a:avLst/>
          </a:prstGeom>
          <a:noFill/>
          <a:ln>
            <a:noFill/>
          </a:ln>
        </p:spPr>
      </p:pic>
      <p:sp>
        <p:nvSpPr>
          <p:cNvPr id="2" name="Title 1"/>
          <p:cNvSpPr>
            <a:spLocks noGrp="1"/>
          </p:cNvSpPr>
          <p:nvPr>
            <p:ph type="title"/>
          </p:nvPr>
        </p:nvSpPr>
        <p:spPr/>
        <p:txBody>
          <a:bodyPr/>
          <a:lstStyle/>
          <a:p>
            <a:r>
              <a:rPr lang="en-US" sz="4400" b="1" dirty="0" smtClean="0">
                <a:solidFill>
                  <a:srgbClr val="800000"/>
                </a:solidFill>
              </a:rPr>
              <a:t>The Milky Way creation in art</a:t>
            </a:r>
            <a:endParaRPr lang="en-US" sz="4400" b="1" dirty="0">
              <a:solidFill>
                <a:srgbClr val="8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1"/>
          <p:cNvSpPr txBox="1"/>
          <p:nvPr/>
        </p:nvSpPr>
        <p:spPr>
          <a:xfrm>
            <a:off x="457200" y="274680"/>
            <a:ext cx="8229240" cy="11426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400" b="1" strike="noStrike" dirty="0">
                <a:solidFill>
                  <a:srgbClr val="800000"/>
                </a:solidFill>
                <a:latin typeface="Calibri"/>
                <a:ea typeface="Calibri"/>
                <a:cs typeface="Calibri"/>
                <a:sym typeface="Calibri"/>
              </a:rPr>
              <a:t>Hercules </a:t>
            </a:r>
            <a:r>
              <a:rPr lang="en-US" sz="4400" b="1" strike="noStrike" dirty="0" smtClean="0">
                <a:solidFill>
                  <a:srgbClr val="800000"/>
                </a:solidFill>
                <a:latin typeface="Calibri"/>
                <a:ea typeface="Calibri"/>
                <a:cs typeface="Calibri"/>
                <a:sym typeface="Calibri"/>
              </a:rPr>
              <a:t>killing </a:t>
            </a:r>
            <a:r>
              <a:rPr lang="en-US" sz="4400" b="1" strike="noStrike" dirty="0">
                <a:solidFill>
                  <a:srgbClr val="800000"/>
                </a:solidFill>
                <a:latin typeface="Calibri"/>
                <a:ea typeface="Calibri"/>
                <a:cs typeface="Calibri"/>
                <a:sym typeface="Calibri"/>
              </a:rPr>
              <a:t>the </a:t>
            </a:r>
            <a:r>
              <a:rPr lang="en-US" sz="4400" b="1" strike="noStrike" dirty="0" smtClean="0">
                <a:solidFill>
                  <a:srgbClr val="800000"/>
                </a:solidFill>
                <a:latin typeface="Calibri"/>
                <a:ea typeface="Calibri"/>
                <a:cs typeface="Calibri"/>
                <a:sym typeface="Calibri"/>
              </a:rPr>
              <a:t>two </a:t>
            </a:r>
            <a:r>
              <a:rPr lang="en-US" sz="4400" b="1" dirty="0">
                <a:solidFill>
                  <a:srgbClr val="800000"/>
                </a:solidFill>
                <a:latin typeface="Calibri"/>
                <a:ea typeface="Calibri"/>
                <a:cs typeface="Calibri"/>
                <a:sym typeface="Calibri"/>
              </a:rPr>
              <a:t>snakes</a:t>
            </a:r>
            <a:endParaRPr sz="4400" b="1" dirty="0">
              <a:solidFill>
                <a:srgbClr val="800000"/>
              </a:solidFill>
              <a:latin typeface="Calibri"/>
              <a:ea typeface="Calibri"/>
              <a:cs typeface="Calibri"/>
              <a:sym typeface="Calibri"/>
            </a:endParaRPr>
          </a:p>
        </p:txBody>
      </p:sp>
      <p:sp>
        <p:nvSpPr>
          <p:cNvPr id="144" name="Google Shape;144;p31"/>
          <p:cNvSpPr txBox="1"/>
          <p:nvPr/>
        </p:nvSpPr>
        <p:spPr>
          <a:xfrm>
            <a:off x="457200" y="1600200"/>
            <a:ext cx="8229240" cy="4525560"/>
          </a:xfrm>
          <a:prstGeom prst="rect">
            <a:avLst/>
          </a:prstGeom>
          <a:noFill/>
          <a:ln>
            <a:noFill/>
          </a:ln>
        </p:spPr>
        <p:txBody>
          <a:bodyPr spcFirstLastPara="1" wrap="square" lIns="91425" tIns="45700" rIns="91425" bIns="45700" anchor="t" anchorCtr="0">
            <a:noAutofit/>
          </a:bodyPr>
          <a:lstStyle/>
          <a:p>
            <a:pPr marL="343080" marR="0" lvl="0" indent="-342720" algn="l" rtl="0">
              <a:lnSpc>
                <a:spcPct val="100000"/>
              </a:lnSpc>
              <a:spcBef>
                <a:spcPts val="0"/>
              </a:spcBef>
              <a:spcAft>
                <a:spcPts val="0"/>
              </a:spcAft>
              <a:buClr>
                <a:srgbClr val="000000"/>
              </a:buClr>
              <a:buSzPts val="3200"/>
              <a:buFont typeface="Arial"/>
              <a:buChar char="•"/>
            </a:pPr>
            <a:r>
              <a:rPr lang="en-US" sz="3200" b="0" strike="noStrike">
                <a:solidFill>
                  <a:srgbClr val="000000"/>
                </a:solidFill>
                <a:latin typeface="Calibri"/>
                <a:ea typeface="Calibri"/>
                <a:cs typeface="Calibri"/>
                <a:sym typeface="Calibri"/>
              </a:rPr>
              <a:t>Hera sent two big snakes to kill baby Hercules while he was asleep in his bed. But the baby caught and asphyxiated the snakes. Since that age it was obvious how strong and brave he was.</a:t>
            </a:r>
            <a:endParaRPr sz="3200" b="0"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2"/>
          <p:cNvSpPr txBox="1"/>
          <p:nvPr/>
        </p:nvSpPr>
        <p:spPr>
          <a:xfrm>
            <a:off x="457200" y="274680"/>
            <a:ext cx="8229240" cy="164215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800000"/>
                </a:solidFill>
                <a:latin typeface="Calibri"/>
                <a:ea typeface="Calibri"/>
                <a:cs typeface="Calibri"/>
                <a:sym typeface="Calibri"/>
              </a:rPr>
              <a:t>Hercules</a:t>
            </a:r>
            <a:r>
              <a:rPr lang="en-US" sz="1600" b="1" dirty="0" smtClean="0">
                <a:solidFill>
                  <a:srgbClr val="800000"/>
                </a:solidFill>
                <a:latin typeface="Calibri"/>
                <a:ea typeface="Calibri"/>
                <a:cs typeface="Calibri"/>
                <a:sym typeface="Calibri"/>
              </a:rPr>
              <a:t> </a:t>
            </a:r>
            <a:r>
              <a:rPr lang="en-US" sz="4000" b="1" dirty="0">
                <a:solidFill>
                  <a:srgbClr val="800000"/>
                </a:solidFill>
                <a:latin typeface="Calibri"/>
                <a:ea typeface="Calibri"/>
                <a:cs typeface="Calibri"/>
                <a:sym typeface="Calibri"/>
              </a:rPr>
              <a:t>killing the two snakes </a:t>
            </a:r>
            <a:r>
              <a:rPr lang="mr-IN" sz="4000" b="1" dirty="0">
                <a:solidFill>
                  <a:srgbClr val="800000"/>
                </a:solidFill>
                <a:latin typeface="Calibri"/>
                <a:ea typeface="Calibri"/>
                <a:cs typeface="Calibri"/>
                <a:sym typeface="Calibri"/>
              </a:rPr>
              <a:t>–</a:t>
            </a:r>
            <a:r>
              <a:rPr lang="en-US" sz="4000" b="1" dirty="0">
                <a:solidFill>
                  <a:srgbClr val="800000"/>
                </a:solidFill>
                <a:latin typeface="Calibri"/>
                <a:ea typeface="Calibri"/>
                <a:cs typeface="Calibri"/>
                <a:sym typeface="Calibri"/>
              </a:rPr>
              <a:t> detail from an Attic red-figured </a:t>
            </a:r>
            <a:r>
              <a:rPr lang="en-US" sz="4000" b="1" dirty="0" err="1">
                <a:solidFill>
                  <a:srgbClr val="800000"/>
                </a:solidFill>
                <a:latin typeface="Calibri"/>
                <a:ea typeface="Calibri"/>
                <a:cs typeface="Calibri"/>
                <a:sym typeface="Calibri"/>
              </a:rPr>
              <a:t>stamnos</a:t>
            </a:r>
            <a:endParaRPr sz="4000" b="1" dirty="0">
              <a:solidFill>
                <a:srgbClr val="800000"/>
              </a:solidFill>
              <a:latin typeface="Calibri"/>
              <a:ea typeface="Calibri"/>
              <a:cs typeface="Calibri"/>
              <a:sym typeface="Calibri"/>
            </a:endParaRPr>
          </a:p>
        </p:txBody>
      </p:sp>
      <p:pic>
        <p:nvPicPr>
          <p:cNvPr id="150" name="Google Shape;150;p32"/>
          <p:cNvPicPr preferRelativeResize="0"/>
          <p:nvPr/>
        </p:nvPicPr>
        <p:blipFill rotWithShape="1">
          <a:blip r:embed="rId3">
            <a:alphaModFix/>
          </a:blip>
          <a:srcRect t="-4994" b="-4993"/>
          <a:stretch/>
        </p:blipFill>
        <p:spPr>
          <a:xfrm>
            <a:off x="457200" y="2071792"/>
            <a:ext cx="8229240" cy="45255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3"/>
          <p:cNvSpPr txBox="1"/>
          <p:nvPr/>
        </p:nvSpPr>
        <p:spPr>
          <a:xfrm>
            <a:off x="467544" y="332656"/>
            <a:ext cx="8229240" cy="11426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400" b="1" strike="noStrike" dirty="0">
                <a:solidFill>
                  <a:srgbClr val="800000"/>
                </a:solidFill>
                <a:latin typeface="Calibri"/>
                <a:ea typeface="Calibri"/>
                <a:cs typeface="Calibri"/>
                <a:sym typeface="Calibri"/>
              </a:rPr>
              <a:t>The route of </a:t>
            </a:r>
            <a:r>
              <a:rPr lang="en-US" sz="4400" b="1" strike="noStrike" dirty="0" err="1">
                <a:solidFill>
                  <a:srgbClr val="800000"/>
                </a:solidFill>
                <a:latin typeface="Calibri"/>
                <a:ea typeface="Calibri"/>
                <a:cs typeface="Calibri"/>
                <a:sym typeface="Calibri"/>
              </a:rPr>
              <a:t>Arete</a:t>
            </a:r>
            <a:r>
              <a:rPr lang="en-US" sz="4400" b="1" strike="noStrike" dirty="0">
                <a:solidFill>
                  <a:srgbClr val="800000"/>
                </a:solidFill>
                <a:latin typeface="Calibri"/>
                <a:ea typeface="Calibri"/>
                <a:cs typeface="Calibri"/>
                <a:sym typeface="Calibri"/>
              </a:rPr>
              <a:t> and </a:t>
            </a:r>
            <a:r>
              <a:rPr lang="en-US" sz="4400" b="1" strike="noStrike" dirty="0" err="1">
                <a:solidFill>
                  <a:srgbClr val="800000"/>
                </a:solidFill>
                <a:latin typeface="Calibri"/>
                <a:ea typeface="Calibri"/>
                <a:cs typeface="Calibri"/>
                <a:sym typeface="Calibri"/>
              </a:rPr>
              <a:t>Kakia</a:t>
            </a:r>
            <a:endParaRPr sz="4400" b="1" strike="noStrike" dirty="0">
              <a:solidFill>
                <a:srgbClr val="800000"/>
              </a:solidFill>
              <a:latin typeface="Calibri"/>
              <a:ea typeface="Calibri"/>
              <a:cs typeface="Calibri"/>
              <a:sym typeface="Calibri"/>
            </a:endParaRPr>
          </a:p>
        </p:txBody>
      </p:sp>
      <p:sp>
        <p:nvSpPr>
          <p:cNvPr id="156" name="Google Shape;156;p33"/>
          <p:cNvSpPr txBox="1"/>
          <p:nvPr/>
        </p:nvSpPr>
        <p:spPr>
          <a:xfrm>
            <a:off x="467544" y="1412776"/>
            <a:ext cx="8229240" cy="4997152"/>
          </a:xfrm>
          <a:prstGeom prst="rect">
            <a:avLst/>
          </a:prstGeom>
          <a:noFill/>
          <a:ln>
            <a:noFill/>
          </a:ln>
        </p:spPr>
        <p:txBody>
          <a:bodyPr spcFirstLastPara="1" wrap="square" lIns="91425" tIns="45700" rIns="91425" bIns="45700" anchor="t" anchorCtr="0">
            <a:noAutofit/>
          </a:bodyPr>
          <a:lstStyle/>
          <a:p>
            <a:pPr marL="343080" lvl="0" indent="-342720">
              <a:buSzPts val="3200"/>
              <a:buFont typeface="Arial"/>
              <a:buChar char="•"/>
            </a:pPr>
            <a:r>
              <a:rPr lang="en-US" sz="3200" b="0" strike="noStrike" dirty="0" smtClean="0">
                <a:solidFill>
                  <a:srgbClr val="000000"/>
                </a:solidFill>
                <a:latin typeface="Calibri"/>
                <a:ea typeface="Calibri"/>
                <a:cs typeface="Calibri"/>
                <a:sym typeface="Calibri"/>
              </a:rPr>
              <a:t>Young Hercules </a:t>
            </a:r>
            <a:r>
              <a:rPr lang="en-US" sz="3200" dirty="0" smtClean="0">
                <a:latin typeface="Calibri"/>
                <a:ea typeface="Calibri"/>
                <a:cs typeface="Calibri"/>
                <a:sym typeface="Calibri"/>
              </a:rPr>
              <a:t>was </a:t>
            </a:r>
            <a:r>
              <a:rPr lang="en-US" sz="3200" b="0" strike="noStrike" dirty="0" smtClean="0">
                <a:solidFill>
                  <a:srgbClr val="000000"/>
                </a:solidFill>
                <a:latin typeface="Calibri"/>
                <a:ea typeface="Calibri"/>
                <a:cs typeface="Calibri"/>
                <a:sym typeface="Calibri"/>
              </a:rPr>
              <a:t>thinking </a:t>
            </a:r>
            <a:r>
              <a:rPr lang="en-US" sz="3200" b="0" strike="noStrike" dirty="0">
                <a:solidFill>
                  <a:srgbClr val="000000"/>
                </a:solidFill>
                <a:latin typeface="Calibri"/>
                <a:ea typeface="Calibri"/>
                <a:cs typeface="Calibri"/>
                <a:sym typeface="Calibri"/>
              </a:rPr>
              <a:t>which </a:t>
            </a:r>
            <a:r>
              <a:rPr lang="en-US" sz="3200" b="0" strike="noStrike" dirty="0" smtClean="0">
                <a:solidFill>
                  <a:srgbClr val="000000"/>
                </a:solidFill>
                <a:latin typeface="Calibri"/>
                <a:ea typeface="Calibri"/>
                <a:cs typeface="Calibri"/>
                <a:sym typeface="Calibri"/>
              </a:rPr>
              <a:t>life route to choose. </a:t>
            </a:r>
            <a:r>
              <a:rPr lang="en-US" sz="3200" b="0" strike="noStrike" dirty="0">
                <a:solidFill>
                  <a:srgbClr val="000000"/>
                </a:solidFill>
                <a:latin typeface="Calibri"/>
                <a:ea typeface="Calibri"/>
                <a:cs typeface="Calibri"/>
                <a:sym typeface="Calibri"/>
              </a:rPr>
              <a:t>It was then </a:t>
            </a:r>
            <a:r>
              <a:rPr lang="en-US" sz="3200" b="0" strike="noStrike" dirty="0" smtClean="0">
                <a:solidFill>
                  <a:srgbClr val="000000"/>
                </a:solidFill>
                <a:latin typeface="Calibri"/>
                <a:ea typeface="Calibri"/>
                <a:cs typeface="Calibri"/>
                <a:sym typeface="Calibri"/>
              </a:rPr>
              <a:t>that he </a:t>
            </a:r>
            <a:r>
              <a:rPr lang="en-US" sz="3200" b="0" strike="noStrike" dirty="0">
                <a:solidFill>
                  <a:srgbClr val="000000"/>
                </a:solidFill>
                <a:latin typeface="Calibri"/>
                <a:ea typeface="Calibri"/>
                <a:cs typeface="Calibri"/>
                <a:sym typeface="Calibri"/>
              </a:rPr>
              <a:t>met two totally different women. </a:t>
            </a:r>
            <a:r>
              <a:rPr lang="en-US" sz="3200" dirty="0">
                <a:latin typeface="Calibri"/>
                <a:ea typeface="Calibri"/>
                <a:cs typeface="Calibri"/>
                <a:sym typeface="Calibri"/>
              </a:rPr>
              <a:t>O</a:t>
            </a:r>
            <a:r>
              <a:rPr lang="en-US" sz="3200" b="0" strike="noStrike" dirty="0" smtClean="0">
                <a:solidFill>
                  <a:srgbClr val="000000"/>
                </a:solidFill>
                <a:latin typeface="Calibri"/>
                <a:ea typeface="Calibri"/>
                <a:cs typeface="Calibri"/>
                <a:sym typeface="Calibri"/>
              </a:rPr>
              <a:t>ne </a:t>
            </a:r>
            <a:r>
              <a:rPr lang="en-US" sz="3200" b="0" strike="noStrike" dirty="0">
                <a:solidFill>
                  <a:srgbClr val="000000"/>
                </a:solidFill>
                <a:latin typeface="Calibri"/>
                <a:ea typeface="Calibri"/>
                <a:cs typeface="Calibri"/>
                <a:sym typeface="Calibri"/>
              </a:rPr>
              <a:t>was humble and simple and the other had a very pretentious look. It was the second who approached him first and offered him a way of appreciation without caring for anything or anyone. When Hercules asked </a:t>
            </a:r>
            <a:r>
              <a:rPr lang="en-US" sz="3200" b="0" strike="noStrike" dirty="0" smtClean="0">
                <a:solidFill>
                  <a:srgbClr val="000000"/>
                </a:solidFill>
                <a:latin typeface="Calibri"/>
                <a:ea typeface="Calibri"/>
                <a:cs typeface="Calibri"/>
                <a:sym typeface="Calibri"/>
              </a:rPr>
              <a:t>her name, </a:t>
            </a:r>
            <a:r>
              <a:rPr lang="en-US" sz="3200" b="0" strike="noStrike" dirty="0">
                <a:solidFill>
                  <a:srgbClr val="000000"/>
                </a:solidFill>
                <a:latin typeface="Calibri"/>
                <a:ea typeface="Calibri"/>
                <a:cs typeface="Calibri"/>
                <a:sym typeface="Calibri"/>
              </a:rPr>
              <a:t>she </a:t>
            </a:r>
            <a:r>
              <a:rPr lang="en-US" sz="3200" b="0" strike="noStrike" dirty="0" smtClean="0">
                <a:solidFill>
                  <a:srgbClr val="000000"/>
                </a:solidFill>
                <a:latin typeface="Calibri"/>
                <a:ea typeface="Calibri"/>
                <a:cs typeface="Calibri"/>
                <a:sym typeface="Calibri"/>
              </a:rPr>
              <a:t>answered: “my friends call me Bliss </a:t>
            </a:r>
            <a:r>
              <a:rPr lang="en-US" sz="3200" b="0" strike="noStrike" dirty="0">
                <a:solidFill>
                  <a:srgbClr val="000000"/>
                </a:solidFill>
                <a:latin typeface="Calibri"/>
                <a:ea typeface="Calibri"/>
                <a:cs typeface="Calibri"/>
                <a:sym typeface="Calibri"/>
              </a:rPr>
              <a:t>and </a:t>
            </a:r>
            <a:r>
              <a:rPr lang="en-US" sz="3200" b="0" strike="noStrike" dirty="0" smtClean="0">
                <a:solidFill>
                  <a:srgbClr val="000000"/>
                </a:solidFill>
                <a:latin typeface="Calibri"/>
                <a:ea typeface="Calibri"/>
                <a:cs typeface="Calibri"/>
                <a:sym typeface="Calibri"/>
              </a:rPr>
              <a:t>my enemies </a:t>
            </a:r>
            <a:r>
              <a:rPr lang="en-US" sz="3200" b="0" strike="noStrike" dirty="0">
                <a:solidFill>
                  <a:srgbClr val="000000"/>
                </a:solidFill>
                <a:latin typeface="Calibri"/>
                <a:ea typeface="Calibri"/>
                <a:cs typeface="Calibri"/>
                <a:sym typeface="Calibri"/>
              </a:rPr>
              <a:t>Malice (</a:t>
            </a:r>
            <a:r>
              <a:rPr lang="en-US" sz="3200" b="0" strike="noStrike" dirty="0" err="1">
                <a:solidFill>
                  <a:srgbClr val="000000"/>
                </a:solidFill>
                <a:latin typeface="Calibri"/>
                <a:ea typeface="Calibri"/>
                <a:cs typeface="Calibri"/>
                <a:sym typeface="Calibri"/>
              </a:rPr>
              <a:t>Kakia</a:t>
            </a:r>
            <a:r>
              <a:rPr lang="en-US" sz="3200" b="0" strike="noStrike" dirty="0" smtClean="0">
                <a:solidFill>
                  <a:srgbClr val="000000"/>
                </a:solidFill>
                <a:latin typeface="Calibri"/>
                <a:ea typeface="Calibri"/>
                <a:cs typeface="Calibri"/>
                <a:sym typeface="Calibri"/>
              </a:rPr>
              <a:t>)”.</a:t>
            </a:r>
          </a:p>
          <a:p>
            <a:pPr marL="343080" marR="0" lvl="0" indent="-342720" algn="l" rtl="0">
              <a:lnSpc>
                <a:spcPct val="100000"/>
              </a:lnSpc>
              <a:spcBef>
                <a:spcPts val="641"/>
              </a:spcBef>
              <a:spcAft>
                <a:spcPts val="0"/>
              </a:spcAft>
              <a:buClr>
                <a:srgbClr val="000000"/>
              </a:buClr>
              <a:buSzPts val="3200"/>
              <a:buFont typeface="Arial"/>
              <a:buChar char="•"/>
            </a:pPr>
            <a:endParaRPr sz="3200" b="0" strike="noStrike" dirty="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800000"/>
                </a:solidFill>
                <a:latin typeface="Calibri"/>
                <a:ea typeface="Calibri"/>
                <a:cs typeface="Calibri"/>
                <a:sym typeface="Calibri"/>
              </a:rPr>
              <a:t>The route of </a:t>
            </a:r>
            <a:r>
              <a:rPr lang="en-US" sz="4400" b="1" dirty="0" err="1">
                <a:solidFill>
                  <a:srgbClr val="800000"/>
                </a:solidFill>
                <a:latin typeface="Calibri"/>
                <a:ea typeface="Calibri"/>
                <a:cs typeface="Calibri"/>
                <a:sym typeface="Calibri"/>
              </a:rPr>
              <a:t>Arete</a:t>
            </a:r>
            <a:r>
              <a:rPr lang="en-US" sz="4400" b="1" dirty="0">
                <a:solidFill>
                  <a:srgbClr val="800000"/>
                </a:solidFill>
                <a:latin typeface="Calibri"/>
                <a:ea typeface="Calibri"/>
                <a:cs typeface="Calibri"/>
                <a:sym typeface="Calibri"/>
              </a:rPr>
              <a:t> and </a:t>
            </a:r>
            <a:r>
              <a:rPr lang="en-US" sz="4400" b="1" dirty="0" err="1">
                <a:solidFill>
                  <a:srgbClr val="800000"/>
                </a:solidFill>
                <a:latin typeface="Calibri"/>
                <a:ea typeface="Calibri"/>
                <a:cs typeface="Calibri"/>
                <a:sym typeface="Calibri"/>
              </a:rPr>
              <a:t>Kakia</a:t>
            </a:r>
            <a:r>
              <a:rPr lang="en-US" sz="4400" b="1" dirty="0">
                <a:solidFill>
                  <a:srgbClr val="800000"/>
                </a:solidFill>
                <a:latin typeface="Calibri"/>
                <a:ea typeface="Calibri"/>
                <a:cs typeface="Calibri"/>
                <a:sym typeface="Calibri"/>
              </a:rPr>
              <a:t/>
            </a:r>
            <a:br>
              <a:rPr lang="en-US" sz="4400" b="1" dirty="0">
                <a:solidFill>
                  <a:srgbClr val="800000"/>
                </a:solidFill>
                <a:latin typeface="Calibri"/>
                <a:ea typeface="Calibri"/>
                <a:cs typeface="Calibri"/>
                <a:sym typeface="Calibri"/>
              </a:rPr>
            </a:br>
            <a:endParaRPr lang="en-US" sz="4400" b="1" dirty="0">
              <a:solidFill>
                <a:srgbClr val="800000"/>
              </a:solidFill>
              <a:latin typeface="Calibri"/>
              <a:ea typeface="Calibri"/>
              <a:cs typeface="Calibri"/>
            </a:endParaRPr>
          </a:p>
        </p:txBody>
      </p:sp>
      <p:sp>
        <p:nvSpPr>
          <p:cNvPr id="3" name="Subtitle 2"/>
          <p:cNvSpPr>
            <a:spLocks noGrp="1"/>
          </p:cNvSpPr>
          <p:nvPr>
            <p:ph type="subTitle" idx="1"/>
          </p:nvPr>
        </p:nvSpPr>
        <p:spPr>
          <a:xfrm>
            <a:off x="467544" y="1268760"/>
            <a:ext cx="8229240" cy="4525560"/>
          </a:xfrm>
        </p:spPr>
        <p:txBody>
          <a:bodyPr anchor="t"/>
          <a:lstStyle/>
          <a:p>
            <a:pPr marL="228600" indent="0"/>
            <a:r>
              <a:rPr lang="en-US" sz="3200" dirty="0">
                <a:latin typeface="Calibri"/>
                <a:ea typeface="Calibri"/>
                <a:cs typeface="Calibri"/>
                <a:sym typeface="Calibri"/>
              </a:rPr>
              <a:t>The</a:t>
            </a:r>
            <a:r>
              <a:rPr lang="en-US" dirty="0">
                <a:latin typeface="Calibri"/>
                <a:ea typeface="Calibri"/>
                <a:cs typeface="Calibri"/>
                <a:sym typeface="Calibri"/>
              </a:rPr>
              <a:t> </a:t>
            </a:r>
            <a:r>
              <a:rPr lang="en-US" sz="3200" dirty="0">
                <a:latin typeface="Calibri"/>
                <a:ea typeface="Calibri"/>
                <a:cs typeface="Calibri"/>
                <a:sym typeface="Calibri"/>
              </a:rPr>
              <a:t>other woman promised him a life full </a:t>
            </a:r>
            <a:r>
              <a:rPr lang="en-US" sz="3200" dirty="0" smtClean="0">
                <a:latin typeface="Calibri"/>
                <a:ea typeface="Calibri"/>
                <a:cs typeface="Calibri"/>
                <a:sym typeface="Calibri"/>
              </a:rPr>
              <a:t>of struggle </a:t>
            </a:r>
            <a:r>
              <a:rPr lang="en-US" sz="3200" dirty="0">
                <a:latin typeface="Calibri"/>
                <a:ea typeface="Calibri"/>
                <a:cs typeface="Calibri"/>
                <a:sym typeface="Calibri"/>
              </a:rPr>
              <a:t>and </a:t>
            </a:r>
            <a:r>
              <a:rPr lang="en-US" sz="3200" dirty="0" smtClean="0">
                <a:latin typeface="Calibri"/>
                <a:ea typeface="Calibri"/>
                <a:cs typeface="Calibri"/>
                <a:sym typeface="Calibri"/>
              </a:rPr>
              <a:t>battle, </a:t>
            </a:r>
            <a:r>
              <a:rPr lang="en-US" sz="3200" dirty="0">
                <a:latin typeface="Calibri"/>
                <a:ea typeface="Calibri"/>
                <a:cs typeface="Calibri"/>
                <a:sym typeface="Calibri"/>
              </a:rPr>
              <a:t>helping </a:t>
            </a:r>
            <a:r>
              <a:rPr lang="en-US" sz="3200" dirty="0" smtClean="0">
                <a:latin typeface="Calibri"/>
                <a:ea typeface="Calibri"/>
                <a:cs typeface="Calibri"/>
                <a:sym typeface="Calibri"/>
              </a:rPr>
              <a:t>out people and </a:t>
            </a:r>
            <a:r>
              <a:rPr lang="en-US" sz="3200" dirty="0">
                <a:latin typeface="Calibri"/>
                <a:ea typeface="Calibri"/>
                <a:cs typeface="Calibri"/>
                <a:sym typeface="Calibri"/>
              </a:rPr>
              <a:t>his </a:t>
            </a:r>
            <a:r>
              <a:rPr lang="en-US" sz="3200" dirty="0" smtClean="0">
                <a:latin typeface="Calibri"/>
                <a:ea typeface="Calibri"/>
                <a:cs typeface="Calibri"/>
                <a:sym typeface="Calibri"/>
              </a:rPr>
              <a:t>country for a better life.</a:t>
            </a:r>
          </a:p>
          <a:p>
            <a:pPr marL="228600" indent="0"/>
            <a:r>
              <a:rPr lang="en-US" sz="3200" dirty="0" smtClean="0">
                <a:latin typeface="Calibri"/>
                <a:ea typeface="Calibri"/>
                <a:cs typeface="Calibri"/>
                <a:sym typeface="Calibri"/>
              </a:rPr>
              <a:t>Hercules realized </a:t>
            </a:r>
            <a:r>
              <a:rPr lang="en-US" sz="3200" dirty="0">
                <a:latin typeface="Calibri"/>
                <a:ea typeface="Calibri"/>
                <a:cs typeface="Calibri"/>
                <a:sym typeface="Calibri"/>
              </a:rPr>
              <a:t>that she was Virtue (</a:t>
            </a:r>
            <a:r>
              <a:rPr lang="en-US" sz="3200" dirty="0" err="1">
                <a:latin typeface="Calibri"/>
                <a:ea typeface="Calibri"/>
                <a:cs typeface="Calibri"/>
                <a:sym typeface="Calibri"/>
              </a:rPr>
              <a:t>Arete</a:t>
            </a:r>
            <a:r>
              <a:rPr lang="en-US" sz="3200" dirty="0">
                <a:latin typeface="Calibri"/>
                <a:ea typeface="Calibri"/>
                <a:cs typeface="Calibri"/>
                <a:sym typeface="Calibri"/>
              </a:rPr>
              <a:t>) and </a:t>
            </a:r>
            <a:r>
              <a:rPr lang="en-US" sz="3200" dirty="0" smtClean="0">
                <a:latin typeface="Calibri"/>
                <a:ea typeface="Calibri"/>
                <a:cs typeface="Calibri"/>
                <a:sym typeface="Calibri"/>
              </a:rPr>
              <a:t>decided </a:t>
            </a:r>
            <a:r>
              <a:rPr lang="en-US" sz="3200" dirty="0">
                <a:latin typeface="Calibri"/>
                <a:ea typeface="Calibri"/>
                <a:cs typeface="Calibri"/>
                <a:sym typeface="Calibri"/>
              </a:rPr>
              <a:t>to follow her </a:t>
            </a:r>
            <a:r>
              <a:rPr lang="en-US" sz="3200" dirty="0" smtClean="0">
                <a:latin typeface="Calibri"/>
                <a:ea typeface="Calibri"/>
                <a:cs typeface="Calibri"/>
                <a:sym typeface="Calibri"/>
              </a:rPr>
              <a:t>route in life.</a:t>
            </a:r>
            <a:endParaRPr lang="en-US" sz="3200" dirty="0">
              <a:latin typeface="Calibri"/>
              <a:ea typeface="Calibri"/>
              <a:cs typeface="Calibri"/>
              <a:sym typeface="Calibri"/>
            </a:endParaRPr>
          </a:p>
        </p:txBody>
      </p:sp>
    </p:spTree>
    <p:extLst>
      <p:ext uri="{BB962C8B-B14F-4D97-AF65-F5344CB8AC3E}">
        <p14:creationId xmlns:p14="http://schemas.microsoft.com/office/powerpoint/2010/main" val="2311880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4"/>
          <p:cNvSpPr txBox="1"/>
          <p:nvPr/>
        </p:nvSpPr>
        <p:spPr>
          <a:xfrm>
            <a:off x="467544" y="332656"/>
            <a:ext cx="8229240" cy="11426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dirty="0">
                <a:solidFill>
                  <a:srgbClr val="800000"/>
                </a:solidFill>
                <a:latin typeface="Calibri"/>
                <a:ea typeface="Calibri"/>
                <a:cs typeface="Calibri"/>
                <a:sym typeface="Calibri"/>
              </a:rPr>
              <a:t>The choice of </a:t>
            </a:r>
            <a:r>
              <a:rPr lang="en-US" sz="4400" b="1" dirty="0" smtClean="0">
                <a:solidFill>
                  <a:srgbClr val="800000"/>
                </a:solidFill>
                <a:latin typeface="Calibri"/>
                <a:ea typeface="Calibri"/>
                <a:cs typeface="Calibri"/>
                <a:sym typeface="Calibri"/>
              </a:rPr>
              <a:t>Hercules in art</a:t>
            </a:r>
            <a:endParaRPr sz="4400" b="1" dirty="0">
              <a:solidFill>
                <a:srgbClr val="800000"/>
              </a:solidFill>
              <a:latin typeface="Calibri"/>
              <a:ea typeface="Calibri"/>
              <a:cs typeface="Calibri"/>
              <a:sym typeface="Calibri"/>
            </a:endParaRPr>
          </a:p>
        </p:txBody>
      </p:sp>
      <p:pic>
        <p:nvPicPr>
          <p:cNvPr id="162" name="Google Shape;162;p34"/>
          <p:cNvPicPr preferRelativeResize="0"/>
          <p:nvPr/>
        </p:nvPicPr>
        <p:blipFill rotWithShape="1">
          <a:blip r:embed="rId3">
            <a:alphaModFix/>
          </a:blip>
          <a:srcRect l="-10801" r="-10801"/>
          <a:stretch/>
        </p:blipFill>
        <p:spPr>
          <a:xfrm>
            <a:off x="457200" y="1600200"/>
            <a:ext cx="8229240" cy="452556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212</TotalTime>
  <Words>516</Words>
  <Application>Microsoft Macintosh PowerPoint</Application>
  <PresentationFormat>On-screen Show (4:3)</PresentationFormat>
  <Paragraphs>28</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Venture</vt:lpstr>
      <vt:lpstr>PowerPoint Presentation</vt:lpstr>
      <vt:lpstr>PowerPoint Presentation</vt:lpstr>
      <vt:lpstr>PowerPoint Presentation</vt:lpstr>
      <vt:lpstr>The Milky Way creation in art</vt:lpstr>
      <vt:lpstr>PowerPoint Presentation</vt:lpstr>
      <vt:lpstr>PowerPoint Presentation</vt:lpstr>
      <vt:lpstr>PowerPoint Presentation</vt:lpstr>
      <vt:lpstr>The route of Arete and Kakia </vt:lpstr>
      <vt:lpstr>PowerPoint Presentation</vt:lpstr>
      <vt:lpstr>PowerPoint Presentation</vt:lpstr>
      <vt:lpstr>PowerPoint Presentation</vt:lpstr>
      <vt:lpstr>PowerPoint Presentation</vt:lpstr>
      <vt:lpstr>Hercules: The ancient Greek Hero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Konstantina Bozonelou</cp:lastModifiedBy>
  <cp:revision>31</cp:revision>
  <dcterms:modified xsi:type="dcterms:W3CDTF">2020-04-04T17:38:47Z</dcterms:modified>
</cp:coreProperties>
</file>