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56" r:id="rId3"/>
    <p:sldId id="257" r:id="rId4"/>
    <p:sldId id="258" r:id="rId5"/>
    <p:sldId id="259" r:id="rId6"/>
    <p:sldId id="260" r:id="rId7"/>
    <p:sldId id="261" r:id="rId8"/>
    <p:sldId id="262" r:id="rId9"/>
    <p:sldId id="263" r:id="rId10"/>
    <p:sldId id="275" r:id="rId11"/>
    <p:sldId id="264" r:id="rId12"/>
    <p:sldId id="265" r:id="rId13"/>
    <p:sldId id="266" r:id="rId14"/>
    <p:sldId id="267" r:id="rId15"/>
    <p:sldId id="268" r:id="rId16"/>
    <p:sldId id="270" r:id="rId17"/>
    <p:sldId id="271" r:id="rId18"/>
    <p:sldId id="272" r:id="rId19"/>
    <p:sldId id="274"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708B5-F70E-4290-9799-9304C1970397}" type="datetimeFigureOut">
              <a:rPr lang="lt-LT" smtClean="0"/>
              <a:t>2020-04-11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F7CFB-753C-466E-9686-D5EDCD3B630E}" type="slidenum">
              <a:rPr lang="lt-LT" smtClean="0"/>
              <a:t>‹#›</a:t>
            </a:fld>
            <a:endParaRPr lang="lt-LT"/>
          </a:p>
        </p:txBody>
      </p:sp>
    </p:spTree>
    <p:extLst>
      <p:ext uri="{BB962C8B-B14F-4D97-AF65-F5344CB8AC3E}">
        <p14:creationId xmlns:p14="http://schemas.microsoft.com/office/powerpoint/2010/main" val="355528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DC1339F-13EA-4383-BE9A-CB49853460E1}" type="slidenum">
              <a:rPr lang="lt-LT">
                <a:latin typeface="Arial" pitchFamily="34" charset="0"/>
              </a:rPr>
              <a:pPr/>
              <a:t>1</a:t>
            </a:fld>
            <a:endParaRPr lang="lt-LT">
              <a:latin typeface="Arial" pitchFamily="34" charset="0"/>
            </a:endParaRPr>
          </a:p>
        </p:txBody>
      </p:sp>
      <p:sp>
        <p:nvSpPr>
          <p:cNvPr id="30723" name="Rectangle 2"/>
          <p:cNvSpPr>
            <a:spLocks noGrp="1" noRot="1" noChangeAspect="1" noChangeArrowheads="1" noTextEdit="1"/>
          </p:cNvSpPr>
          <p:nvPr>
            <p:ph type="sldImg"/>
          </p:nvPr>
        </p:nvSpPr>
        <p:spPr>
          <a:xfrm>
            <a:off x="90488" y="744538"/>
            <a:ext cx="6616700" cy="3722687"/>
          </a:xfrm>
          <a:ln/>
        </p:spPr>
      </p:sp>
      <p:sp>
        <p:nvSpPr>
          <p:cNvPr id="30724" name="Rectangle 3"/>
          <p:cNvSpPr>
            <a:spLocks noGrp="1" noChangeArrowheads="1"/>
          </p:cNvSpPr>
          <p:nvPr>
            <p:ph type="body" idx="1"/>
          </p:nvPr>
        </p:nvSpPr>
        <p:spPr>
          <a:noFill/>
          <a:ln/>
        </p:spPr>
        <p:txBody>
          <a:bodyPr/>
          <a:lstStyle/>
          <a:p>
            <a:pPr eaLnBrk="1" hangingPunct="1"/>
            <a:endParaRPr lang="lt-LT" smtClean="0">
              <a:latin typeface="Arial" pitchFamily="34" charset="0"/>
            </a:endParaRPr>
          </a:p>
        </p:txBody>
      </p:sp>
    </p:spTree>
    <p:extLst>
      <p:ext uri="{BB962C8B-B14F-4D97-AF65-F5344CB8AC3E}">
        <p14:creationId xmlns:p14="http://schemas.microsoft.com/office/powerpoint/2010/main" val="380528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2836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95714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6461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81331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78248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976871BC-3848-496E-8F59-D2EA3F8F4129}" type="datetimeFigureOut">
              <a:rPr lang="lt-LT" smtClean="0"/>
              <a:t>2020-04-11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254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976871BC-3848-496E-8F59-D2EA3F8F4129}" type="datetimeFigureOut">
              <a:rPr lang="lt-LT" smtClean="0"/>
              <a:t>2020-04-11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199276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976871BC-3848-496E-8F59-D2EA3F8F4129}" type="datetimeFigureOut">
              <a:rPr lang="lt-LT" smtClean="0"/>
              <a:t>2020-04-11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84751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976871BC-3848-496E-8F59-D2EA3F8F4129}" type="datetimeFigureOut">
              <a:rPr lang="lt-LT" smtClean="0"/>
              <a:t>2020-04-11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324479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976871BC-3848-496E-8F59-D2EA3F8F4129}" type="datetimeFigureOut">
              <a:rPr lang="lt-LT" smtClean="0"/>
              <a:t>2020-04-11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187440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976871BC-3848-496E-8F59-D2EA3F8F4129}" type="datetimeFigureOut">
              <a:rPr lang="lt-LT" smtClean="0"/>
              <a:t>2020-04-11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6CD4025-1D1F-4DC3-B3C1-49CDE2503704}" type="slidenum">
              <a:rPr lang="lt-LT" smtClean="0"/>
              <a:t>‹#›</a:t>
            </a:fld>
            <a:endParaRPr lang="lt-LT"/>
          </a:p>
        </p:txBody>
      </p:sp>
    </p:spTree>
    <p:extLst>
      <p:ext uri="{BB962C8B-B14F-4D97-AF65-F5344CB8AC3E}">
        <p14:creationId xmlns:p14="http://schemas.microsoft.com/office/powerpoint/2010/main" val="271450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lumMod val="94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871BC-3848-496E-8F59-D2EA3F8F4129}" type="datetimeFigureOut">
              <a:rPr lang="lt-LT" smtClean="0"/>
              <a:t>2020-04-11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D4025-1D1F-4DC3-B3C1-49CDE2503704}" type="slidenum">
              <a:rPr lang="lt-LT" smtClean="0"/>
              <a:t>‹#›</a:t>
            </a:fld>
            <a:endParaRPr lang="lt-LT"/>
          </a:p>
        </p:txBody>
      </p:sp>
    </p:spTree>
    <p:extLst>
      <p:ext uri="{BB962C8B-B14F-4D97-AF65-F5344CB8AC3E}">
        <p14:creationId xmlns:p14="http://schemas.microsoft.com/office/powerpoint/2010/main" val="33218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http://www.varldensflaggor.se/bilder/tumnaglar/italiens-flagga.png" TargetMode="External"/><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8"/>
          <p:cNvSpPr>
            <a:spLocks noChangeArrowheads="1"/>
          </p:cNvSpPr>
          <p:nvPr/>
        </p:nvSpPr>
        <p:spPr bwMode="auto">
          <a:xfrm>
            <a:off x="2161110" y="324550"/>
            <a:ext cx="1455848" cy="307777"/>
          </a:xfrm>
          <a:prstGeom prst="rect">
            <a:avLst/>
          </a:prstGeom>
          <a:noFill/>
          <a:ln w="9525">
            <a:noFill/>
            <a:miter lim="800000"/>
            <a:headEnd/>
            <a:tailEnd/>
          </a:ln>
        </p:spPr>
        <p:txBody>
          <a:bodyPr wrap="none">
            <a:spAutoFit/>
          </a:bodyPr>
          <a:lstStyle/>
          <a:p>
            <a:pPr>
              <a:spcBef>
                <a:spcPct val="30000"/>
              </a:spcBef>
            </a:pPr>
            <a:r>
              <a:rPr lang="lt-LT" sz="1400" b="1" dirty="0" err="1">
                <a:solidFill>
                  <a:schemeClr val="accent6">
                    <a:lumMod val="60000"/>
                    <a:lumOff val="40000"/>
                  </a:schemeClr>
                </a:solidFill>
                <a:latin typeface="Arial" pitchFamily="34" charset="0"/>
              </a:rPr>
              <a:t>Erasmus</a:t>
            </a:r>
            <a:r>
              <a:rPr lang="lt-LT" sz="1400" b="1" dirty="0">
                <a:solidFill>
                  <a:schemeClr val="accent6">
                    <a:lumMod val="60000"/>
                    <a:lumOff val="40000"/>
                  </a:schemeClr>
                </a:solidFill>
                <a:latin typeface="Arial" pitchFamily="34" charset="0"/>
              </a:rPr>
              <a:t>+ KA2</a:t>
            </a:r>
          </a:p>
        </p:txBody>
      </p:sp>
      <p:sp>
        <p:nvSpPr>
          <p:cNvPr id="4107" name="Rectangle 13"/>
          <p:cNvSpPr>
            <a:spLocks noChangeArrowheads="1"/>
          </p:cNvSpPr>
          <p:nvPr/>
        </p:nvSpPr>
        <p:spPr bwMode="auto">
          <a:xfrm>
            <a:off x="2143822" y="324550"/>
            <a:ext cx="3789820" cy="646331"/>
          </a:xfrm>
          <a:prstGeom prst="rect">
            <a:avLst/>
          </a:prstGeom>
          <a:noFill/>
          <a:ln w="9525">
            <a:noFill/>
            <a:miter lim="800000"/>
            <a:headEnd/>
            <a:tailEnd/>
          </a:ln>
        </p:spPr>
        <p:txBody>
          <a:bodyPr wrap="none" anchor="ctr">
            <a:spAutoFit/>
          </a:bodyPr>
          <a:lstStyle/>
          <a:p>
            <a:pPr algn="ctr"/>
            <a:r>
              <a:rPr lang="lt-LT" sz="1400" b="1" dirty="0">
                <a:solidFill>
                  <a:schemeClr val="accent6">
                    <a:lumMod val="60000"/>
                    <a:lumOff val="40000"/>
                  </a:schemeClr>
                </a:solidFill>
                <a:latin typeface="Arial" pitchFamily="34" charset="0"/>
              </a:rPr>
              <a:t>           M. A. G. I. C</a:t>
            </a:r>
          </a:p>
          <a:p>
            <a:r>
              <a:rPr lang="lt-LT" sz="1100" dirty="0" err="1">
                <a:solidFill>
                  <a:schemeClr val="accent6">
                    <a:lumMod val="60000"/>
                    <a:lumOff val="40000"/>
                  </a:schemeClr>
                </a:solidFill>
                <a:latin typeface="Arial" pitchFamily="34" charset="0"/>
              </a:rPr>
              <a:t>Myths</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Art</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Tales</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and</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Games</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for</a:t>
            </a:r>
            <a:r>
              <a:rPr lang="lt-LT" sz="1100" dirty="0">
                <a:solidFill>
                  <a:schemeClr val="accent6">
                    <a:lumMod val="60000"/>
                    <a:lumOff val="40000"/>
                  </a:schemeClr>
                </a:solidFill>
                <a:latin typeface="Arial" pitchFamily="34" charset="0"/>
              </a:rPr>
              <a:t> </a:t>
            </a:r>
            <a:r>
              <a:rPr lang="lt-LT" sz="1100" dirty="0" err="1">
                <a:solidFill>
                  <a:schemeClr val="accent6">
                    <a:lumMod val="60000"/>
                    <a:lumOff val="40000"/>
                  </a:schemeClr>
                </a:solidFill>
                <a:latin typeface="Arial" pitchFamily="34" charset="0"/>
              </a:rPr>
              <a:t>Intercultural</a:t>
            </a:r>
            <a:r>
              <a:rPr lang="lt-LT" sz="1100" dirty="0">
                <a:solidFill>
                  <a:schemeClr val="accent6">
                    <a:lumMod val="60000"/>
                    <a:lumOff val="40000"/>
                  </a:schemeClr>
                </a:solidFill>
                <a:latin typeface="Arial" pitchFamily="34" charset="0"/>
              </a:rPr>
              <a:t> </a:t>
            </a:r>
            <a:r>
              <a:rPr lang="lt-LT" sz="1100" dirty="0" err="1" smtClean="0">
                <a:solidFill>
                  <a:schemeClr val="accent6">
                    <a:lumMod val="60000"/>
                    <a:lumOff val="40000"/>
                  </a:schemeClr>
                </a:solidFill>
                <a:latin typeface="Arial" pitchFamily="34" charset="0"/>
              </a:rPr>
              <a:t>Cooperation</a:t>
            </a:r>
            <a:endParaRPr lang="lt-LT" sz="1100" dirty="0" smtClean="0">
              <a:solidFill>
                <a:schemeClr val="accent6">
                  <a:lumMod val="60000"/>
                  <a:lumOff val="40000"/>
                </a:schemeClr>
              </a:solidFill>
              <a:latin typeface="Arial" pitchFamily="34" charset="0"/>
            </a:endParaRPr>
          </a:p>
          <a:p>
            <a:r>
              <a:rPr lang="lt-LT" sz="1100" dirty="0" smtClean="0">
                <a:solidFill>
                  <a:schemeClr val="accent6">
                    <a:lumMod val="60000"/>
                    <a:lumOff val="40000"/>
                  </a:schemeClr>
                </a:solidFill>
                <a:latin typeface="Arial" pitchFamily="34" charset="0"/>
              </a:rPr>
              <a:t>2019–2021 </a:t>
            </a:r>
            <a:endParaRPr lang="en-IE" sz="1100" dirty="0">
              <a:solidFill>
                <a:schemeClr val="accent6">
                  <a:lumMod val="60000"/>
                  <a:lumOff val="40000"/>
                </a:schemeClr>
              </a:solidFill>
              <a:latin typeface="Arial" pitchFamily="34" charset="0"/>
            </a:endParaRPr>
          </a:p>
        </p:txBody>
      </p:sp>
      <p:sp>
        <p:nvSpPr>
          <p:cNvPr id="2" name="AutoShape 2" descr="Vaizdo rezultatas pagal užklausą „funded by the Erasmus+ Programme of the European Union“"/>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3" name="AutoShape 4" descr="Vaizdo rezultatas pagal užklausą „funded by the Erasmus+ Programme of the European Union“"/>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34" name="Picture 10" descr="Funded by the Erasmus+ Programme of the European U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628" y="5957993"/>
            <a:ext cx="3053358" cy="6620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taliens flagga"/>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727664" y="397848"/>
            <a:ext cx="502054" cy="33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aveikslėlis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4230" y="447288"/>
            <a:ext cx="500696" cy="334036"/>
          </a:xfrm>
          <a:prstGeom prst="rect">
            <a:avLst/>
          </a:prstGeom>
        </p:spPr>
      </p:pic>
      <p:pic>
        <p:nvPicPr>
          <p:cNvPr id="10" name="Paveikslėlis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7949" y="428714"/>
            <a:ext cx="562826" cy="336289"/>
          </a:xfrm>
          <a:prstGeom prst="rect">
            <a:avLst/>
          </a:prstGeom>
        </p:spPr>
      </p:pic>
      <p:sp>
        <p:nvSpPr>
          <p:cNvPr id="5" name="TextBox 4"/>
          <p:cNvSpPr txBox="1"/>
          <p:nvPr/>
        </p:nvSpPr>
        <p:spPr>
          <a:xfrm flipH="1">
            <a:off x="1925807" y="1609202"/>
            <a:ext cx="7444072" cy="3970318"/>
          </a:xfrm>
          <a:prstGeom prst="rect">
            <a:avLst/>
          </a:prstGeom>
          <a:noFill/>
        </p:spPr>
        <p:txBody>
          <a:bodyPr wrap="square" rtlCol="0">
            <a:spAutoFit/>
          </a:bodyPr>
          <a:lstStyle/>
          <a:p>
            <a:pPr algn="ctr"/>
            <a:r>
              <a:rPr lang="lt-LT" sz="3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Easter</a:t>
            </a:r>
            <a:r>
              <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3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traditions</a:t>
            </a:r>
            <a:r>
              <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3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a:t>
            </a:r>
            <a:r>
              <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ctr"/>
            <a:r>
              <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Lithuania</a:t>
            </a:r>
          </a:p>
          <a:p>
            <a:pPr algn="ctr"/>
            <a:endPar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lt-LT" sz="1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Kindergarten</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„Buratinas“ </a:t>
            </a:r>
          </a:p>
          <a:p>
            <a:pPr algn="ct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of</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Kursenai</a:t>
            </a:r>
            <a:endPar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lt-LT" sz="3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lt-LT"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April</a:t>
            </a:r>
            <a:r>
              <a:rPr lang="lt-LT"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2020</a:t>
            </a:r>
          </a:p>
        </p:txBody>
      </p:sp>
      <p:pic>
        <p:nvPicPr>
          <p:cNvPr id="4" name="Paveikslėlis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611" y="151127"/>
            <a:ext cx="1233196" cy="1300954"/>
          </a:xfrm>
          <a:prstGeom prst="rect">
            <a:avLst/>
          </a:prstGeom>
        </p:spPr>
      </p:pic>
      <p:pic>
        <p:nvPicPr>
          <p:cNvPr id="6" name="Paveikslėlis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324" y="2923798"/>
            <a:ext cx="886860" cy="880767"/>
          </a:xfrm>
          <a:prstGeom prst="rect">
            <a:avLst/>
          </a:prstGeom>
        </p:spPr>
      </p:pic>
      <p:sp>
        <p:nvSpPr>
          <p:cNvPr id="7" name="Stačiakampis 6"/>
          <p:cNvSpPr/>
          <p:nvPr/>
        </p:nvSpPr>
        <p:spPr>
          <a:xfrm>
            <a:off x="7950063" y="428713"/>
            <a:ext cx="510274" cy="336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7" name="Paveikslėlis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7730" y="440915"/>
            <a:ext cx="492606" cy="313043"/>
          </a:xfrm>
          <a:prstGeom prst="rect">
            <a:avLst/>
          </a:prstGeom>
        </p:spPr>
      </p:pic>
      <p:sp>
        <p:nvSpPr>
          <p:cNvPr id="12" name="Stačiakampis 11"/>
          <p:cNvSpPr/>
          <p:nvPr/>
        </p:nvSpPr>
        <p:spPr>
          <a:xfrm>
            <a:off x="9497046" y="397849"/>
            <a:ext cx="510080" cy="356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8" name="Paveikslėlis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3227" y="428713"/>
            <a:ext cx="503898" cy="326090"/>
          </a:xfrm>
          <a:prstGeom prst="rect">
            <a:avLst/>
          </a:prstGeom>
        </p:spPr>
      </p:pic>
      <p:pic>
        <p:nvPicPr>
          <p:cNvPr id="1026" name="Picture 2" descr="New schools initiative to help young people travel abroad | Erasmu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44110"/>
          <a:stretch/>
        </p:blipFill>
        <p:spPr bwMode="auto">
          <a:xfrm>
            <a:off x="6195196" y="6117620"/>
            <a:ext cx="1603951" cy="50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04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rotWithShape="1">
          <a:blip r:embed="rId2">
            <a:extLst>
              <a:ext uri="{28A0092B-C50C-407E-A947-70E740481C1C}">
                <a14:useLocalDpi xmlns:a14="http://schemas.microsoft.com/office/drawing/2010/main" val="0"/>
              </a:ext>
            </a:extLst>
          </a:blip>
          <a:srcRect l="30447" t="17944" r="-1" b="21620"/>
          <a:stretch/>
        </p:blipFill>
        <p:spPr>
          <a:xfrm>
            <a:off x="6957275" y="194933"/>
            <a:ext cx="3810205" cy="2481691"/>
          </a:xfrm>
          <a:prstGeom prst="rect">
            <a:avLst/>
          </a:prstGeom>
        </p:spPr>
      </p:pic>
      <p:pic>
        <p:nvPicPr>
          <p:cNvPr id="4" name="Paveikslėlis 3"/>
          <p:cNvPicPr>
            <a:picLocks noChangeAspect="1"/>
          </p:cNvPicPr>
          <p:nvPr/>
        </p:nvPicPr>
        <p:blipFill rotWithShape="1">
          <a:blip r:embed="rId3" cstate="print">
            <a:extLst>
              <a:ext uri="{28A0092B-C50C-407E-A947-70E740481C1C}">
                <a14:useLocalDpi xmlns:a14="http://schemas.microsoft.com/office/drawing/2010/main" val="0"/>
              </a:ext>
            </a:extLst>
          </a:blip>
          <a:srcRect l="17183" t="17072" r="17339" b="20125"/>
          <a:stretch/>
        </p:blipFill>
        <p:spPr>
          <a:xfrm>
            <a:off x="178609" y="299104"/>
            <a:ext cx="3161943" cy="2273351"/>
          </a:xfrm>
          <a:prstGeom prst="rect">
            <a:avLst/>
          </a:prstGeom>
        </p:spPr>
      </p:pic>
      <p:pic>
        <p:nvPicPr>
          <p:cNvPr id="5" name="Paveikslėlis 4"/>
          <p:cNvPicPr>
            <a:picLocks noChangeAspect="1"/>
          </p:cNvPicPr>
          <p:nvPr/>
        </p:nvPicPr>
        <p:blipFill rotWithShape="1">
          <a:blip r:embed="rId4">
            <a:extLst>
              <a:ext uri="{28A0092B-C50C-407E-A947-70E740481C1C}">
                <a14:useLocalDpi xmlns:a14="http://schemas.microsoft.com/office/drawing/2010/main" val="0"/>
              </a:ext>
            </a:extLst>
          </a:blip>
          <a:srcRect l="15337" t="6355" r="142" b="12772"/>
          <a:stretch/>
        </p:blipFill>
        <p:spPr>
          <a:xfrm>
            <a:off x="3847872" y="106823"/>
            <a:ext cx="2602083" cy="3324314"/>
          </a:xfrm>
          <a:prstGeom prst="rect">
            <a:avLst/>
          </a:prstGeom>
        </p:spPr>
      </p:pic>
      <p:pic>
        <p:nvPicPr>
          <p:cNvPr id="6" name="Paveikslėlis 5"/>
          <p:cNvPicPr>
            <a:picLocks noChangeAspect="1"/>
          </p:cNvPicPr>
          <p:nvPr/>
        </p:nvPicPr>
        <p:blipFill rotWithShape="1">
          <a:blip r:embed="rId5" cstate="print">
            <a:extLst>
              <a:ext uri="{28A0092B-C50C-407E-A947-70E740481C1C}">
                <a14:useLocalDpi xmlns:a14="http://schemas.microsoft.com/office/drawing/2010/main" val="0"/>
              </a:ext>
            </a:extLst>
          </a:blip>
          <a:srcRect l="3546" t="2741" r="13416"/>
          <a:stretch/>
        </p:blipFill>
        <p:spPr>
          <a:xfrm>
            <a:off x="2239000" y="3151673"/>
            <a:ext cx="3942179" cy="3461047"/>
          </a:xfrm>
          <a:prstGeom prst="rect">
            <a:avLst/>
          </a:prstGeom>
        </p:spPr>
      </p:pic>
      <p:pic>
        <p:nvPicPr>
          <p:cNvPr id="7" name="Paveikslėlis 6"/>
          <p:cNvPicPr>
            <a:picLocks noChangeAspect="1"/>
          </p:cNvPicPr>
          <p:nvPr/>
        </p:nvPicPr>
        <p:blipFill rotWithShape="1">
          <a:blip r:embed="rId6" cstate="print">
            <a:extLst>
              <a:ext uri="{28A0092B-C50C-407E-A947-70E740481C1C}">
                <a14:useLocalDpi xmlns:a14="http://schemas.microsoft.com/office/drawing/2010/main" val="0"/>
              </a:ext>
            </a:extLst>
          </a:blip>
          <a:srcRect l="20266" t="25670" r="13229"/>
          <a:stretch/>
        </p:blipFill>
        <p:spPr>
          <a:xfrm>
            <a:off x="270397" y="2943164"/>
            <a:ext cx="2879932" cy="2412752"/>
          </a:xfrm>
          <a:prstGeom prst="rect">
            <a:avLst/>
          </a:prstGeom>
        </p:spPr>
      </p:pic>
      <p:pic>
        <p:nvPicPr>
          <p:cNvPr id="9" name="Paveikslėlis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8161" y="3527939"/>
            <a:ext cx="4312335" cy="3242439"/>
          </a:xfrm>
          <a:prstGeom prst="rect">
            <a:avLst/>
          </a:prstGeom>
        </p:spPr>
      </p:pic>
      <p:sp>
        <p:nvSpPr>
          <p:cNvPr id="10" name="Stačiakampis 9"/>
          <p:cNvSpPr/>
          <p:nvPr/>
        </p:nvSpPr>
        <p:spPr>
          <a:xfrm>
            <a:off x="6527534" y="2809894"/>
            <a:ext cx="3449983" cy="584775"/>
          </a:xfrm>
          <a:prstGeom prst="rect">
            <a:avLst/>
          </a:prstGeom>
        </p:spPr>
        <p:txBody>
          <a:bodyPr wrap="none">
            <a:spAutoFit/>
          </a:bodyPr>
          <a:lstStyle/>
          <a:p>
            <a:r>
              <a:rPr lang="lt-LT"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Wax</a:t>
            </a:r>
            <a:r>
              <a:rPr lang="lt-LT"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a:t>
            </a:r>
            <a:r>
              <a:rPr lang="lt-LT"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painted</a:t>
            </a:r>
            <a:r>
              <a:rPr lang="lt-LT"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eggs</a:t>
            </a:r>
            <a:endParaRPr lang="lt-LT"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07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093577" y="360362"/>
            <a:ext cx="6332434" cy="593304"/>
          </a:xfrm>
          <a:prstGeom prst="rect">
            <a:avLst/>
          </a:prstGeom>
        </p:spPr>
        <p:txBody>
          <a:bodyPr wrap="square">
            <a:spAutoFit/>
          </a:bodyPr>
          <a:lstStyle/>
          <a:p>
            <a:pPr lvl="0">
              <a:lnSpc>
                <a:spcPct val="107000"/>
              </a:lnSpc>
              <a:spcAft>
                <a:spcPts val="800"/>
              </a:spcAft>
              <a:tabLst>
                <a:tab pos="457200" algn="l"/>
              </a:tabLst>
            </a:pP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eggs</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scraping</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knife</a:t>
            </a:r>
            <a:endParaRPr lang="lt-LT" sz="3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75" y="1982862"/>
            <a:ext cx="5742419" cy="3828279"/>
          </a:xfrm>
          <a:prstGeom prst="rect">
            <a:avLst/>
          </a:prstGeom>
        </p:spPr>
      </p:pic>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174" y="1787182"/>
            <a:ext cx="4878738" cy="1716593"/>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174" y="4184680"/>
            <a:ext cx="4876800" cy="1924050"/>
          </a:xfrm>
          <a:prstGeom prst="rect">
            <a:avLst/>
          </a:prstGeom>
        </p:spPr>
      </p:pic>
    </p:spTree>
    <p:extLst>
      <p:ext uri="{BB962C8B-B14F-4D97-AF65-F5344CB8AC3E}">
        <p14:creationId xmlns:p14="http://schemas.microsoft.com/office/powerpoint/2010/main" val="92468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28045" y="5290959"/>
            <a:ext cx="10297682" cy="1084015"/>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morning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procession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usually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conducted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around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have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flags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hold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high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girls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strew</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flowers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choir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all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bells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ring</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loudly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tačiakampis 2"/>
          <p:cNvSpPr/>
          <p:nvPr/>
        </p:nvSpPr>
        <p:spPr>
          <a:xfrm>
            <a:off x="3867801" y="303445"/>
            <a:ext cx="4597734" cy="583750"/>
          </a:xfrm>
          <a:prstGeom prst="rect">
            <a:avLst/>
          </a:prstGeom>
        </p:spPr>
        <p:txBody>
          <a:bodyPr wrap="none">
            <a:spAutoFit/>
          </a:bodyPr>
          <a:lstStyle/>
          <a:p>
            <a:pPr lvl="0">
              <a:lnSpc>
                <a:spcPct val="107000"/>
              </a:lnSpc>
              <a:spcAft>
                <a:spcPts val="800"/>
              </a:spcAft>
              <a:tabLst>
                <a:tab pos="457200" algn="l"/>
              </a:tabLst>
            </a:pP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Easter</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morning</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church</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207" y="1367327"/>
            <a:ext cx="5046924" cy="3358498"/>
          </a:xfrm>
          <a:prstGeom prst="rect">
            <a:avLst/>
          </a:prstGeom>
        </p:spPr>
      </p:pic>
    </p:spTree>
    <p:extLst>
      <p:ext uri="{BB962C8B-B14F-4D97-AF65-F5344CB8AC3E}">
        <p14:creationId xmlns:p14="http://schemas.microsoft.com/office/powerpoint/2010/main" val="299508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00755" y="1226064"/>
            <a:ext cx="9998580" cy="1186607"/>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After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morning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services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return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their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homes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dine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meal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starts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personan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own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clicking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it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against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another’s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07000"/>
              </a:lnSpc>
              <a:spcAft>
                <a:spcPts val="800"/>
              </a:spcAft>
              <a:tabLst>
                <a:tab pos="457200" algn="l"/>
              </a:tabLst>
            </a:pPr>
            <a:r>
              <a:rPr lang="en-US" dirty="0" smtClean="0">
                <a:effectLst/>
                <a:latin typeface="Times New Roman" panose="02020603050405020304" pitchFamily="18" charset="0"/>
                <a:cs typeface="Times New Roman" panose="02020603050405020304" pitchFamily="18" charset="0"/>
              </a:rPr>
              <a:t>If your egg shell remains unbroken after the "clinking," you are destined to have a long life. </a:t>
            </a: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tačiakampis 2"/>
          <p:cNvSpPr/>
          <p:nvPr/>
        </p:nvSpPr>
        <p:spPr>
          <a:xfrm>
            <a:off x="4981112" y="260715"/>
            <a:ext cx="2592376" cy="583750"/>
          </a:xfrm>
          <a:prstGeom prst="rect">
            <a:avLst/>
          </a:prstGeom>
        </p:spPr>
        <p:txBody>
          <a:bodyPr wrap="none">
            <a:spAutoFit/>
          </a:bodyPr>
          <a:lstStyle/>
          <a:p>
            <a:pPr lvl="0">
              <a:lnSpc>
                <a:spcPct val="107000"/>
              </a:lnSpc>
              <a:spcAft>
                <a:spcPts val="800"/>
              </a:spcAft>
              <a:tabLst>
                <a:tab pos="457200" algn="l"/>
              </a:tabLst>
            </a:pP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Easter</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Dinner</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26" y="2949457"/>
            <a:ext cx="3934586" cy="2947142"/>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045" y="2949457"/>
            <a:ext cx="4428765" cy="2947142"/>
          </a:xfrm>
          <a:prstGeom prst="rect">
            <a:avLst/>
          </a:prstGeom>
        </p:spPr>
      </p:pic>
    </p:spTree>
    <p:extLst>
      <p:ext uri="{BB962C8B-B14F-4D97-AF65-F5344CB8AC3E}">
        <p14:creationId xmlns:p14="http://schemas.microsoft.com/office/powerpoint/2010/main" val="345150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77212" y="5062535"/>
            <a:ext cx="11177899" cy="1477328"/>
          </a:xfrm>
          <a:prstGeom prst="rect">
            <a:avLst/>
          </a:prstGeom>
        </p:spPr>
        <p:txBody>
          <a:bodyPr wrap="square">
            <a:spAutoFit/>
          </a:bodyPr>
          <a:lstStyle/>
          <a:p>
            <a:r>
              <a:rPr lang="en-US" dirty="0" smtClean="0">
                <a:effectLst/>
                <a:latin typeface="Times New Roman" panose="02020603050405020304" pitchFamily="18" charset="0"/>
                <a:cs typeface="Times New Roman" panose="02020603050405020304" pitchFamily="18" charset="0"/>
              </a:rPr>
              <a:t>Another tradition is egg rolling. Players prop one end of a rounded chute fashioned from bark or wood (or cardboard in modern times) at an angle from the ground. </a:t>
            </a:r>
            <a:endParaRPr lang="lt-LT" dirty="0" smtClean="0">
              <a:effectLst/>
              <a:latin typeface="Times New Roman" panose="02020603050405020304" pitchFamily="18" charset="0"/>
              <a:cs typeface="Times New Roman" panose="02020603050405020304" pitchFamily="18" charset="0"/>
            </a:endParaRPr>
          </a:p>
          <a:p>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They take turns rolling an egg down the chute attempting to tap another’s egg. If they succeed in tapping another egg, they claim both eggs. The player with the most eggs at the end of the game wins. </a:t>
            </a:r>
            <a:endParaRPr lang="lt-LT" dirty="0">
              <a:latin typeface="Times New Roman" panose="02020603050405020304" pitchFamily="18" charset="0"/>
              <a:cs typeface="Times New Roman" panose="02020603050405020304" pitchFamily="18" charset="0"/>
            </a:endParaRPr>
          </a:p>
        </p:txBody>
      </p:sp>
      <p:sp>
        <p:nvSpPr>
          <p:cNvPr id="3" name="Stačiakampis 2"/>
          <p:cNvSpPr/>
          <p:nvPr/>
        </p:nvSpPr>
        <p:spPr>
          <a:xfrm>
            <a:off x="5059128" y="244761"/>
            <a:ext cx="2214068" cy="584775"/>
          </a:xfrm>
          <a:prstGeom prst="rect">
            <a:avLst/>
          </a:prstGeom>
        </p:spPr>
        <p:txBody>
          <a:bodyPr wrap="none">
            <a:spAutoFit/>
          </a:bodyPr>
          <a:lstStyle/>
          <a:p>
            <a:r>
              <a:rPr lang="en-US" sz="3200" b="1" i="1" dirty="0">
                <a:solidFill>
                  <a:srgbClr val="0070C0"/>
                </a:solidFill>
                <a:latin typeface="Times New Roman" panose="02020603050405020304" pitchFamily="18" charset="0"/>
                <a:cs typeface="Times New Roman" panose="02020603050405020304" pitchFamily="18" charset="0"/>
              </a:rPr>
              <a:t>Egg rolling </a:t>
            </a:r>
            <a:endParaRPr lang="lt-LT" sz="3200" b="1" i="1" dirty="0">
              <a:solidFill>
                <a:srgbClr val="0070C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69" y="885911"/>
            <a:ext cx="6180372" cy="4120248"/>
          </a:xfrm>
          <a:prstGeom prst="rect">
            <a:avLst/>
          </a:prstGeom>
        </p:spPr>
      </p:pic>
    </p:spTree>
    <p:extLst>
      <p:ext uri="{BB962C8B-B14F-4D97-AF65-F5344CB8AC3E}">
        <p14:creationId xmlns:p14="http://schemas.microsoft.com/office/powerpoint/2010/main" val="416671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63033" y="951345"/>
            <a:ext cx="11100987" cy="1200329"/>
          </a:xfrm>
          <a:prstGeom prst="rect">
            <a:avLst/>
          </a:prstGeom>
        </p:spPr>
        <p:txBody>
          <a:bodyPr wrap="square">
            <a:spAutoFit/>
          </a:bodyPr>
          <a:lstStyle/>
          <a:p>
            <a:r>
              <a:rPr lang="lt-LT" dirty="0" smtClean="0">
                <a:effectLst/>
                <a:latin typeface="Times New Roman" panose="02020603050405020304" pitchFamily="18" charset="0"/>
                <a:cs typeface="Times New Roman" panose="02020603050405020304" pitchFamily="18" charset="0"/>
              </a:rPr>
              <a:t>T</a:t>
            </a:r>
            <a:r>
              <a:rPr lang="en-US" dirty="0" smtClean="0">
                <a:effectLst/>
                <a:latin typeface="Times New Roman" panose="02020603050405020304" pitchFamily="18" charset="0"/>
                <a:cs typeface="Times New Roman" panose="02020603050405020304" pitchFamily="18" charset="0"/>
              </a:rPr>
              <a:t>he Easter Granny (</a:t>
            </a:r>
            <a:r>
              <a:rPr lang="en-US" dirty="0" err="1" smtClean="0">
                <a:effectLst/>
                <a:latin typeface="Times New Roman" panose="02020603050405020304" pitchFamily="18" charset="0"/>
                <a:cs typeface="Times New Roman" panose="02020603050405020304" pitchFamily="18" charset="0"/>
              </a:rPr>
              <a:t>Velykų</a:t>
            </a:r>
            <a:r>
              <a:rPr lang="en-US" dirty="0" smtClean="0">
                <a:effectLst/>
                <a:latin typeface="Times New Roman" panose="02020603050405020304" pitchFamily="18" charset="0"/>
                <a:cs typeface="Times New Roman" panose="02020603050405020304" pitchFamily="18" charset="0"/>
              </a:rPr>
              <a:t> </a:t>
            </a:r>
            <a:r>
              <a:rPr lang="lt-LT" dirty="0" smtClean="0">
                <a:effectLst/>
                <a:latin typeface="Times New Roman" panose="02020603050405020304" pitchFamily="18" charset="0"/>
                <a:cs typeface="Times New Roman" panose="02020603050405020304" pitchFamily="18" charset="0"/>
              </a:rPr>
              <a:t>Bobutė</a:t>
            </a:r>
            <a:r>
              <a:rPr lang="en-US" dirty="0" smtClean="0">
                <a:effectLst/>
                <a:latin typeface="Times New Roman" panose="02020603050405020304" pitchFamily="18" charset="0"/>
                <a:cs typeface="Times New Roman" panose="02020603050405020304" pitchFamily="18" charset="0"/>
              </a:rPr>
              <a:t>) delivers Easter eggs and treats to children.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Children often prepare for the Easter Granny by leaving empty homemade egg nests outside their homes in gardens and shrubs.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On Easter morning, they wake to search for their hidden </a:t>
            </a:r>
            <a:r>
              <a:rPr lang="lt-LT" dirty="0" err="1" smtClean="0">
                <a:latin typeface="Times New Roman" panose="02020603050405020304" pitchFamily="18" charset="0"/>
                <a:cs typeface="Times New Roman" panose="02020603050405020304" pitchFamily="18" charset="0"/>
              </a:rPr>
              <a:t>colored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decorated</a:t>
            </a:r>
            <a:r>
              <a:rPr lang="lt-LT" dirty="0" smtClean="0">
                <a:effectLst/>
                <a:latin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cs typeface="Times New Roman" panose="02020603050405020304" pitchFamily="18" charset="0"/>
              </a:rPr>
              <a:t>eggs</a:t>
            </a:r>
            <a:r>
              <a:rPr lang="lt-LT" dirty="0" smtClean="0">
                <a:effectLst/>
                <a:latin typeface="Times New Roman" panose="02020603050405020304" pitchFamily="18" charset="0"/>
                <a:cs typeface="Times New Roman" panose="02020603050405020304" pitchFamily="18" charset="0"/>
              </a:rPr>
              <a:t> (</a:t>
            </a:r>
            <a:r>
              <a:rPr lang="en-US" dirty="0" err="1" smtClean="0">
                <a:effectLst/>
                <a:latin typeface="Times New Roman" panose="02020603050405020304" pitchFamily="18" charset="0"/>
                <a:cs typeface="Times New Roman" panose="02020603050405020304" pitchFamily="18" charset="0"/>
              </a:rPr>
              <a:t>margučiai</a:t>
            </a:r>
            <a:r>
              <a:rPr lang="lt-LT" dirty="0" smtClean="0">
                <a:effectLst/>
                <a:latin typeface="Times New Roman" panose="02020603050405020304" pitchFamily="18" charset="0"/>
                <a:cs typeface="Times New Roman" panose="02020603050405020304" pitchFamily="18" charset="0"/>
              </a:rPr>
              <a:t>)</a:t>
            </a:r>
            <a:r>
              <a:rPr lang="en-US" dirty="0" smtClean="0">
                <a:effectLst/>
                <a:latin typeface="Times New Roman" panose="02020603050405020304" pitchFamily="18" charset="0"/>
                <a:cs typeface="Times New Roman" panose="02020603050405020304" pitchFamily="18" charset="0"/>
              </a:rPr>
              <a:t> treasures. </a:t>
            </a:r>
            <a:endParaRPr lang="lt-LT" dirty="0">
              <a:latin typeface="Times New Roman" panose="02020603050405020304" pitchFamily="18" charset="0"/>
              <a:cs typeface="Times New Roman" panose="02020603050405020304" pitchFamily="18" charset="0"/>
            </a:endParaRPr>
          </a:p>
        </p:txBody>
      </p:sp>
      <p:sp>
        <p:nvSpPr>
          <p:cNvPr id="3" name="Stačiakampis 2"/>
          <p:cNvSpPr/>
          <p:nvPr/>
        </p:nvSpPr>
        <p:spPr>
          <a:xfrm>
            <a:off x="3048000" y="261851"/>
            <a:ext cx="5724644" cy="584775"/>
          </a:xfrm>
          <a:prstGeom prst="rect">
            <a:avLst/>
          </a:prstGeom>
        </p:spPr>
        <p:txBody>
          <a:bodyPr wrap="none">
            <a:spAutoFit/>
          </a:bodyPr>
          <a:lstStyle/>
          <a:p>
            <a:r>
              <a:rPr lang="en-US" sz="3200" b="1" i="1" dirty="0">
                <a:solidFill>
                  <a:srgbClr val="0070C0"/>
                </a:solidFill>
                <a:latin typeface="Times New Roman" panose="02020603050405020304" pitchFamily="18" charset="0"/>
                <a:cs typeface="Times New Roman" panose="02020603050405020304" pitchFamily="18" charset="0"/>
              </a:rPr>
              <a:t>The Easter Granny In Lithuania</a:t>
            </a:r>
            <a:endParaRPr lang="lt-LT" sz="3200" b="1" i="1"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https://vejufeja.lt/wp-content/uploads/2020/03/IMG_6121-1-1-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723" y="2397393"/>
            <a:ext cx="3746353" cy="2809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Šilainės so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388" y="2256393"/>
            <a:ext cx="3331223" cy="4441631"/>
          </a:xfrm>
          <a:prstGeom prst="rect">
            <a:avLst/>
          </a:prstGeom>
          <a:noFill/>
          <a:extLst>
            <a:ext uri="{909E8E84-426E-40DD-AFC4-6F175D3DCCD1}">
              <a14:hiddenFill xmlns:a14="http://schemas.microsoft.com/office/drawing/2010/main">
                <a:solidFill>
                  <a:srgbClr val="FFFFFF"/>
                </a:solidFill>
              </a14:hiddenFill>
            </a:ext>
          </a:extLst>
        </p:spPr>
      </p:pic>
      <p:pic>
        <p:nvPicPr>
          <p:cNvPr id="4" name="Paveikslėlis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4975" y="4477207"/>
            <a:ext cx="3248825" cy="2134607"/>
          </a:xfrm>
          <a:prstGeom prst="rect">
            <a:avLst/>
          </a:prstGeom>
        </p:spPr>
      </p:pic>
    </p:spTree>
    <p:extLst>
      <p:ext uri="{BB962C8B-B14F-4D97-AF65-F5344CB8AC3E}">
        <p14:creationId xmlns:p14="http://schemas.microsoft.com/office/powerpoint/2010/main" val="166947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40038" y="5604452"/>
            <a:ext cx="10152404" cy="923330"/>
          </a:xfrm>
          <a:prstGeom prst="rect">
            <a:avLst/>
          </a:prstGeom>
        </p:spPr>
        <p:txBody>
          <a:bodyPr wrap="square">
            <a:spAutoFit/>
          </a:bodyPr>
          <a:lstStyle/>
          <a:p>
            <a:r>
              <a:rPr lang="en-US" dirty="0" smtClean="0">
                <a:effectLst/>
                <a:latin typeface="Times New Roman" panose="02020603050405020304" pitchFamily="18" charset="0"/>
                <a:cs typeface="Times New Roman" panose="02020603050405020304" pitchFamily="18" charset="0"/>
              </a:rPr>
              <a:t>In the past, the girls rocked on the swing not only in order to wait for grooms and matchmaker, but also that the flax would be longer.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One more, Easter advised irrigated with water because then enough rain for crops in the summer. </a:t>
            </a:r>
            <a:endParaRPr lang="lt-LT" dirty="0">
              <a:latin typeface="Times New Roman" panose="02020603050405020304" pitchFamily="18" charset="0"/>
              <a:cs typeface="Times New Roman" panose="02020603050405020304" pitchFamily="18" charset="0"/>
            </a:endParaRPr>
          </a:p>
        </p:txBody>
      </p:sp>
      <p:sp>
        <p:nvSpPr>
          <p:cNvPr id="3" name="Stačiakampis 2"/>
          <p:cNvSpPr/>
          <p:nvPr/>
        </p:nvSpPr>
        <p:spPr>
          <a:xfrm>
            <a:off x="4295420" y="219122"/>
            <a:ext cx="3762377" cy="584775"/>
          </a:xfrm>
          <a:prstGeom prst="rect">
            <a:avLst/>
          </a:prstGeom>
        </p:spPr>
        <p:txBody>
          <a:bodyPr wrap="none">
            <a:spAutoFit/>
          </a:bodyPr>
          <a:lstStyle/>
          <a:p>
            <a:r>
              <a:rPr lang="en-US" sz="3200" b="1" i="1" dirty="0">
                <a:solidFill>
                  <a:srgbClr val="0070C0"/>
                </a:solidFill>
                <a:latin typeface="Times New Roman" panose="02020603050405020304" pitchFamily="18" charset="0"/>
                <a:cs typeface="Times New Roman" panose="02020603050405020304" pitchFamily="18" charset="0"/>
              </a:rPr>
              <a:t>Rocked on the swing </a:t>
            </a:r>
            <a:endParaRPr lang="lt-LT" sz="3200" b="1" i="1" dirty="0">
              <a:solidFill>
                <a:srgbClr val="0070C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55" y="953771"/>
            <a:ext cx="6456470" cy="4301623"/>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116" y="1152955"/>
            <a:ext cx="4434037" cy="3325528"/>
          </a:xfrm>
          <a:prstGeom prst="rect">
            <a:avLst/>
          </a:prstGeom>
        </p:spPr>
      </p:pic>
    </p:spTree>
    <p:extLst>
      <p:ext uri="{BB962C8B-B14F-4D97-AF65-F5344CB8AC3E}">
        <p14:creationId xmlns:p14="http://schemas.microsoft.com/office/powerpoint/2010/main" val="378378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61473" y="492300"/>
            <a:ext cx="11109532" cy="1200329"/>
          </a:xfrm>
          <a:prstGeom prst="rect">
            <a:avLst/>
          </a:prstGeom>
        </p:spPr>
        <p:txBody>
          <a:bodyPr wrap="square">
            <a:spAutoFit/>
          </a:bodyPr>
          <a:lstStyle/>
          <a:p>
            <a:r>
              <a:rPr lang="en-US" dirty="0" smtClean="0">
                <a:effectLst/>
                <a:latin typeface="Times New Roman" panose="02020603050405020304" pitchFamily="18" charset="0"/>
                <a:cs typeface="Times New Roman" panose="02020603050405020304" pitchFamily="18" charset="0"/>
              </a:rPr>
              <a:t>We should mention two final uniquely Lithuanian Easter traditions.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Before everyone indulges in the </a:t>
            </a:r>
            <a:r>
              <a:rPr lang="lt-LT" dirty="0" err="1" smtClean="0">
                <a:latin typeface="Times New Roman" panose="02020603050405020304" pitchFamily="18" charset="0"/>
                <a:cs typeface="Times New Roman" panose="02020603050405020304" pitchFamily="18" charset="0"/>
              </a:rPr>
              <a:t>Easter</a:t>
            </a:r>
            <a:r>
              <a:rPr lang="en-US" dirty="0" smtClean="0">
                <a:effectLst/>
                <a:latin typeface="Times New Roman" panose="02020603050405020304" pitchFamily="18" charset="0"/>
                <a:cs typeface="Times New Roman" panose="02020603050405020304" pitchFamily="18" charset="0"/>
              </a:rPr>
              <a:t> feast, the dinner host slices a hard-boiled egg into as many pieces as there are guests and passes the plate around the table to share this one egg with everyone.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This sharing of the egg is believed to bring harmony and unity to the household.</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559" y="1841618"/>
            <a:ext cx="6335282" cy="4751462"/>
          </a:xfrm>
          <a:prstGeom prst="rect">
            <a:avLst/>
          </a:prstGeom>
        </p:spPr>
      </p:pic>
    </p:spTree>
    <p:extLst>
      <p:ext uri="{BB962C8B-B14F-4D97-AF65-F5344CB8AC3E}">
        <p14:creationId xmlns:p14="http://schemas.microsoft.com/office/powerpoint/2010/main" val="125171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27680" y="863719"/>
            <a:ext cx="10972800" cy="4247317"/>
          </a:xfrm>
          <a:prstGeom prst="rect">
            <a:avLst/>
          </a:prstGeom>
        </p:spPr>
        <p:txBody>
          <a:bodyPr wrap="square">
            <a:spAutoFit/>
          </a:bodyPr>
          <a:lstStyle/>
          <a:p>
            <a:endParaRPr lang="lt-LT" dirty="0">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•If it rains on Easter morning, little children let it pour on their heads to ensure quick growth. </a:t>
            </a:r>
            <a:endParaRPr lang="lt-LT" dirty="0" smtClean="0">
              <a:effectLst/>
              <a:latin typeface="Times New Roman" panose="02020603050405020304" pitchFamily="18" charset="0"/>
              <a:cs typeface="Times New Roman" panose="02020603050405020304" pitchFamily="18" charset="0"/>
            </a:endParaRPr>
          </a:p>
          <a:p>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•If, on the way to Easter Mass you pass a woman, you'll have an accident. To take the "curse" off, you'll have to retrace your steps and take another road to church. </a:t>
            </a:r>
            <a:endParaRPr lang="lt-LT" dirty="0" smtClean="0">
              <a:effectLst/>
              <a:latin typeface="Times New Roman" panose="02020603050405020304" pitchFamily="18" charset="0"/>
              <a:cs typeface="Times New Roman" panose="02020603050405020304" pitchFamily="18" charset="0"/>
            </a:endParaRPr>
          </a:p>
          <a:p>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•After Mass, the person who arrives home first will be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successful all year. Watch out for pushing and shoving. </a:t>
            </a:r>
            <a:endParaRPr lang="lt-LT" dirty="0" smtClean="0">
              <a:effectLst/>
              <a:latin typeface="Times New Roman" panose="02020603050405020304" pitchFamily="18" charset="0"/>
              <a:cs typeface="Times New Roman" panose="02020603050405020304" pitchFamily="18" charset="0"/>
            </a:endParaRPr>
          </a:p>
          <a:p>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•If an accident occurs on Easter, the rest of the year is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destined to be </a:t>
            </a:r>
            <a:r>
              <a:rPr lang="en-US" dirty="0" err="1" smtClean="0">
                <a:effectLst/>
                <a:latin typeface="Times New Roman" panose="02020603050405020304" pitchFamily="18" charset="0"/>
                <a:cs typeface="Times New Roman" panose="02020603050405020304" pitchFamily="18" charset="0"/>
              </a:rPr>
              <a:t>frought</a:t>
            </a:r>
            <a:r>
              <a:rPr lang="en-US" dirty="0" smtClean="0">
                <a:effectLst/>
                <a:latin typeface="Times New Roman" panose="02020603050405020304" pitchFamily="18" charset="0"/>
                <a:cs typeface="Times New Roman" panose="02020603050405020304" pitchFamily="18" charset="0"/>
              </a:rPr>
              <a:t> with bad luck. </a:t>
            </a:r>
            <a:endParaRPr lang="lt-LT" dirty="0" smtClean="0">
              <a:effectLst/>
              <a:latin typeface="Times New Roman" panose="02020603050405020304" pitchFamily="18" charset="0"/>
              <a:cs typeface="Times New Roman" panose="02020603050405020304" pitchFamily="18" charset="0"/>
            </a:endParaRPr>
          </a:p>
          <a:p>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•If Easter morning is sunny and beautiful, the summer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will be fair. It </a:t>
            </a:r>
            <a:r>
              <a:rPr lang="en-US" dirty="0" err="1" smtClean="0">
                <a:effectLst/>
                <a:latin typeface="Times New Roman" panose="02020603050405020304" pitchFamily="18" charset="0"/>
                <a:cs typeface="Times New Roman" panose="02020603050405020304" pitchFamily="18" charset="0"/>
              </a:rPr>
              <a:t>it</a:t>
            </a:r>
            <a:r>
              <a:rPr lang="en-US" dirty="0" smtClean="0">
                <a:effectLst/>
                <a:latin typeface="Times New Roman" panose="02020603050405020304" pitchFamily="18" charset="0"/>
                <a:cs typeface="Times New Roman" panose="02020603050405020304" pitchFamily="18" charset="0"/>
              </a:rPr>
              <a:t> rains or snows, bad weather is to be </a:t>
            </a:r>
            <a:endParaRPr lang="lt-LT" dirty="0" smtClean="0">
              <a:effectLst/>
              <a:latin typeface="Times New Roman" panose="02020603050405020304" pitchFamily="18" charset="0"/>
              <a:cs typeface="Times New Roman" panose="02020603050405020304" pitchFamily="18" charset="0"/>
            </a:endParaRPr>
          </a:p>
          <a:p>
            <a:r>
              <a:rPr lang="en-US" dirty="0" smtClean="0">
                <a:effectLst/>
                <a:latin typeface="Times New Roman" panose="02020603050405020304" pitchFamily="18" charset="0"/>
                <a:cs typeface="Times New Roman" panose="02020603050405020304" pitchFamily="18" charset="0"/>
              </a:rPr>
              <a:t>expected for the rest of the year. </a:t>
            </a:r>
            <a:endParaRPr lang="lt-LT" dirty="0">
              <a:latin typeface="Times New Roman" panose="02020603050405020304" pitchFamily="18" charset="0"/>
              <a:cs typeface="Times New Roman" panose="02020603050405020304" pitchFamily="18" charset="0"/>
            </a:endParaRPr>
          </a:p>
        </p:txBody>
      </p:sp>
      <p:sp>
        <p:nvSpPr>
          <p:cNvPr id="3" name="Stačiakampis 2"/>
          <p:cNvSpPr/>
          <p:nvPr/>
        </p:nvSpPr>
        <p:spPr>
          <a:xfrm>
            <a:off x="4422300" y="278944"/>
            <a:ext cx="3698448" cy="584775"/>
          </a:xfrm>
          <a:prstGeom prst="rect">
            <a:avLst/>
          </a:prstGeom>
        </p:spPr>
        <p:txBody>
          <a:bodyPr wrap="none">
            <a:spAutoFit/>
          </a:bodyPr>
          <a:lstStyle/>
          <a:p>
            <a:r>
              <a:rPr lang="en-US" sz="3200" b="1" i="1" dirty="0">
                <a:solidFill>
                  <a:srgbClr val="0070C0"/>
                </a:solidFill>
                <a:latin typeface="Times New Roman" panose="02020603050405020304" pitchFamily="18" charset="0"/>
                <a:cs typeface="Times New Roman" panose="02020603050405020304" pitchFamily="18" charset="0"/>
              </a:rPr>
              <a:t>Easter Superstitions </a:t>
            </a:r>
            <a:endParaRPr lang="lt-LT" sz="3200" b="1" i="1" dirty="0">
              <a:solidFill>
                <a:srgbClr val="0070C0"/>
              </a:solidFill>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974" y="2435552"/>
            <a:ext cx="6315291" cy="4270716"/>
          </a:xfrm>
          <a:prstGeom prst="rect">
            <a:avLst/>
          </a:prstGeom>
        </p:spPr>
      </p:pic>
    </p:spTree>
    <p:extLst>
      <p:ext uri="{BB962C8B-B14F-4D97-AF65-F5344CB8AC3E}">
        <p14:creationId xmlns:p14="http://schemas.microsoft.com/office/powerpoint/2010/main" val="26766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410056" y="5390808"/>
            <a:ext cx="9400374" cy="923330"/>
          </a:xfrm>
          <a:prstGeom prst="rect">
            <a:avLst/>
          </a:prstGeom>
        </p:spPr>
        <p:txBody>
          <a:bodyPr wrap="square">
            <a:spAutoFit/>
          </a:bodyPr>
          <a:lstStyle/>
          <a:p>
            <a:r>
              <a:rPr lang="en-US" dirty="0" smtClean="0">
                <a:effectLs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lt-LT" dirty="0"/>
          </a:p>
        </p:txBody>
      </p:sp>
      <p:pic>
        <p:nvPicPr>
          <p:cNvPr id="3" name="Picture 10" descr="Funded by the Erasmus+ Programme of the European Un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2737" y="4547938"/>
            <a:ext cx="3053358" cy="662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7134" y="619077"/>
            <a:ext cx="6580262" cy="830997"/>
          </a:xfrm>
          <a:prstGeom prst="rect">
            <a:avLst/>
          </a:prstGeom>
          <a:noFill/>
        </p:spPr>
        <p:txBody>
          <a:bodyPr wrap="square" rtlCol="0">
            <a:spAutoFit/>
          </a:bodyPr>
          <a:lstStyle/>
          <a:p>
            <a:r>
              <a:rPr lang="en-US" sz="4800" i="1" dirty="0" smtClean="0">
                <a:solidFill>
                  <a:srgbClr val="00B050"/>
                </a:solidFill>
                <a:latin typeface="Times New Roman" panose="02020603050405020304" pitchFamily="18" charset="0"/>
                <a:cs typeface="Times New Roman" panose="02020603050405020304" pitchFamily="18" charset="0"/>
              </a:rPr>
              <a:t>Have a nice </a:t>
            </a:r>
            <a:r>
              <a:rPr lang="lt-LT" sz="4800" i="1" dirty="0" err="1" smtClean="0">
                <a:solidFill>
                  <a:srgbClr val="00B050"/>
                </a:solidFill>
                <a:latin typeface="Times New Roman" panose="02020603050405020304" pitchFamily="18" charset="0"/>
                <a:cs typeface="Times New Roman" panose="02020603050405020304" pitchFamily="18" charset="0"/>
              </a:rPr>
              <a:t>Easter</a:t>
            </a:r>
            <a:r>
              <a:rPr lang="en-US" sz="4800" i="1" dirty="0">
                <a:solidFill>
                  <a:srgbClr val="00B050"/>
                </a:solidFill>
                <a:latin typeface="Times New Roman" panose="02020603050405020304" pitchFamily="18" charset="0"/>
                <a:cs typeface="Times New Roman" panose="02020603050405020304" pitchFamily="18" charset="0"/>
              </a:rPr>
              <a:t> </a:t>
            </a:r>
            <a:r>
              <a:rPr lang="en-US" sz="4800" i="1" dirty="0" smtClean="0">
                <a:solidFill>
                  <a:srgbClr val="00B050"/>
                </a:solidFill>
                <a:latin typeface="Times New Roman" panose="02020603050405020304" pitchFamily="18" charset="0"/>
                <a:cs typeface="Times New Roman" panose="02020603050405020304" pitchFamily="18" charset="0"/>
              </a:rPr>
              <a:t>time</a:t>
            </a:r>
            <a:endParaRPr lang="lt-LT" sz="4800" i="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a:off x="693692" y="2351668"/>
            <a:ext cx="5571859" cy="769441"/>
          </a:xfrm>
          <a:prstGeom prst="rect">
            <a:avLst/>
          </a:prstGeom>
          <a:noFill/>
        </p:spPr>
        <p:txBody>
          <a:bodyPr wrap="square" rtlCol="0">
            <a:spAutoFit/>
          </a:bodyPr>
          <a:lstStyle/>
          <a:p>
            <a:r>
              <a:rPr lang="en-US" sz="4400" i="1" dirty="0" smtClean="0">
                <a:solidFill>
                  <a:schemeClr val="accent2">
                    <a:lumMod val="75000"/>
                  </a:schemeClr>
                </a:solidFill>
                <a:latin typeface="Times New Roman" panose="02020603050405020304" pitchFamily="18" charset="0"/>
                <a:cs typeface="Times New Roman" panose="02020603050405020304" pitchFamily="18" charset="0"/>
              </a:rPr>
              <a:t>Be healthy everyone</a:t>
            </a:r>
            <a:r>
              <a:rPr lang="lt-LT" sz="4400" i="1" dirty="0" smtClean="0">
                <a:solidFill>
                  <a:schemeClr val="accent2">
                    <a:lumMod val="75000"/>
                  </a:schemeClr>
                </a:solidFill>
                <a:latin typeface="Times New Roman" panose="02020603050405020304" pitchFamily="18" charset="0"/>
                <a:cs typeface="Times New Roman" panose="02020603050405020304" pitchFamily="18" charset="0"/>
              </a:rPr>
              <a:t> </a:t>
            </a:r>
            <a:r>
              <a:rPr lang="lt-LT" sz="4400" i="1" dirty="0" smtClean="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endParaRPr lang="lt-LT" sz="4400"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3818" y="1603378"/>
            <a:ext cx="4145681" cy="2763787"/>
          </a:xfrm>
          <a:prstGeom prst="rect">
            <a:avLst/>
          </a:prstGeom>
        </p:spPr>
      </p:pic>
    </p:spTree>
    <p:extLst>
      <p:ext uri="{BB962C8B-B14F-4D97-AF65-F5344CB8AC3E}">
        <p14:creationId xmlns:p14="http://schemas.microsoft.com/office/powerpoint/2010/main" val="164376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Stačiakampis 3"/>
          <p:cNvSpPr/>
          <p:nvPr/>
        </p:nvSpPr>
        <p:spPr>
          <a:xfrm>
            <a:off x="1247686" y="5624245"/>
            <a:ext cx="10682243" cy="787652"/>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most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important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Lithuanian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traditional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festival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not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feast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Christ’s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Resurrection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but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also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nature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awakening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nature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from</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winter’s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sleep</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tačiakampis 1"/>
          <p:cNvSpPr/>
          <p:nvPr/>
        </p:nvSpPr>
        <p:spPr>
          <a:xfrm>
            <a:off x="2895403" y="277808"/>
            <a:ext cx="6373861" cy="522259"/>
          </a:xfrm>
          <a:prstGeom prst="rect">
            <a:avLst/>
          </a:prstGeom>
        </p:spPr>
        <p:txBody>
          <a:bodyPr wrap="none">
            <a:spAutoFit/>
          </a:bodyPr>
          <a:lstStyle/>
          <a:p>
            <a:pPr lvl="0">
              <a:lnSpc>
                <a:spcPct val="107000"/>
              </a:lnSpc>
              <a:spcAft>
                <a:spcPts val="800"/>
              </a:spcAft>
              <a:tabLst>
                <a:tab pos="457200" algn="l"/>
              </a:tabLst>
            </a:pP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word</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Easter</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means</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important</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day</a:t>
            </a:r>
            <a:r>
              <a:rPr lang="lt-LT"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3" name="Paveikslėlis 2"/>
          <p:cNvPicPr>
            <a:picLocks noChangeAspect="1"/>
          </p:cNvPicPr>
          <p:nvPr/>
        </p:nvPicPr>
        <p:blipFill rotWithShape="1">
          <a:blip r:embed="rId2">
            <a:extLst>
              <a:ext uri="{28A0092B-C50C-407E-A947-70E740481C1C}">
                <a14:useLocalDpi xmlns:a14="http://schemas.microsoft.com/office/drawing/2010/main" val="0"/>
              </a:ext>
            </a:extLst>
          </a:blip>
          <a:srcRect l="6220" b="10912"/>
          <a:stretch/>
        </p:blipFill>
        <p:spPr>
          <a:xfrm>
            <a:off x="2810577" y="1150370"/>
            <a:ext cx="6740260" cy="4268653"/>
          </a:xfrm>
          <a:prstGeom prst="rect">
            <a:avLst/>
          </a:prstGeom>
        </p:spPr>
      </p:pic>
    </p:spTree>
    <p:extLst>
      <p:ext uri="{BB962C8B-B14F-4D97-AF65-F5344CB8AC3E}">
        <p14:creationId xmlns:p14="http://schemas.microsoft.com/office/powerpoint/2010/main" val="332533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051133" y="5111661"/>
            <a:ext cx="7870676" cy="1186607"/>
          </a:xfrm>
          <a:prstGeom prst="rect">
            <a:avLst/>
          </a:prstGeom>
        </p:spPr>
        <p:txBody>
          <a:bodyPr wrap="square">
            <a:spAutoFit/>
          </a:bodyPr>
          <a:lstStyle/>
          <a:p>
            <a:pPr lvl="0">
              <a:lnSpc>
                <a:spcPct val="107000"/>
              </a:lnSpc>
              <a:spcAft>
                <a:spcPts val="800"/>
              </a:spcAft>
              <a:tabLst>
                <a:tab pos="457200" algn="l"/>
              </a:tabLst>
            </a:pP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It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important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celebration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spend</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over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six</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weeks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preparing</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for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it.</a:t>
            </a:r>
          </a:p>
          <a:p>
            <a:pPr>
              <a:lnSpc>
                <a:spcPct val="107000"/>
              </a:lnSpc>
              <a:spcAft>
                <a:spcPts val="800"/>
              </a:spcAft>
              <a:tabLst>
                <a:tab pos="457200" algn="l"/>
              </a:tabLst>
            </a:pPr>
            <a:r>
              <a:rPr lang="lt-LT" dirty="0" smtClean="0"/>
              <a:t>It </a:t>
            </a:r>
            <a:r>
              <a:rPr lang="lt-LT" dirty="0" err="1" smtClean="0"/>
              <a:t>is</a:t>
            </a:r>
            <a:r>
              <a:rPr lang="lt-LT" dirty="0" smtClean="0"/>
              <a:t> a</a:t>
            </a:r>
            <a:r>
              <a:rPr lang="en-US" dirty="0" smtClean="0"/>
              <a:t> </a:t>
            </a:r>
            <a:r>
              <a:rPr lang="en-US" dirty="0"/>
              <a:t>time of struggle, suffering and </a:t>
            </a:r>
            <a:r>
              <a:rPr lang="en-US" dirty="0" smtClean="0"/>
              <a:t>repentance</a:t>
            </a:r>
            <a:r>
              <a:rPr lang="lt-LT" dirty="0" smtClean="0"/>
              <a:t>.</a:t>
            </a:r>
            <a:endPar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name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season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Lent.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5230027" y="384561"/>
            <a:ext cx="2452643" cy="584775"/>
          </a:xfrm>
          <a:prstGeom prst="rect">
            <a:avLst/>
          </a:prstGeom>
          <a:noFill/>
        </p:spPr>
        <p:txBody>
          <a:bodyPr wrap="square" rtlCol="0">
            <a:spAutoFit/>
          </a:bodyPr>
          <a:lstStyle/>
          <a:p>
            <a:r>
              <a:rPr lang="lt-LT" sz="3200" b="1" i="1" dirty="0" err="1" smtClean="0">
                <a:solidFill>
                  <a:srgbClr val="0070C0"/>
                </a:solidFill>
                <a:latin typeface="Times New Roman" panose="02020603050405020304" pitchFamily="18" charset="0"/>
                <a:cs typeface="Times New Roman" panose="02020603050405020304" pitchFamily="18" charset="0"/>
              </a:rPr>
              <a:t>The</a:t>
            </a:r>
            <a:r>
              <a:rPr lang="lt-LT" sz="3200" b="1" i="1" dirty="0" smtClean="0">
                <a:solidFill>
                  <a:srgbClr val="0070C0"/>
                </a:solidFill>
                <a:latin typeface="Times New Roman" panose="02020603050405020304" pitchFamily="18" charset="0"/>
                <a:cs typeface="Times New Roman" panose="02020603050405020304" pitchFamily="18" charset="0"/>
              </a:rPr>
              <a:t> </a:t>
            </a:r>
            <a:r>
              <a:rPr lang="lt-LT" sz="3200" b="1" i="1" dirty="0" err="1" smtClean="0">
                <a:solidFill>
                  <a:srgbClr val="0070C0"/>
                </a:solidFill>
                <a:latin typeface="Times New Roman" panose="02020603050405020304" pitchFamily="18" charset="0"/>
                <a:cs typeface="Times New Roman" panose="02020603050405020304" pitchFamily="18" charset="0"/>
              </a:rPr>
              <a:t>Lent</a:t>
            </a:r>
            <a:endParaRPr lang="lt-LT" sz="3200" b="1" i="1" dirty="0">
              <a:solidFill>
                <a:srgbClr val="0070C0"/>
              </a:solidFill>
              <a:latin typeface="Times New Roman" panose="02020603050405020304" pitchFamily="18" charset="0"/>
              <a:cs typeface="Times New Roman" panose="02020603050405020304" pitchFamily="18" charset="0"/>
            </a:endParaRPr>
          </a:p>
        </p:txBody>
      </p:sp>
      <p:pic>
        <p:nvPicPr>
          <p:cNvPr id="3074" name="Picture 2" descr="Gavėnia – Kauno seserys benediktinė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853" y="969335"/>
            <a:ext cx="4089098" cy="406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7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98295" y="849356"/>
            <a:ext cx="10733518" cy="1881925"/>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rituals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start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week</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before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Palm</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Sunday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week</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called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Great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Week</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07000"/>
              </a:lnSpc>
              <a:spcAft>
                <a:spcPts val="800"/>
              </a:spcAft>
              <a:tabLst>
                <a:tab pos="457200" algn="l"/>
              </a:tabLst>
            </a:pP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It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full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prohibitions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beliefs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archaic</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traditions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Palms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(“verbos”) are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made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colorful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dried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wild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flowers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herbs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Usually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take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them</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palm</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Sunday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be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blessed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tačiakampis 2"/>
          <p:cNvSpPr/>
          <p:nvPr/>
        </p:nvSpPr>
        <p:spPr>
          <a:xfrm>
            <a:off x="3413221" y="230084"/>
            <a:ext cx="5490148" cy="619272"/>
          </a:xfrm>
          <a:prstGeom prst="rect">
            <a:avLst/>
          </a:prstGeom>
        </p:spPr>
        <p:txBody>
          <a:bodyPr wrap="square">
            <a:spAutoFit/>
          </a:bodyPr>
          <a:lstStyle/>
          <a:p>
            <a:pPr lvl="0" algn="ctr">
              <a:lnSpc>
                <a:spcPct val="107000"/>
              </a:lnSpc>
              <a:spcAft>
                <a:spcPts val="800"/>
              </a:spcAft>
              <a:tabLst>
                <a:tab pos="457200" algn="l"/>
              </a:tabLst>
            </a:pPr>
            <a:r>
              <a:rPr lang="lt-LT"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Preparation</a:t>
            </a:r>
            <a:r>
              <a:rPr lang="lt-LT"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Palm</a:t>
            </a:r>
            <a:r>
              <a:rPr lang="lt-LT"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Sunday</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2" name="Picture 4" descr="Gražuolės Vilniaus verbos | Trakų viešoji biblioteka"/>
          <p:cNvPicPr>
            <a:picLocks noChangeAspect="1" noChangeArrowheads="1"/>
          </p:cNvPicPr>
          <p:nvPr/>
        </p:nvPicPr>
        <p:blipFill rotWithShape="1">
          <a:blip r:embed="rId2">
            <a:extLst>
              <a:ext uri="{28A0092B-C50C-407E-A947-70E740481C1C}">
                <a14:useLocalDpi xmlns:a14="http://schemas.microsoft.com/office/drawing/2010/main" val="0"/>
              </a:ext>
            </a:extLst>
          </a:blip>
          <a:srcRect r="22272"/>
          <a:stretch/>
        </p:blipFill>
        <p:spPr bwMode="auto">
          <a:xfrm>
            <a:off x="328788" y="2992436"/>
            <a:ext cx="3829326" cy="3690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skubėkite atsikratyti savo verbos: joje esantis augalas yra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7477"/>
          <a:stretch/>
        </p:blipFill>
        <p:spPr bwMode="auto">
          <a:xfrm>
            <a:off x="8509114" y="3012432"/>
            <a:ext cx="1789917" cy="36702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rbų sekmadienis"/>
          <p:cNvPicPr>
            <a:picLocks noChangeAspect="1" noChangeArrowheads="1"/>
          </p:cNvPicPr>
          <p:nvPr/>
        </p:nvPicPr>
        <p:blipFill rotWithShape="1">
          <a:blip r:embed="rId4">
            <a:extLst>
              <a:ext uri="{28A0092B-C50C-407E-A947-70E740481C1C}">
                <a14:useLocalDpi xmlns:a14="http://schemas.microsoft.com/office/drawing/2010/main" val="0"/>
              </a:ext>
            </a:extLst>
          </a:blip>
          <a:srcRect l="9400" t="6156" r="26638"/>
          <a:stretch/>
        </p:blipFill>
        <p:spPr bwMode="auto">
          <a:xfrm>
            <a:off x="10357996" y="3025227"/>
            <a:ext cx="1663958" cy="365741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lnius, Lituanie - MARS 2: Les Peuples Non Identifiés Avec Des ..."/>
          <p:cNvPicPr>
            <a:picLocks noChangeAspect="1" noChangeArrowheads="1"/>
          </p:cNvPicPr>
          <p:nvPr/>
        </p:nvPicPr>
        <p:blipFill rotWithShape="1">
          <a:blip r:embed="rId5">
            <a:extLst>
              <a:ext uri="{28A0092B-C50C-407E-A947-70E740481C1C}">
                <a14:useLocalDpi xmlns:a14="http://schemas.microsoft.com/office/drawing/2010/main" val="0"/>
              </a:ext>
            </a:extLst>
          </a:blip>
          <a:srcRect l="25540"/>
          <a:stretch/>
        </p:blipFill>
        <p:spPr bwMode="auto">
          <a:xfrm>
            <a:off x="4273617" y="2992436"/>
            <a:ext cx="4119995" cy="369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1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219200" y="5681365"/>
            <a:ext cx="8078624" cy="646331"/>
          </a:xfrm>
          <a:prstGeom prst="rect">
            <a:avLst/>
          </a:prstGeom>
        </p:spPr>
        <p:txBody>
          <a:bodyPr wrap="square">
            <a:spAutoFit/>
          </a:bodyPr>
          <a:lstStyle/>
          <a:p>
            <a:r>
              <a:rPr lang="lt-LT" dirty="0" err="1" smtClean="0">
                <a:effectLst/>
                <a:latin typeface="Times New Roman" panose="02020603050405020304" pitchFamily="18" charset="0"/>
                <a:ea typeface="Times New Roman" panose="02020603050405020304" pitchFamily="18" charset="0"/>
              </a:rPr>
              <a:t>Holly</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Thursday</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rPr>
              <a:t> a </a:t>
            </a:r>
            <a:r>
              <a:rPr lang="lt-LT" dirty="0" err="1" smtClean="0">
                <a:effectLst/>
                <a:latin typeface="Times New Roman" panose="02020603050405020304" pitchFamily="18" charset="0"/>
                <a:ea typeface="Times New Roman" panose="02020603050405020304" pitchFamily="18" charset="0"/>
              </a:rPr>
              <a:t>time</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for</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ritual</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cleaning</a:t>
            </a:r>
            <a:r>
              <a:rPr lang="lt-LT" dirty="0" smtClean="0">
                <a:effectLst/>
                <a:latin typeface="Times New Roman" panose="02020603050405020304" pitchFamily="18" charset="0"/>
                <a:ea typeface="Times New Roman" panose="02020603050405020304" pitchFamily="18" charset="0"/>
              </a:rPr>
              <a:t>.</a:t>
            </a:r>
            <a:endParaRPr lang="lt-LT" dirty="0">
              <a:latin typeface="Times New Roman" panose="02020603050405020304" pitchFamily="18" charset="0"/>
              <a:ea typeface="Times New Roman" panose="02020603050405020304" pitchFamily="18" charset="0"/>
            </a:endParaRPr>
          </a:p>
          <a:p>
            <a:r>
              <a:rPr lang="lt-LT" dirty="0" err="1" smtClean="0">
                <a:effectLst/>
                <a:latin typeface="Times New Roman" panose="02020603050405020304" pitchFamily="18" charset="0"/>
                <a:ea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Holy</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Thursday</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you</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must</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wash</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not</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only</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yourself</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but</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clean</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whole</a:t>
            </a:r>
            <a:r>
              <a:rPr lang="lt-LT" dirty="0" smtClean="0">
                <a:effectLst/>
                <a:latin typeface="Times New Roman" panose="02020603050405020304" pitchFamily="18" charset="0"/>
                <a:ea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rPr>
              <a:t>house</a:t>
            </a:r>
            <a:r>
              <a:rPr lang="lt-LT" dirty="0">
                <a:latin typeface="Times New Roman" panose="02020603050405020304" pitchFamily="18" charset="0"/>
                <a:ea typeface="Times New Roman" panose="02020603050405020304" pitchFamily="18" charset="0"/>
              </a:rPr>
              <a:t>.</a:t>
            </a:r>
            <a:endParaRPr lang="lt-LT" dirty="0"/>
          </a:p>
        </p:txBody>
      </p:sp>
      <p:sp>
        <p:nvSpPr>
          <p:cNvPr id="3" name="Stačiakampis 2"/>
          <p:cNvSpPr/>
          <p:nvPr/>
        </p:nvSpPr>
        <p:spPr>
          <a:xfrm>
            <a:off x="4611415" y="330218"/>
            <a:ext cx="2947217" cy="584775"/>
          </a:xfrm>
          <a:prstGeom prst="rect">
            <a:avLst/>
          </a:prstGeom>
        </p:spPr>
        <p:txBody>
          <a:bodyPr wrap="none">
            <a:spAutoFit/>
          </a:bodyPr>
          <a:lstStyle/>
          <a:p>
            <a:r>
              <a:rPr lang="lt-LT" sz="3200" b="1" i="1" dirty="0" err="1">
                <a:solidFill>
                  <a:srgbClr val="0070C0"/>
                </a:solidFill>
                <a:latin typeface="Times New Roman" panose="02020603050405020304" pitchFamily="18" charset="0"/>
                <a:ea typeface="Times New Roman" panose="02020603050405020304" pitchFamily="18" charset="0"/>
              </a:rPr>
              <a:t>Holly</a:t>
            </a:r>
            <a:r>
              <a:rPr lang="lt-LT" sz="3200" b="1" i="1" dirty="0">
                <a:solidFill>
                  <a:srgbClr val="0070C0"/>
                </a:solidFill>
                <a:latin typeface="Times New Roman" panose="02020603050405020304" pitchFamily="18" charset="0"/>
                <a:ea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rPr>
              <a:t>Thursday</a:t>
            </a:r>
            <a:endParaRPr lang="lt-LT" sz="3200" b="1" i="1" dirty="0">
              <a:solidFill>
                <a:srgbClr val="0070C0"/>
              </a:solidFill>
              <a:latin typeface="Times New Roman" panose="02020603050405020304" pitchFamily="18" charset="0"/>
              <a:ea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512" y="1096549"/>
            <a:ext cx="6709728" cy="4403259"/>
          </a:xfrm>
          <a:prstGeom prst="rect">
            <a:avLst/>
          </a:prstGeom>
        </p:spPr>
      </p:pic>
    </p:spTree>
    <p:extLst>
      <p:ext uri="{BB962C8B-B14F-4D97-AF65-F5344CB8AC3E}">
        <p14:creationId xmlns:p14="http://schemas.microsoft.com/office/powerpoint/2010/main" val="164275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162228" y="5632954"/>
            <a:ext cx="8058684" cy="787652"/>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Good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Friday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very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respect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for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crucified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Christ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Children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forbidden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make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noise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tačiakampis 2"/>
          <p:cNvSpPr/>
          <p:nvPr/>
        </p:nvSpPr>
        <p:spPr>
          <a:xfrm>
            <a:off x="4784579" y="277807"/>
            <a:ext cx="2340705" cy="583750"/>
          </a:xfrm>
          <a:prstGeom prst="rect">
            <a:avLst/>
          </a:prstGeom>
        </p:spPr>
        <p:txBody>
          <a:bodyPr wrap="none">
            <a:spAutoFit/>
          </a:bodyPr>
          <a:lstStyle/>
          <a:p>
            <a:pPr lvl="0">
              <a:lnSpc>
                <a:spcPct val="107000"/>
              </a:lnSpc>
              <a:spcAft>
                <a:spcPts val="800"/>
              </a:spcAft>
              <a:tabLst>
                <a:tab pos="457200" algn="l"/>
              </a:tabLst>
            </a:pP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Good</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Friday</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303" y="861557"/>
            <a:ext cx="6009118" cy="4506839"/>
          </a:xfrm>
          <a:prstGeom prst="rect">
            <a:avLst/>
          </a:prstGeom>
        </p:spPr>
      </p:pic>
    </p:spTree>
    <p:extLst>
      <p:ext uri="{BB962C8B-B14F-4D97-AF65-F5344CB8AC3E}">
        <p14:creationId xmlns:p14="http://schemas.microsoft.com/office/powerpoint/2010/main" val="152999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269946" y="1402785"/>
            <a:ext cx="7580120" cy="787652"/>
          </a:xfrm>
          <a:prstGeom prst="rect">
            <a:avLst/>
          </a:prstGeom>
        </p:spPr>
        <p:txBody>
          <a:bodyPr wrap="square">
            <a:spAutoFit/>
          </a:bodyPr>
          <a:lstStyle/>
          <a:p>
            <a:pPr lvl="0" algn="ctr">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Saturday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go</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to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obtain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blessed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fire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water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ctr">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belief</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have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miraculous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powers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tačiakampis 2"/>
          <p:cNvSpPr/>
          <p:nvPr/>
        </p:nvSpPr>
        <p:spPr>
          <a:xfrm>
            <a:off x="4641403" y="277807"/>
            <a:ext cx="2635658" cy="583750"/>
          </a:xfrm>
          <a:prstGeom prst="rect">
            <a:avLst/>
          </a:prstGeom>
        </p:spPr>
        <p:txBody>
          <a:bodyPr wrap="none">
            <a:spAutoFit/>
          </a:bodyPr>
          <a:lstStyle/>
          <a:p>
            <a:pPr lvl="0">
              <a:lnSpc>
                <a:spcPct val="107000"/>
              </a:lnSpc>
              <a:spcAft>
                <a:spcPts val="800"/>
              </a:spcAft>
              <a:tabLst>
                <a:tab pos="457200" algn="l"/>
              </a:tabLst>
            </a:pP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Holy</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Saturday</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20" y="2521967"/>
            <a:ext cx="4582623" cy="3809515"/>
          </a:xfrm>
          <a:prstGeom prst="rect">
            <a:avLst/>
          </a:prstGeom>
        </p:spPr>
      </p:pic>
    </p:spTree>
    <p:extLst>
      <p:ext uri="{BB962C8B-B14F-4D97-AF65-F5344CB8AC3E}">
        <p14:creationId xmlns:p14="http://schemas.microsoft.com/office/powerpoint/2010/main" val="414927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98804" y="1314098"/>
            <a:ext cx="6531836" cy="3181384"/>
          </a:xfrm>
          <a:prstGeom prst="rect">
            <a:avLst/>
          </a:prstGeom>
        </p:spPr>
        <p:txBody>
          <a:bodyPr wrap="square">
            <a:spAutoFit/>
          </a:bodyPr>
          <a:lstStyle/>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food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that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will</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be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eaten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prepared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a:t>
            </a:r>
            <a:endPar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prepared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Saturday</a:t>
            </a:r>
            <a:r>
              <a:rPr lang="lt-LT"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endParaRPr lang="lt-LT"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Also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Saturday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color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decorated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by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different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methods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nSpc>
                <a:spcPct val="107000"/>
              </a:lnSpc>
              <a:spcAft>
                <a:spcPts val="800"/>
              </a:spcAft>
              <a:tabLst>
                <a:tab pos="457200" algn="l"/>
              </a:tabLst>
            </a:pPr>
            <a:endPar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simplest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form</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dyed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naturally</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onion</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skins.</a:t>
            </a:r>
          </a:p>
          <a:p>
            <a:pPr lvl="0">
              <a:lnSpc>
                <a:spcPct val="107000"/>
              </a:lnSpc>
              <a:spcAft>
                <a:spcPts val="800"/>
              </a:spcAft>
              <a:tabLst>
                <a:tab pos="457200" algn="l"/>
              </a:tabLst>
            </a:pP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more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elegant</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eggs</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are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made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with</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wax-resist</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smtClean="0">
                <a:effectLst/>
                <a:latin typeface="Times New Roman" panose="02020603050405020304" pitchFamily="18" charset="0"/>
                <a:ea typeface="Times New Roman" panose="02020603050405020304" pitchFamily="18" charset="0"/>
                <a:cs typeface="Times New Roman" panose="02020603050405020304" pitchFamily="18" charset="0"/>
              </a:rPr>
              <a:t>method</a:t>
            </a:r>
            <a:r>
              <a:rPr lang="lt-LT"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tačiakampis 2"/>
          <p:cNvSpPr/>
          <p:nvPr/>
        </p:nvSpPr>
        <p:spPr>
          <a:xfrm>
            <a:off x="3047180" y="260717"/>
            <a:ext cx="6535764" cy="583750"/>
          </a:xfrm>
          <a:prstGeom prst="rect">
            <a:avLst/>
          </a:prstGeom>
        </p:spPr>
        <p:txBody>
          <a:bodyPr wrap="none">
            <a:spAutoFit/>
          </a:bodyPr>
          <a:lstStyle/>
          <a:p>
            <a:pPr lvl="0">
              <a:lnSpc>
                <a:spcPct val="107000"/>
              </a:lnSpc>
              <a:spcAft>
                <a:spcPts val="800"/>
              </a:spcAft>
              <a:tabLst>
                <a:tab pos="457200" algn="l"/>
              </a:tabLst>
            </a:pP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Preparing</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for</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Easter</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on</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Holy</a:t>
            </a:r>
            <a:r>
              <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Sunday</a:t>
            </a:r>
            <a:endParaRPr lang="lt-LT"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640" y="844467"/>
            <a:ext cx="4617837" cy="5743579"/>
          </a:xfrm>
          <a:prstGeom prst="rect">
            <a:avLst/>
          </a:prstGeom>
        </p:spPr>
      </p:pic>
    </p:spTree>
    <p:extLst>
      <p:ext uri="{BB962C8B-B14F-4D97-AF65-F5344CB8AC3E}">
        <p14:creationId xmlns:p14="http://schemas.microsoft.com/office/powerpoint/2010/main" val="101258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777525" y="300542"/>
            <a:ext cx="8750894" cy="593304"/>
          </a:xfrm>
          <a:prstGeom prst="rect">
            <a:avLst/>
          </a:prstGeom>
        </p:spPr>
        <p:txBody>
          <a:bodyPr wrap="square">
            <a:spAutoFit/>
          </a:bodyPr>
          <a:lstStyle/>
          <a:p>
            <a:pPr lvl="0">
              <a:lnSpc>
                <a:spcPct val="107000"/>
              </a:lnSpc>
              <a:spcAft>
                <a:spcPts val="800"/>
              </a:spcAft>
              <a:tabLst>
                <a:tab pos="457200" algn="l"/>
              </a:tabLst>
            </a:pP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Easter</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eggs</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dyed</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with</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onion</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skins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leafy</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32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herbs</a:t>
            </a:r>
            <a:r>
              <a:rPr lang="lt-LT" sz="32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32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aveikslėlis 2"/>
          <p:cNvPicPr>
            <a:picLocks noChangeAspect="1"/>
          </p:cNvPicPr>
          <p:nvPr/>
        </p:nvPicPr>
        <p:blipFill rotWithShape="1">
          <a:blip r:embed="rId2">
            <a:extLst>
              <a:ext uri="{28A0092B-C50C-407E-A947-70E740481C1C}">
                <a14:useLocalDpi xmlns:a14="http://schemas.microsoft.com/office/drawing/2010/main" val="0"/>
              </a:ext>
            </a:extLst>
          </a:blip>
          <a:srcRect l="12887"/>
          <a:stretch/>
        </p:blipFill>
        <p:spPr>
          <a:xfrm>
            <a:off x="512747" y="980977"/>
            <a:ext cx="6671131" cy="5740287"/>
          </a:xfrm>
          <a:prstGeom prst="rect">
            <a:avLst/>
          </a:prstGeom>
        </p:spPr>
      </p:pic>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4831" y="2941484"/>
            <a:ext cx="2514600" cy="1819275"/>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5579" y="1022315"/>
            <a:ext cx="2552700" cy="1790700"/>
          </a:xfrm>
          <a:prstGeom prst="rect">
            <a:avLst/>
          </a:prstGeom>
        </p:spPr>
      </p:pic>
      <p:pic>
        <p:nvPicPr>
          <p:cNvPr id="6" name="Paveikslėlis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8103" y="4420446"/>
            <a:ext cx="3588451" cy="2387951"/>
          </a:xfrm>
          <a:prstGeom prst="rect">
            <a:avLst/>
          </a:prstGeom>
        </p:spPr>
      </p:pic>
    </p:spTree>
    <p:extLst>
      <p:ext uri="{BB962C8B-B14F-4D97-AF65-F5344CB8AC3E}">
        <p14:creationId xmlns:p14="http://schemas.microsoft.com/office/powerpoint/2010/main" val="67987748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TotalTime>
  <Words>890</Words>
  <Application>Microsoft Office PowerPoint</Application>
  <PresentationFormat>Plačiaekranė</PresentationFormat>
  <Paragraphs>85</Paragraphs>
  <Slides>19</Slides>
  <Notes>1</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19</vt:i4>
      </vt:variant>
    </vt:vector>
  </HeadingPairs>
  <TitlesOfParts>
    <vt:vector size="26" baseType="lpstr">
      <vt:lpstr>Arial</vt:lpstr>
      <vt:lpstr>Calibri</vt:lpstr>
      <vt:lpstr>Calibri Light</vt:lpstr>
      <vt:lpstr>Tahoma</vt:lpstr>
      <vt:lpstr>Times New Roman</vt:lpstr>
      <vt:lpstr>Wingdings</vt:lpstr>
      <vt:lpstr>„Office“ tema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Direktorė</dc:creator>
  <cp:lastModifiedBy>Direktorė</cp:lastModifiedBy>
  <cp:revision>33</cp:revision>
  <dcterms:created xsi:type="dcterms:W3CDTF">2020-04-08T09:03:19Z</dcterms:created>
  <dcterms:modified xsi:type="dcterms:W3CDTF">2020-04-11T12:13:22Z</dcterms:modified>
</cp:coreProperties>
</file>