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uli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Maven Pro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uli-bold.fntdata"/><Relationship Id="rId25" Type="http://schemas.openxmlformats.org/officeDocument/2006/relationships/font" Target="fonts/Muli-regular.fntdata"/><Relationship Id="rId28" Type="http://schemas.openxmlformats.org/officeDocument/2006/relationships/font" Target="fonts/Muli-boldItalic.fntdata"/><Relationship Id="rId27" Type="http://schemas.openxmlformats.org/officeDocument/2006/relationships/font" Target="fonts/Muli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6.xml"/><Relationship Id="rId33" Type="http://schemas.openxmlformats.org/officeDocument/2006/relationships/font" Target="fonts/MavenPro-regular.fntdata"/><Relationship Id="rId10" Type="http://schemas.openxmlformats.org/officeDocument/2006/relationships/slide" Target="slides/slide5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aven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3f4af6b2462cd6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3f4af6b2462cd6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5f0c32c6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5f0c32c6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5f0c32c68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5f0c32c68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5f0c32c68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5f0c32c68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813cde346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813cde34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813cde346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813cde346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813cde346_6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813cde34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813cde346_6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813cde346_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813cde346_6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813cde346_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813cde346_6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813cde346_6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90319948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90319948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813cde3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813cde3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813cde34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813cde34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5f0c32c68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5f0c32c68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5f0c32c6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5f0c32c6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5f0c32c68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5f0c32c68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5f0c32c6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5f0c32c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5f0c32c6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5f0c32c6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kahoot.it/" TargetMode="External"/><Relationship Id="rId4" Type="http://schemas.openxmlformats.org/officeDocument/2006/relationships/hyperlink" Target="https://quizizz.com/" TargetMode="External"/><Relationship Id="rId5" Type="http://schemas.openxmlformats.org/officeDocument/2006/relationships/hyperlink" Target="https://quizlet.com/" TargetMode="External"/><Relationship Id="rId6" Type="http://schemas.openxmlformats.org/officeDocument/2006/relationships/hyperlink" Target="https://www.socrative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hyperlink" Target="https://sites.google.com/view/flipped-learning-scenarios/hom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6iAjc4VdVPE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annapiras.screencasthost.com/watch/cFXYrkrl4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nWjEYlMZnhE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lglobal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791550" y="867100"/>
            <a:ext cx="7560900" cy="3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Disseminazione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Progetto Erasmus+ 2017-1-IT02-KA101-036200 </a:t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Piemonte</a:t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Nuove Competenze Europee per Animatori Digitali</a:t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Monica Bergero - Wilma Bertola - Gianna Piras</a:t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classe g</a:t>
            </a:r>
            <a:r>
              <a:rPr lang="en"/>
              <a:t>li studenti possono </a:t>
            </a:r>
            <a:r>
              <a:rPr lang="en"/>
              <a:t>...</a:t>
            </a:r>
            <a:endParaRPr/>
          </a:p>
        </p:txBody>
      </p:sp>
      <p:sp>
        <p:nvSpPr>
          <p:cNvPr id="336" name="Google Shape;336;p22"/>
          <p:cNvSpPr txBox="1"/>
          <p:nvPr>
            <p:ph idx="1" type="body"/>
          </p:nvPr>
        </p:nvSpPr>
        <p:spPr>
          <a:xfrm>
            <a:off x="567300" y="1980475"/>
            <a:ext cx="7476600" cy="14151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Usufruire in un approccio inclusivo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Creare nuovi contenuti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Svolgere attività caratterizzate dall’apprendimento del fare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Quando flippiamo la classe?</a:t>
            </a:r>
            <a:endParaRPr/>
          </a:p>
        </p:txBody>
      </p:sp>
      <p:sp>
        <p:nvSpPr>
          <p:cNvPr id="342" name="Google Shape;342;p23"/>
          <p:cNvSpPr txBox="1"/>
          <p:nvPr>
            <p:ph idx="1" type="body"/>
          </p:nvPr>
        </p:nvSpPr>
        <p:spPr>
          <a:xfrm>
            <a:off x="583450" y="1990050"/>
            <a:ext cx="7750800" cy="15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Non tutto può e deve essere flippato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Tutto dipende dai bisogni degli studenti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Dagli obiettivi di apprendimento che ci siamo posti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 dal contesto di insegnamento in cui stiamo lavorando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flipped non significa soltanto video online</a:t>
            </a:r>
            <a:endParaRPr/>
          </a:p>
        </p:txBody>
      </p:sp>
      <p:sp>
        <p:nvSpPr>
          <p:cNvPr id="348" name="Google Shape;348;p24"/>
          <p:cNvSpPr txBox="1"/>
          <p:nvPr>
            <p:ph idx="1" type="body"/>
          </p:nvPr>
        </p:nvSpPr>
        <p:spPr>
          <a:xfrm>
            <a:off x="1303800" y="1540975"/>
            <a:ext cx="7030500" cy="2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Non esiste un metodo unico per flippare la classe.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ragazzi possono imparare anche attraverso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Quiz online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Esercizi di lettura interattivi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Scrittura creativa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Compiti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Learning by doing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Creazione di nuovi materiali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/>
          <p:nvPr>
            <p:ph type="ctrTitle"/>
          </p:nvPr>
        </p:nvSpPr>
        <p:spPr>
          <a:xfrm>
            <a:off x="424300" y="1613825"/>
            <a:ext cx="46551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Risorse e strumenti per la flipped classroom</a:t>
            </a:r>
            <a:endParaRPr/>
          </a:p>
        </p:txBody>
      </p:sp>
      <p:sp>
        <p:nvSpPr>
          <p:cNvPr id="354" name="Google Shape;354;p2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Progetto Erasmus+ KA1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Bruxelles, 10-11 Novembre 2018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 cosa abbiamo bisogno?</a:t>
            </a:r>
            <a:endParaRPr/>
          </a:p>
        </p:txBody>
      </p:sp>
      <p:sp>
        <p:nvSpPr>
          <p:cNvPr id="360" name="Google Shape;360;p26"/>
          <p:cNvSpPr txBox="1"/>
          <p:nvPr>
            <p:ph idx="1" type="body"/>
          </p:nvPr>
        </p:nvSpPr>
        <p:spPr>
          <a:xfrm>
            <a:off x="468675" y="1300950"/>
            <a:ext cx="8006400" cy="32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LMS (Learning management system):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Edmodo, Seesaw, Schoology, Weschool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Risorse (piattaforme educational): Youtube, Khanacadamy, sempre con un occhio di riguardo ai diritti di copyright.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Periferiche esterne (webcam, microfono)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Account a siti specifici per la produzione video (Screencast-o-matic, Playposit) e la realizzazione di prodotti interattivi (Edpuzzle, Playposit)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Lavagne interattive (MS whiteboard), bacheche virtuali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Strumenti valutativi per la flipped classroom</a:t>
            </a:r>
            <a:endParaRPr/>
          </a:p>
        </p:txBody>
      </p:sp>
      <p:sp>
        <p:nvSpPr>
          <p:cNvPr id="366" name="Google Shape;366;p2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Progetto Erasmus+ KA1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Bruxelles, 10-11 Novembre 2018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Progettare “al contrario”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Backwards design model</a:t>
            </a:r>
            <a:endParaRPr/>
          </a:p>
        </p:txBody>
      </p:sp>
      <p:sp>
        <p:nvSpPr>
          <p:cNvPr id="372" name="Google Shape;372;p28"/>
          <p:cNvSpPr txBox="1"/>
          <p:nvPr>
            <p:ph idx="1" type="body"/>
          </p:nvPr>
        </p:nvSpPr>
        <p:spPr>
          <a:xfrm>
            <a:off x="1141400" y="1362900"/>
            <a:ext cx="7030500" cy="3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Risultati di apprendimento attesi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Valutazione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Attività didattiche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Contenuto	</a:t>
            </a:r>
            <a:endParaRPr sz="2400"/>
          </a:p>
        </p:txBody>
      </p:sp>
      <p:pic>
        <p:nvPicPr>
          <p:cNvPr id="373" name="Google Shape;3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201" y="833425"/>
            <a:ext cx="2631650" cy="4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 strumenti valutativi?</a:t>
            </a:r>
            <a:endParaRPr/>
          </a:p>
        </p:txBody>
      </p:sp>
      <p:sp>
        <p:nvSpPr>
          <p:cNvPr id="379" name="Google Shape;379;p29"/>
          <p:cNvSpPr txBox="1"/>
          <p:nvPr>
            <p:ph idx="1" type="body"/>
          </p:nvPr>
        </p:nvSpPr>
        <p:spPr>
          <a:xfrm>
            <a:off x="497375" y="1493200"/>
            <a:ext cx="8292600" cy="28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 valutazione a</a:t>
            </a:r>
            <a:r>
              <a:rPr lang="en" sz="1800"/>
              <a:t>iuta lo studente ad autodeterminarsi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Gli dà una maggiore motivazione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Valutazione formativa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Valutazione sommativa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Autovalutazione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Educazione fra pari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Nella flipped la valutazione formativa riveste un ruolo di grande importanza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Può essere svolta utilizzando strumenti tecnologici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 anche in modo tradizionale …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Strumenti per una valutazione formativa</a:t>
            </a:r>
            <a:endParaRPr/>
          </a:p>
        </p:txBody>
      </p:sp>
      <p:sp>
        <p:nvSpPr>
          <p:cNvPr id="385" name="Google Shape;385;p30"/>
          <p:cNvSpPr txBox="1"/>
          <p:nvPr>
            <p:ph idx="1" type="body"/>
          </p:nvPr>
        </p:nvSpPr>
        <p:spPr>
          <a:xfrm>
            <a:off x="554750" y="1990050"/>
            <a:ext cx="81972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https://kahoot.it/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https://quizizz.com/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https://quizlet.com/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https://www.socrative.com/</a:t>
            </a:r>
            <a:endParaRPr sz="2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Possono essere anche preparati dagli studenti (peer education)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1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69600"/>
            <a:ext cx="9085800" cy="52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1"/>
          <p:cNvSpPr txBox="1"/>
          <p:nvPr>
            <p:ph type="title"/>
          </p:nvPr>
        </p:nvSpPr>
        <p:spPr>
          <a:xfrm>
            <a:off x="306175" y="2008500"/>
            <a:ext cx="82617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rgbClr val="000000"/>
                </a:solidFill>
                <a:hlinkClick r:id="rId4"/>
              </a:rPr>
              <a:t>I nostri “flipping scenarios</a:t>
            </a:r>
            <a:r>
              <a:rPr lang="en" sz="4800">
                <a:solidFill>
                  <a:srgbClr val="000000"/>
                </a:solidFill>
              </a:rPr>
              <a:t>”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idx="1" type="subTitle"/>
          </p:nvPr>
        </p:nvSpPr>
        <p:spPr>
          <a:xfrm>
            <a:off x="545525" y="3432550"/>
            <a:ext cx="8406000" cy="14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European Schoolnet, Brussels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0" lvl="0" marL="101600" marR="10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10 - 11 November 2018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0" lvl="0" marL="101600" marR="10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Formatore: ARIANA BLAZIC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275" y="259075"/>
            <a:ext cx="5644490" cy="317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ctrTitle"/>
          </p:nvPr>
        </p:nvSpPr>
        <p:spPr>
          <a:xfrm>
            <a:off x="1141100" y="105650"/>
            <a:ext cx="5139600" cy="80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Classroom Lab</a:t>
            </a:r>
            <a:endParaRPr/>
          </a:p>
        </p:txBody>
      </p:sp>
      <p:pic>
        <p:nvPicPr>
          <p:cNvPr descr="The Future Classroom Lab has six different learning zones that can support different types of learning activities and styles. http://fcl.eun.org" id="289" name="Google Shape;289;p15" title="Future Classroom Lab - Learning zon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5625" y="383450"/>
            <a:ext cx="1586650" cy="11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300" y="909350"/>
            <a:ext cx="5625201" cy="386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L’approccio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Flipped classroom</a:t>
            </a:r>
            <a:endParaRPr/>
          </a:p>
        </p:txBody>
      </p:sp>
      <p:sp>
        <p:nvSpPr>
          <p:cNvPr id="296" name="Google Shape;296;p16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Progetto Erasmus+ KA1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Bruxelles, 10-11 Novembre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Componi una farfalla origami seguendo le mie istruzioni.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926825" y="1676475"/>
            <a:ext cx="729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3"/>
              </a:rPr>
              <a:t>Origami Butterfly FASTFASTFASTFASFAST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668850" y="2656275"/>
            <a:ext cx="7665600" cy="1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Ti senti frustrata/o? Infelice? … e se potessi farmi partire più volte?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Maven Pro"/>
                <a:ea typeface="Maven Pro"/>
                <a:cs typeface="Maven Pro"/>
                <a:sym typeface="Maven Pro"/>
              </a:rPr>
              <a:t>… Con un video si può!</a:t>
            </a:r>
            <a:endParaRPr b="1" sz="3000">
              <a:solidFill>
                <a:srgbClr val="434343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E’ possibile!</a:t>
            </a:r>
            <a:endParaRPr/>
          </a:p>
        </p:txBody>
      </p:sp>
      <p:sp>
        <p:nvSpPr>
          <p:cNvPr id="309" name="Google Shape;309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We love paper crafts - things you can make any place any time. These Origami Butterflies are just such an example. Quick and easy to make.. they are rather addictive. Decorate a wall. Make a mobile or make these origami butterflies just because.&#10;#Butterflies #Spring #Summer #Paper&#10;&#10;Help us caption &amp; translate this video!&#10;&#10;http://amara.org/v/UsfS/" id="310" name="Google Shape;310;p18" title="Easy Origami Butterfl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990050"/>
            <a:ext cx="4572000" cy="25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1245850" y="11191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Puoi guardare un video, tutte le volte che vuoi!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E’ la flipped classroom</a:t>
            </a:r>
            <a:endParaRPr/>
          </a:p>
        </p:txBody>
      </p:sp>
      <p:sp>
        <p:nvSpPr>
          <p:cNvPr id="317" name="Google Shape;317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1991 - Dr. Eric Mazur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2007 - Jon Bergmann &amp; Aarom Sams - Chemistry teachers in Colorado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https://flglobal.org/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tassonomia di Bloom</a:t>
            </a:r>
            <a:endParaRPr/>
          </a:p>
        </p:txBody>
      </p:sp>
      <p:sp>
        <p:nvSpPr>
          <p:cNvPr id="323" name="Google Shape;323;p20"/>
          <p:cNvSpPr txBox="1"/>
          <p:nvPr>
            <p:ph idx="1" type="body"/>
          </p:nvPr>
        </p:nvSpPr>
        <p:spPr>
          <a:xfrm>
            <a:off x="424300" y="1404950"/>
            <a:ext cx="8274900" cy="31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highlight>
                  <a:srgbClr val="FFFF00"/>
                </a:highlight>
              </a:rPr>
              <a:t>LEZIONE </a:t>
            </a:r>
            <a:r>
              <a:rPr b="1" lang="en" sz="1800">
                <a:solidFill>
                  <a:srgbClr val="CC0000"/>
                </a:solidFill>
                <a:highlight>
                  <a:srgbClr val="FFFF00"/>
                </a:highlight>
              </a:rPr>
              <a:t>TRADIZIONALE</a:t>
            </a:r>
            <a:r>
              <a:rPr b="1" lang="en" sz="1800">
                <a:solidFill>
                  <a:srgbClr val="CC0000"/>
                </a:solidFill>
              </a:rPr>
              <a:t>	</a:t>
            </a:r>
            <a:r>
              <a:rPr b="1" lang="en" sz="1800"/>
              <a:t>						</a:t>
            </a:r>
            <a:r>
              <a:rPr b="1" lang="en" sz="1800">
                <a:solidFill>
                  <a:schemeClr val="accent5"/>
                </a:solidFill>
                <a:highlight>
                  <a:srgbClr val="FFFF00"/>
                </a:highlight>
              </a:rPr>
              <a:t>FLIPPED CLASSROOM</a:t>
            </a:r>
            <a:endParaRPr b="1" sz="1800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 A CASA													IN CLASSE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______________________________________________________________________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IN CLASSE													    A CASA</a:t>
            </a:r>
            <a:endParaRPr b="1" sz="1800"/>
          </a:p>
        </p:txBody>
      </p:sp>
      <p:pic>
        <p:nvPicPr>
          <p:cNvPr id="324" name="Google Shape;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250" y="1869275"/>
            <a:ext cx="3546325" cy="26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casa gli studenti possono ...</a:t>
            </a:r>
            <a:endParaRPr/>
          </a:p>
        </p:txBody>
      </p:sp>
      <p:sp>
        <p:nvSpPr>
          <p:cNvPr id="330" name="Google Shape;330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Mettere in pausa l’insegnante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Avere accesso a materiali di qualità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Usufruire di un apprendimento personalizzato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