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labasin" userId="e5a1dbb8212fa38c" providerId="LiveId" clId="{1BAA5B81-00CA-43E2-A63D-FB9353FDD5F6}"/>
    <pc:docChg chg="modSld">
      <pc:chgData name="sara labasin" userId="e5a1dbb8212fa38c" providerId="LiveId" clId="{1BAA5B81-00CA-43E2-A63D-FB9353FDD5F6}" dt="2019-06-13T08:10:42.347" v="12" actId="20577"/>
      <pc:docMkLst>
        <pc:docMk/>
      </pc:docMkLst>
      <pc:sldChg chg="modSp">
        <pc:chgData name="sara labasin" userId="e5a1dbb8212fa38c" providerId="LiveId" clId="{1BAA5B81-00CA-43E2-A63D-FB9353FDD5F6}" dt="2019-06-13T08:10:42.347" v="12" actId="20577"/>
        <pc:sldMkLst>
          <pc:docMk/>
          <pc:sldMk cId="707935764" sldId="256"/>
        </pc:sldMkLst>
        <pc:spChg chg="mod">
          <ac:chgData name="sara labasin" userId="e5a1dbb8212fa38c" providerId="LiveId" clId="{1BAA5B81-00CA-43E2-A63D-FB9353FDD5F6}" dt="2019-06-13T08:10:42.347" v="12" actId="20577"/>
          <ac:spMkLst>
            <pc:docMk/>
            <pc:sldMk cId="707935764" sldId="256"/>
            <ac:spMk id="3" creationId="{59CF6B04-BE09-4CCA-9347-DC2D27742620}"/>
          </ac:spMkLst>
        </pc:spChg>
      </pc:sldChg>
    </pc:docChg>
  </pc:docChgLst>
  <pc:docChgLst>
    <pc:chgData name="sara labasin" userId="e5a1dbb8212fa38c" providerId="LiveId" clId="{352B1AA3-6E17-4D80-A92F-6F8DAD6D571C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6031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12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8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34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6635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27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6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55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21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2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C572E33-8330-4CAC-89E2-CB4379B97570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A8D4E0D-5A04-4B21-8B45-061A72EED66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30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DBC11-18EF-490F-A690-9C131CC39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052027"/>
          </a:xfrm>
        </p:spPr>
        <p:txBody>
          <a:bodyPr/>
          <a:lstStyle/>
          <a:p>
            <a:r>
              <a:rPr lang="it-IT" dirty="0"/>
              <a:t>Team digitale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CF6B04-BE09-4CCA-9347-DC2D27742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3429000"/>
            <a:ext cx="6831673" cy="1086237"/>
          </a:xfrm>
        </p:spPr>
        <p:txBody>
          <a:bodyPr/>
          <a:lstStyle/>
          <a:p>
            <a:r>
              <a:rPr lang="it-IT" dirty="0"/>
              <a:t>Liceo Gobetti – 13 dicembre 2018</a:t>
            </a:r>
          </a:p>
          <a:p>
            <a:r>
              <a:rPr lang="it-IT"/>
              <a:t>Sara Labasin</a:t>
            </a:r>
            <a:endParaRPr lang="it-IT" dirty="0"/>
          </a:p>
        </p:txBody>
      </p:sp>
      <p:pic>
        <p:nvPicPr>
          <p:cNvPr id="4" name="Immagine 3" descr="Logo">
            <a:extLst>
              <a:ext uri="{FF2B5EF4-FFF2-40B4-BE49-F238E27FC236}">
                <a16:creationId xmlns:a16="http://schemas.microsoft.com/office/drawing/2014/main" id="{0B761D89-7459-4941-9C81-DB2FF02ADD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03" y="4436374"/>
            <a:ext cx="1147289" cy="853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93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4BE62-B70E-4625-937F-6607441F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Cambiamenti della società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DA02C8-6105-4DAA-A273-1E961DF43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2286000"/>
            <a:ext cx="5969000" cy="3581400"/>
          </a:xfrm>
        </p:spPr>
      </p:pic>
    </p:spTree>
    <p:extLst>
      <p:ext uri="{BB962C8B-B14F-4D97-AF65-F5344CB8AC3E}">
        <p14:creationId xmlns:p14="http://schemas.microsoft.com/office/powerpoint/2010/main" val="108287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E90FD-8817-46E1-8E2D-9E632360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La Nota Ministeriale per l’azione #28 (MIUR.AOODGEFID.REGISTRO UFFICIALE(U).0036983.06-11-2017)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5CE9E9E1-C48E-4D56-97FD-E6432CB0CF6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8289" y="1434905"/>
            <a:ext cx="6729887" cy="44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573E3-13F5-4992-95B0-63BE2C99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Ordine del Giorno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12EF64-6ADD-4DBD-BCF9-AD516D9D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breve verifica delle iniziative organizzate lo scorso anno rispetto al piano di lavoro fatto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Resoconto delle attività formative svolte nell’a.s.2017-18 o in atto 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Individuazione delle iniziative da attuare nell’istituto per l’attuazione del Piano Nazionale Scuola Digitale per l’anno in corso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Piano Nazionale Scuola Digitale per il PTOF del prossimo triennio.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Logo">
            <a:extLst>
              <a:ext uri="{FF2B5EF4-FFF2-40B4-BE49-F238E27FC236}">
                <a16:creationId xmlns:a16="http://schemas.microsoft.com/office/drawing/2014/main" id="{052A0C29-8AA8-4837-B513-8106F528D4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764" y="5610225"/>
            <a:ext cx="981075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20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E6717-4843-40E1-BE6F-D484104D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4948"/>
          </a:xfrm>
        </p:spPr>
        <p:txBody>
          <a:bodyPr/>
          <a:lstStyle/>
          <a:p>
            <a:r>
              <a:rPr lang="it-IT" dirty="0"/>
              <a:t>1. breve verifica</a:t>
            </a:r>
            <a:endParaRPr lang="it-IT" sz="24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2B393F-B261-4CB0-B854-0E3FE097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it-IT" sz="2800" dirty="0"/>
              <a:t>Dal verbale </a:t>
            </a:r>
            <a:r>
              <a:rPr lang="it-IT" sz="2800" b="1" dirty="0"/>
              <a:t>del  </a:t>
            </a:r>
            <a:r>
              <a:rPr lang="it-IT" sz="2800" b="1" i="1" dirty="0"/>
              <a:t>24 novembre 2017 </a:t>
            </a:r>
          </a:p>
          <a:p>
            <a:pPr marL="0" lvl="0" indent="0">
              <a:buNone/>
            </a:pPr>
            <a:r>
              <a:rPr lang="it-IT" b="1" dirty="0"/>
              <a:t>Il percorso fino ad oggi (ieri)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 partire dalla data del 10 dicembre 2015 (nomina dell’Animatore Digitale) ad oggi, si sono ripercorse le tappe che il Liceo Gobetti ha compiuto nell’attuazione del Piano Nazionale Scuola Digitale: </a:t>
            </a:r>
          </a:p>
          <a:p>
            <a:pPr lvl="0"/>
            <a:r>
              <a:rPr lang="it-IT" dirty="0"/>
              <a:t>Presentazione del PNSD in Collegio Docenti (21/12/2015) - allegato</a:t>
            </a:r>
          </a:p>
          <a:p>
            <a:pPr lvl="0"/>
            <a:r>
              <a:rPr lang="it-IT" dirty="0" err="1"/>
              <a:t>a.s.</a:t>
            </a:r>
            <a:r>
              <a:rPr lang="it-IT" dirty="0"/>
              <a:t> 2015/16 - Piano formazione docenti 2016/17 – relazione Animatore Digitale – allegato</a:t>
            </a:r>
          </a:p>
          <a:p>
            <a:pPr lvl="0"/>
            <a:r>
              <a:rPr lang="it-IT" dirty="0"/>
              <a:t>formazione dei docenti del team in corsi ministeriali</a:t>
            </a:r>
          </a:p>
          <a:p>
            <a:pPr lvl="0"/>
            <a:r>
              <a:rPr lang="it-IT" dirty="0"/>
              <a:t>formazione docenti del nostro istituto: su strumenti di presentazione, strumenti di condivisione e LIM</a:t>
            </a:r>
          </a:p>
          <a:p>
            <a:pPr lvl="0"/>
            <a:r>
              <a:rPr lang="it-IT" dirty="0"/>
              <a:t>formazione ATA del nostro istituto: utilizzo di </a:t>
            </a:r>
            <a:r>
              <a:rPr lang="it-IT" dirty="0" err="1"/>
              <a:t>excel</a:t>
            </a:r>
            <a:r>
              <a:rPr lang="it-IT" dirty="0"/>
              <a:t> e funzioni avanzate, strumenti di condivisione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01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8ED36-855B-4E27-89E3-45F73409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La formazione che abbiamo fatto come Team: cosa può essere utilizzato per la nostra scuola per la formazione docente?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409BCF-E707-4D48-B916-9A40DA95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Dall’esperienza riportata emerge che nei vari corsi sono stati presentati molti strumenti, in modo più o meno organico. L’offerta di prodotti digitali ormai è superiore alla domanda.</a:t>
            </a:r>
          </a:p>
          <a:p>
            <a:r>
              <a:rPr lang="it-IT" dirty="0"/>
              <a:t>L’utilizzo di tali strumenti nella didattica richiede tempo per l’organizzazione dei materiali.</a:t>
            </a:r>
          </a:p>
          <a:p>
            <a:r>
              <a:rPr lang="it-IT" dirty="0"/>
              <a:t>La trasmissione delle conoscenze acquisite potrebbe essere fatta nei dipartimenti in base alle esigenze che emergono, o anche attraverso la collaborazione nel preparare materiali su lezioni interdisciplinari o approfondimenti, a partire dall’interesse delle persone sia nei dipartimenti sia nei consigli di classe.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69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3BA81-D0EF-49FE-A7BB-1960F01F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Individuazione esigenze per il nostro istituto e proposte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02B527-5D11-42EE-B14D-BA3C24294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t-IT" dirty="0"/>
              <a:t>Nei dipartimenti si potrebbe fare una proposta di lavori di gruppo a partire dai contenuti da rendere poi pubblici con utilizzo di prodotti multimediali. Sempre nei dipartimenti si può proporre di fare raccolta di materiali condivisibili</a:t>
            </a:r>
          </a:p>
          <a:p>
            <a:pPr lvl="0"/>
            <a:r>
              <a:rPr lang="it-IT" dirty="0"/>
              <a:t>Gli approfondimenti potrebbero essere anche trasversali a partire da collaborazioni tra persone del team per diffondere buone pratiche</a:t>
            </a:r>
          </a:p>
          <a:p>
            <a:pPr lvl="0"/>
            <a:r>
              <a:rPr lang="it-IT" dirty="0"/>
              <a:t>Partire da esperienze avviate per diffondere utilizzo possibile di piattaforme, ad esempio partendo dall’esperienza della piattaforma per gli studenti atleti </a:t>
            </a:r>
          </a:p>
          <a:p>
            <a:pPr lvl="0"/>
            <a:r>
              <a:rPr lang="it-IT" dirty="0"/>
              <a:t>Come docenti del Team dell’innovazione proporci come facilitatori laddove necessita l’uso di strumenti digitali (documento 15 maggio su Drive,…)</a:t>
            </a:r>
          </a:p>
          <a:p>
            <a:pPr lvl="0"/>
            <a:r>
              <a:rPr lang="it-IT" dirty="0"/>
              <a:t>Proporre ai docenti interessati l’iscrizione sulla piattaforma e-</a:t>
            </a:r>
            <a:r>
              <a:rPr lang="it-IT" dirty="0" err="1"/>
              <a:t>Twinning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149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AC0AE-53A6-4EB2-A4ED-060756FB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Esigenze formative emerse: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8B3990-F177-4111-AFAE-CD23B7032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Utilizzo di strumenti digitali nella didattica</a:t>
            </a:r>
          </a:p>
          <a:p>
            <a:pPr lvl="0"/>
            <a:r>
              <a:rPr lang="it-IT" dirty="0"/>
              <a:t>Approfondimento corso CAD per il dipartimento di Disegno e Storia dell’Arte</a:t>
            </a:r>
          </a:p>
          <a:p>
            <a:pPr lvl="0"/>
            <a:r>
              <a:rPr lang="it-IT" dirty="0"/>
              <a:t>Utilizzo della LIM in piccoli gruppi per alcuni docenti che hanno richiesto di fare pratica dopo il corso dello scorso anno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17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32051-339B-4CCC-8D00-2759D632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rete e la sicurezza in rete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C6243E-DD2A-4463-8F87-BC58865B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regolamento di Istituto per l’utilizzo della rete e dalla formazione fatta da alcuni di noi circa l’uso consapevole della rete internet a scuola, </a:t>
            </a:r>
          </a:p>
          <a:p>
            <a:r>
              <a:rPr lang="it-IT" dirty="0"/>
              <a:t>contattare la Polizia Postale per un incontro formativo per i docenti (precedente un Collegio Docenti) </a:t>
            </a:r>
          </a:p>
          <a:p>
            <a:r>
              <a:rPr lang="it-IT" dirty="0"/>
              <a:t>interventi nelle classi di biennio. </a:t>
            </a:r>
          </a:p>
          <a:p>
            <a:r>
              <a:rPr lang="it-IT" dirty="0"/>
              <a:t>Si potrebbero organizzare incontri con le classi in occasione del </a:t>
            </a:r>
            <a:r>
              <a:rPr lang="it-IT" dirty="0" err="1"/>
              <a:t>Safer</a:t>
            </a:r>
            <a:r>
              <a:rPr lang="it-IT" dirty="0"/>
              <a:t> Internet Day con iniziative propedeutiche nelle classi.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517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C18F5B-92F9-41BE-AD7C-C0F78736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it-IT" sz="4800" dirty="0"/>
              <a:t>2. Resoconto delle attività formative svolte</a:t>
            </a:r>
            <a:endParaRPr lang="en-US" sz="4800" cap="all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2BDED0-540F-4F6A-9395-F6C54F87C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6" y="1046141"/>
            <a:ext cx="3555130" cy="26663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9351082-F1CE-4323-BDD3-BE3E516D4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0" y="1043652"/>
            <a:ext cx="3561766" cy="2671324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33E4C51-FA50-4798-BBDC-B5953B56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00" y="1043652"/>
            <a:ext cx="3561766" cy="267132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9621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1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28FAE5-9275-4AB4-9BAF-0D07B88D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665054"/>
            <a:ext cx="9697586" cy="10484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cap="all"/>
              <a:t>Active learning in my school and in my classroom</a:t>
            </a:r>
          </a:p>
        </p:txBody>
      </p:sp>
      <p:pic>
        <p:nvPicPr>
          <p:cNvPr id="40" name="Segnaposto contenuto 34">
            <a:extLst>
              <a:ext uri="{FF2B5EF4-FFF2-40B4-BE49-F238E27FC236}">
                <a16:creationId xmlns:a16="http://schemas.microsoft.com/office/drawing/2014/main" id="{A255961D-84B9-40A9-9869-2647C51B5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6" y="1379784"/>
            <a:ext cx="3020596" cy="1812357"/>
          </a:xfrm>
          <a:prstGeom prst="rect">
            <a:avLst/>
          </a:prstGeom>
        </p:spPr>
      </p:pic>
      <p:sp>
        <p:nvSpPr>
          <p:cNvPr id="59" name="Freeform: Shape 53">
            <a:extLst>
              <a:ext uri="{FF2B5EF4-FFF2-40B4-BE49-F238E27FC236}">
                <a16:creationId xmlns:a16="http://schemas.microsoft.com/office/drawing/2014/main" id="{00106F80-B138-4C27-AEAE-350D5506E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611062" y="710273"/>
            <a:ext cx="2308583" cy="2084882"/>
          </a:xfrm>
          <a:custGeom>
            <a:avLst/>
            <a:gdLst>
              <a:gd name="connsiteX0" fmla="*/ 462 w 2308583"/>
              <a:gd name="connsiteY0" fmla="*/ 2084882 h 2084882"/>
              <a:gd name="connsiteX1" fmla="*/ 2308583 w 2308583"/>
              <a:gd name="connsiteY1" fmla="*/ 2084882 h 2084882"/>
              <a:gd name="connsiteX2" fmla="*/ 2308583 w 2308583"/>
              <a:gd name="connsiteY2" fmla="*/ 0 h 2084882"/>
              <a:gd name="connsiteX3" fmla="*/ 2022607 w 2308583"/>
              <a:gd name="connsiteY3" fmla="*/ 0 h 2084882"/>
              <a:gd name="connsiteX4" fmla="*/ 2022607 w 2308583"/>
              <a:gd name="connsiteY4" fmla="*/ 1813955 h 2084882"/>
              <a:gd name="connsiteX5" fmla="*/ 0 w 2308583"/>
              <a:gd name="connsiteY5" fmla="*/ 1813023 h 2084882"/>
              <a:gd name="connsiteX6" fmla="*/ 462 w 2308583"/>
              <a:gd name="connsiteY6" fmla="*/ 2084882 h 20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2084882">
                <a:moveTo>
                  <a:pt x="462" y="2084882"/>
                </a:moveTo>
                <a:lnTo>
                  <a:pt x="2308583" y="2084882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1813955"/>
                </a:lnTo>
                <a:lnTo>
                  <a:pt x="0" y="1813023"/>
                </a:lnTo>
                <a:cubicBezTo>
                  <a:pt x="923" y="1906853"/>
                  <a:pt x="-462" y="1991052"/>
                  <a:pt x="462" y="2084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7" name="Immagine 36" descr="Immagine che contiene elettronico, interni, monitor, schermo&#10;&#10;Descrizione generata automaticamente">
            <a:extLst>
              <a:ext uri="{FF2B5EF4-FFF2-40B4-BE49-F238E27FC236}">
                <a16:creationId xmlns:a16="http://schemas.microsoft.com/office/drawing/2014/main" id="{66E523C4-AAAA-4CB5-99DF-CAAF84E48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94" y="852618"/>
            <a:ext cx="4042636" cy="2425581"/>
          </a:xfrm>
          <a:prstGeom prst="rect">
            <a:avLst/>
          </a:prstGeom>
        </p:spPr>
      </p:pic>
      <p:pic>
        <p:nvPicPr>
          <p:cNvPr id="39" name="Immagine 38" descr="Immagine che contiene monitor, elettronico, interni, schermo&#10;&#10;Descrizione generata automaticamente">
            <a:extLst>
              <a:ext uri="{FF2B5EF4-FFF2-40B4-BE49-F238E27FC236}">
                <a16:creationId xmlns:a16="http://schemas.microsoft.com/office/drawing/2014/main" id="{0C26A022-AB59-4E17-8B57-014ED8C09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38" y="987847"/>
            <a:ext cx="3020596" cy="1812357"/>
          </a:xfrm>
          <a:prstGeom prst="rect">
            <a:avLst/>
          </a:pr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ABC7F38-C8B8-4C20-82BE-82A52FF9C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292517" y="1071683"/>
            <a:ext cx="2308583" cy="2379788"/>
          </a:xfrm>
          <a:custGeom>
            <a:avLst/>
            <a:gdLst>
              <a:gd name="connsiteX0" fmla="*/ 2308583 w 2308583"/>
              <a:gd name="connsiteY0" fmla="*/ 0 h 2379788"/>
              <a:gd name="connsiteX1" fmla="*/ 2022607 w 2308583"/>
              <a:gd name="connsiteY1" fmla="*/ 0 h 2379788"/>
              <a:gd name="connsiteX2" fmla="*/ 2022607 w 2308583"/>
              <a:gd name="connsiteY2" fmla="*/ 2108861 h 2379788"/>
              <a:gd name="connsiteX3" fmla="*/ 0 w 2308583"/>
              <a:gd name="connsiteY3" fmla="*/ 2107929 h 2379788"/>
              <a:gd name="connsiteX4" fmla="*/ 462 w 2308583"/>
              <a:gd name="connsiteY4" fmla="*/ 2379788 h 2379788"/>
              <a:gd name="connsiteX5" fmla="*/ 2308583 w 2308583"/>
              <a:gd name="connsiteY5" fmla="*/ 2379788 h 2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379788">
                <a:moveTo>
                  <a:pt x="2308583" y="0"/>
                </a:moveTo>
                <a:lnTo>
                  <a:pt x="2022607" y="0"/>
                </a:lnTo>
                <a:lnTo>
                  <a:pt x="2022607" y="2108861"/>
                </a:lnTo>
                <a:lnTo>
                  <a:pt x="0" y="2107929"/>
                </a:lnTo>
                <a:cubicBezTo>
                  <a:pt x="923" y="2201759"/>
                  <a:pt x="-462" y="2285958"/>
                  <a:pt x="462" y="2379788"/>
                </a:cubicBezTo>
                <a:lnTo>
                  <a:pt x="2308583" y="237978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2F48A1C5-DD6C-4DDE-9269-0C26749BD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4735983"/>
            <a:ext cx="7118268" cy="1538527"/>
          </a:xfrm>
        </p:spPr>
        <p:txBody>
          <a:bodyPr>
            <a:normAutofit/>
          </a:bodyPr>
          <a:lstStyle/>
          <a:p>
            <a:endParaRPr lang="en-US" sz="1700"/>
          </a:p>
          <a:p>
            <a:r>
              <a:rPr lang="en-US" sz="1700" err="1"/>
              <a:t>Ambienti</a:t>
            </a:r>
            <a:r>
              <a:rPr lang="en-US" sz="1700"/>
              <a:t> </a:t>
            </a:r>
            <a:r>
              <a:rPr lang="en-US" sz="1700" err="1"/>
              <a:t>accoglienti</a:t>
            </a:r>
            <a:endParaRPr lang="en-US" sz="1700"/>
          </a:p>
          <a:p>
            <a:r>
              <a:rPr lang="en-US" sz="1700" err="1"/>
              <a:t>Attività</a:t>
            </a:r>
            <a:r>
              <a:rPr lang="en-US" sz="1700"/>
              <a:t> </a:t>
            </a:r>
            <a:r>
              <a:rPr lang="en-US" sz="1700" err="1"/>
              <a:t>coinvolgenti</a:t>
            </a:r>
            <a:endParaRPr lang="en-US" sz="1700"/>
          </a:p>
          <a:p>
            <a:r>
              <a:rPr lang="en-US" sz="1700" err="1"/>
              <a:t>Ruolo</a:t>
            </a:r>
            <a:r>
              <a:rPr lang="en-US" sz="1700"/>
              <a:t> </a:t>
            </a:r>
            <a:r>
              <a:rPr lang="en-US" sz="1700" err="1"/>
              <a:t>dell’insegnante</a:t>
            </a:r>
            <a:endParaRPr lang="en-US" sz="1700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04942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568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Franklin Gothic Book</vt:lpstr>
      <vt:lpstr>Ritaglio</vt:lpstr>
      <vt:lpstr>Team digitale </vt:lpstr>
      <vt:lpstr>Ordine del Giorno</vt:lpstr>
      <vt:lpstr>1. breve verifica</vt:lpstr>
      <vt:lpstr>La formazione che abbiamo fatto come Team: cosa può essere utilizzato per la nostra scuola per la formazione docente? </vt:lpstr>
      <vt:lpstr>Individuazione esigenze per il nostro istituto e proposte </vt:lpstr>
      <vt:lpstr>Esigenze formative emerse:  </vt:lpstr>
      <vt:lpstr>La rete e la sicurezza in rete </vt:lpstr>
      <vt:lpstr>2. Resoconto delle attività formative svolte</vt:lpstr>
      <vt:lpstr>Active learning in my school and in my classroom</vt:lpstr>
      <vt:lpstr>Cambiamenti della società</vt:lpstr>
      <vt:lpstr>La Nota Ministeriale per l’azione #28 (MIUR.AOODGEFID.REGISTRO UFFICIALE(U).0036983.06-11-2017)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digitale</dc:title>
  <dc:creator>sara labasin</dc:creator>
  <cp:lastModifiedBy>sara labasin</cp:lastModifiedBy>
  <cp:revision>4</cp:revision>
  <dcterms:created xsi:type="dcterms:W3CDTF">2018-12-13T07:25:36Z</dcterms:created>
  <dcterms:modified xsi:type="dcterms:W3CDTF">2019-06-13T08:10:45Z</dcterms:modified>
</cp:coreProperties>
</file>