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132793-D441-4207-86BA-FF0E5D17F59B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970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40A959D-0C57-4D8C-8562-2D50D01E20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8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C90B-A9B8-4375-94B7-07FBAC28F41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22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F45455-0DD0-4C64-9AB9-51AE2A3DA3A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88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04550-BDE7-403A-B238-78C10B559A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5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6B282A-D9A5-4896-B921-D1FD376DF1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E90E8E-62DD-413E-B623-C6EBA603E8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8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EBC62-07F9-4C63-A86E-457C44C85BF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8EB76F-012D-4171-ADB2-5BB7AD92FBA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0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B35D20-EDE8-4F0A-BA16-F1EB48436E7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5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578762-36C7-4ED1-90B5-9C9A125C005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72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EAA41F-9197-4C4A-9243-D6A07C14C25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69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A33B66-C00C-487B-8167-B26095A676A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47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7DE83E5-DF28-48CC-9868-9C93636E86D2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8031" y="2969741"/>
            <a:ext cx="6264561" cy="46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60000" y="278640"/>
            <a:ext cx="9365760" cy="1557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</a:pPr>
            <a: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THINK ABOUT THE CONTENT YOU POST!</a:t>
            </a:r>
          </a:p>
        </p:txBody>
      </p:sp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1908031" y="4211885"/>
            <a:ext cx="2664000" cy="266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>
              <a:alpha val="25000"/>
            </a:srgbClr>
          </a:solidFill>
          <a:ln w="0">
            <a:solidFill>
              <a:srgbClr val="CCFF66">
                <a:alpha val="0"/>
              </a:srgbClr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776FB18-602E-4C77-99B1-BA267A7CE253}"/>
              </a:ext>
            </a:extLst>
          </p:cNvPr>
          <p:cNvSpPr/>
          <p:nvPr/>
        </p:nvSpPr>
        <p:spPr>
          <a:xfrm>
            <a:off x="356553" y="1769971"/>
            <a:ext cx="9637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ARE YOU THE SUBJECT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OR NOT?</a:t>
            </a:r>
          </a:p>
        </p:txBody>
      </p:sp>
      <p:sp>
        <p:nvSpPr>
          <p:cNvPr id="7" name="Figura a mano libera 3">
            <a:hlinkClick r:id="rId5" action="ppaction://hlinksldjump"/>
            <a:extLst>
              <a:ext uri="{FF2B5EF4-FFF2-40B4-BE49-F238E27FC236}">
                <a16:creationId xmlns:a16="http://schemas.microsoft.com/office/drawing/2014/main" id="{40A129B0-0F3C-4EB9-84BD-4922A3479761}"/>
              </a:ext>
            </a:extLst>
          </p:cNvPr>
          <p:cNvSpPr/>
          <p:nvPr/>
        </p:nvSpPr>
        <p:spPr>
          <a:xfrm>
            <a:off x="5760392" y="4030743"/>
            <a:ext cx="2664000" cy="266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FE7F5">
              <a:alpha val="25000"/>
            </a:srgbClr>
          </a:solidFill>
          <a:ln w="0">
            <a:solidFill>
              <a:srgbClr val="CCFF66">
                <a:alpha val="0"/>
              </a:srgbClr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342161" y="380409"/>
            <a:ext cx="3600152" cy="327614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should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u="sng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respect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their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wishes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and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not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publish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the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content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unless</a:t>
            </a:r>
            <a:b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they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are happy for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to do so.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87ABF8-1FF6-4638-BBDF-4A42A022D364}"/>
              </a:ext>
            </a:extLst>
          </p:cNvPr>
          <p:cNvSpPr txBox="1"/>
          <p:nvPr/>
        </p:nvSpPr>
        <p:spPr>
          <a:xfrm>
            <a:off x="5544368" y="4067869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How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would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u="sng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you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feel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if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you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were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in the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same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situation?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80240B-9250-4660-A477-151DDBC02368}"/>
              </a:ext>
            </a:extLst>
          </p:cNvPr>
          <p:cNvSpPr txBox="1"/>
          <p:nvPr/>
        </p:nvSpPr>
        <p:spPr>
          <a:xfrm>
            <a:off x="280871" y="4145967"/>
            <a:ext cx="39263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Consider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the </a:t>
            </a:r>
            <a:r>
              <a:rPr lang="it-IT" sz="3200" u="sng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consequences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of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going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against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what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they</a:t>
            </a:r>
            <a:r>
              <a:rPr lang="it-IT" sz="32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32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want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.</a:t>
            </a:r>
            <a:b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endParaRPr lang="it-IT" dirty="0"/>
          </a:p>
        </p:txBody>
      </p:sp>
      <p:pic>
        <p:nvPicPr>
          <p:cNvPr id="1028" name="Picture 4" descr="Risultati immagini per INTERNET RESPECT">
            <a:extLst>
              <a:ext uri="{FF2B5EF4-FFF2-40B4-BE49-F238E27FC236}">
                <a16:creationId xmlns:a16="http://schemas.microsoft.com/office/drawing/2014/main" id="{41DA0EF4-B56E-4B96-ABBF-87898AFB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07" y="674202"/>
            <a:ext cx="47839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431800" y="161738"/>
            <a:ext cx="9071640" cy="385252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Go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ahead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and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publish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the</a:t>
            </a:r>
            <a:b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content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.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Remember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that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it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is</a:t>
            </a:r>
            <a:b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good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practice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to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always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check</a:t>
            </a:r>
            <a:b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with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others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before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post</a:t>
            </a:r>
            <a:b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</a:b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content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about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36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them</a:t>
            </a:r>
            <a:r>
              <a:rPr lang="it-IT" sz="36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.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2304000" y="5903999"/>
            <a:ext cx="7703999" cy="165599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igura a mano libera 4">
            <a:hlinkClick r:id="rId3" action="ppaction://hlinksldjump"/>
          </p:cNvPr>
          <p:cNvSpPr/>
          <p:nvPr/>
        </p:nvSpPr>
        <p:spPr>
          <a:xfrm>
            <a:off x="8592120" y="2319642"/>
            <a:ext cx="1224000" cy="122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00CC0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it-IT" b="1" dirty="0">
                <a:latin typeface="Arial" pitchFamily="18"/>
                <a:ea typeface="Microsoft YaHei" pitchFamily="2"/>
                <a:cs typeface="Arial" pitchFamily="2"/>
                <a:hlinkClick r:id="rId3" action="ppaction://hlinksldjump"/>
              </a:rPr>
              <a:t>BACK</a:t>
            </a:r>
            <a:endParaRPr lang="it-IT" sz="1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1" y="3527989"/>
            <a:ext cx="10080624" cy="39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 contrast="2000"/>
            <a:alphaModFix/>
          </a:blip>
          <a:srcRect/>
          <a:stretch>
            <a:fillRect/>
          </a:stretch>
        </p:blipFill>
        <p:spPr>
          <a:xfrm>
            <a:off x="1584000" y="2105640"/>
            <a:ext cx="7200000" cy="45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60000" y="111600"/>
            <a:ext cx="9720000" cy="233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</a:pPr>
            <a:r>
              <a:rPr lang="it-IT" sz="44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Could</a:t>
            </a:r>
            <a: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4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it</a:t>
            </a:r>
            <a: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be</a:t>
            </a:r>
            <a:b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</a:br>
            <a:r>
              <a:rPr lang="it-IT" sz="44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misinterpretated</a:t>
            </a:r>
            <a: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or </a:t>
            </a:r>
            <a:r>
              <a:rPr lang="it-IT" sz="44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misunderstood</a:t>
            </a:r>
            <a:r>
              <a:rPr lang="it-IT" sz="44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?</a:t>
            </a:r>
          </a:p>
        </p:txBody>
      </p:sp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8608819" y="5092044"/>
            <a:ext cx="14400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00CC33"/>
              </a:gs>
              <a:gs pos="100000">
                <a:srgbClr val="009933">
                  <a:alpha val="85000"/>
                </a:srgbClr>
              </a:gs>
            </a:gsLst>
            <a:lin ang="5400000"/>
          </a:gradFill>
          <a:ln w="0">
            <a:solidFill>
              <a:srgbClr val="000000">
                <a:alpha val="95000"/>
              </a:srgbClr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dirty="0">
                <a:latin typeface="Arial" pitchFamily="18"/>
                <a:ea typeface="Microsoft YaHei" pitchFamily="2"/>
                <a:cs typeface="Arial" pitchFamily="2"/>
                <a:hlinkClick r:id="rId4" action="ppaction://hlinksldjump"/>
              </a:rPr>
              <a:t>NO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igura a mano libera 4">
            <a:hlinkClick r:id="rId5" action="ppaction://hlinksldjump"/>
          </p:cNvPr>
          <p:cNvSpPr/>
          <p:nvPr/>
        </p:nvSpPr>
        <p:spPr>
          <a:xfrm>
            <a:off x="170640" y="5096880"/>
            <a:ext cx="14400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0000"/>
              </a:gs>
            </a:gsLst>
            <a:lin ang="0"/>
          </a:gradFill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dirty="0">
                <a:latin typeface="Arial" pitchFamily="18"/>
                <a:ea typeface="Microsoft YaHei" pitchFamily="2"/>
                <a:cs typeface="Arial" pitchFamily="2"/>
                <a:hlinkClick r:id="rId5" action="ppaction://hlinksldjump"/>
              </a:rPr>
              <a:t>YES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28000" y="394200"/>
            <a:ext cx="6192000" cy="6229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Think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carefully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about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whether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really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want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to post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this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content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.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Should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make use of privacy settings so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that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are in control of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who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can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see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it</a:t>
            </a:r>
            <a:r>
              <a:rPr lang="it-IT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?</a:t>
            </a:r>
          </a:p>
        </p:txBody>
      </p:sp>
      <p:sp>
        <p:nvSpPr>
          <p:cNvPr id="3" name="Figura a mano libera 2">
            <a:hlinkClick r:id="rId3" action="ppaction://hlinksldjump"/>
          </p:cNvPr>
          <p:cNvSpPr/>
          <p:nvPr/>
        </p:nvSpPr>
        <p:spPr>
          <a:xfrm>
            <a:off x="216000" y="5040000"/>
            <a:ext cx="1296000" cy="129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0000"/>
              </a:gs>
            </a:gsLst>
            <a:lin ang="0"/>
          </a:gradFill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dirty="0">
                <a:latin typeface="Arial" pitchFamily="18"/>
                <a:ea typeface="Microsoft YaHei" pitchFamily="2"/>
                <a:cs typeface="Arial" pitchFamily="2"/>
                <a:hlinkClick r:id="rId4" action="ppaction://hlinksldjump"/>
              </a:rPr>
              <a:t>YES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8352625" y="5040000"/>
            <a:ext cx="1296000" cy="129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00CC33"/>
              </a:gs>
              <a:gs pos="100000">
                <a:srgbClr val="009933">
                  <a:alpha val="85000"/>
                </a:srgbClr>
              </a:gs>
            </a:gsLst>
            <a:lin ang="5400000"/>
          </a:gradFill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  <a:hlinkClick r:id="rId3" action="ppaction://hlinksldjump"/>
              </a:rPr>
              <a:t>NO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5" name="Connettore 4 4"/>
          <p:cNvCxnSpPr>
            <a:stCxn id="3" idx="4"/>
          </p:cNvCxnSpPr>
          <p:nvPr/>
        </p:nvCxnSpPr>
        <p:spPr>
          <a:xfrm flipV="1">
            <a:off x="864000" y="43920"/>
            <a:ext cx="879839" cy="4996080"/>
          </a:xfrm>
          <a:prstGeom prst="bentConnector3">
            <a:avLst/>
          </a:prstGeom>
          <a:noFill/>
          <a:ln w="38160">
            <a:solidFill>
              <a:srgbClr val="FF3333"/>
            </a:solidFill>
            <a:prstDash val="solid"/>
            <a:bevel/>
          </a:ln>
        </p:spPr>
      </p:cxnSp>
      <p:cxnSp>
        <p:nvCxnSpPr>
          <p:cNvPr id="6" name="Connettore 4 5"/>
          <p:cNvCxnSpPr>
            <a:stCxn id="4" idx="4"/>
          </p:cNvCxnSpPr>
          <p:nvPr/>
        </p:nvCxnSpPr>
        <p:spPr>
          <a:xfrm flipH="1" flipV="1">
            <a:off x="8266945" y="346680"/>
            <a:ext cx="733680" cy="4693320"/>
          </a:xfrm>
          <a:prstGeom prst="bentConnector3">
            <a:avLst/>
          </a:prstGeom>
          <a:noFill/>
          <a:ln w="36000">
            <a:solidFill>
              <a:srgbClr val="00FF66"/>
            </a:solidFill>
            <a:prstDash val="soli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 amt="99000"/>
          </a:blip>
          <a:srcRect/>
          <a:stretch>
            <a:fillRect/>
          </a:stretch>
        </p:blipFill>
        <p:spPr>
          <a:xfrm>
            <a:off x="33145" y="1862537"/>
            <a:ext cx="5903999" cy="56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889065" y="683493"/>
            <a:ext cx="5191560" cy="581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  <a:defRPr sz="4000"/>
            </a:pP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Go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ahead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and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publish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the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content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. Always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remember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that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others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can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capture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content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- e.g. Take screen shots or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repurpose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it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 </a:t>
            </a:r>
            <a:r>
              <a:rPr lang="it-IT" sz="4000" b="0" i="0" u="none" strike="noStrike" kern="1200" dirty="0" err="1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somehow</a:t>
            </a:r>
            <a:r>
              <a:rPr lang="it-IT" sz="4000" b="0" i="0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6D96BC5B-A519-4F64-9C04-852D7A7CE2B7}"/>
              </a:ext>
            </a:extLst>
          </p:cNvPr>
          <p:cNvSpPr/>
          <p:nvPr/>
        </p:nvSpPr>
        <p:spPr>
          <a:xfrm>
            <a:off x="7484845" y="6588149"/>
            <a:ext cx="1371891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hlinkClick r:id="rId4" action="ppaction://hlinksldjump"/>
            <a:extLst>
              <a:ext uri="{FF2B5EF4-FFF2-40B4-BE49-F238E27FC236}">
                <a16:creationId xmlns:a16="http://schemas.microsoft.com/office/drawing/2014/main" id="{C9186745-B8C4-4762-A38E-95320838AA5B}"/>
              </a:ext>
            </a:extLst>
          </p:cNvPr>
          <p:cNvSpPr txBox="1"/>
          <p:nvPr/>
        </p:nvSpPr>
        <p:spPr>
          <a:xfrm>
            <a:off x="7802175" y="679952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hlinkClick r:id="rId5" action="ppaction://hlinksldjump"/>
              </a:rPr>
              <a:t>BACK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288000" y="223920"/>
            <a:ext cx="4608000" cy="4672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Okay-go ahead and publish the content.</a:t>
            </a:r>
          </a:p>
        </p:txBody>
      </p:sp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0" y="5832000"/>
            <a:ext cx="10080000" cy="172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>
              <a:alpha val="1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83A99C2A-0DA3-4893-A054-BAEE5F5FB6BA}"/>
              </a:ext>
            </a:extLst>
          </p:cNvPr>
          <p:cNvSpPr/>
          <p:nvPr/>
        </p:nvSpPr>
        <p:spPr>
          <a:xfrm>
            <a:off x="5976416" y="6263952"/>
            <a:ext cx="136815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hlinkClick r:id="rId5" action="ppaction://hlinksldjump"/>
            <a:extLst>
              <a:ext uri="{FF2B5EF4-FFF2-40B4-BE49-F238E27FC236}">
                <a16:creationId xmlns:a16="http://schemas.microsoft.com/office/drawing/2014/main" id="{4364AEC3-03A6-4C93-BFE0-C436480CC692}"/>
              </a:ext>
            </a:extLst>
          </p:cNvPr>
          <p:cNvSpPr txBox="1"/>
          <p:nvPr/>
        </p:nvSpPr>
        <p:spPr>
          <a:xfrm>
            <a:off x="6336456" y="6511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hlinkClick r:id="rId4" action="ppaction://hlinksldjump"/>
              </a:rPr>
              <a:t>BACK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7640" y="72000"/>
            <a:ext cx="10097640" cy="74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72000" y="72000"/>
            <a:ext cx="6840000" cy="4798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60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sz="60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60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should</a:t>
            </a:r>
            <a:r>
              <a:rPr lang="it-IT" sz="60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60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find</a:t>
            </a:r>
            <a:r>
              <a:rPr lang="it-IT" sz="60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out more </a:t>
            </a:r>
            <a:r>
              <a:rPr lang="it-IT" sz="60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about</a:t>
            </a:r>
            <a:r>
              <a:rPr lang="it-IT" sz="60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privacy setting.</a:t>
            </a:r>
          </a:p>
        </p:txBody>
      </p:sp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0" y="4870800"/>
            <a:ext cx="10080000" cy="268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>
              <a:alpha val="10000"/>
            </a:srgbClr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igura a mano libera 4">
            <a:hlinkClick r:id="rId5" action="ppaction://hlinksldjump"/>
          </p:cNvPr>
          <p:cNvSpPr/>
          <p:nvPr/>
        </p:nvSpPr>
        <p:spPr>
          <a:xfrm>
            <a:off x="2376016" y="5364013"/>
            <a:ext cx="13680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0000"/>
              </a:gs>
            </a:gsLst>
            <a:lin ang="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Arial" pitchFamily="2"/>
                <a:hlinkClick r:id="" action="ppaction://hlinkshowjump?jump=firstslide"/>
              </a:rPr>
              <a:t>BACK</a:t>
            </a:r>
            <a:endParaRPr lang="it-IT" sz="1800" b="1" i="0" u="none" strike="noStrike" kern="1200" dirty="0">
              <a:ln>
                <a:noFill/>
              </a:ln>
              <a:solidFill>
                <a:schemeClr val="bg1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-25114" y="0"/>
            <a:ext cx="10008000" cy="4968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Have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you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checked</a:t>
            </a:r>
            <a:endParaRPr lang="it-IT" sz="4400" dirty="0"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with the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subject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of</a:t>
            </a: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the photo or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content</a:t>
            </a:r>
            <a:endParaRPr lang="it-IT" sz="4400" dirty="0">
              <a:effectLst>
                <a:outerShdw dist="17961" dir="2700000">
                  <a:scrgbClr r="0" g="0" b="0"/>
                </a:outerShdw>
              </a:effectLst>
              <a:latin typeface="Comic Sans MS" pitchFamily="66"/>
            </a:endParaRP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to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see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if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they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are happy</a:t>
            </a:r>
          </a:p>
          <a:p>
            <a:pPr marL="0" lvl="0" indent="0" algn="ctr">
              <a:buNone/>
            </a:pP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for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it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 to be </a:t>
            </a:r>
            <a:r>
              <a:rPr lang="it-IT" sz="4400" dirty="0" err="1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published</a:t>
            </a:r>
            <a:r>
              <a:rPr lang="it-IT" sz="4400" dirty="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66640" y="4824000"/>
            <a:ext cx="562536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>
            <a:hlinkClick r:id="rId4" action="ppaction://hlinksldjump"/>
          </p:cNvPr>
          <p:cNvSpPr/>
          <p:nvPr/>
        </p:nvSpPr>
        <p:spPr>
          <a:xfrm>
            <a:off x="1698840" y="4662720"/>
            <a:ext cx="14400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00CC33"/>
              </a:gs>
              <a:gs pos="100000">
                <a:srgbClr val="009933">
                  <a:alpha val="85000"/>
                </a:srgbClr>
              </a:gs>
            </a:gsLst>
            <a:lin ang="5400000"/>
          </a:gradFill>
          <a:ln w="0">
            <a:solidFill>
              <a:srgbClr val="000000">
                <a:alpha val="95000"/>
              </a:srgbClr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  <a:hlinkClick r:id="rId4" action="ppaction://hlinksldjump"/>
              </a:rPr>
              <a:t>YES!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igura a mano libera 4">
            <a:hlinkClick r:id="rId5" action="ppaction://hlinksldjump"/>
          </p:cNvPr>
          <p:cNvSpPr/>
          <p:nvPr/>
        </p:nvSpPr>
        <p:spPr>
          <a:xfrm>
            <a:off x="1646640" y="5999246"/>
            <a:ext cx="1440000" cy="136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0000"/>
              </a:gs>
            </a:gsLst>
            <a:lin ang="0"/>
          </a:gradFill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  <a:hlinkClick r:id="rId5" action="ppaction://hlinksldjump"/>
              </a:rPr>
              <a:t>NO!</a:t>
            </a:r>
            <a:endParaRPr lang="it-IT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 amt="62000"/>
          </a:blip>
          <a:srcRect/>
          <a:stretch>
            <a:fillRect/>
          </a:stretch>
        </p:blipFill>
        <p:spPr>
          <a:xfrm>
            <a:off x="576000" y="72000"/>
            <a:ext cx="9216000" cy="73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88000" y="216000"/>
            <a:ext cx="9648000" cy="68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4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Check with the subject BEFORE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4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you post any content.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4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Think about how you would feel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4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if someone posted content about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44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Arial" pitchFamily="2"/>
              </a:rPr>
              <a:t>you without asking first.</a:t>
            </a:r>
          </a:p>
        </p:txBody>
      </p:sp>
      <p:sp>
        <p:nvSpPr>
          <p:cNvPr id="4" name="Rettangolo 3">
            <a:hlinkClick r:id="rId4" action="ppaction://hlinksldjump"/>
          </p:cNvPr>
          <p:cNvSpPr/>
          <p:nvPr/>
        </p:nvSpPr>
        <p:spPr>
          <a:xfrm>
            <a:off x="0" y="5184000"/>
            <a:ext cx="10080000" cy="2376000"/>
          </a:xfrm>
          <a:prstGeom prst="rect">
            <a:avLst/>
          </a:prstGeom>
          <a:solidFill>
            <a:srgbClr val="CFE7F5">
              <a:alpha val="5000"/>
            </a:srgbClr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911D89AB-E5A9-4BB3-96E8-2B61D35C3A16}"/>
              </a:ext>
            </a:extLst>
          </p:cNvPr>
          <p:cNvSpPr/>
          <p:nvPr/>
        </p:nvSpPr>
        <p:spPr>
          <a:xfrm>
            <a:off x="7632600" y="6300117"/>
            <a:ext cx="1296144" cy="755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658EB5-C67B-4733-B30F-EC70CDEB0E4F}"/>
              </a:ext>
            </a:extLst>
          </p:cNvPr>
          <p:cNvSpPr txBox="1"/>
          <p:nvPr/>
        </p:nvSpPr>
        <p:spPr>
          <a:xfrm>
            <a:off x="8064648" y="64933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 action="ppaction://hlinksldjump"/>
              </a:rPr>
              <a:t>BACK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82080"/>
            <a:ext cx="9071640" cy="1700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</a:rPr>
              <a:t>Are they happy for you to go ahead and publish the content?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448000"/>
            <a:ext cx="3888000" cy="37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36000" y="2592000"/>
            <a:ext cx="4968000" cy="3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hlinkClick r:id="rId5" action="ppaction://hlinksldjump"/>
          </p:cNvPr>
          <p:cNvSpPr/>
          <p:nvPr/>
        </p:nvSpPr>
        <p:spPr>
          <a:xfrm>
            <a:off x="288000" y="6336000"/>
            <a:ext cx="4104000" cy="8640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C0000"/>
              </a:gs>
            </a:gsLst>
            <a:lin ang="0"/>
          </a:gradFill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  <a:hlinkClick r:id="rId5" action="ppaction://hlinksldjump"/>
              </a:rPr>
              <a:t>NO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!</a:t>
            </a:r>
          </a:p>
        </p:txBody>
      </p:sp>
      <p:sp>
        <p:nvSpPr>
          <p:cNvPr id="6" name="Rettangolo 5">
            <a:hlinkClick r:id="rId6" action="ppaction://hlinksldjump"/>
          </p:cNvPr>
          <p:cNvSpPr/>
          <p:nvPr/>
        </p:nvSpPr>
        <p:spPr>
          <a:xfrm>
            <a:off x="5040000" y="6336000"/>
            <a:ext cx="4248000" cy="864000"/>
          </a:xfrm>
          <a:prstGeom prst="rect">
            <a:avLst/>
          </a:prstGeom>
          <a:gradFill>
            <a:gsLst>
              <a:gs pos="0">
                <a:srgbClr val="00CC33"/>
              </a:gs>
              <a:gs pos="100000">
                <a:srgbClr val="009933">
                  <a:alpha val="85000"/>
                </a:srgbClr>
              </a:gs>
            </a:gsLst>
            <a:lin ang="5400000"/>
          </a:gradFill>
          <a:ln w="0">
            <a:solidFill>
              <a:srgbClr val="CCFF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  <a:hlinkClick r:id="rId6" action="ppaction://hlinksldjump"/>
              </a:rPr>
              <a:t>YES</a:t>
            </a:r>
            <a:r>
              <a:rPr lang="it-IT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208</Words>
  <Application>Microsoft Office PowerPoint</Application>
  <PresentationFormat>Personalizzato</PresentationFormat>
  <Paragraphs>35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StarSymbol</vt:lpstr>
      <vt:lpstr>Times New Roman</vt:lpstr>
      <vt:lpstr>Predefinito</vt:lpstr>
      <vt:lpstr>Presentazione standard di PowerPoint</vt:lpstr>
      <vt:lpstr>Presentazione standard di PowerPoint</vt:lpstr>
      <vt:lpstr>Think carefully about whether you really want to post this content. Should you make use of privacy settings so that you are in control of who can see it?</vt:lpstr>
      <vt:lpstr>Presentazione standard di PowerPoint</vt:lpstr>
      <vt:lpstr>Okay-go ahead and publish the content.</vt:lpstr>
      <vt:lpstr>You should find out more about privacy setting.</vt:lpstr>
      <vt:lpstr>Presentazione standard di PowerPoint</vt:lpstr>
      <vt:lpstr>Presentazione standard di PowerPoint</vt:lpstr>
      <vt:lpstr>Are they happy for you to go ahead and publish the content?</vt:lpstr>
      <vt:lpstr>You should respect their wishes and not publish the content unless they are happy for you to do so. </vt:lpstr>
      <vt:lpstr>Go ahead and publish the content. Remember that it is good practice to always check with others before you post content about them.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persida prodan</dc:creator>
  <cp:lastModifiedBy>vilma bertola</cp:lastModifiedBy>
  <cp:revision>17</cp:revision>
  <dcterms:created xsi:type="dcterms:W3CDTF">2019-01-21T16:45:49Z</dcterms:created>
  <dcterms:modified xsi:type="dcterms:W3CDTF">2019-01-31T10:19:44Z</dcterms:modified>
</cp:coreProperties>
</file>