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0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pt-PT" smtClean="0"/>
              <a:t>Clique para editar o estilo</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bwMode="white"/>
        <p:txBody>
          <a:bodyPr/>
          <a:lstStyle/>
          <a:p>
            <a:fld id="{2233D26B-DFC2-4248-8ED0-AD3E108CBDD7}" type="datetime1">
              <a:rPr lang="en-US" smtClean="0"/>
              <a:pPr/>
              <a:t>12/3/2019</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059EAA3-934B-41DB-B3B1-806F4BE5CC37}" type="datetime1">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‹nº›</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C96367-2F2B-4F6E-ACF4-15FA13738E10}" type="datetime1">
              <a:rPr lang="en-US" smtClean="0"/>
              <a:pPr/>
              <a:t>12/3/2019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‹nº›</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pt-PT" smtClean="0"/>
              <a:t>Clique para editar o estilo</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2" name="Title 1"/>
          <p:cNvSpPr>
            <a:spLocks noGrp="1"/>
          </p:cNvSpPr>
          <p:nvPr>
            <p:ph type="title"/>
          </p:nvPr>
        </p:nvSpPr>
        <p:spPr/>
        <p:txBody>
          <a:bodyPr/>
          <a:lstStyle/>
          <a:p>
            <a:r>
              <a:rPr lang="pt-PT" smtClean="0"/>
              <a:t>Clique para editar o estilo</a:t>
            </a:r>
            <a:endParaRPr lang="en-US"/>
          </a:p>
        </p:txBody>
      </p:sp>
      <p:sp>
        <p:nvSpPr>
          <p:cNvPr id="5" name="Date Placeholder 4"/>
          <p:cNvSpPr>
            <a:spLocks noGrp="1"/>
          </p:cNvSpPr>
          <p:nvPr>
            <p:ph type="dt" sz="half" idx="10"/>
          </p:nvPr>
        </p:nvSpPr>
        <p:spPr/>
        <p:txBody>
          <a:bodyPr/>
          <a:lstStyle/>
          <a:p>
            <a:fld id="{8FB3498D-21C7-408B-8EF5-5B55DEF0BFD5}" type="datetime1">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‹nº›</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Date Placeholder 6"/>
          <p:cNvSpPr>
            <a:spLocks noGrp="1"/>
          </p:cNvSpPr>
          <p:nvPr>
            <p:ph type="dt" sz="half" idx="10"/>
          </p:nvPr>
        </p:nvSpPr>
        <p:spPr/>
        <p:txBody>
          <a:bodyPr/>
          <a:lstStyle/>
          <a:p>
            <a:fld id="{84DB246E-8FD1-42FF-94A4-E4133095C37A}" type="datetime1">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A93939D4-B818-4372-B1EE-7CB6D5BBC74A}" type="datetime1">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‹nº›</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35E438-4D0D-4834-B658-A90420491D98}" type="datetime1">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pt-PT" smtClean="0"/>
              <a:t>Clique para editar o estilo</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76F8ADFA-7142-4015-85E6-1712F15FA709}" type="datetime1">
              <a:rPr lang="en-US" smtClean="0"/>
              <a:pPr/>
              <a:t>12/3/2019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‹nº›</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pt-PT" smtClean="0"/>
              <a:t>Clique para editar o estilo</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34A581E0-D653-4D78-A48F-41D80498BC7E}" type="datetime1">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pt-PT" smtClean="0"/>
              <a:t>Clique para editar o estilo</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B3AFFF1-9C47-49F0-AE12-AF188F3F4E82}" type="datetime1">
              <a:rPr lang="en-US" smtClean="0"/>
              <a:pPr/>
              <a:t>12/3/2019</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8237106-F2ED-405E-BC33-CC3CF426205F}"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475656" y="1124744"/>
            <a:ext cx="6552728" cy="841001"/>
          </a:xfrm>
        </p:spPr>
        <p:txBody>
          <a:bodyPr>
            <a:noAutofit/>
          </a:bodyPr>
          <a:lstStyle/>
          <a:p>
            <a:r>
              <a:rPr lang="pt-PT" sz="2800" b="1" dirty="0" err="1" smtClean="0">
                <a:solidFill>
                  <a:srgbClr val="C00000"/>
                </a:solidFill>
              </a:rPr>
              <a:t>Traditional</a:t>
            </a:r>
            <a:r>
              <a:rPr lang="pt-PT" sz="2800" b="1" dirty="0" smtClean="0">
                <a:solidFill>
                  <a:srgbClr val="C00000"/>
                </a:solidFill>
              </a:rPr>
              <a:t> </a:t>
            </a:r>
            <a:r>
              <a:rPr lang="pt-PT" sz="2800" b="1" dirty="0" err="1" smtClean="0">
                <a:solidFill>
                  <a:srgbClr val="C00000"/>
                </a:solidFill>
              </a:rPr>
              <a:t>christmas</a:t>
            </a:r>
            <a:r>
              <a:rPr lang="pt-PT" sz="2800" b="1" dirty="0" smtClean="0">
                <a:solidFill>
                  <a:srgbClr val="C00000"/>
                </a:solidFill>
              </a:rPr>
              <a:t> </a:t>
            </a:r>
            <a:r>
              <a:rPr lang="pt-PT" sz="2800" b="1" dirty="0" err="1" smtClean="0">
                <a:solidFill>
                  <a:srgbClr val="C00000"/>
                </a:solidFill>
              </a:rPr>
              <a:t>food</a:t>
            </a:r>
            <a:r>
              <a:rPr lang="pt-PT" sz="2800" b="1" dirty="0" smtClean="0">
                <a:solidFill>
                  <a:srgbClr val="C00000"/>
                </a:solidFill>
              </a:rPr>
              <a:t> in </a:t>
            </a:r>
            <a:r>
              <a:rPr lang="pt-PT" sz="2800" b="1" dirty="0" err="1" smtClean="0">
                <a:solidFill>
                  <a:srgbClr val="C00000"/>
                </a:solidFill>
              </a:rPr>
              <a:t>portugal</a:t>
            </a:r>
            <a:endParaRPr lang="pt-PT" sz="2800" b="1" dirty="0">
              <a:solidFill>
                <a:srgbClr val="C00000"/>
              </a:solidFill>
            </a:endParaRPr>
          </a:p>
        </p:txBody>
      </p:sp>
      <p:sp>
        <p:nvSpPr>
          <p:cNvPr id="2" name="Subtítulo 1"/>
          <p:cNvSpPr>
            <a:spLocks noGrp="1"/>
          </p:cNvSpPr>
          <p:nvPr>
            <p:ph type="subTitle" idx="1"/>
          </p:nvPr>
        </p:nvSpPr>
        <p:spPr>
          <a:xfrm>
            <a:off x="899592" y="1844824"/>
            <a:ext cx="7362460" cy="3456384"/>
          </a:xfrm>
        </p:spPr>
        <p:txBody>
          <a:bodyPr/>
          <a:lstStyle/>
          <a:p>
            <a:r>
              <a:rPr lang="pt-PT" dirty="0" smtClean="0">
                <a:solidFill>
                  <a:schemeClr val="tx1"/>
                </a:solidFill>
              </a:rPr>
              <a:t>In Portugal </a:t>
            </a:r>
            <a:r>
              <a:rPr lang="pt-PT" dirty="0" err="1" smtClean="0">
                <a:solidFill>
                  <a:schemeClr val="tx1"/>
                </a:solidFill>
              </a:rPr>
              <a:t>we</a:t>
            </a:r>
            <a:r>
              <a:rPr lang="pt-PT" dirty="0" smtClean="0">
                <a:solidFill>
                  <a:schemeClr val="tx1"/>
                </a:solidFill>
              </a:rPr>
              <a:t> </a:t>
            </a:r>
            <a:r>
              <a:rPr lang="pt-PT" dirty="0" err="1" smtClean="0">
                <a:solidFill>
                  <a:schemeClr val="tx1"/>
                </a:solidFill>
              </a:rPr>
              <a:t>celebrate</a:t>
            </a:r>
            <a:r>
              <a:rPr lang="pt-PT" dirty="0" smtClean="0">
                <a:solidFill>
                  <a:schemeClr val="tx1"/>
                </a:solidFill>
              </a:rPr>
              <a:t> </a:t>
            </a:r>
            <a:r>
              <a:rPr lang="pt-PT" dirty="0">
                <a:solidFill>
                  <a:schemeClr val="tx1"/>
                </a:solidFill>
              </a:rPr>
              <a:t>C</a:t>
            </a:r>
            <a:r>
              <a:rPr lang="pt-PT" dirty="0" smtClean="0">
                <a:solidFill>
                  <a:schemeClr val="tx1"/>
                </a:solidFill>
              </a:rPr>
              <a:t>hristmas </a:t>
            </a:r>
            <a:r>
              <a:rPr lang="pt-PT" dirty="0" err="1" smtClean="0">
                <a:solidFill>
                  <a:schemeClr val="tx1"/>
                </a:solidFill>
              </a:rPr>
              <a:t>on</a:t>
            </a:r>
            <a:r>
              <a:rPr lang="pt-PT" dirty="0" smtClean="0">
                <a:solidFill>
                  <a:schemeClr val="tx1"/>
                </a:solidFill>
              </a:rPr>
              <a:t> 25 </a:t>
            </a:r>
            <a:r>
              <a:rPr lang="pt-PT" dirty="0" err="1" smtClean="0">
                <a:solidFill>
                  <a:schemeClr val="tx1"/>
                </a:solidFill>
              </a:rPr>
              <a:t>December</a:t>
            </a:r>
            <a:r>
              <a:rPr lang="pt-PT" dirty="0" smtClean="0">
                <a:solidFill>
                  <a:schemeClr val="tx1"/>
                </a:solidFill>
              </a:rPr>
              <a:t> </a:t>
            </a:r>
            <a:r>
              <a:rPr lang="pt-PT" dirty="0" err="1" smtClean="0">
                <a:solidFill>
                  <a:schemeClr val="tx1"/>
                </a:solidFill>
              </a:rPr>
              <a:t>and</a:t>
            </a:r>
            <a:r>
              <a:rPr lang="pt-PT" dirty="0" smtClean="0">
                <a:solidFill>
                  <a:schemeClr val="tx1"/>
                </a:solidFill>
              </a:rPr>
              <a:t> </a:t>
            </a:r>
            <a:r>
              <a:rPr lang="pt-PT" dirty="0" err="1" smtClean="0">
                <a:solidFill>
                  <a:schemeClr val="tx1"/>
                </a:solidFill>
              </a:rPr>
              <a:t>we</a:t>
            </a:r>
            <a:r>
              <a:rPr lang="pt-PT" dirty="0" smtClean="0">
                <a:solidFill>
                  <a:schemeClr val="tx1"/>
                </a:solidFill>
              </a:rPr>
              <a:t> open the </a:t>
            </a:r>
            <a:r>
              <a:rPr lang="pt-PT" dirty="0" err="1" smtClean="0">
                <a:solidFill>
                  <a:schemeClr val="tx1"/>
                </a:solidFill>
              </a:rPr>
              <a:t>presents</a:t>
            </a:r>
            <a:r>
              <a:rPr lang="pt-PT" dirty="0" smtClean="0">
                <a:solidFill>
                  <a:schemeClr val="tx1"/>
                </a:solidFill>
              </a:rPr>
              <a:t> </a:t>
            </a:r>
            <a:r>
              <a:rPr lang="pt-PT" dirty="0" err="1" smtClean="0">
                <a:solidFill>
                  <a:schemeClr val="tx1"/>
                </a:solidFill>
              </a:rPr>
              <a:t>at</a:t>
            </a:r>
            <a:r>
              <a:rPr lang="pt-PT" dirty="0" smtClean="0">
                <a:solidFill>
                  <a:schemeClr val="tx1"/>
                </a:solidFill>
              </a:rPr>
              <a:t> </a:t>
            </a:r>
            <a:r>
              <a:rPr lang="pt-PT" dirty="0" err="1" smtClean="0">
                <a:solidFill>
                  <a:schemeClr val="tx1"/>
                </a:solidFill>
              </a:rPr>
              <a:t>midnigth</a:t>
            </a:r>
            <a:r>
              <a:rPr lang="pt-PT" dirty="0" smtClean="0">
                <a:solidFill>
                  <a:schemeClr val="tx1"/>
                </a:solidFill>
              </a:rPr>
              <a:t> </a:t>
            </a:r>
            <a:r>
              <a:rPr lang="pt-PT" dirty="0" err="1" smtClean="0">
                <a:solidFill>
                  <a:schemeClr val="tx1"/>
                </a:solidFill>
              </a:rPr>
              <a:t>but</a:t>
            </a:r>
            <a:r>
              <a:rPr lang="pt-PT" dirty="0" smtClean="0">
                <a:solidFill>
                  <a:schemeClr val="tx1"/>
                </a:solidFill>
              </a:rPr>
              <a:t> </a:t>
            </a:r>
            <a:r>
              <a:rPr lang="pt-PT" dirty="0" err="1" smtClean="0">
                <a:solidFill>
                  <a:schemeClr val="tx1"/>
                </a:solidFill>
              </a:rPr>
              <a:t>before</a:t>
            </a:r>
            <a:r>
              <a:rPr lang="pt-PT" dirty="0" smtClean="0">
                <a:solidFill>
                  <a:schemeClr val="tx1"/>
                </a:solidFill>
              </a:rPr>
              <a:t> </a:t>
            </a:r>
            <a:r>
              <a:rPr lang="pt-PT" dirty="0" err="1" smtClean="0">
                <a:solidFill>
                  <a:schemeClr val="tx1"/>
                </a:solidFill>
              </a:rPr>
              <a:t>that</a:t>
            </a:r>
            <a:r>
              <a:rPr lang="pt-PT" dirty="0" smtClean="0">
                <a:solidFill>
                  <a:schemeClr val="tx1"/>
                </a:solidFill>
              </a:rPr>
              <a:t> </a:t>
            </a:r>
            <a:r>
              <a:rPr lang="pt-PT" dirty="0" err="1" smtClean="0">
                <a:solidFill>
                  <a:schemeClr val="tx1"/>
                </a:solidFill>
              </a:rPr>
              <a:t>we</a:t>
            </a:r>
            <a:r>
              <a:rPr lang="pt-PT" dirty="0" smtClean="0">
                <a:solidFill>
                  <a:schemeClr val="tx1"/>
                </a:solidFill>
              </a:rPr>
              <a:t> </a:t>
            </a:r>
            <a:r>
              <a:rPr lang="pt-PT" dirty="0" err="1" smtClean="0">
                <a:solidFill>
                  <a:schemeClr val="tx1"/>
                </a:solidFill>
              </a:rPr>
              <a:t>have</a:t>
            </a:r>
            <a:r>
              <a:rPr lang="pt-PT" dirty="0" smtClean="0">
                <a:solidFill>
                  <a:schemeClr val="tx1"/>
                </a:solidFill>
              </a:rPr>
              <a:t> </a:t>
            </a:r>
            <a:r>
              <a:rPr lang="pt-PT" dirty="0" err="1" smtClean="0">
                <a:solidFill>
                  <a:schemeClr val="tx1"/>
                </a:solidFill>
              </a:rPr>
              <a:t>supper</a:t>
            </a:r>
            <a:r>
              <a:rPr lang="pt-PT" dirty="0" smtClean="0">
                <a:solidFill>
                  <a:schemeClr val="tx1"/>
                </a:solidFill>
              </a:rPr>
              <a:t> </a:t>
            </a:r>
            <a:r>
              <a:rPr lang="pt-PT" dirty="0" err="1" smtClean="0">
                <a:solidFill>
                  <a:schemeClr val="tx1"/>
                </a:solidFill>
              </a:rPr>
              <a:t>which</a:t>
            </a:r>
            <a:r>
              <a:rPr lang="pt-PT" dirty="0" smtClean="0">
                <a:solidFill>
                  <a:schemeClr val="tx1"/>
                </a:solidFill>
              </a:rPr>
              <a:t> </a:t>
            </a:r>
            <a:r>
              <a:rPr lang="pt-PT" dirty="0" err="1" smtClean="0">
                <a:solidFill>
                  <a:schemeClr val="tx1"/>
                </a:solidFill>
              </a:rPr>
              <a:t>may</a:t>
            </a:r>
            <a:r>
              <a:rPr lang="pt-PT" dirty="0" smtClean="0">
                <a:solidFill>
                  <a:schemeClr val="tx1"/>
                </a:solidFill>
              </a:rPr>
              <a:t> </a:t>
            </a:r>
            <a:r>
              <a:rPr lang="pt-PT" dirty="0" err="1" smtClean="0">
                <a:solidFill>
                  <a:schemeClr val="tx1"/>
                </a:solidFill>
              </a:rPr>
              <a:t>contain</a:t>
            </a:r>
            <a:r>
              <a:rPr lang="pt-PT" dirty="0" smtClean="0">
                <a:solidFill>
                  <a:schemeClr val="tx1"/>
                </a:solidFill>
              </a:rPr>
              <a:t> the </a:t>
            </a:r>
            <a:r>
              <a:rPr lang="pt-PT" dirty="0" err="1" smtClean="0">
                <a:solidFill>
                  <a:schemeClr val="tx1"/>
                </a:solidFill>
              </a:rPr>
              <a:t>following</a:t>
            </a:r>
            <a:r>
              <a:rPr lang="pt-PT" dirty="0" smtClean="0">
                <a:solidFill>
                  <a:schemeClr val="tx1"/>
                </a:solidFill>
              </a:rPr>
              <a:t> </a:t>
            </a:r>
            <a:r>
              <a:rPr lang="pt-PT" dirty="0" err="1" smtClean="0">
                <a:solidFill>
                  <a:schemeClr val="tx1"/>
                </a:solidFill>
              </a:rPr>
              <a:t>foods</a:t>
            </a:r>
            <a:r>
              <a:rPr lang="pt-PT" dirty="0" smtClean="0">
                <a:solidFill>
                  <a:schemeClr val="tx1"/>
                </a:solidFill>
              </a:rPr>
              <a:t>:</a:t>
            </a:r>
          </a:p>
          <a:p>
            <a:r>
              <a:rPr lang="pt-PT" dirty="0" smtClean="0">
                <a:solidFill>
                  <a:schemeClr val="tx1"/>
                </a:solidFill>
              </a:rPr>
              <a:t> Consoada  </a:t>
            </a:r>
            <a:r>
              <a:rPr lang="pt-PT" dirty="0" err="1" smtClean="0">
                <a:solidFill>
                  <a:schemeClr val="tx1"/>
                </a:solidFill>
              </a:rPr>
              <a:t>cod</a:t>
            </a:r>
            <a:r>
              <a:rPr lang="pt-PT" dirty="0" smtClean="0">
                <a:solidFill>
                  <a:schemeClr val="tx1"/>
                </a:solidFill>
              </a:rPr>
              <a:t>                          </a:t>
            </a:r>
            <a:r>
              <a:rPr lang="pt-PT" dirty="0" err="1" smtClean="0">
                <a:solidFill>
                  <a:schemeClr val="tx1"/>
                </a:solidFill>
              </a:rPr>
              <a:t>Octopus</a:t>
            </a:r>
            <a:r>
              <a:rPr lang="pt-PT" dirty="0" smtClean="0">
                <a:solidFill>
                  <a:schemeClr val="tx1"/>
                </a:solidFill>
              </a:rPr>
              <a:t>                                          </a:t>
            </a:r>
            <a:r>
              <a:rPr lang="pt-PT" dirty="0" err="1" smtClean="0">
                <a:solidFill>
                  <a:schemeClr val="tx1"/>
                </a:solidFill>
              </a:rPr>
              <a:t>roasted</a:t>
            </a:r>
            <a:r>
              <a:rPr lang="pt-PT" dirty="0" smtClean="0">
                <a:solidFill>
                  <a:schemeClr val="tx1"/>
                </a:solidFill>
              </a:rPr>
              <a:t> </a:t>
            </a:r>
            <a:r>
              <a:rPr lang="pt-PT" dirty="0" err="1" smtClean="0">
                <a:solidFill>
                  <a:schemeClr val="tx1"/>
                </a:solidFill>
              </a:rPr>
              <a:t>lamb</a:t>
            </a:r>
            <a:endParaRPr lang="pt-PT" dirty="0" smtClean="0">
              <a:solidFill>
                <a:schemeClr val="tx1"/>
              </a:solidFill>
            </a:endParaRPr>
          </a:p>
          <a:p>
            <a:endParaRPr lang="pt-P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468773"/>
            <a:ext cx="2318000" cy="1517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468773"/>
            <a:ext cx="2592021" cy="139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1925" y="3501008"/>
            <a:ext cx="2020127" cy="1512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471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4344" y="260648"/>
            <a:ext cx="7924800" cy="1440160"/>
          </a:xfrm>
        </p:spPr>
        <p:txBody>
          <a:bodyPr>
            <a:normAutofit fontScale="90000"/>
          </a:bodyPr>
          <a:lstStyle/>
          <a:p>
            <a:r>
              <a:rPr lang="pt-PT" dirty="0" smtClean="0">
                <a:solidFill>
                  <a:srgbClr val="FF0000"/>
                </a:solidFill>
              </a:rPr>
              <a:t/>
            </a:r>
            <a:br>
              <a:rPr lang="pt-PT" dirty="0" smtClean="0">
                <a:solidFill>
                  <a:srgbClr val="FF0000"/>
                </a:solidFill>
              </a:rPr>
            </a:br>
            <a:r>
              <a:rPr lang="pt-PT" dirty="0">
                <a:solidFill>
                  <a:srgbClr val="FF0000"/>
                </a:solidFill>
              </a:rPr>
              <a:t/>
            </a:r>
            <a:br>
              <a:rPr lang="pt-PT" dirty="0">
                <a:solidFill>
                  <a:srgbClr val="FF0000"/>
                </a:solidFill>
              </a:rPr>
            </a:br>
            <a:r>
              <a:rPr lang="pt-PT" dirty="0" smtClean="0">
                <a:solidFill>
                  <a:srgbClr val="FF0000"/>
                </a:solidFill>
              </a:rPr>
              <a:t/>
            </a:r>
            <a:br>
              <a:rPr lang="pt-PT" dirty="0" smtClean="0">
                <a:solidFill>
                  <a:srgbClr val="FF0000"/>
                </a:solidFill>
              </a:rPr>
            </a:br>
            <a:r>
              <a:rPr lang="pt-PT" dirty="0" smtClean="0">
                <a:solidFill>
                  <a:srgbClr val="FF0000"/>
                </a:solidFill>
              </a:rPr>
              <a:t>Desserts</a:t>
            </a:r>
            <a:endParaRPr lang="pt-PT" dirty="0">
              <a:solidFill>
                <a:srgbClr val="FF0000"/>
              </a:solidFill>
            </a:endParaRPr>
          </a:p>
        </p:txBody>
      </p:sp>
      <p:sp>
        <p:nvSpPr>
          <p:cNvPr id="3" name="Marcador de Posição de Conteúdo 2"/>
          <p:cNvSpPr>
            <a:spLocks noGrp="1"/>
          </p:cNvSpPr>
          <p:nvPr>
            <p:ph idx="1"/>
          </p:nvPr>
        </p:nvSpPr>
        <p:spPr>
          <a:xfrm>
            <a:off x="1371600" y="2204864"/>
            <a:ext cx="6400800" cy="3960440"/>
          </a:xfrm>
        </p:spPr>
        <p:txBody>
          <a:bodyPr>
            <a:normAutofit/>
          </a:bodyPr>
          <a:lstStyle/>
          <a:p>
            <a:pPr indent="0">
              <a:buNone/>
            </a:pPr>
            <a:r>
              <a:rPr lang="pt-PT" dirty="0" smtClean="0"/>
              <a:t>      </a:t>
            </a:r>
            <a:r>
              <a:rPr lang="pt-PT" dirty="0" smtClean="0"/>
              <a:t>Rabanadas                                                   king </a:t>
            </a:r>
            <a:r>
              <a:rPr lang="pt-PT" dirty="0">
                <a:solidFill>
                  <a:schemeClr val="bg1"/>
                </a:solidFill>
              </a:rPr>
              <a:t> </a:t>
            </a:r>
            <a:r>
              <a:rPr lang="pt-PT" dirty="0" err="1" smtClean="0"/>
              <a:t>cake</a:t>
            </a:r>
            <a:endParaRPr lang="pt-PT" dirty="0" smtClean="0"/>
          </a:p>
          <a:p>
            <a:pPr marL="0" indent="0">
              <a:buNone/>
            </a:pPr>
            <a:r>
              <a:rPr lang="pt-PT" dirty="0" smtClean="0"/>
              <a:t>    </a:t>
            </a:r>
          </a:p>
          <a:p>
            <a:pPr marL="0" indent="0">
              <a:buNone/>
            </a:pPr>
            <a:endParaRPr lang="pt-PT" dirty="0"/>
          </a:p>
          <a:p>
            <a:pPr marL="0" indent="0">
              <a:buNone/>
            </a:pPr>
            <a:endParaRPr lang="pt-PT" dirty="0" smtClean="0"/>
          </a:p>
          <a:p>
            <a:pPr indent="0">
              <a:buNone/>
            </a:pPr>
            <a:r>
              <a:rPr lang="pt-PT" dirty="0" smtClean="0"/>
              <a:t>Golden </a:t>
            </a:r>
            <a:r>
              <a:rPr lang="pt-PT" dirty="0" err="1"/>
              <a:t>slice</a:t>
            </a:r>
            <a:r>
              <a:rPr lang="pt-PT" dirty="0"/>
              <a:t>  </a:t>
            </a:r>
            <a:r>
              <a:rPr lang="pt-PT" dirty="0" smtClean="0"/>
              <a:t>                                                  </a:t>
            </a:r>
            <a:r>
              <a:rPr lang="pt-PT" dirty="0" err="1" smtClean="0"/>
              <a:t>sweet</a:t>
            </a:r>
            <a:r>
              <a:rPr lang="pt-PT" dirty="0" smtClean="0"/>
              <a:t> rice  </a:t>
            </a:r>
            <a:endParaRPr lang="pt-PT"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636912"/>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6409" y="2636912"/>
            <a:ext cx="2013201" cy="143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9" y="4475633"/>
            <a:ext cx="1723272" cy="114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509120"/>
            <a:ext cx="1684649" cy="111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38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7924800" cy="58018"/>
          </a:xfrm>
        </p:spPr>
        <p:txBody>
          <a:bodyPr>
            <a:normAutofit fontScale="90000"/>
          </a:bodyPr>
          <a:lstStyle/>
          <a:p>
            <a:endParaRPr lang="pt-PT" dirty="0"/>
          </a:p>
        </p:txBody>
      </p:sp>
      <p:sp>
        <p:nvSpPr>
          <p:cNvPr id="3" name="Marcador de Posição de Conteúdo 2"/>
          <p:cNvSpPr>
            <a:spLocks noGrp="1"/>
          </p:cNvSpPr>
          <p:nvPr>
            <p:ph idx="1"/>
          </p:nvPr>
        </p:nvSpPr>
        <p:spPr>
          <a:xfrm>
            <a:off x="4932040" y="2204864"/>
            <a:ext cx="2232248" cy="3600400"/>
          </a:xfrm>
        </p:spPr>
        <p:txBody>
          <a:bodyPr>
            <a:normAutofit fontScale="62500" lnSpcReduction="20000"/>
          </a:bodyPr>
          <a:lstStyle/>
          <a:p>
            <a:pPr>
              <a:buFont typeface="Arial"/>
              <a:buChar char="•"/>
            </a:pPr>
            <a:r>
              <a:rPr lang="pt-PT" sz="2900" dirty="0">
                <a:latin typeface="museo500"/>
              </a:rPr>
              <a:t>0,5 </a:t>
            </a:r>
            <a:r>
              <a:rPr lang="pt-PT" sz="2900" dirty="0" err="1">
                <a:latin typeface="museo500"/>
              </a:rPr>
              <a:t>vinegar</a:t>
            </a:r>
            <a:r>
              <a:rPr lang="pt-PT" sz="2900" dirty="0">
                <a:latin typeface="museo500"/>
              </a:rPr>
              <a:t> </a:t>
            </a:r>
            <a:r>
              <a:rPr lang="pt-PT" sz="2900" dirty="0" err="1" smtClean="0">
                <a:latin typeface="museo500"/>
              </a:rPr>
              <a:t>soop</a:t>
            </a:r>
            <a:r>
              <a:rPr lang="pt-PT" sz="2900" dirty="0" smtClean="0">
                <a:latin typeface="museo500"/>
              </a:rPr>
              <a:t> </a:t>
            </a:r>
            <a:r>
              <a:rPr lang="pt-PT" sz="2900" dirty="0" err="1">
                <a:latin typeface="museo500"/>
              </a:rPr>
              <a:t>spoon</a:t>
            </a:r>
            <a:endParaRPr lang="pt-PT" sz="2900" dirty="0">
              <a:latin typeface="museo500"/>
            </a:endParaRPr>
          </a:p>
          <a:p>
            <a:pPr>
              <a:buFont typeface="Arial"/>
              <a:buChar char="•"/>
            </a:pPr>
            <a:r>
              <a:rPr lang="pt-PT" sz="2900" dirty="0">
                <a:latin typeface="museo500"/>
              </a:rPr>
              <a:t>10 g </a:t>
            </a:r>
            <a:r>
              <a:rPr lang="pt-PT" sz="2900" i="1" dirty="0">
                <a:latin typeface="museo500"/>
              </a:rPr>
              <a:t>sultanas</a:t>
            </a:r>
          </a:p>
          <a:p>
            <a:pPr>
              <a:buFont typeface="Arial"/>
              <a:buChar char="•"/>
            </a:pPr>
            <a:r>
              <a:rPr lang="pt-PT" sz="2900" dirty="0" err="1">
                <a:latin typeface="museo500"/>
              </a:rPr>
              <a:t>Sheda</a:t>
            </a:r>
            <a:r>
              <a:rPr lang="pt-PT" sz="2900" dirty="0">
                <a:latin typeface="museo500"/>
              </a:rPr>
              <a:t> pinada</a:t>
            </a:r>
          </a:p>
          <a:p>
            <a:pPr>
              <a:buFont typeface="Arial"/>
              <a:buChar char="•"/>
            </a:pPr>
            <a:r>
              <a:rPr lang="pt-PT" sz="2900" dirty="0" err="1">
                <a:latin typeface="museo500"/>
              </a:rPr>
              <a:t>salt</a:t>
            </a:r>
            <a:endParaRPr lang="pt-PT" sz="2900" dirty="0">
              <a:latin typeface="museo500"/>
            </a:endParaRPr>
          </a:p>
          <a:p>
            <a:pPr>
              <a:buFont typeface="Arial"/>
              <a:buChar char="•"/>
            </a:pPr>
            <a:r>
              <a:rPr lang="pt-PT" sz="2900" dirty="0">
                <a:latin typeface="museo500"/>
              </a:rPr>
              <a:t>chili</a:t>
            </a:r>
          </a:p>
          <a:p>
            <a:pPr>
              <a:buFont typeface="Arial"/>
              <a:buChar char="•"/>
            </a:pPr>
            <a:r>
              <a:rPr lang="pt-PT" sz="2900" dirty="0" err="1">
                <a:latin typeface="museo500"/>
              </a:rPr>
              <a:t>Flour</a:t>
            </a:r>
            <a:r>
              <a:rPr lang="pt-PT" sz="2900" dirty="0">
                <a:latin typeface="museo500"/>
              </a:rPr>
              <a:t> (to </a:t>
            </a:r>
            <a:r>
              <a:rPr lang="pt-PT" sz="2900" dirty="0" err="1">
                <a:latin typeface="museo500"/>
              </a:rPr>
              <a:t>pass</a:t>
            </a:r>
            <a:r>
              <a:rPr lang="pt-PT" sz="2900" dirty="0">
                <a:latin typeface="museo500"/>
              </a:rPr>
              <a:t>)</a:t>
            </a:r>
          </a:p>
          <a:p>
            <a:pPr indent="0">
              <a:buNone/>
            </a:pPr>
            <a:r>
              <a:rPr lang="en-US" dirty="0" smtClean="0">
                <a:latin typeface="museo500"/>
              </a:rPr>
              <a:t>	</a:t>
            </a:r>
          </a:p>
          <a:p>
            <a:pPr indent="0">
              <a:buNone/>
            </a:pPr>
            <a:r>
              <a:rPr lang="en-US" dirty="0" smtClean="0">
                <a:latin typeface="museo500"/>
              </a:rPr>
              <a:t>			</a:t>
            </a:r>
            <a:endParaRPr lang="pt-PT" dirty="0" smtClean="0">
              <a:latin typeface="museo500"/>
            </a:endParaRPr>
          </a:p>
          <a:p>
            <a:pPr>
              <a:buFont typeface="Arial"/>
              <a:buChar char="•"/>
            </a:pPr>
            <a:endParaRPr lang="pt-PT" dirty="0" smtClean="0">
              <a:solidFill>
                <a:srgbClr val="FFFFFF"/>
              </a:solidFill>
              <a:latin typeface="museo500"/>
            </a:endParaRPr>
          </a:p>
          <a:p>
            <a:pPr>
              <a:buFont typeface="Arial"/>
              <a:buChar char="•"/>
            </a:pPr>
            <a:endParaRPr lang="pt-PT" dirty="0" smtClean="0">
              <a:solidFill>
                <a:srgbClr val="FFFFFF"/>
              </a:solidFill>
              <a:latin typeface="museo500"/>
            </a:endParaRPr>
          </a:p>
          <a:p>
            <a:pPr>
              <a:buFont typeface="Arial"/>
              <a:buChar char="•"/>
            </a:pPr>
            <a:endParaRPr lang="pt-PT" dirty="0" smtClean="0">
              <a:solidFill>
                <a:srgbClr val="FFFFFF"/>
              </a:solidFill>
              <a:latin typeface="museo500"/>
            </a:endParaRPr>
          </a:p>
          <a:p>
            <a:endParaRPr lang="pt-PT" dirty="0"/>
          </a:p>
        </p:txBody>
      </p:sp>
      <p:sp>
        <p:nvSpPr>
          <p:cNvPr id="4" name="Marcador de Posição de Conteúdo 2"/>
          <p:cNvSpPr txBox="1">
            <a:spLocks/>
          </p:cNvSpPr>
          <p:nvPr/>
        </p:nvSpPr>
        <p:spPr>
          <a:xfrm>
            <a:off x="1763688" y="1952668"/>
            <a:ext cx="2520280" cy="3752800"/>
          </a:xfrm>
          <a:prstGeom prst="rect">
            <a:avLst/>
          </a:prstGeom>
        </p:spPr>
        <p:txBody>
          <a:bodyPr vert="horz" lIns="91440" tIns="45720" rIns="91440" bIns="45720" rtlCol="0">
            <a:normAutofit/>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indent="0">
              <a:buFont typeface="Wingdings" pitchFamily="2" charset="2"/>
              <a:buNone/>
            </a:pPr>
            <a:r>
              <a:rPr lang="en-US" dirty="0" smtClean="0">
                <a:latin typeface="museo500"/>
              </a:rPr>
              <a:t>	</a:t>
            </a:r>
            <a:endParaRPr lang="pt-PT" dirty="0" smtClean="0">
              <a:latin typeface="museo500"/>
            </a:endParaRPr>
          </a:p>
          <a:p>
            <a:pPr>
              <a:buFont typeface="Arial"/>
              <a:buChar char="•"/>
            </a:pPr>
            <a:r>
              <a:rPr lang="pt-PT" dirty="0" smtClean="0">
                <a:latin typeface="museo500"/>
              </a:rPr>
              <a:t>0,3 </a:t>
            </a:r>
            <a:r>
              <a:rPr lang="pt-PT" dirty="0" err="1" smtClean="0">
                <a:latin typeface="museo500"/>
              </a:rPr>
              <a:t>snapshot</a:t>
            </a:r>
            <a:r>
              <a:rPr lang="pt-PT" dirty="0" smtClean="0">
                <a:latin typeface="museo500"/>
              </a:rPr>
              <a:t> </a:t>
            </a:r>
            <a:r>
              <a:rPr lang="pt-PT" dirty="0" err="1" smtClean="0">
                <a:latin typeface="museo500"/>
              </a:rPr>
              <a:t>pneaker</a:t>
            </a:r>
            <a:endParaRPr lang="pt-PT" dirty="0" smtClean="0">
              <a:latin typeface="museo500"/>
            </a:endParaRPr>
          </a:p>
          <a:p>
            <a:pPr>
              <a:buFont typeface="Arial"/>
              <a:buChar char="•"/>
            </a:pPr>
            <a:r>
              <a:rPr lang="pt-PT" dirty="0" smtClean="0">
                <a:latin typeface="museo500"/>
              </a:rPr>
              <a:t>0,5 </a:t>
            </a:r>
            <a:r>
              <a:rPr lang="pt-PT" dirty="0" err="1" smtClean="0">
                <a:latin typeface="museo500"/>
              </a:rPr>
              <a:t>onion</a:t>
            </a:r>
            <a:endParaRPr lang="pt-PT" dirty="0" smtClean="0">
              <a:latin typeface="museo500"/>
            </a:endParaRPr>
          </a:p>
          <a:p>
            <a:pPr>
              <a:buFont typeface="Arial"/>
              <a:buChar char="•"/>
            </a:pPr>
            <a:r>
              <a:rPr lang="pt-PT" dirty="0" smtClean="0">
                <a:latin typeface="museo500"/>
              </a:rPr>
              <a:t>0,8 </a:t>
            </a:r>
            <a:r>
              <a:rPr lang="pt-PT" dirty="0" err="1" smtClean="0">
                <a:latin typeface="museo500"/>
              </a:rPr>
              <a:t>garlic</a:t>
            </a:r>
            <a:r>
              <a:rPr lang="pt-PT" dirty="0" smtClean="0">
                <a:latin typeface="museo500"/>
              </a:rPr>
              <a:t> </a:t>
            </a:r>
            <a:r>
              <a:rPr lang="pt-PT" dirty="0" err="1" smtClean="0">
                <a:latin typeface="museo500"/>
              </a:rPr>
              <a:t>clove</a:t>
            </a:r>
            <a:endParaRPr lang="pt-PT" dirty="0" smtClean="0">
              <a:latin typeface="museo500"/>
            </a:endParaRPr>
          </a:p>
          <a:p>
            <a:pPr>
              <a:buFont typeface="Arial"/>
              <a:buChar char="•"/>
            </a:pPr>
            <a:r>
              <a:rPr lang="pt-PT" dirty="0" smtClean="0">
                <a:latin typeface="museo500"/>
              </a:rPr>
              <a:t>0,5 dl </a:t>
            </a:r>
            <a:r>
              <a:rPr lang="pt-PT" dirty="0" err="1" smtClean="0">
                <a:latin typeface="museo500"/>
              </a:rPr>
              <a:t>olive</a:t>
            </a:r>
            <a:r>
              <a:rPr lang="pt-PT" dirty="0" smtClean="0">
                <a:latin typeface="museo500"/>
              </a:rPr>
              <a:t> </a:t>
            </a:r>
            <a:r>
              <a:rPr lang="pt-PT" dirty="0" err="1" smtClean="0">
                <a:latin typeface="museo500"/>
              </a:rPr>
              <a:t>oil</a:t>
            </a:r>
            <a:endParaRPr lang="pt-PT" dirty="0" smtClean="0">
              <a:latin typeface="museo500"/>
            </a:endParaRPr>
          </a:p>
          <a:p>
            <a:pPr>
              <a:buFont typeface="Arial"/>
              <a:buChar char="•"/>
            </a:pPr>
            <a:r>
              <a:rPr lang="pt-PT" dirty="0" smtClean="0">
                <a:latin typeface="museo500"/>
              </a:rPr>
              <a:t>0,3 dl </a:t>
            </a:r>
            <a:r>
              <a:rPr lang="pt-PT" dirty="0" err="1" smtClean="0">
                <a:latin typeface="museo500"/>
              </a:rPr>
              <a:t>wine</a:t>
            </a:r>
            <a:r>
              <a:rPr lang="pt-PT" dirty="0" smtClean="0">
                <a:latin typeface="museo500"/>
              </a:rPr>
              <a:t> </a:t>
            </a:r>
            <a:r>
              <a:rPr lang="pt-PT" dirty="0" err="1" smtClean="0">
                <a:latin typeface="museo500"/>
              </a:rPr>
              <a:t>of</a:t>
            </a:r>
            <a:r>
              <a:rPr lang="pt-PT" dirty="0" smtClean="0">
                <a:latin typeface="museo500"/>
              </a:rPr>
              <a:t> Porto</a:t>
            </a:r>
          </a:p>
          <a:p>
            <a:pPr>
              <a:buFont typeface="Arial"/>
              <a:buChar char="•"/>
            </a:pPr>
            <a:r>
              <a:rPr lang="pt-PT" dirty="0" smtClean="0">
                <a:latin typeface="museo500"/>
              </a:rPr>
              <a:t>0,4 dl </a:t>
            </a:r>
            <a:r>
              <a:rPr lang="pt-PT" dirty="0" err="1" smtClean="0">
                <a:latin typeface="museo500"/>
              </a:rPr>
              <a:t>white</a:t>
            </a:r>
            <a:r>
              <a:rPr lang="pt-PT" dirty="0" smtClean="0">
                <a:latin typeface="museo500"/>
              </a:rPr>
              <a:t> </a:t>
            </a:r>
            <a:r>
              <a:rPr lang="pt-PT" dirty="0" err="1" smtClean="0">
                <a:latin typeface="museo500"/>
              </a:rPr>
              <a:t>wine</a:t>
            </a:r>
            <a:endParaRPr lang="pt-PT" dirty="0" smtClean="0">
              <a:latin typeface="museo500"/>
            </a:endParaRPr>
          </a:p>
          <a:p>
            <a:pPr>
              <a:buFont typeface="Arial"/>
              <a:buChar char="•"/>
            </a:pPr>
            <a:endParaRPr lang="pt-PT" dirty="0" smtClean="0">
              <a:solidFill>
                <a:srgbClr val="FFFFFF"/>
              </a:solidFill>
              <a:latin typeface="museo500"/>
            </a:endParaRPr>
          </a:p>
          <a:p>
            <a:pPr>
              <a:buFont typeface="Arial"/>
              <a:buChar char="•"/>
            </a:pPr>
            <a:endParaRPr lang="pt-PT" dirty="0" smtClean="0">
              <a:solidFill>
                <a:srgbClr val="FFFFFF"/>
              </a:solidFill>
              <a:latin typeface="museo500"/>
            </a:endParaRPr>
          </a:p>
          <a:p>
            <a:pPr>
              <a:buFont typeface="Arial"/>
              <a:buChar char="•"/>
            </a:pPr>
            <a:endParaRPr lang="pt-PT" dirty="0" smtClean="0">
              <a:solidFill>
                <a:srgbClr val="FFFFFF"/>
              </a:solidFill>
              <a:latin typeface="museo500"/>
            </a:endParaRPr>
          </a:p>
          <a:p>
            <a:endParaRPr lang="pt-PT" dirty="0"/>
          </a:p>
        </p:txBody>
      </p:sp>
      <p:sp>
        <p:nvSpPr>
          <p:cNvPr id="5" name="CaixaDeTexto 4"/>
          <p:cNvSpPr txBox="1"/>
          <p:nvPr/>
        </p:nvSpPr>
        <p:spPr>
          <a:xfrm>
            <a:off x="3555501" y="1212774"/>
            <a:ext cx="1872208" cy="369332"/>
          </a:xfrm>
          <a:prstGeom prst="rect">
            <a:avLst/>
          </a:prstGeom>
          <a:noFill/>
        </p:spPr>
        <p:txBody>
          <a:bodyPr wrap="square" rtlCol="0">
            <a:spAutoFit/>
          </a:bodyPr>
          <a:lstStyle/>
          <a:p>
            <a:r>
              <a:rPr lang="pt-PT" b="1" dirty="0">
                <a:solidFill>
                  <a:srgbClr val="FF0000"/>
                </a:solidFill>
                <a:latin typeface="Snap ITC" panose="04040A07060A02020202" pitchFamily="82" charset="0"/>
              </a:rPr>
              <a:t>consoada </a:t>
            </a:r>
            <a:r>
              <a:rPr lang="pt-PT" b="1" dirty="0" err="1" smtClean="0">
                <a:solidFill>
                  <a:srgbClr val="FF0000"/>
                </a:solidFill>
                <a:latin typeface="Snap ITC" panose="04040A07060A02020202" pitchFamily="82" charset="0"/>
              </a:rPr>
              <a:t>cod</a:t>
            </a:r>
            <a:endParaRPr lang="en-US" b="1" dirty="0">
              <a:solidFill>
                <a:srgbClr val="FF0000"/>
              </a:solidFill>
              <a:latin typeface="Snap ITC" panose="04040A07060A02020202" pitchFamily="82" charset="0"/>
            </a:endParaRPr>
          </a:p>
        </p:txBody>
      </p:sp>
      <p:sp>
        <p:nvSpPr>
          <p:cNvPr id="6" name="CaixaDeTexto 5"/>
          <p:cNvSpPr txBox="1"/>
          <p:nvPr/>
        </p:nvSpPr>
        <p:spPr>
          <a:xfrm>
            <a:off x="3851920" y="1589012"/>
            <a:ext cx="1660376" cy="369332"/>
          </a:xfrm>
          <a:prstGeom prst="rect">
            <a:avLst/>
          </a:prstGeom>
          <a:noFill/>
        </p:spPr>
        <p:txBody>
          <a:bodyPr wrap="square" rtlCol="0">
            <a:spAutoFit/>
          </a:bodyPr>
          <a:lstStyle/>
          <a:p>
            <a:pPr indent="0">
              <a:buNone/>
            </a:pPr>
            <a:r>
              <a:rPr lang="en-US" dirty="0">
                <a:latin typeface="museo500"/>
              </a:rPr>
              <a:t>1 coded cod</a:t>
            </a:r>
          </a:p>
        </p:txBody>
      </p:sp>
    </p:spTree>
    <p:extLst>
      <p:ext uri="{BB962C8B-B14F-4D97-AF65-F5344CB8AC3E}">
        <p14:creationId xmlns:p14="http://schemas.microsoft.com/office/powerpoint/2010/main" val="2994067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43608" y="1340768"/>
            <a:ext cx="6984776" cy="4531180"/>
          </a:xfrm>
        </p:spPr>
        <p:txBody>
          <a:bodyPr>
            <a:normAutofit lnSpcReduction="10000"/>
          </a:bodyPr>
          <a:lstStyle/>
          <a:p>
            <a:pPr lvl="0">
              <a:buClr>
                <a:srgbClr val="DC9E1F"/>
              </a:buClr>
            </a:pPr>
            <a:r>
              <a:rPr lang="pt-PT" sz="2000" dirty="0" err="1"/>
              <a:t>This</a:t>
            </a:r>
            <a:r>
              <a:rPr lang="pt-PT" sz="2000" dirty="0"/>
              <a:t> </a:t>
            </a:r>
            <a:r>
              <a:rPr lang="pt-PT" sz="2000" dirty="0" err="1"/>
              <a:t>is</a:t>
            </a:r>
            <a:r>
              <a:rPr lang="pt-PT" sz="2000" dirty="0"/>
              <a:t> </a:t>
            </a:r>
            <a:r>
              <a:rPr lang="pt-PT" sz="2000" dirty="0" err="1"/>
              <a:t>how</a:t>
            </a:r>
            <a:r>
              <a:rPr lang="pt-PT" sz="2000" dirty="0"/>
              <a:t> </a:t>
            </a:r>
            <a:r>
              <a:rPr lang="pt-PT" sz="2000" dirty="0" err="1"/>
              <a:t>we</a:t>
            </a:r>
            <a:r>
              <a:rPr lang="pt-PT" sz="2000" dirty="0"/>
              <a:t> do </a:t>
            </a:r>
            <a:r>
              <a:rPr lang="pt-PT" sz="2000" dirty="0" err="1"/>
              <a:t>it</a:t>
            </a:r>
            <a:r>
              <a:rPr lang="pt-PT" sz="1400" dirty="0"/>
              <a:t>:</a:t>
            </a:r>
          </a:p>
          <a:p>
            <a:pPr lvl="0">
              <a:buClr>
                <a:srgbClr val="DC9E1F"/>
              </a:buClr>
            </a:pPr>
            <a:r>
              <a:rPr lang="en-US" sz="1400" i="1" dirty="0" smtClean="0"/>
              <a:t>preparation </a:t>
            </a:r>
            <a:r>
              <a:rPr lang="en-US" sz="1400" i="1" dirty="0"/>
              <a:t>time: 50 min</a:t>
            </a:r>
            <a:r>
              <a:rPr lang="en-US" sz="1400" i="1" dirty="0" smtClean="0"/>
              <a:t>.</a:t>
            </a:r>
          </a:p>
          <a:p>
            <a:pPr lvl="0">
              <a:buClr>
                <a:srgbClr val="DC9E1F"/>
              </a:buClr>
            </a:pPr>
            <a:r>
              <a:rPr lang="en-US" sz="1400" dirty="0" smtClean="0"/>
              <a:t> </a:t>
            </a:r>
            <a:r>
              <a:rPr lang="en-US" sz="1400" dirty="0"/>
              <a:t>1 - Put the cod to be soaked </a:t>
            </a:r>
            <a:r>
              <a:rPr lang="en-US" sz="1400" dirty="0" smtClean="0"/>
              <a:t>cold water </a:t>
            </a:r>
            <a:r>
              <a:rPr lang="en-US" sz="1400" dirty="0"/>
              <a:t>for 48 hours. Subsequently remove it and drain it. Peel the onions and garlic. Chop the garlic and cut the onion into thin half moons and set aside</a:t>
            </a:r>
            <a:r>
              <a:rPr lang="en-US" sz="1400" dirty="0" smtClean="0"/>
              <a:t>.</a:t>
            </a:r>
          </a:p>
          <a:p>
            <a:pPr lvl="0">
              <a:buClr>
                <a:srgbClr val="DC9E1F"/>
              </a:buClr>
            </a:pPr>
            <a:r>
              <a:rPr lang="en-US" sz="1400" dirty="0" smtClean="0"/>
              <a:t>2 </a:t>
            </a:r>
            <a:r>
              <a:rPr lang="en-US" sz="1400" dirty="0"/>
              <a:t>- Bring a frying pan to the heat and let it warm. Pass the cod slices in flour and fry them on both sides, leaving them not too flushed. Remove them and put them in an oven </a:t>
            </a:r>
            <a:r>
              <a:rPr lang="en-US" sz="1400" dirty="0" smtClean="0"/>
              <a:t>dish.</a:t>
            </a:r>
          </a:p>
          <a:p>
            <a:pPr lvl="0">
              <a:buClr>
                <a:srgbClr val="DC9E1F"/>
              </a:buClr>
            </a:pPr>
            <a:r>
              <a:rPr lang="en-US" sz="1400" dirty="0" smtClean="0"/>
              <a:t>3 </a:t>
            </a:r>
            <a:r>
              <a:rPr lang="en-US" sz="1400" dirty="0"/>
              <a:t>- Add the garlic and onion to the olive oil where you fried the cod and cook until the onion is transparent. Add the white wine, season with salt and pepper and simmer for 5 minutes. Add vinegar and sultanas and bring to a boil. Add the port wine and turn off the heat</a:t>
            </a:r>
            <a:r>
              <a:rPr lang="en-US" sz="1400" dirty="0" smtClean="0"/>
              <a:t>.</a:t>
            </a:r>
          </a:p>
          <a:p>
            <a:pPr lvl="0">
              <a:buClr>
                <a:srgbClr val="DC9E1F"/>
              </a:buClr>
            </a:pPr>
            <a:r>
              <a:rPr lang="en-US" sz="1400" dirty="0" smtClean="0"/>
              <a:t>4 </a:t>
            </a:r>
            <a:r>
              <a:rPr lang="en-US" sz="1400" dirty="0"/>
              <a:t>- Prepare the puree according to the directions on the packaging and arrange mounds of puree around the cod. Spread the onion mixture over cod and bake in preheated oven at 200ºC for 15 minutes. Serve warm and sprinkled with chopped parsley</a:t>
            </a:r>
            <a:r>
              <a:rPr lang="en-US" sz="1400" dirty="0" smtClean="0"/>
              <a:t>.</a:t>
            </a:r>
            <a:endParaRPr lang="en-US" sz="1400" dirty="0"/>
          </a:p>
          <a:p>
            <a:pPr lvl="0">
              <a:buClr>
                <a:srgbClr val="DC9E1F"/>
              </a:buClr>
            </a:pPr>
            <a:r>
              <a:rPr lang="en-US" sz="1400" i="1" dirty="0" smtClean="0"/>
              <a:t> </a:t>
            </a:r>
            <a:r>
              <a:rPr lang="en-US" sz="1400" i="1" dirty="0"/>
              <a:t>Tip: You can replace sultanas with </a:t>
            </a:r>
            <a:r>
              <a:rPr lang="en-US" sz="1400" i="1" dirty="0" smtClean="0"/>
              <a:t>raisins</a:t>
            </a:r>
          </a:p>
          <a:p>
            <a:pPr marL="0" lvl="0" indent="0">
              <a:buClr>
                <a:srgbClr val="DC9E1F"/>
              </a:buClr>
              <a:buNone/>
            </a:pPr>
            <a:endParaRPr lang="pt-PT" dirty="0"/>
          </a:p>
        </p:txBody>
      </p:sp>
    </p:spTree>
    <p:extLst>
      <p:ext uri="{BB962C8B-B14F-4D97-AF65-F5344CB8AC3E}">
        <p14:creationId xmlns:p14="http://schemas.microsoft.com/office/powerpoint/2010/main" val="1206346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43608" y="2276872"/>
            <a:ext cx="3168352" cy="3312368"/>
          </a:xfrm>
        </p:spPr>
        <p:txBody>
          <a:bodyPr>
            <a:normAutofit/>
          </a:bodyPr>
          <a:lstStyle/>
          <a:p>
            <a:pPr>
              <a:buFont typeface="Arial"/>
              <a:buChar char="•"/>
            </a:pPr>
            <a:r>
              <a:rPr lang="pt-PT" dirty="0" smtClean="0"/>
              <a:t>800 </a:t>
            </a:r>
            <a:r>
              <a:rPr lang="pt-PT" dirty="0"/>
              <a:t>ml </a:t>
            </a:r>
            <a:r>
              <a:rPr lang="pt-PT" dirty="0" err="1"/>
              <a:t>semi-skimmed</a:t>
            </a:r>
            <a:r>
              <a:rPr lang="pt-PT" dirty="0"/>
              <a:t> </a:t>
            </a:r>
            <a:r>
              <a:rPr lang="pt-PT" dirty="0" err="1"/>
              <a:t>milk</a:t>
            </a:r>
            <a:r>
              <a:rPr lang="pt-PT" dirty="0"/>
              <a:t> </a:t>
            </a:r>
            <a:endParaRPr lang="pt-PT" dirty="0" smtClean="0"/>
          </a:p>
          <a:p>
            <a:pPr>
              <a:buFont typeface="Arial"/>
              <a:buChar char="•"/>
            </a:pPr>
            <a:r>
              <a:rPr lang="pt-PT" dirty="0" smtClean="0"/>
              <a:t>100 </a:t>
            </a:r>
            <a:r>
              <a:rPr lang="pt-PT" dirty="0"/>
              <a:t>g sugar </a:t>
            </a:r>
            <a:endParaRPr lang="pt-PT" dirty="0" smtClean="0"/>
          </a:p>
          <a:p>
            <a:pPr>
              <a:buFont typeface="Arial"/>
              <a:buChar char="•"/>
            </a:pPr>
            <a:r>
              <a:rPr lang="pt-PT" dirty="0" smtClean="0"/>
              <a:t>1 </a:t>
            </a:r>
            <a:r>
              <a:rPr lang="pt-PT" dirty="0" err="1"/>
              <a:t>lemon</a:t>
            </a:r>
            <a:r>
              <a:rPr lang="pt-PT" dirty="0"/>
              <a:t> </a:t>
            </a:r>
            <a:r>
              <a:rPr lang="pt-PT" dirty="0" err="1"/>
              <a:t>peel</a:t>
            </a:r>
            <a:r>
              <a:rPr lang="pt-PT" dirty="0"/>
              <a:t> </a:t>
            </a:r>
            <a:endParaRPr lang="pt-PT" dirty="0" smtClean="0"/>
          </a:p>
          <a:p>
            <a:pPr>
              <a:buFont typeface="Arial"/>
              <a:buChar char="•"/>
            </a:pPr>
            <a:r>
              <a:rPr lang="pt-PT" dirty="0" smtClean="0"/>
              <a:t>1 </a:t>
            </a:r>
            <a:r>
              <a:rPr lang="pt-PT" dirty="0" err="1"/>
              <a:t>cinnamon</a:t>
            </a:r>
            <a:r>
              <a:rPr lang="pt-PT" dirty="0"/>
              <a:t> stick </a:t>
            </a:r>
            <a:endParaRPr lang="pt-PT" dirty="0" smtClean="0"/>
          </a:p>
        </p:txBody>
      </p:sp>
      <p:sp>
        <p:nvSpPr>
          <p:cNvPr id="4" name="Marcador de Posição de Conteúdo 2"/>
          <p:cNvSpPr txBox="1">
            <a:spLocks/>
          </p:cNvSpPr>
          <p:nvPr/>
        </p:nvSpPr>
        <p:spPr>
          <a:xfrm>
            <a:off x="4572000" y="2276872"/>
            <a:ext cx="3168352" cy="3464768"/>
          </a:xfrm>
          <a:prstGeom prst="rect">
            <a:avLst/>
          </a:prstGeom>
        </p:spPr>
        <p:txBody>
          <a:bodyPr vert="horz" lIns="91440" tIns="45720" rIns="91440" bIns="45720" rtlCol="0">
            <a:normAutofit/>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a:buFont typeface="Arial"/>
              <a:buChar char="•"/>
            </a:pPr>
            <a:r>
              <a:rPr lang="pt-PT" dirty="0" smtClean="0"/>
              <a:t>8 </a:t>
            </a:r>
            <a:r>
              <a:rPr lang="pt-PT" dirty="0" err="1" smtClean="0"/>
              <a:t>thick</a:t>
            </a:r>
            <a:r>
              <a:rPr lang="pt-PT" dirty="0" smtClean="0"/>
              <a:t> </a:t>
            </a:r>
            <a:r>
              <a:rPr lang="pt-PT" dirty="0" err="1" smtClean="0"/>
              <a:t>slices</a:t>
            </a:r>
            <a:r>
              <a:rPr lang="pt-PT" dirty="0" smtClean="0"/>
              <a:t> </a:t>
            </a:r>
            <a:r>
              <a:rPr lang="pt-PT" dirty="0" err="1" smtClean="0"/>
              <a:t>bread</a:t>
            </a:r>
            <a:r>
              <a:rPr lang="pt-PT" dirty="0" smtClean="0"/>
              <a:t> stick </a:t>
            </a:r>
          </a:p>
          <a:p>
            <a:pPr>
              <a:buFont typeface="Arial"/>
              <a:buChar char="•"/>
            </a:pPr>
            <a:r>
              <a:rPr lang="pt-PT" dirty="0" smtClean="0"/>
              <a:t>3 </a:t>
            </a:r>
            <a:r>
              <a:rPr lang="pt-PT" dirty="0" err="1" smtClean="0"/>
              <a:t>eggs</a:t>
            </a:r>
            <a:r>
              <a:rPr lang="pt-PT" dirty="0" smtClean="0"/>
              <a:t> </a:t>
            </a:r>
          </a:p>
          <a:p>
            <a:pPr>
              <a:buFont typeface="Arial"/>
              <a:buChar char="•"/>
            </a:pPr>
            <a:r>
              <a:rPr lang="pt-PT" dirty="0" smtClean="0"/>
              <a:t>500 ml </a:t>
            </a:r>
            <a:r>
              <a:rPr lang="pt-PT" dirty="0" err="1" smtClean="0"/>
              <a:t>frying</a:t>
            </a:r>
            <a:r>
              <a:rPr lang="pt-PT" dirty="0" smtClean="0"/>
              <a:t> </a:t>
            </a:r>
            <a:r>
              <a:rPr lang="pt-PT" dirty="0" err="1" smtClean="0"/>
              <a:t>oil</a:t>
            </a:r>
            <a:endParaRPr lang="pt-PT" dirty="0" smtClean="0"/>
          </a:p>
          <a:p>
            <a:pPr>
              <a:buFont typeface="Arial"/>
              <a:buChar char="•"/>
            </a:pPr>
            <a:r>
              <a:rPr lang="pt-PT" dirty="0" smtClean="0"/>
              <a:t> 2 c. sugar </a:t>
            </a:r>
            <a:r>
              <a:rPr lang="pt-PT" dirty="0" err="1" smtClean="0"/>
              <a:t>soup</a:t>
            </a:r>
            <a:r>
              <a:rPr lang="pt-PT" dirty="0" smtClean="0"/>
              <a:t> (to </a:t>
            </a:r>
            <a:r>
              <a:rPr lang="pt-PT" dirty="0" err="1" smtClean="0"/>
              <a:t>sprinkle</a:t>
            </a:r>
            <a:r>
              <a:rPr lang="pt-PT" dirty="0" smtClean="0"/>
              <a:t>) </a:t>
            </a:r>
          </a:p>
          <a:p>
            <a:pPr>
              <a:buFont typeface="Arial"/>
              <a:buChar char="•"/>
            </a:pPr>
            <a:r>
              <a:rPr lang="pt-PT" dirty="0" err="1" smtClean="0"/>
              <a:t>qb</a:t>
            </a:r>
            <a:r>
              <a:rPr lang="pt-PT" dirty="0" smtClean="0"/>
              <a:t> </a:t>
            </a:r>
            <a:r>
              <a:rPr lang="pt-PT" dirty="0" err="1" smtClean="0"/>
              <a:t>cinnamon</a:t>
            </a:r>
            <a:r>
              <a:rPr lang="pt-PT" dirty="0" smtClean="0"/>
              <a:t> (to </a:t>
            </a:r>
            <a:r>
              <a:rPr lang="pt-PT" dirty="0" err="1" smtClean="0"/>
              <a:t>sprinkle</a:t>
            </a:r>
            <a:r>
              <a:rPr lang="pt-PT" dirty="0" smtClean="0"/>
              <a:t>)</a:t>
            </a:r>
            <a:endParaRPr lang="pt-PT" dirty="0">
              <a:latin typeface="Raleway"/>
            </a:endParaRPr>
          </a:p>
        </p:txBody>
      </p:sp>
      <p:sp>
        <p:nvSpPr>
          <p:cNvPr id="5" name="CaixaDeTexto 4"/>
          <p:cNvSpPr txBox="1"/>
          <p:nvPr/>
        </p:nvSpPr>
        <p:spPr>
          <a:xfrm>
            <a:off x="3383868" y="1341008"/>
            <a:ext cx="2376264" cy="523220"/>
          </a:xfrm>
          <a:prstGeom prst="rect">
            <a:avLst/>
          </a:prstGeom>
          <a:noFill/>
        </p:spPr>
        <p:txBody>
          <a:bodyPr wrap="square" rtlCol="0">
            <a:spAutoFit/>
          </a:bodyPr>
          <a:lstStyle/>
          <a:p>
            <a:r>
              <a:rPr lang="pt-PT" sz="2800" dirty="0" smtClean="0">
                <a:solidFill>
                  <a:srgbClr val="FF0000"/>
                </a:solidFill>
                <a:latin typeface="Snap ITC" panose="04040A07060A02020202" pitchFamily="82" charset="0"/>
              </a:rPr>
              <a:t>Rabanadas </a:t>
            </a:r>
            <a:endParaRPr lang="pt-PT" sz="2800" dirty="0">
              <a:solidFill>
                <a:srgbClr val="FF0000"/>
              </a:solidFill>
              <a:latin typeface="Snap ITC" panose="04040A07060A02020202" pitchFamily="82" charset="0"/>
            </a:endParaRPr>
          </a:p>
        </p:txBody>
      </p:sp>
    </p:spTree>
    <p:extLst>
      <p:ext uri="{BB962C8B-B14F-4D97-AF65-F5344CB8AC3E}">
        <p14:creationId xmlns:p14="http://schemas.microsoft.com/office/powerpoint/2010/main" val="2739887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V="1">
            <a:off x="683568" y="-531440"/>
            <a:ext cx="7924800" cy="360040"/>
          </a:xfrm>
        </p:spPr>
        <p:txBody>
          <a:bodyPr>
            <a:normAutofit fontScale="90000"/>
          </a:bodyPr>
          <a:lstStyle/>
          <a:p>
            <a:endParaRPr lang="pt-PT"/>
          </a:p>
        </p:txBody>
      </p:sp>
      <p:sp>
        <p:nvSpPr>
          <p:cNvPr id="3" name="Marcador de Posição de Conteúdo 2"/>
          <p:cNvSpPr>
            <a:spLocks noGrp="1"/>
          </p:cNvSpPr>
          <p:nvPr>
            <p:ph idx="1"/>
          </p:nvPr>
        </p:nvSpPr>
        <p:spPr>
          <a:xfrm>
            <a:off x="1115616" y="1772816"/>
            <a:ext cx="7056784" cy="4176464"/>
          </a:xfrm>
        </p:spPr>
        <p:txBody>
          <a:bodyPr>
            <a:normAutofit lnSpcReduction="10000"/>
          </a:bodyPr>
          <a:lstStyle/>
          <a:p>
            <a:pPr indent="0">
              <a:buNone/>
            </a:pPr>
            <a:r>
              <a:rPr lang="pt-PT" i="1" dirty="0" smtClean="0"/>
              <a:t>	</a:t>
            </a:r>
            <a:r>
              <a:rPr lang="pt-PT" i="1" dirty="0" err="1" smtClean="0"/>
              <a:t>This</a:t>
            </a:r>
            <a:r>
              <a:rPr lang="pt-PT" i="1" dirty="0" smtClean="0"/>
              <a:t> </a:t>
            </a:r>
            <a:r>
              <a:rPr lang="pt-PT" i="1" dirty="0" err="1" smtClean="0"/>
              <a:t>is</a:t>
            </a:r>
            <a:r>
              <a:rPr lang="pt-PT" i="1" dirty="0" smtClean="0"/>
              <a:t> </a:t>
            </a:r>
            <a:r>
              <a:rPr lang="pt-PT" i="1" dirty="0" err="1" smtClean="0"/>
              <a:t>how</a:t>
            </a:r>
            <a:r>
              <a:rPr lang="pt-PT" i="1" dirty="0" smtClean="0"/>
              <a:t> </a:t>
            </a:r>
            <a:r>
              <a:rPr lang="pt-PT" i="1" dirty="0" err="1" smtClean="0"/>
              <a:t>we</a:t>
            </a:r>
            <a:r>
              <a:rPr lang="pt-PT" i="1" dirty="0" smtClean="0"/>
              <a:t> do </a:t>
            </a:r>
            <a:r>
              <a:rPr lang="pt-PT" i="1" dirty="0" err="1" smtClean="0"/>
              <a:t>it</a:t>
            </a:r>
            <a:r>
              <a:rPr lang="pt-PT" i="1" dirty="0" smtClean="0"/>
              <a:t>:</a:t>
            </a:r>
          </a:p>
          <a:p>
            <a:r>
              <a:rPr lang="en-US" dirty="0"/>
              <a:t>1. Heat the milk with 100 g of sugar, the lemon rind and the cinnamon stick without boiling. Remove from heat and set aside</a:t>
            </a:r>
            <a:r>
              <a:rPr lang="en-US" dirty="0" smtClean="0"/>
              <a:t>.</a:t>
            </a:r>
          </a:p>
          <a:p>
            <a:r>
              <a:rPr lang="en-US" dirty="0" smtClean="0"/>
              <a:t> </a:t>
            </a:r>
            <a:r>
              <a:rPr lang="en-US" dirty="0"/>
              <a:t>2. Soak bread slices in warm milk. Reserve</a:t>
            </a:r>
            <a:r>
              <a:rPr lang="en-US" dirty="0" smtClean="0"/>
              <a:t>.</a:t>
            </a:r>
          </a:p>
          <a:p>
            <a:r>
              <a:rPr lang="en-US" dirty="0" smtClean="0"/>
              <a:t> </a:t>
            </a:r>
            <a:r>
              <a:rPr lang="en-US" dirty="0"/>
              <a:t>3. Wrap each slice of bread in the previously beaten egg as it fries. </a:t>
            </a:r>
            <a:endParaRPr lang="en-US" dirty="0" smtClean="0"/>
          </a:p>
          <a:p>
            <a:r>
              <a:rPr lang="en-US" dirty="0" smtClean="0"/>
              <a:t>4</a:t>
            </a:r>
            <a:r>
              <a:rPr lang="en-US" dirty="0"/>
              <a:t>. Fry in abundant hot oil on both sides until golden brown. </a:t>
            </a:r>
            <a:endParaRPr lang="en-US" dirty="0" smtClean="0"/>
          </a:p>
          <a:p>
            <a:r>
              <a:rPr lang="en-US" dirty="0" smtClean="0"/>
              <a:t>5</a:t>
            </a:r>
            <a:r>
              <a:rPr lang="en-US" dirty="0"/>
              <a:t>. Drain on absorbent paper. Reserve</a:t>
            </a:r>
            <a:r>
              <a:rPr lang="en-US" dirty="0" smtClean="0"/>
              <a:t>.</a:t>
            </a:r>
          </a:p>
          <a:p>
            <a:r>
              <a:rPr lang="en-US" dirty="0" smtClean="0"/>
              <a:t> </a:t>
            </a:r>
            <a:r>
              <a:rPr lang="en-US" dirty="0"/>
              <a:t>6. Mix sugar with cinnamon to sprinkle to taste. </a:t>
            </a:r>
            <a:endParaRPr lang="en-US" dirty="0" smtClean="0"/>
          </a:p>
          <a:p>
            <a:r>
              <a:rPr lang="en-US" dirty="0" smtClean="0"/>
              <a:t>7</a:t>
            </a:r>
            <a:r>
              <a:rPr lang="en-US" dirty="0"/>
              <a:t>. Pass the slices one by one into the mixture and serve.</a:t>
            </a:r>
            <a:endParaRPr lang="pt-PT" dirty="0"/>
          </a:p>
        </p:txBody>
      </p:sp>
    </p:spTree>
    <p:extLst>
      <p:ext uri="{BB962C8B-B14F-4D97-AF65-F5344CB8AC3E}">
        <p14:creationId xmlns:p14="http://schemas.microsoft.com/office/powerpoint/2010/main" val="1312927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99592" y="2204864"/>
            <a:ext cx="2952328" cy="3240360"/>
          </a:xfrm>
        </p:spPr>
        <p:txBody>
          <a:bodyPr>
            <a:normAutofit fontScale="92500" lnSpcReduction="20000"/>
          </a:bodyPr>
          <a:lstStyle/>
          <a:p>
            <a:r>
              <a:rPr lang="pt-PT" dirty="0" smtClean="0"/>
              <a:t>1 </a:t>
            </a:r>
            <a:r>
              <a:rPr lang="pt-PT" dirty="0"/>
              <a:t>l </a:t>
            </a:r>
            <a:r>
              <a:rPr lang="pt-PT" dirty="0" err="1"/>
              <a:t>semi-skimmed</a:t>
            </a:r>
            <a:r>
              <a:rPr lang="pt-PT" dirty="0"/>
              <a:t> </a:t>
            </a:r>
            <a:r>
              <a:rPr lang="pt-PT" dirty="0" err="1"/>
              <a:t>milk</a:t>
            </a:r>
            <a:r>
              <a:rPr lang="pt-PT" dirty="0"/>
              <a:t> </a:t>
            </a:r>
            <a:endParaRPr lang="pt-PT" dirty="0" smtClean="0"/>
          </a:p>
          <a:p>
            <a:r>
              <a:rPr lang="pt-PT" dirty="0" smtClean="0"/>
              <a:t>200 </a:t>
            </a:r>
            <a:r>
              <a:rPr lang="pt-PT" dirty="0"/>
              <a:t>g sugar </a:t>
            </a:r>
            <a:r>
              <a:rPr lang="pt-PT" dirty="0" err="1"/>
              <a:t>powder</a:t>
            </a:r>
            <a:r>
              <a:rPr lang="pt-PT" dirty="0"/>
              <a:t> </a:t>
            </a:r>
            <a:endParaRPr lang="pt-PT" dirty="0" smtClean="0"/>
          </a:p>
          <a:p>
            <a:r>
              <a:rPr lang="pt-PT" dirty="0" smtClean="0"/>
              <a:t>200 </a:t>
            </a:r>
            <a:r>
              <a:rPr lang="pt-PT" dirty="0"/>
              <a:t>g carolino rice </a:t>
            </a:r>
            <a:endParaRPr lang="pt-PT" dirty="0" smtClean="0"/>
          </a:p>
          <a:p>
            <a:r>
              <a:rPr lang="pt-PT" dirty="0" smtClean="0"/>
              <a:t>1 </a:t>
            </a:r>
            <a:r>
              <a:rPr lang="pt-PT" dirty="0"/>
              <a:t>c. </a:t>
            </a:r>
            <a:r>
              <a:rPr lang="pt-PT" dirty="0" err="1"/>
              <a:t>salt</a:t>
            </a:r>
            <a:r>
              <a:rPr lang="pt-PT" dirty="0"/>
              <a:t> </a:t>
            </a:r>
            <a:r>
              <a:rPr lang="pt-PT" dirty="0" err="1"/>
              <a:t>coffee</a:t>
            </a:r>
            <a:r>
              <a:rPr lang="pt-PT" dirty="0"/>
              <a:t> </a:t>
            </a:r>
            <a:endParaRPr lang="pt-PT" dirty="0" smtClean="0"/>
          </a:p>
          <a:p>
            <a:r>
              <a:rPr lang="pt-PT" dirty="0" smtClean="0"/>
              <a:t>1 </a:t>
            </a:r>
            <a:r>
              <a:rPr lang="pt-PT" dirty="0" err="1"/>
              <a:t>lemon</a:t>
            </a:r>
            <a:r>
              <a:rPr lang="pt-PT" dirty="0"/>
              <a:t> </a:t>
            </a:r>
            <a:r>
              <a:rPr lang="pt-PT" dirty="0" err="1"/>
              <a:t>peel</a:t>
            </a:r>
            <a:r>
              <a:rPr lang="pt-PT" dirty="0"/>
              <a:t> </a:t>
            </a:r>
            <a:endParaRPr lang="pt-PT" dirty="0" smtClean="0"/>
          </a:p>
          <a:p>
            <a:r>
              <a:rPr lang="pt-PT" dirty="0" smtClean="0"/>
              <a:t>3 </a:t>
            </a:r>
            <a:r>
              <a:rPr lang="pt-PT" dirty="0" err="1"/>
              <a:t>egg</a:t>
            </a:r>
            <a:r>
              <a:rPr lang="pt-PT" dirty="0"/>
              <a:t> </a:t>
            </a:r>
            <a:r>
              <a:rPr lang="pt-PT" dirty="0" err="1"/>
              <a:t>yolks</a:t>
            </a:r>
            <a:r>
              <a:rPr lang="pt-PT" dirty="0"/>
              <a:t> </a:t>
            </a:r>
            <a:r>
              <a:rPr lang="pt-PT" dirty="0" smtClean="0"/>
              <a:t>M</a:t>
            </a:r>
          </a:p>
          <a:p>
            <a:r>
              <a:rPr lang="pt-PT" dirty="0" smtClean="0"/>
              <a:t> </a:t>
            </a:r>
            <a:r>
              <a:rPr lang="pt-PT" dirty="0" err="1"/>
              <a:t>qb</a:t>
            </a:r>
            <a:r>
              <a:rPr lang="pt-PT" dirty="0"/>
              <a:t> </a:t>
            </a:r>
            <a:r>
              <a:rPr lang="pt-PT" dirty="0" err="1"/>
              <a:t>ground</a:t>
            </a:r>
            <a:r>
              <a:rPr lang="pt-PT" dirty="0"/>
              <a:t> </a:t>
            </a:r>
            <a:r>
              <a:rPr lang="pt-PT" dirty="0" err="1" smtClean="0"/>
              <a:t>cinnamon</a:t>
            </a:r>
            <a:endParaRPr lang="pt-PT" dirty="0"/>
          </a:p>
          <a:p>
            <a:pPr indent="0">
              <a:buNone/>
            </a:pPr>
            <a:r>
              <a:rPr lang="en-US" dirty="0" smtClean="0"/>
              <a:t> </a:t>
            </a:r>
            <a:endParaRPr lang="pt-PT" dirty="0"/>
          </a:p>
        </p:txBody>
      </p:sp>
      <p:sp>
        <p:nvSpPr>
          <p:cNvPr id="4" name="Marcador de Posição de Conteúdo 2"/>
          <p:cNvSpPr txBox="1">
            <a:spLocks/>
          </p:cNvSpPr>
          <p:nvPr/>
        </p:nvSpPr>
        <p:spPr>
          <a:xfrm>
            <a:off x="4572000" y="2204864"/>
            <a:ext cx="3456384" cy="3600400"/>
          </a:xfrm>
          <a:prstGeom prst="rect">
            <a:avLst/>
          </a:prstGeom>
        </p:spPr>
        <p:txBody>
          <a:bodyPr vert="horz" lIns="91440" tIns="45720" rIns="91440" bIns="45720" rtlCol="0">
            <a:normAutofit fontScale="62500" lnSpcReduction="20000"/>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r>
              <a:rPr lang="en-US" dirty="0" smtClean="0"/>
              <a:t>PREPARATION</a:t>
            </a:r>
          </a:p>
          <a:p>
            <a:r>
              <a:rPr lang="en-US" dirty="0" smtClean="0"/>
              <a:t> 1. Cook a pan of milk, sugar, rice and salt, and when it boils, add the lemon rind.</a:t>
            </a:r>
          </a:p>
          <a:p>
            <a:r>
              <a:rPr lang="en-US" dirty="0" smtClean="0"/>
              <a:t> 2. Cook over low heat, stirring occasionally, until rice is well cooked but still </a:t>
            </a:r>
            <a:r>
              <a:rPr lang="en-US" dirty="0" err="1" smtClean="0"/>
              <a:t>brothy</a:t>
            </a:r>
            <a:r>
              <a:rPr lang="en-US" dirty="0" smtClean="0"/>
              <a:t>. </a:t>
            </a:r>
          </a:p>
          <a:p>
            <a:r>
              <a:rPr lang="en-US" dirty="0" smtClean="0"/>
              <a:t>3. Undo the egg yolks with a fork in a bowl, add a little of the cooked rice, stir and mix everything in the pan. </a:t>
            </a:r>
          </a:p>
          <a:p>
            <a:r>
              <a:rPr lang="en-US" dirty="0" smtClean="0"/>
              <a:t>4. Bring to the heat again, now very low, and stir about one minute.</a:t>
            </a:r>
          </a:p>
          <a:p>
            <a:r>
              <a:rPr lang="en-US" dirty="0" smtClean="0"/>
              <a:t> 5. Remove from heat and distribute in individual bowls or deep dish.</a:t>
            </a:r>
          </a:p>
          <a:p>
            <a:r>
              <a:rPr lang="en-US" dirty="0" smtClean="0"/>
              <a:t> 6. Once cold, sprinkle with cinnamon. </a:t>
            </a:r>
            <a:endParaRPr lang="pt-PT" dirty="0"/>
          </a:p>
        </p:txBody>
      </p:sp>
      <p:sp>
        <p:nvSpPr>
          <p:cNvPr id="5" name="CaixaDeTexto 4"/>
          <p:cNvSpPr txBox="1"/>
          <p:nvPr/>
        </p:nvSpPr>
        <p:spPr>
          <a:xfrm>
            <a:off x="3563888" y="1340768"/>
            <a:ext cx="1800200" cy="369332"/>
          </a:xfrm>
          <a:prstGeom prst="rect">
            <a:avLst/>
          </a:prstGeom>
          <a:noFill/>
        </p:spPr>
        <p:txBody>
          <a:bodyPr wrap="square" rtlCol="0">
            <a:spAutoFit/>
          </a:bodyPr>
          <a:lstStyle/>
          <a:p>
            <a:r>
              <a:rPr lang="pt-PT" dirty="0" err="1">
                <a:solidFill>
                  <a:srgbClr val="FF0000"/>
                </a:solidFill>
                <a:latin typeface="Snap ITC" panose="04040A07060A02020202" pitchFamily="82" charset="0"/>
              </a:rPr>
              <a:t>sweet</a:t>
            </a:r>
            <a:r>
              <a:rPr lang="pt-PT" dirty="0">
                <a:solidFill>
                  <a:srgbClr val="FF0000"/>
                </a:solidFill>
                <a:latin typeface="Snap ITC" panose="04040A07060A02020202" pitchFamily="82" charset="0"/>
              </a:rPr>
              <a:t> rice </a:t>
            </a:r>
          </a:p>
        </p:txBody>
      </p:sp>
    </p:spTree>
    <p:extLst>
      <p:ext uri="{BB962C8B-B14F-4D97-AF65-F5344CB8AC3E}">
        <p14:creationId xmlns:p14="http://schemas.microsoft.com/office/powerpoint/2010/main" val="3107505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Rigor">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99</TotalTime>
  <Words>458</Words>
  <Application>Microsoft Office PowerPoint</Application>
  <PresentationFormat>Apresentação no Ecrã (4:3)</PresentationFormat>
  <Paragraphs>71</Paragraphs>
  <Slides>7</Slides>
  <Notes>0</Notes>
  <HiddenSlides>0</HiddenSlides>
  <MMClips>0</MMClips>
  <ScaleCrop>false</ScaleCrop>
  <HeadingPairs>
    <vt:vector size="4" baseType="variant">
      <vt:variant>
        <vt:lpstr>Tema</vt:lpstr>
      </vt:variant>
      <vt:variant>
        <vt:i4>1</vt:i4>
      </vt:variant>
      <vt:variant>
        <vt:lpstr>Títulos dos diapositivos</vt:lpstr>
      </vt:variant>
      <vt:variant>
        <vt:i4>7</vt:i4>
      </vt:variant>
    </vt:vector>
  </HeadingPairs>
  <TitlesOfParts>
    <vt:vector size="8" baseType="lpstr">
      <vt:lpstr>Alta costura</vt:lpstr>
      <vt:lpstr>Traditional christmas food in portugal</vt:lpstr>
      <vt:lpstr>   Desserts</vt:lpstr>
      <vt:lpstr>Apresentação do PowerPoint</vt:lpstr>
      <vt:lpstr>Apresentação do PowerPoint</vt:lpstr>
      <vt:lpstr>Apresentação do PowerPoint</vt:lpstr>
      <vt:lpstr>Apresentação do PowerPoint</vt:lpstr>
      <vt:lpstr>Apresentação do PowerPoint</vt:lpstr>
    </vt:vector>
  </TitlesOfParts>
  <Company>M. E. - GEPE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christmas food in portugal</dc:title>
  <dc:creator>beatriz</dc:creator>
  <cp:lastModifiedBy>BErequisicao</cp:lastModifiedBy>
  <cp:revision>11</cp:revision>
  <dcterms:created xsi:type="dcterms:W3CDTF">2019-11-11T15:44:51Z</dcterms:created>
  <dcterms:modified xsi:type="dcterms:W3CDTF">2019-12-03T16:24:09Z</dcterms:modified>
</cp:coreProperties>
</file>