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Source Code Pro"/>
      <p:regular r:id="rId14"/>
      <p:bold r:id="rId15"/>
      <p:italic r:id="rId16"/>
      <p:boldItalic r:id="rId17"/>
    </p:embeddedFont>
    <p:embeddedFont>
      <p:font typeface="Oswald"/>
      <p:regular r:id="rId18"/>
      <p:bold r:id="rId19"/>
    </p:embeddedFont>
    <p:embeddedFont>
      <p:font typeface="Barlow Semi Condensed"/>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BarlowSemiCondensed-regular.fntdata"/><Relationship Id="rId11" Type="http://schemas.openxmlformats.org/officeDocument/2006/relationships/slide" Target="slides/slide6.xml"/><Relationship Id="rId22" Type="http://schemas.openxmlformats.org/officeDocument/2006/relationships/font" Target="fonts/BarlowSemiCondensed-italic.fntdata"/><Relationship Id="rId10" Type="http://schemas.openxmlformats.org/officeDocument/2006/relationships/slide" Target="slides/slide5.xml"/><Relationship Id="rId21" Type="http://schemas.openxmlformats.org/officeDocument/2006/relationships/font" Target="fonts/BarlowSemiCondensed-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BarlowSemiCondensed-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SourceCodePro-bold.fntdata"/><Relationship Id="rId14" Type="http://schemas.openxmlformats.org/officeDocument/2006/relationships/font" Target="fonts/SourceCodePro-regular.fntdata"/><Relationship Id="rId17" Type="http://schemas.openxmlformats.org/officeDocument/2006/relationships/font" Target="fonts/SourceCodePro-boldItalic.fntdata"/><Relationship Id="rId16" Type="http://schemas.openxmlformats.org/officeDocument/2006/relationships/font" Target="fonts/SourceCodePro-italic.fntdata"/><Relationship Id="rId5" Type="http://schemas.openxmlformats.org/officeDocument/2006/relationships/notesMaster" Target="notesMasters/notesMaster1.xml"/><Relationship Id="rId19" Type="http://schemas.openxmlformats.org/officeDocument/2006/relationships/font" Target="fonts/Oswald-bold.fntdata"/><Relationship Id="rId6" Type="http://schemas.openxmlformats.org/officeDocument/2006/relationships/slide" Target="slides/slide1.xml"/><Relationship Id="rId18" Type="http://schemas.openxmlformats.org/officeDocument/2006/relationships/font" Target="fonts/Oswald-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2e73f0b4a1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2e73f0b4a1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2e73f0b4a1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2e73f0b4a1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2e73f0b4a1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2e73f0b4a1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2e73f0b4a1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2e73f0b4a1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2e73f0b4a1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2e73f0b4a1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2e73f0b4a1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2e73f0b4a1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2e73f0b4a1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2e73f0b4a1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10800000">
            <a:off x="4226100" y="2933550"/>
            <a:ext cx="691800" cy="388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5" y="0"/>
            <a:ext cx="9144000" cy="3124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411175" y="644300"/>
            <a:ext cx="8282400" cy="21090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
        <p:nvSpPr>
          <p:cNvPr id="13" name="Google Shape;13;p2"/>
          <p:cNvSpPr txBox="1"/>
          <p:nvPr>
            <p:ph idx="1" type="subTitle"/>
          </p:nvPr>
        </p:nvSpPr>
        <p:spPr>
          <a:xfrm>
            <a:off x="411175" y="3398250"/>
            <a:ext cx="8282400" cy="12606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cxnSp>
        <p:nvCxnSpPr>
          <p:cNvPr id="52" name="Google Shape;52;p11"/>
          <p:cNvCxnSpPr/>
          <p:nvPr/>
        </p:nvCxnSpPr>
        <p:spPr>
          <a:xfrm>
            <a:off x="413275" y="2988275"/>
            <a:ext cx="910500" cy="0"/>
          </a:xfrm>
          <a:prstGeom prst="straightConnector1">
            <a:avLst/>
          </a:prstGeom>
          <a:noFill/>
          <a:ln cap="flat" cmpd="sng" w="28575">
            <a:solidFill>
              <a:schemeClr val="dk1"/>
            </a:solidFill>
            <a:prstDash val="lgDash"/>
            <a:round/>
            <a:headEnd len="sm" w="sm" type="none"/>
            <a:tailEnd len="sm" w="sm" type="none"/>
          </a:ln>
        </p:spPr>
      </p:cxnSp>
      <p:sp>
        <p:nvSpPr>
          <p:cNvPr id="53" name="Google Shape;53;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54" name="Google Shape;54;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a:off x="0" y="1567350"/>
            <a:ext cx="9144000" cy="2008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430800" y="1889700"/>
            <a:ext cx="8282400" cy="15165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1" name="Google Shape;21;p4"/>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468825"/>
            <a:ext cx="8520600" cy="3099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cxnSp>
        <p:nvCxnSpPr>
          <p:cNvPr id="25" name="Google Shape;25;p5"/>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6" name="Google Shape;26;p5"/>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7" name="Google Shape;27;p5"/>
          <p:cNvSpPr txBox="1"/>
          <p:nvPr>
            <p:ph idx="1" type="body"/>
          </p:nvPr>
        </p:nvSpPr>
        <p:spPr>
          <a:xfrm>
            <a:off x="311700" y="1468825"/>
            <a:ext cx="3999900" cy="3099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468825"/>
            <a:ext cx="3999900" cy="3099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cxnSp>
        <p:nvCxnSpPr>
          <p:cNvPr id="34" name="Google Shape;34;p7"/>
          <p:cNvCxnSpPr/>
          <p:nvPr/>
        </p:nvCxnSpPr>
        <p:spPr>
          <a:xfrm>
            <a:off x="418675" y="1457787"/>
            <a:ext cx="614100" cy="0"/>
          </a:xfrm>
          <a:prstGeom prst="straightConnector1">
            <a:avLst/>
          </a:prstGeom>
          <a:noFill/>
          <a:ln cap="flat" cmpd="sng" w="19050">
            <a:solidFill>
              <a:schemeClr val="dk2"/>
            </a:solidFill>
            <a:prstDash val="lgDash"/>
            <a:round/>
            <a:headEnd len="sm" w="sm" type="none"/>
            <a:tailEnd len="sm" w="sm" type="none"/>
          </a:ln>
        </p:spPr>
      </p:cxnSp>
      <p:sp>
        <p:nvSpPr>
          <p:cNvPr id="35" name="Google Shape;35;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6" name="Google Shape;36;p7"/>
          <p:cNvSpPr txBox="1"/>
          <p:nvPr>
            <p:ph idx="1" type="body"/>
          </p:nvPr>
        </p:nvSpPr>
        <p:spPr>
          <a:xfrm>
            <a:off x="311700" y="1618204"/>
            <a:ext cx="2808000" cy="29508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8" name="Shape 38"/>
        <p:cNvGrpSpPr/>
        <p:nvPr/>
      </p:nvGrpSpPr>
      <p:grpSpPr>
        <a:xfrm>
          <a:off x="0" y="0"/>
          <a:ext cx="0" cy="0"/>
          <a:chOff x="0" y="0"/>
          <a:chExt cx="0" cy="0"/>
        </a:xfrm>
      </p:grpSpPr>
      <p:sp>
        <p:nvSpPr>
          <p:cNvPr id="39" name="Google Shape;39;p8"/>
          <p:cNvSpPr txBox="1"/>
          <p:nvPr>
            <p:ph type="title"/>
          </p:nvPr>
        </p:nvSpPr>
        <p:spPr>
          <a:xfrm>
            <a:off x="490250" y="528900"/>
            <a:ext cx="5678100" cy="40857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1"/>
        </a:solidFill>
      </p:bgPr>
    </p:bg>
    <p:spTree>
      <p:nvGrpSpPr>
        <p:cNvPr id="41" name="Shape 41"/>
        <p:cNvGrpSpPr/>
        <p:nvPr/>
      </p:nvGrpSpPr>
      <p:grpSpPr>
        <a:xfrm>
          <a:off x="0" y="0"/>
          <a:ext cx="0" cy="0"/>
          <a:chOff x="0" y="0"/>
          <a:chExt cx="0" cy="0"/>
        </a:xfrm>
      </p:grpSpPr>
      <p:sp>
        <p:nvSpPr>
          <p:cNvPr id="42" name="Google Shape;42;p9"/>
          <p:cNvSpPr/>
          <p:nvPr/>
        </p:nvSpPr>
        <p:spPr>
          <a:xfrm>
            <a:off x="4572000" y="17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577200" cy="0"/>
          </a:xfrm>
          <a:prstGeom prst="straightConnector1">
            <a:avLst/>
          </a:prstGeom>
          <a:noFill/>
          <a:ln cap="flat" cmpd="sng" w="19050">
            <a:solidFill>
              <a:schemeClr val="dk1"/>
            </a:solidFill>
            <a:prstDash val="lgDash"/>
            <a:round/>
            <a:headEnd len="sm" w="sm" type="none"/>
            <a:tailEnd len="sm" w="sm" type="none"/>
          </a:ln>
        </p:spPr>
      </p:cxnSp>
      <p:sp>
        <p:nvSpPr>
          <p:cNvPr id="44" name="Google Shape;44;p9"/>
          <p:cNvSpPr txBox="1"/>
          <p:nvPr>
            <p:ph type="title"/>
          </p:nvPr>
        </p:nvSpPr>
        <p:spPr>
          <a:xfrm>
            <a:off x="265500" y="1078750"/>
            <a:ext cx="4045200" cy="1789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p:txBody>
      </p:sp>
      <p:sp>
        <p:nvSpPr>
          <p:cNvPr id="45" name="Google Shape;45;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Font typeface="Oswald"/>
              <a:buNone/>
              <a:defRPr sz="2100">
                <a:latin typeface="Oswald"/>
                <a:ea typeface="Oswald"/>
                <a:cs typeface="Oswald"/>
                <a:sym typeface="Oswald"/>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dern-writer">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p:txBody>
      </p:sp>
      <p:sp>
        <p:nvSpPr>
          <p:cNvPr id="7" name="Google Shape;7;p1"/>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pt-P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411175" y="644300"/>
            <a:ext cx="8282400" cy="21090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pt-PT" sz="5000"/>
              <a:t>My Erasmus experience</a:t>
            </a:r>
            <a:endParaRPr sz="5000"/>
          </a:p>
        </p:txBody>
      </p:sp>
      <p:pic>
        <p:nvPicPr>
          <p:cNvPr id="63" name="Google Shape;63;p13"/>
          <p:cNvPicPr preferRelativeResize="0"/>
          <p:nvPr/>
        </p:nvPicPr>
        <p:blipFill rotWithShape="1">
          <a:blip r:embed="rId3">
            <a:alphaModFix/>
          </a:blip>
          <a:srcRect b="0" l="0" r="13171" t="0"/>
          <a:stretch/>
        </p:blipFill>
        <p:spPr>
          <a:xfrm>
            <a:off x="2161012" y="3397425"/>
            <a:ext cx="4661274" cy="1533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pt-PT"/>
              <a:t>Introduction</a:t>
            </a:r>
            <a:endParaRPr/>
          </a:p>
        </p:txBody>
      </p:sp>
      <p:sp>
        <p:nvSpPr>
          <p:cNvPr id="69" name="Google Shape;69;p14"/>
          <p:cNvSpPr txBox="1"/>
          <p:nvPr>
            <p:ph idx="1" type="body"/>
          </p:nvPr>
        </p:nvSpPr>
        <p:spPr>
          <a:xfrm>
            <a:off x="311700" y="1468825"/>
            <a:ext cx="8520600" cy="3099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pt-PT" sz="2000">
                <a:solidFill>
                  <a:srgbClr val="000000"/>
                </a:solidFill>
                <a:latin typeface="Oswald"/>
                <a:ea typeface="Oswald"/>
                <a:cs typeface="Oswald"/>
                <a:sym typeface="Oswald"/>
              </a:rPr>
              <a:t>Erasmus is a fun and </a:t>
            </a:r>
            <a:r>
              <a:rPr lang="pt-PT" sz="2000">
                <a:solidFill>
                  <a:srgbClr val="000000"/>
                </a:solidFill>
                <a:latin typeface="Oswald"/>
                <a:ea typeface="Oswald"/>
                <a:cs typeface="Oswald"/>
                <a:sym typeface="Oswald"/>
              </a:rPr>
              <a:t>learning full</a:t>
            </a:r>
            <a:r>
              <a:rPr lang="pt-PT" sz="2000">
                <a:solidFill>
                  <a:srgbClr val="000000"/>
                </a:solidFill>
                <a:latin typeface="Oswald"/>
                <a:ea typeface="Oswald"/>
                <a:cs typeface="Oswald"/>
                <a:sym typeface="Oswald"/>
              </a:rPr>
              <a:t> experience, having the </a:t>
            </a:r>
            <a:r>
              <a:rPr lang="pt-PT" sz="2000">
                <a:solidFill>
                  <a:srgbClr val="000000"/>
                </a:solidFill>
                <a:latin typeface="Oswald"/>
                <a:ea typeface="Oswald"/>
                <a:cs typeface="Oswald"/>
                <a:sym typeface="Oswald"/>
              </a:rPr>
              <a:t>opportunity</a:t>
            </a:r>
            <a:r>
              <a:rPr lang="pt-PT" sz="2000">
                <a:solidFill>
                  <a:srgbClr val="000000"/>
                </a:solidFill>
                <a:latin typeface="Oswald"/>
                <a:ea typeface="Oswald"/>
                <a:cs typeface="Oswald"/>
                <a:sym typeface="Oswald"/>
              </a:rPr>
              <a:t> to learn new languages and cultures is great and within these slides i will share my own </a:t>
            </a:r>
            <a:r>
              <a:rPr lang="pt-PT" sz="2000">
                <a:solidFill>
                  <a:srgbClr val="000000"/>
                </a:solidFill>
                <a:latin typeface="Oswald"/>
                <a:ea typeface="Oswald"/>
                <a:cs typeface="Oswald"/>
                <a:sym typeface="Oswald"/>
              </a:rPr>
              <a:t>feelings</a:t>
            </a:r>
            <a:r>
              <a:rPr lang="pt-PT" sz="2000">
                <a:solidFill>
                  <a:srgbClr val="000000"/>
                </a:solidFill>
                <a:latin typeface="Oswald"/>
                <a:ea typeface="Oswald"/>
                <a:cs typeface="Oswald"/>
                <a:sym typeface="Oswald"/>
              </a:rPr>
              <a:t> and experiences that i lived during this week! </a:t>
            </a:r>
            <a:endParaRPr sz="2000">
              <a:solidFill>
                <a:srgbClr val="000000"/>
              </a:solidFill>
              <a:latin typeface="Oswald"/>
              <a:ea typeface="Oswald"/>
              <a:cs typeface="Oswald"/>
              <a:sym typeface="Oswa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pt-PT"/>
              <a:t>Day 1- Monday</a:t>
            </a:r>
            <a:endParaRPr/>
          </a:p>
        </p:txBody>
      </p:sp>
      <p:sp>
        <p:nvSpPr>
          <p:cNvPr id="75" name="Google Shape;75;p15"/>
          <p:cNvSpPr txBox="1"/>
          <p:nvPr>
            <p:ph idx="1" type="body"/>
          </p:nvPr>
        </p:nvSpPr>
        <p:spPr>
          <a:xfrm>
            <a:off x="311700" y="1468825"/>
            <a:ext cx="5715900" cy="3099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pt-PT" sz="2000">
                <a:solidFill>
                  <a:srgbClr val="000000"/>
                </a:solidFill>
                <a:latin typeface="Oswald"/>
                <a:ea typeface="Oswald"/>
                <a:cs typeface="Oswald"/>
                <a:sym typeface="Oswald"/>
              </a:rPr>
              <a:t>On monday we had a picnic in the city park of </a:t>
            </a:r>
            <a:r>
              <a:rPr lang="pt-PT" sz="2000">
                <a:solidFill>
                  <a:srgbClr val="000000"/>
                </a:solidFill>
                <a:latin typeface="Oswald"/>
                <a:ea typeface="Oswald"/>
                <a:cs typeface="Oswald"/>
                <a:sym typeface="Oswald"/>
              </a:rPr>
              <a:t>póvoa</a:t>
            </a:r>
            <a:r>
              <a:rPr lang="pt-PT" sz="2000">
                <a:solidFill>
                  <a:srgbClr val="000000"/>
                </a:solidFill>
                <a:latin typeface="Oswald"/>
                <a:ea typeface="Oswald"/>
                <a:cs typeface="Oswald"/>
                <a:sym typeface="Oswald"/>
              </a:rPr>
              <a:t> de varzim with the newcomers and we all shared food with each other. </a:t>
            </a:r>
            <a:endParaRPr sz="2000">
              <a:solidFill>
                <a:srgbClr val="000000"/>
              </a:solidFill>
              <a:latin typeface="Oswald"/>
              <a:ea typeface="Oswald"/>
              <a:cs typeface="Oswald"/>
              <a:sym typeface="Oswald"/>
            </a:endParaRPr>
          </a:p>
          <a:p>
            <a:pPr indent="0" lvl="0" marL="0" rtl="0" algn="l">
              <a:spcBef>
                <a:spcPts val="2100"/>
              </a:spcBef>
              <a:spcAft>
                <a:spcPts val="0"/>
              </a:spcAft>
              <a:buNone/>
            </a:pPr>
            <a:r>
              <a:rPr lang="pt-PT" sz="2000">
                <a:solidFill>
                  <a:srgbClr val="000000"/>
                </a:solidFill>
                <a:latin typeface="Oswald"/>
                <a:ea typeface="Oswald"/>
                <a:cs typeface="Oswald"/>
                <a:sym typeface="Oswald"/>
              </a:rPr>
              <a:t>We played our traditional games with them and sang traditional songs from every country.</a:t>
            </a:r>
            <a:endParaRPr sz="2000">
              <a:solidFill>
                <a:srgbClr val="000000"/>
              </a:solidFill>
              <a:latin typeface="Oswald"/>
              <a:ea typeface="Oswald"/>
              <a:cs typeface="Oswald"/>
              <a:sym typeface="Oswald"/>
            </a:endParaRPr>
          </a:p>
          <a:p>
            <a:pPr indent="0" lvl="0" marL="0" marR="38100" rtl="0" algn="l">
              <a:lnSpc>
                <a:spcPct val="128571"/>
              </a:lnSpc>
              <a:spcBef>
                <a:spcPts val="2100"/>
              </a:spcBef>
              <a:spcAft>
                <a:spcPts val="0"/>
              </a:spcAft>
              <a:buNone/>
            </a:pPr>
            <a:r>
              <a:rPr lang="pt-PT" sz="2000">
                <a:solidFill>
                  <a:srgbClr val="000000"/>
                </a:solidFill>
                <a:latin typeface="Oswald"/>
                <a:ea typeface="Oswald"/>
                <a:cs typeface="Oswald"/>
                <a:sym typeface="Oswald"/>
              </a:rPr>
              <a:t>This made us know each other better and even make some new friends </a:t>
            </a:r>
            <a:endParaRPr sz="2000">
              <a:solidFill>
                <a:srgbClr val="000000"/>
              </a:solidFill>
              <a:latin typeface="Barlow Semi Condensed"/>
              <a:ea typeface="Barlow Semi Condensed"/>
              <a:cs typeface="Barlow Semi Condensed"/>
              <a:sym typeface="Barlow Semi Condensed"/>
            </a:endParaRPr>
          </a:p>
        </p:txBody>
      </p:sp>
      <p:pic>
        <p:nvPicPr>
          <p:cNvPr id="76" name="Google Shape;76;p15"/>
          <p:cNvPicPr preferRelativeResize="0"/>
          <p:nvPr/>
        </p:nvPicPr>
        <p:blipFill>
          <a:blip r:embed="rId3">
            <a:alphaModFix/>
          </a:blip>
          <a:stretch>
            <a:fillRect/>
          </a:stretch>
        </p:blipFill>
        <p:spPr>
          <a:xfrm>
            <a:off x="6302550" y="2129750"/>
            <a:ext cx="2487499" cy="1398824"/>
          </a:xfrm>
          <a:prstGeom prst="rect">
            <a:avLst/>
          </a:prstGeom>
          <a:noFill/>
          <a:ln cap="flat" cmpd="sng" w="38100">
            <a:solidFill>
              <a:srgbClr val="373C3F"/>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pt-PT"/>
              <a:t>Day 2-Tuesday</a:t>
            </a:r>
            <a:endParaRPr/>
          </a:p>
        </p:txBody>
      </p:sp>
      <p:sp>
        <p:nvSpPr>
          <p:cNvPr id="82" name="Google Shape;82;p16"/>
          <p:cNvSpPr txBox="1"/>
          <p:nvPr>
            <p:ph idx="1" type="body"/>
          </p:nvPr>
        </p:nvSpPr>
        <p:spPr>
          <a:xfrm>
            <a:off x="311700" y="1468825"/>
            <a:ext cx="8520600" cy="3099900"/>
          </a:xfrm>
          <a:prstGeom prst="rect">
            <a:avLst/>
          </a:prstGeom>
        </p:spPr>
        <p:txBody>
          <a:bodyPr anchorCtr="0" anchor="t" bIns="91425" lIns="91425" spcFirstLastPara="1" rIns="91425" wrap="square" tIns="91425">
            <a:normAutofit/>
          </a:bodyPr>
          <a:lstStyle/>
          <a:p>
            <a:pPr indent="0" lvl="0" marL="0" rtl="0" algn="l">
              <a:spcBef>
                <a:spcPts val="0"/>
              </a:spcBef>
              <a:spcAft>
                <a:spcPts val="2100"/>
              </a:spcAft>
              <a:buNone/>
            </a:pPr>
            <a:r>
              <a:rPr lang="pt-PT" sz="2000">
                <a:solidFill>
                  <a:srgbClr val="000000"/>
                </a:solidFill>
                <a:latin typeface="Oswald"/>
                <a:ea typeface="Oswald"/>
                <a:cs typeface="Oswald"/>
                <a:sym typeface="Oswald"/>
              </a:rPr>
              <a:t>We went to our municipal market and tasted traditional dishes from our city: Sardine rice and bread with codfish, i really enjoyed the food even though </a:t>
            </a:r>
            <a:r>
              <a:rPr lang="pt-PT" sz="2000">
                <a:solidFill>
                  <a:srgbClr val="000000"/>
                </a:solidFill>
                <a:latin typeface="Oswald"/>
                <a:ea typeface="Oswald"/>
                <a:cs typeface="Oswald"/>
                <a:sym typeface="Oswald"/>
              </a:rPr>
              <a:t>i'm</a:t>
            </a:r>
            <a:r>
              <a:rPr lang="pt-PT" sz="2000">
                <a:solidFill>
                  <a:srgbClr val="000000"/>
                </a:solidFill>
                <a:latin typeface="Oswald"/>
                <a:ea typeface="Oswald"/>
                <a:cs typeface="Oswald"/>
                <a:sym typeface="Oswald"/>
              </a:rPr>
              <a:t> not a big fan of fish. After that we went to the Town Hall and the vice-president told us about the story of our beautiful city. In the afternoon we had a very relaxing mindfulness session while eating </a:t>
            </a:r>
            <a:r>
              <a:rPr lang="pt-PT" sz="2000">
                <a:solidFill>
                  <a:srgbClr val="000000"/>
                </a:solidFill>
                <a:latin typeface="Oswald"/>
                <a:ea typeface="Oswald"/>
                <a:cs typeface="Oswald"/>
                <a:sym typeface="Oswald"/>
              </a:rPr>
              <a:t>m&amp;m's</a:t>
            </a:r>
            <a:r>
              <a:rPr lang="pt-PT" sz="2000">
                <a:solidFill>
                  <a:srgbClr val="000000"/>
                </a:solidFill>
                <a:latin typeface="Oswald"/>
                <a:ea typeface="Oswald"/>
                <a:cs typeface="Oswald"/>
                <a:sym typeface="Oswald"/>
              </a:rPr>
              <a:t>!</a:t>
            </a:r>
            <a:endParaRPr sz="2000">
              <a:solidFill>
                <a:srgbClr val="000000"/>
              </a:solidFill>
              <a:latin typeface="Oswald"/>
              <a:ea typeface="Oswald"/>
              <a:cs typeface="Oswald"/>
              <a:sym typeface="Oswald"/>
            </a:endParaRPr>
          </a:p>
        </p:txBody>
      </p:sp>
      <p:pic>
        <p:nvPicPr>
          <p:cNvPr id="83" name="Google Shape;83;p16"/>
          <p:cNvPicPr preferRelativeResize="0"/>
          <p:nvPr/>
        </p:nvPicPr>
        <p:blipFill>
          <a:blip r:embed="rId3">
            <a:alphaModFix/>
          </a:blip>
          <a:stretch>
            <a:fillRect/>
          </a:stretch>
        </p:blipFill>
        <p:spPr>
          <a:xfrm>
            <a:off x="2752574" y="3039475"/>
            <a:ext cx="3389074" cy="1905825"/>
          </a:xfrm>
          <a:prstGeom prst="rect">
            <a:avLst/>
          </a:prstGeom>
          <a:noFill/>
          <a:ln cap="flat" cmpd="sng" w="38100">
            <a:solidFill>
              <a:srgbClr val="373C3F"/>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pt-PT"/>
              <a:t>Day 3-wednesday</a:t>
            </a:r>
            <a:endParaRPr/>
          </a:p>
        </p:txBody>
      </p:sp>
      <p:sp>
        <p:nvSpPr>
          <p:cNvPr id="89" name="Google Shape;89;p17"/>
          <p:cNvSpPr txBox="1"/>
          <p:nvPr>
            <p:ph idx="1" type="body"/>
          </p:nvPr>
        </p:nvSpPr>
        <p:spPr>
          <a:xfrm>
            <a:off x="311700" y="1468825"/>
            <a:ext cx="8520600" cy="3099900"/>
          </a:xfrm>
          <a:prstGeom prst="rect">
            <a:avLst/>
          </a:prstGeom>
        </p:spPr>
        <p:txBody>
          <a:bodyPr anchorCtr="0" anchor="t" bIns="91425" lIns="91425" spcFirstLastPara="1" rIns="91425" wrap="square" tIns="91425">
            <a:normAutofit/>
          </a:bodyPr>
          <a:lstStyle/>
          <a:p>
            <a:pPr indent="0" lvl="0" marL="0" rtl="0" algn="l">
              <a:spcBef>
                <a:spcPts val="0"/>
              </a:spcBef>
              <a:spcAft>
                <a:spcPts val="2100"/>
              </a:spcAft>
              <a:buNone/>
            </a:pPr>
            <a:r>
              <a:rPr lang="pt-PT" sz="2000">
                <a:solidFill>
                  <a:srgbClr val="000000"/>
                </a:solidFill>
                <a:latin typeface="Oswald"/>
                <a:ea typeface="Oswald"/>
                <a:cs typeface="Oswald"/>
                <a:sym typeface="Oswald"/>
              </a:rPr>
              <a:t>We started the day by entering the metro in Póvoa de Varzim and we went to Porto. When we reached our destination we went through the historic center to the Lello library. In the library some of us bought a book and others just walked around. Then we went to the </a:t>
            </a:r>
            <a:r>
              <a:rPr lang="pt-PT" sz="2000">
                <a:solidFill>
                  <a:srgbClr val="000000"/>
                </a:solidFill>
                <a:latin typeface="Oswald"/>
                <a:ea typeface="Oswald"/>
                <a:cs typeface="Oswald"/>
                <a:sym typeface="Oswald"/>
              </a:rPr>
              <a:t>restaurant </a:t>
            </a:r>
            <a:r>
              <a:rPr lang="pt-PT" sz="2000">
                <a:solidFill>
                  <a:srgbClr val="000000"/>
                </a:solidFill>
                <a:latin typeface="Oswald"/>
                <a:ea typeface="Oswald"/>
                <a:cs typeface="Oswald"/>
                <a:sym typeface="Oswald"/>
              </a:rPr>
              <a:t>called “N´o mercado” to eat some really good pizza!</a:t>
            </a:r>
            <a:endParaRPr sz="2000">
              <a:latin typeface="Oswald"/>
              <a:ea typeface="Oswald"/>
              <a:cs typeface="Oswald"/>
              <a:sym typeface="Oswald"/>
            </a:endParaRPr>
          </a:p>
        </p:txBody>
      </p:sp>
      <p:pic>
        <p:nvPicPr>
          <p:cNvPr id="90" name="Google Shape;90;p17"/>
          <p:cNvPicPr preferRelativeResize="0"/>
          <p:nvPr/>
        </p:nvPicPr>
        <p:blipFill>
          <a:blip r:embed="rId3">
            <a:alphaModFix/>
          </a:blip>
          <a:stretch>
            <a:fillRect/>
          </a:stretch>
        </p:blipFill>
        <p:spPr>
          <a:xfrm>
            <a:off x="3109887" y="3013749"/>
            <a:ext cx="2924225" cy="1945575"/>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pt-PT"/>
              <a:t>Day 4-Thursday</a:t>
            </a:r>
            <a:endParaRPr/>
          </a:p>
        </p:txBody>
      </p:sp>
      <p:sp>
        <p:nvSpPr>
          <p:cNvPr id="96" name="Google Shape;96;p18"/>
          <p:cNvSpPr txBox="1"/>
          <p:nvPr>
            <p:ph idx="1" type="body"/>
          </p:nvPr>
        </p:nvSpPr>
        <p:spPr>
          <a:xfrm>
            <a:off x="311700" y="1468825"/>
            <a:ext cx="8520600" cy="3099900"/>
          </a:xfrm>
          <a:prstGeom prst="rect">
            <a:avLst/>
          </a:prstGeom>
        </p:spPr>
        <p:txBody>
          <a:bodyPr anchorCtr="0" anchor="t" bIns="91425" lIns="91425" spcFirstLastPara="1" rIns="91425" wrap="square" tIns="91425">
            <a:normAutofit fontScale="25000"/>
          </a:bodyPr>
          <a:lstStyle/>
          <a:p>
            <a:pPr indent="0" lvl="0" marL="0" rtl="0" algn="l">
              <a:lnSpc>
                <a:spcPct val="100000"/>
              </a:lnSpc>
              <a:spcBef>
                <a:spcPts val="0"/>
              </a:spcBef>
              <a:spcAft>
                <a:spcPts val="0"/>
              </a:spcAft>
              <a:buNone/>
            </a:pPr>
            <a:r>
              <a:rPr lang="pt-PT" sz="8000">
                <a:solidFill>
                  <a:srgbClr val="000000"/>
                </a:solidFill>
                <a:latin typeface="Oswald"/>
                <a:ea typeface="Oswald"/>
                <a:cs typeface="Oswald"/>
                <a:sym typeface="Oswald"/>
              </a:rPr>
              <a:t>On Thursday we went to </a:t>
            </a:r>
            <a:r>
              <a:rPr lang="pt-PT" sz="8000">
                <a:solidFill>
                  <a:srgbClr val="000000"/>
                </a:solidFill>
                <a:latin typeface="Oswald"/>
                <a:ea typeface="Oswald"/>
                <a:cs typeface="Oswald"/>
                <a:sym typeface="Oswald"/>
              </a:rPr>
              <a:t>Vila do Conde where we divided into two groups: one went canoeing and the other one visited the “nau” and the Alfandega Régia.</a:t>
            </a:r>
            <a:endParaRPr sz="8000">
              <a:solidFill>
                <a:srgbClr val="000000"/>
              </a:solidFill>
              <a:latin typeface="Oswald"/>
              <a:ea typeface="Oswald"/>
              <a:cs typeface="Oswald"/>
              <a:sym typeface="Oswald"/>
            </a:endParaRPr>
          </a:p>
          <a:p>
            <a:pPr indent="0" lvl="0" marL="0" rtl="0" algn="l">
              <a:lnSpc>
                <a:spcPct val="100000"/>
              </a:lnSpc>
              <a:spcBef>
                <a:spcPts val="1200"/>
              </a:spcBef>
              <a:spcAft>
                <a:spcPts val="0"/>
              </a:spcAft>
              <a:buNone/>
            </a:pPr>
            <a:r>
              <a:rPr lang="pt-PT" sz="8000">
                <a:solidFill>
                  <a:srgbClr val="000000"/>
                </a:solidFill>
                <a:latin typeface="Oswald"/>
                <a:ea typeface="Oswald"/>
                <a:cs typeface="Oswald"/>
                <a:sym typeface="Oswald"/>
              </a:rPr>
              <a:t>We all had lunch at the restaurant of Anastácia´s parents a fellow portuguese student.</a:t>
            </a:r>
            <a:endParaRPr sz="8000">
              <a:solidFill>
                <a:srgbClr val="000000"/>
              </a:solidFill>
              <a:latin typeface="Oswald"/>
              <a:ea typeface="Oswald"/>
              <a:cs typeface="Oswald"/>
              <a:sym typeface="Oswald"/>
            </a:endParaRPr>
          </a:p>
          <a:p>
            <a:pPr indent="0" lvl="0" marL="0" rtl="0" algn="l">
              <a:lnSpc>
                <a:spcPct val="100000"/>
              </a:lnSpc>
              <a:spcBef>
                <a:spcPts val="0"/>
              </a:spcBef>
              <a:spcAft>
                <a:spcPts val="0"/>
              </a:spcAft>
              <a:buNone/>
            </a:pPr>
            <a:r>
              <a:rPr lang="pt-PT" sz="8000">
                <a:solidFill>
                  <a:srgbClr val="000000"/>
                </a:solidFill>
                <a:latin typeface="Oswald"/>
                <a:ea typeface="Oswald"/>
                <a:cs typeface="Oswald"/>
                <a:sym typeface="Oswald"/>
              </a:rPr>
              <a:t>After that lunch, we went boating.</a:t>
            </a:r>
            <a:endParaRPr sz="8000">
              <a:solidFill>
                <a:srgbClr val="000000"/>
              </a:solidFill>
              <a:latin typeface="Oswald"/>
              <a:ea typeface="Oswald"/>
              <a:cs typeface="Oswald"/>
              <a:sym typeface="Oswald"/>
            </a:endParaRPr>
          </a:p>
          <a:p>
            <a:pPr indent="0" lvl="0" marL="0" rtl="0" algn="l">
              <a:lnSpc>
                <a:spcPct val="100000"/>
              </a:lnSpc>
              <a:spcBef>
                <a:spcPts val="2100"/>
              </a:spcBef>
              <a:spcAft>
                <a:spcPts val="0"/>
              </a:spcAft>
              <a:buNone/>
            </a:pPr>
            <a:r>
              <a:t/>
            </a:r>
            <a:endParaRPr sz="6150">
              <a:solidFill>
                <a:srgbClr val="000000"/>
              </a:solidFill>
              <a:latin typeface="Oswald"/>
              <a:ea typeface="Oswald"/>
              <a:cs typeface="Oswald"/>
              <a:sym typeface="Oswald"/>
            </a:endParaRPr>
          </a:p>
          <a:p>
            <a:pPr indent="0" lvl="0" marL="0" rtl="0" algn="l">
              <a:lnSpc>
                <a:spcPct val="115000"/>
              </a:lnSpc>
              <a:spcBef>
                <a:spcPts val="2100"/>
              </a:spcBef>
              <a:spcAft>
                <a:spcPts val="0"/>
              </a:spcAft>
              <a:buNone/>
            </a:pPr>
            <a:r>
              <a:t/>
            </a:r>
            <a:endParaRPr sz="2000">
              <a:solidFill>
                <a:srgbClr val="000000"/>
              </a:solidFill>
              <a:latin typeface="Oswald"/>
              <a:ea typeface="Oswald"/>
              <a:cs typeface="Oswald"/>
              <a:sym typeface="Oswald"/>
            </a:endParaRPr>
          </a:p>
          <a:p>
            <a:pPr indent="0" lvl="0" marL="0" rtl="0" algn="l">
              <a:spcBef>
                <a:spcPts val="2100"/>
              </a:spcBef>
              <a:spcAft>
                <a:spcPts val="0"/>
              </a:spcAft>
              <a:buNone/>
            </a:pPr>
            <a:r>
              <a:t/>
            </a:r>
            <a:endParaRPr sz="2000">
              <a:solidFill>
                <a:srgbClr val="000000"/>
              </a:solidFill>
              <a:latin typeface="Oswald"/>
              <a:ea typeface="Oswald"/>
              <a:cs typeface="Oswald"/>
              <a:sym typeface="Oswald"/>
            </a:endParaRPr>
          </a:p>
          <a:p>
            <a:pPr indent="0" lvl="0" marL="0" rtl="0" algn="l">
              <a:spcBef>
                <a:spcPts val="1200"/>
              </a:spcBef>
              <a:spcAft>
                <a:spcPts val="1200"/>
              </a:spcAft>
              <a:buNone/>
            </a:pPr>
            <a:r>
              <a:t/>
            </a:r>
            <a:endParaRPr/>
          </a:p>
        </p:txBody>
      </p:sp>
      <p:pic>
        <p:nvPicPr>
          <p:cNvPr id="97" name="Google Shape;97;p18"/>
          <p:cNvPicPr preferRelativeResize="0"/>
          <p:nvPr/>
        </p:nvPicPr>
        <p:blipFill>
          <a:blip r:embed="rId3">
            <a:alphaModFix/>
          </a:blip>
          <a:stretch>
            <a:fillRect/>
          </a:stretch>
        </p:blipFill>
        <p:spPr>
          <a:xfrm>
            <a:off x="5614858" y="3242325"/>
            <a:ext cx="2360765" cy="1770574"/>
          </a:xfrm>
          <a:prstGeom prst="rect">
            <a:avLst/>
          </a:prstGeom>
          <a:noFill/>
          <a:ln cap="flat" cmpd="sng" w="38100">
            <a:solidFill>
              <a:srgbClr val="E4D6A6"/>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pt-PT"/>
              <a:t>Day 5- Friday</a:t>
            </a:r>
            <a:endParaRPr/>
          </a:p>
        </p:txBody>
      </p:sp>
      <p:sp>
        <p:nvSpPr>
          <p:cNvPr id="103" name="Google Shape;103;p19"/>
          <p:cNvSpPr txBox="1"/>
          <p:nvPr>
            <p:ph idx="1" type="body"/>
          </p:nvPr>
        </p:nvSpPr>
        <p:spPr>
          <a:xfrm>
            <a:off x="161850" y="1408450"/>
            <a:ext cx="6689400" cy="3855600"/>
          </a:xfrm>
          <a:prstGeom prst="rect">
            <a:avLst/>
          </a:prstGeom>
        </p:spPr>
        <p:txBody>
          <a:bodyPr anchorCtr="0" anchor="t" bIns="91425" lIns="91425" spcFirstLastPara="1" rIns="91425" wrap="square" tIns="91425">
            <a:normAutofit/>
          </a:bodyPr>
          <a:lstStyle/>
          <a:p>
            <a:pPr indent="0" lvl="0" marL="0" marR="38100" rtl="0" algn="l">
              <a:lnSpc>
                <a:spcPct val="128571"/>
              </a:lnSpc>
              <a:spcBef>
                <a:spcPts val="0"/>
              </a:spcBef>
              <a:spcAft>
                <a:spcPts val="0"/>
              </a:spcAft>
              <a:buNone/>
            </a:pPr>
            <a:r>
              <a:rPr lang="pt-PT" sz="2000">
                <a:solidFill>
                  <a:srgbClr val="000000"/>
                </a:solidFill>
                <a:latin typeface="Oswald"/>
                <a:ea typeface="Oswald"/>
                <a:cs typeface="Oswald"/>
                <a:sym typeface="Oswald"/>
              </a:rPr>
              <a:t>I personally wasn't here because i went on another activity that i tough was important but </a:t>
            </a:r>
            <a:r>
              <a:rPr lang="pt-PT" sz="2000">
                <a:solidFill>
                  <a:srgbClr val="000000"/>
                </a:solidFill>
                <a:latin typeface="Oswald"/>
                <a:ea typeface="Oswald"/>
                <a:cs typeface="Oswald"/>
                <a:sym typeface="Oswald"/>
              </a:rPr>
              <a:t>basically everyone said their goodbyes and received their diplomas</a:t>
            </a:r>
            <a:endParaRPr sz="2000">
              <a:solidFill>
                <a:srgbClr val="000000"/>
              </a:solidFill>
              <a:latin typeface="Oswald"/>
              <a:ea typeface="Oswald"/>
              <a:cs typeface="Oswald"/>
              <a:sym typeface="Oswald"/>
            </a:endParaRPr>
          </a:p>
          <a:p>
            <a:pPr indent="0" lvl="0" marL="0" marR="38100" rtl="0" algn="l">
              <a:lnSpc>
                <a:spcPct val="128571"/>
              </a:lnSpc>
              <a:spcBef>
                <a:spcPts val="0"/>
              </a:spcBef>
              <a:spcAft>
                <a:spcPts val="0"/>
              </a:spcAft>
              <a:buNone/>
            </a:pPr>
            <a:r>
              <a:rPr lang="pt-PT" sz="2100">
                <a:solidFill>
                  <a:srgbClr val="000000"/>
                </a:solidFill>
                <a:latin typeface="Oswald"/>
                <a:ea typeface="Oswald"/>
                <a:cs typeface="Oswald"/>
                <a:sym typeface="Oswald"/>
              </a:rPr>
              <a:t> </a:t>
            </a:r>
            <a:endParaRPr sz="2100">
              <a:solidFill>
                <a:srgbClr val="202124"/>
              </a:solidFill>
              <a:latin typeface="Oswald"/>
              <a:ea typeface="Oswald"/>
              <a:cs typeface="Oswald"/>
              <a:sym typeface="Oswald"/>
            </a:endParaRPr>
          </a:p>
          <a:p>
            <a:pPr indent="0" lvl="0" marL="0" rtl="0" algn="l">
              <a:spcBef>
                <a:spcPts val="0"/>
              </a:spcBef>
              <a:spcAft>
                <a:spcPts val="0"/>
              </a:spcAft>
              <a:buNone/>
            </a:pPr>
            <a:r>
              <a:t/>
            </a:r>
            <a:endParaRPr sz="4200">
              <a:solidFill>
                <a:srgbClr val="202124"/>
              </a:solidFill>
              <a:latin typeface="Oswald"/>
              <a:ea typeface="Oswald"/>
              <a:cs typeface="Oswald"/>
              <a:sym typeface="Oswald"/>
            </a:endParaRPr>
          </a:p>
          <a:p>
            <a:pPr indent="0" lvl="0" marL="0" marR="38100" rtl="0" algn="l">
              <a:lnSpc>
                <a:spcPct val="128571"/>
              </a:lnSpc>
              <a:spcBef>
                <a:spcPts val="2100"/>
              </a:spcBef>
              <a:spcAft>
                <a:spcPts val="0"/>
              </a:spcAft>
              <a:buNone/>
            </a:pPr>
            <a:r>
              <a:rPr lang="pt-PT" sz="2000">
                <a:solidFill>
                  <a:srgbClr val="000000"/>
                </a:solidFill>
                <a:latin typeface="Oswald"/>
                <a:ea typeface="Oswald"/>
                <a:cs typeface="Oswald"/>
                <a:sym typeface="Oswald"/>
              </a:rPr>
              <a:t> </a:t>
            </a:r>
            <a:endParaRPr sz="2000">
              <a:solidFill>
                <a:srgbClr val="000000"/>
              </a:solidFill>
              <a:latin typeface="Oswald"/>
              <a:ea typeface="Oswald"/>
              <a:cs typeface="Oswald"/>
              <a:sym typeface="Oswald"/>
            </a:endParaRPr>
          </a:p>
          <a:p>
            <a:pPr indent="0" lvl="0" marL="0" rtl="0" algn="l">
              <a:spcBef>
                <a:spcPts val="0"/>
              </a:spcBef>
              <a:spcAft>
                <a:spcPts val="1200"/>
              </a:spcAft>
              <a:buNone/>
            </a:pPr>
            <a:r>
              <a:t/>
            </a:r>
            <a:endParaRPr/>
          </a:p>
        </p:txBody>
      </p:sp>
      <p:pic>
        <p:nvPicPr>
          <p:cNvPr id="104" name="Google Shape;104;p19"/>
          <p:cNvPicPr preferRelativeResize="0"/>
          <p:nvPr/>
        </p:nvPicPr>
        <p:blipFill>
          <a:blip r:embed="rId3">
            <a:alphaModFix/>
          </a:blip>
          <a:stretch>
            <a:fillRect/>
          </a:stretch>
        </p:blipFill>
        <p:spPr>
          <a:xfrm>
            <a:off x="2660649" y="2429925"/>
            <a:ext cx="3822700" cy="2438125"/>
          </a:xfrm>
          <a:prstGeom prst="rect">
            <a:avLst/>
          </a:prstGeom>
          <a:noFill/>
          <a:ln cap="flat" cmpd="sng" w="38100">
            <a:solidFill>
              <a:srgbClr val="373C3F"/>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pt-PT" sz="5000"/>
              <a:t>The end</a:t>
            </a:r>
            <a:endParaRPr sz="5000"/>
          </a:p>
        </p:txBody>
      </p:sp>
      <p:pic>
        <p:nvPicPr>
          <p:cNvPr id="110" name="Google Shape;110;p20"/>
          <p:cNvPicPr preferRelativeResize="0"/>
          <p:nvPr/>
        </p:nvPicPr>
        <p:blipFill>
          <a:blip r:embed="rId3">
            <a:alphaModFix/>
          </a:blip>
          <a:stretch>
            <a:fillRect/>
          </a:stretch>
        </p:blipFill>
        <p:spPr>
          <a:xfrm>
            <a:off x="2280400" y="1306325"/>
            <a:ext cx="4673649" cy="3505252"/>
          </a:xfrm>
          <a:prstGeom prst="rect">
            <a:avLst/>
          </a:prstGeom>
          <a:noFill/>
          <a:ln cap="flat" cmpd="sng" w="38100">
            <a:solidFill>
              <a:srgbClr val="373C3F"/>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0838F"/>
      </a:accent5>
      <a:accent6>
        <a:srgbClr val="F8E71C"/>
      </a:accent6>
      <a:hlink>
        <a:srgbClr val="00838F"/>
      </a:hlink>
      <a:folHlink>
        <a:srgbClr val="0083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