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6" r:id="rId2"/>
    <p:sldId id="259" r:id="rId3"/>
    <p:sldId id="313" r:id="rId4"/>
    <p:sldId id="320" r:id="rId5"/>
    <p:sldId id="308" r:id="rId6"/>
    <p:sldId id="317" r:id="rId7"/>
    <p:sldId id="307" r:id="rId8"/>
    <p:sldId id="267" r:id="rId9"/>
    <p:sldId id="270" r:id="rId10"/>
    <p:sldId id="283" r:id="rId11"/>
    <p:sldId id="284" r:id="rId12"/>
    <p:sldId id="294" r:id="rId13"/>
    <p:sldId id="318" r:id="rId1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792" autoAdjust="0"/>
    <p:restoredTop sz="94660"/>
  </p:normalViewPr>
  <p:slideViewPr>
    <p:cSldViewPr>
      <p:cViewPr>
        <p:scale>
          <a:sx n="40" d="100"/>
          <a:sy n="40" d="100"/>
        </p:scale>
        <p:origin x="-2034" y="-6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C2ECAA-1DE4-4237-8BA3-7C0958872D96}" type="datetimeFigureOut">
              <a:rPr lang="el-GR" smtClean="0"/>
              <a:t>3/10/2015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E4787-2C92-4EDE-8F62-93CAC7233AB0}" type="slidenum">
              <a:rPr lang="el-GR" smtClean="0"/>
              <a:t>‹#›</a:t>
            </a:fld>
            <a:endParaRPr lang="el-GR"/>
          </a:p>
        </p:txBody>
      </p:sp>
    </p:spTree>
    <p:extLst>
      <p:ext uri="{BB962C8B-B14F-4D97-AF65-F5344CB8AC3E}">
        <p14:creationId xmlns:p14="http://schemas.microsoft.com/office/powerpoint/2010/main" val="79030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1er </a:t>
            </a:r>
            <a:endParaRPr lang="el-GR" dirty="0"/>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1</a:t>
            </a:fld>
            <a:endParaRPr lang="el-GR"/>
          </a:p>
        </p:txBody>
      </p:sp>
    </p:spTree>
    <p:extLst>
      <p:ext uri="{BB962C8B-B14F-4D97-AF65-F5344CB8AC3E}">
        <p14:creationId xmlns:p14="http://schemas.microsoft.com/office/powerpoint/2010/main" val="422149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solidFill>
                  <a:srgbClr val="FF0000"/>
                </a:solidFill>
              </a:rPr>
              <a:t>ILIOUPOLIS</a:t>
            </a:r>
            <a:endParaRPr lang="el-GR" b="1" dirty="0">
              <a:solidFill>
                <a:srgbClr val="FF0000"/>
              </a:solidFill>
            </a:endParaRPr>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5</a:t>
            </a:fld>
            <a:endParaRPr lang="el-GR"/>
          </a:p>
        </p:txBody>
      </p:sp>
    </p:spTree>
    <p:extLst>
      <p:ext uri="{BB962C8B-B14F-4D97-AF65-F5344CB8AC3E}">
        <p14:creationId xmlns:p14="http://schemas.microsoft.com/office/powerpoint/2010/main" val="135054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6</a:t>
            </a:fld>
            <a:endParaRPr lang="el-GR"/>
          </a:p>
        </p:txBody>
      </p:sp>
    </p:spTree>
    <p:extLst>
      <p:ext uri="{BB962C8B-B14F-4D97-AF65-F5344CB8AC3E}">
        <p14:creationId xmlns:p14="http://schemas.microsoft.com/office/powerpoint/2010/main" val="2249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t>LOGO</a:t>
            </a:r>
            <a:r>
              <a:rPr lang="en-US" b="1" baseline="0" dirty="0" smtClean="0"/>
              <a:t> GRAPHITI DE NOTRE COLLEGE</a:t>
            </a:r>
            <a:endParaRPr lang="el-GR" b="1" dirty="0"/>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7</a:t>
            </a:fld>
            <a:endParaRPr lang="el-GR"/>
          </a:p>
        </p:txBody>
      </p:sp>
    </p:spTree>
    <p:extLst>
      <p:ext uri="{BB962C8B-B14F-4D97-AF65-F5344CB8AC3E}">
        <p14:creationId xmlns:p14="http://schemas.microsoft.com/office/powerpoint/2010/main" val="184675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solidFill>
                <a:srgbClr val="FF0000"/>
              </a:solidFill>
            </a:endParaRPr>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8</a:t>
            </a:fld>
            <a:endParaRPr lang="el-GR"/>
          </a:p>
        </p:txBody>
      </p:sp>
    </p:spTree>
    <p:extLst>
      <p:ext uri="{BB962C8B-B14F-4D97-AF65-F5344CB8AC3E}">
        <p14:creationId xmlns:p14="http://schemas.microsoft.com/office/powerpoint/2010/main" val="267871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solidFill>
                  <a:srgbClr val="FF0000"/>
                </a:solidFill>
              </a:rPr>
              <a:t>EDUCATION A L’ENVIRONNEMENT:</a:t>
            </a:r>
            <a:r>
              <a:rPr lang="en-US" b="1" baseline="0" dirty="0" smtClean="0">
                <a:solidFill>
                  <a:srgbClr val="FF0000"/>
                </a:solidFill>
              </a:rPr>
              <a:t> </a:t>
            </a:r>
            <a:r>
              <a:rPr lang="en-US" b="1" dirty="0" smtClean="0">
                <a:solidFill>
                  <a:srgbClr val="FF0000"/>
                </a:solidFill>
              </a:rPr>
              <a:t>CREATIONS </a:t>
            </a:r>
            <a:r>
              <a:rPr lang="en-US" b="1" dirty="0" smtClean="0">
                <a:solidFill>
                  <a:srgbClr val="FF0000"/>
                </a:solidFill>
              </a:rPr>
              <a:t>DES </a:t>
            </a:r>
            <a:r>
              <a:rPr lang="en-US" b="1" dirty="0" smtClean="0">
                <a:solidFill>
                  <a:srgbClr val="FF0000"/>
                </a:solidFill>
              </a:rPr>
              <a:t>ELEVES </a:t>
            </a:r>
            <a:endParaRPr lang="el-GR" b="1" dirty="0">
              <a:solidFill>
                <a:srgbClr val="FF0000"/>
              </a:solidFill>
            </a:endParaRPr>
          </a:p>
        </p:txBody>
      </p:sp>
      <p:sp>
        <p:nvSpPr>
          <p:cNvPr id="4" name="Θέση αριθμού διαφάνειας 3"/>
          <p:cNvSpPr>
            <a:spLocks noGrp="1"/>
          </p:cNvSpPr>
          <p:nvPr>
            <p:ph type="sldNum" sz="quarter" idx="10"/>
          </p:nvPr>
        </p:nvSpPr>
        <p:spPr/>
        <p:txBody>
          <a:bodyPr/>
          <a:lstStyle/>
          <a:p>
            <a:fld id="{7EFE4787-2C92-4EDE-8F62-93CAC7233AB0}" type="slidenum">
              <a:rPr lang="el-GR" smtClean="0"/>
              <a:t>11</a:t>
            </a:fld>
            <a:endParaRPr lang="el-GR"/>
          </a:p>
        </p:txBody>
      </p:sp>
    </p:spTree>
    <p:extLst>
      <p:ext uri="{BB962C8B-B14F-4D97-AF65-F5344CB8AC3E}">
        <p14:creationId xmlns:p14="http://schemas.microsoft.com/office/powerpoint/2010/main" val="2489706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9E126015-31C2-419E-BC39-C036CF2CF2A5}" type="datetimeFigureOut">
              <a:rPr lang="el-GR"/>
              <a:pPr>
                <a:defRPr/>
              </a:pPr>
              <a:t>3/10/2015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6F7165E9-B194-475F-9A85-53BDD4CDEEB1}" type="slidenum">
              <a:rPr lang="el-GR"/>
              <a:pPr>
                <a:defRPr/>
              </a:pPr>
              <a:t>‹#›</a:t>
            </a:fld>
            <a:endParaRPr lang="el-GR"/>
          </a:p>
        </p:txBody>
      </p:sp>
    </p:spTree>
    <p:extLst>
      <p:ext uri="{BB962C8B-B14F-4D97-AF65-F5344CB8AC3E}">
        <p14:creationId xmlns:p14="http://schemas.microsoft.com/office/powerpoint/2010/main" val="3707399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7A3E285B-78D9-40F2-876F-EC7A4E281DD0}" type="datetimeFigureOut">
              <a:rPr lang="el-GR"/>
              <a:pPr>
                <a:defRPr/>
              </a:pPr>
              <a:t>3/10/2015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0FE4F1DE-9CB5-4E5F-B9C0-ED53D8595B02}" type="slidenum">
              <a:rPr lang="el-GR"/>
              <a:pPr>
                <a:defRPr/>
              </a:pPr>
              <a:t>‹#›</a:t>
            </a:fld>
            <a:endParaRPr lang="el-GR"/>
          </a:p>
        </p:txBody>
      </p:sp>
    </p:spTree>
    <p:extLst>
      <p:ext uri="{BB962C8B-B14F-4D97-AF65-F5344CB8AC3E}">
        <p14:creationId xmlns:p14="http://schemas.microsoft.com/office/powerpoint/2010/main" val="72499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FEA23E7E-5CB4-4A6F-8049-0D9821EAAC04}" type="datetimeFigureOut">
              <a:rPr lang="el-GR"/>
              <a:pPr>
                <a:defRPr/>
              </a:pPr>
              <a:t>3/10/2015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0CD2D5C-A907-4620-9D68-924D20316233}" type="slidenum">
              <a:rPr lang="el-GR"/>
              <a:pPr>
                <a:defRPr/>
              </a:pPr>
              <a:t>‹#›</a:t>
            </a:fld>
            <a:endParaRPr lang="el-GR"/>
          </a:p>
        </p:txBody>
      </p:sp>
    </p:spTree>
    <p:extLst>
      <p:ext uri="{BB962C8B-B14F-4D97-AF65-F5344CB8AC3E}">
        <p14:creationId xmlns:p14="http://schemas.microsoft.com/office/powerpoint/2010/main" val="81966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F84CB321-A5CD-4421-8607-8B6F2F3B2069}" type="datetimeFigureOut">
              <a:rPr lang="el-GR"/>
              <a:pPr>
                <a:defRPr/>
              </a:pPr>
              <a:t>3/10/2015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19458D4B-E221-4CC0-9CCD-91C8E8B7F801}" type="slidenum">
              <a:rPr lang="el-GR"/>
              <a:pPr>
                <a:defRPr/>
              </a:pPr>
              <a:t>‹#›</a:t>
            </a:fld>
            <a:endParaRPr lang="el-GR"/>
          </a:p>
        </p:txBody>
      </p:sp>
    </p:spTree>
    <p:extLst>
      <p:ext uri="{BB962C8B-B14F-4D97-AF65-F5344CB8AC3E}">
        <p14:creationId xmlns:p14="http://schemas.microsoft.com/office/powerpoint/2010/main" val="1347414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61BCA376-C30C-471F-A564-D7FFB791CF10}" type="datetimeFigureOut">
              <a:rPr lang="el-GR"/>
              <a:pPr>
                <a:defRPr/>
              </a:pPr>
              <a:t>3/10/2015</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4F18081-BA3A-4A22-A92A-5D2DCA11BF21}" type="slidenum">
              <a:rPr lang="el-GR"/>
              <a:pPr>
                <a:defRPr/>
              </a:pPr>
              <a:t>‹#›</a:t>
            </a:fld>
            <a:endParaRPr lang="el-GR"/>
          </a:p>
        </p:txBody>
      </p:sp>
    </p:spTree>
    <p:extLst>
      <p:ext uri="{BB962C8B-B14F-4D97-AF65-F5344CB8AC3E}">
        <p14:creationId xmlns:p14="http://schemas.microsoft.com/office/powerpoint/2010/main" val="234724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5DC7A215-3577-42DF-9C57-CD2C788A20F7}" type="datetimeFigureOut">
              <a:rPr lang="el-GR"/>
              <a:pPr>
                <a:defRPr/>
              </a:pPr>
              <a:t>3/10/2015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E734B865-222B-4576-ADFF-D4BE46019C96}" type="slidenum">
              <a:rPr lang="el-GR"/>
              <a:pPr>
                <a:defRPr/>
              </a:pPr>
              <a:t>‹#›</a:t>
            </a:fld>
            <a:endParaRPr lang="el-GR"/>
          </a:p>
        </p:txBody>
      </p:sp>
    </p:spTree>
    <p:extLst>
      <p:ext uri="{BB962C8B-B14F-4D97-AF65-F5344CB8AC3E}">
        <p14:creationId xmlns:p14="http://schemas.microsoft.com/office/powerpoint/2010/main" val="214374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2749FC8F-FCBB-4ABD-A337-76B048876B79}" type="datetimeFigureOut">
              <a:rPr lang="el-GR"/>
              <a:pPr>
                <a:defRPr/>
              </a:pPr>
              <a:t>3/10/2015</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14831039-ADF3-4E92-B1E7-E7A4CE9767A0}" type="slidenum">
              <a:rPr lang="el-GR"/>
              <a:pPr>
                <a:defRPr/>
              </a:pPr>
              <a:t>‹#›</a:t>
            </a:fld>
            <a:endParaRPr lang="el-GR"/>
          </a:p>
        </p:txBody>
      </p:sp>
    </p:spTree>
    <p:extLst>
      <p:ext uri="{BB962C8B-B14F-4D97-AF65-F5344CB8AC3E}">
        <p14:creationId xmlns:p14="http://schemas.microsoft.com/office/powerpoint/2010/main" val="239540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3206F04D-600F-4AC0-95D2-5BACBC9D7259}" type="datetimeFigureOut">
              <a:rPr lang="el-GR"/>
              <a:pPr>
                <a:defRPr/>
              </a:pPr>
              <a:t>3/10/2015</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2F08942C-35A1-4974-8D61-D294F829A385}" type="slidenum">
              <a:rPr lang="el-GR"/>
              <a:pPr>
                <a:defRPr/>
              </a:pPr>
              <a:t>‹#›</a:t>
            </a:fld>
            <a:endParaRPr lang="el-GR"/>
          </a:p>
        </p:txBody>
      </p:sp>
    </p:spTree>
    <p:extLst>
      <p:ext uri="{BB962C8B-B14F-4D97-AF65-F5344CB8AC3E}">
        <p14:creationId xmlns:p14="http://schemas.microsoft.com/office/powerpoint/2010/main" val="270321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5A508485-50E0-406C-B19C-B6C31128F03E}" type="datetimeFigureOut">
              <a:rPr lang="el-GR"/>
              <a:pPr>
                <a:defRPr/>
              </a:pPr>
              <a:t>3/10/2015</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34BD0876-38A3-474A-981A-DD997EE24F3C}" type="slidenum">
              <a:rPr lang="el-GR"/>
              <a:pPr>
                <a:defRPr/>
              </a:pPr>
              <a:t>‹#›</a:t>
            </a:fld>
            <a:endParaRPr lang="el-GR"/>
          </a:p>
        </p:txBody>
      </p:sp>
    </p:spTree>
    <p:extLst>
      <p:ext uri="{BB962C8B-B14F-4D97-AF65-F5344CB8AC3E}">
        <p14:creationId xmlns:p14="http://schemas.microsoft.com/office/powerpoint/2010/main" val="3516374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32B39F45-9D90-4475-83AF-73D52E33F1E8}" type="datetimeFigureOut">
              <a:rPr lang="el-GR"/>
              <a:pPr>
                <a:defRPr/>
              </a:pPr>
              <a:t>3/10/2015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6BA31EE9-2345-433A-865C-577A029FC054}" type="slidenum">
              <a:rPr lang="el-GR"/>
              <a:pPr>
                <a:defRPr/>
              </a:pPr>
              <a:t>‹#›</a:t>
            </a:fld>
            <a:endParaRPr lang="el-GR"/>
          </a:p>
        </p:txBody>
      </p:sp>
    </p:spTree>
    <p:extLst>
      <p:ext uri="{BB962C8B-B14F-4D97-AF65-F5344CB8AC3E}">
        <p14:creationId xmlns:p14="http://schemas.microsoft.com/office/powerpoint/2010/main" val="399106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DBA140D4-1385-4394-A954-C76EB531FBD4}" type="datetimeFigureOut">
              <a:rPr lang="el-GR"/>
              <a:pPr>
                <a:defRPr/>
              </a:pPr>
              <a:t>3/10/2015</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F83CE0CF-6A84-4B6A-8469-34871207A0C0}" type="slidenum">
              <a:rPr lang="el-GR"/>
              <a:pPr>
                <a:defRPr/>
              </a:pPr>
              <a:t>‹#›</a:t>
            </a:fld>
            <a:endParaRPr lang="el-GR"/>
          </a:p>
        </p:txBody>
      </p:sp>
    </p:spTree>
    <p:extLst>
      <p:ext uri="{BB962C8B-B14F-4D97-AF65-F5344CB8AC3E}">
        <p14:creationId xmlns:p14="http://schemas.microsoft.com/office/powerpoint/2010/main" val="242653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F669C06-5827-4FE9-8919-39B4AC2E400D}" type="datetimeFigureOut">
              <a:rPr lang="el-GR"/>
              <a:pPr>
                <a:defRPr/>
              </a:pPr>
              <a:t>3/10/2015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2BCD25C-FB33-4224-B8A2-52CFD1D369F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3.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Τίτλος 1"/>
          <p:cNvSpPr>
            <a:spLocks noGrp="1"/>
          </p:cNvSpPr>
          <p:nvPr>
            <p:ph type="title"/>
          </p:nvPr>
        </p:nvSpPr>
        <p:spPr>
          <a:xfrm>
            <a:off x="0" y="0"/>
            <a:ext cx="9144000" cy="733388"/>
          </a:xfrm>
        </p:spPr>
        <p:txBody>
          <a:bodyPr/>
          <a:lstStyle/>
          <a:p>
            <a:r>
              <a:rPr lang="en-US" altLang="el-GR" b="1" dirty="0" smtClean="0">
                <a:solidFill>
                  <a:srgbClr val="0070C0"/>
                </a:solidFill>
              </a:rPr>
              <a:t>MON </a:t>
            </a:r>
            <a:r>
              <a:rPr lang="en-US" altLang="el-GR" b="1" dirty="0" smtClean="0">
                <a:solidFill>
                  <a:srgbClr val="0070C0"/>
                </a:solidFill>
              </a:rPr>
              <a:t>PAYS- MA VILLE- </a:t>
            </a:r>
            <a:r>
              <a:rPr lang="en-US" altLang="el-GR" b="1" dirty="0" smtClean="0">
                <a:solidFill>
                  <a:srgbClr val="0070C0"/>
                </a:solidFill>
              </a:rPr>
              <a:t>MON ÉCOLE</a:t>
            </a:r>
            <a:endParaRPr lang="el-GR" altLang="el-GR" b="1" dirty="0" smtClean="0">
              <a:solidFill>
                <a:srgbClr val="0070C0"/>
              </a:solidFill>
            </a:endParaRPr>
          </a:p>
        </p:txBody>
      </p:sp>
      <p:pic>
        <p:nvPicPr>
          <p:cNvPr id="2052" name="Picture 2" descr="C:\Users\Εύη\Desktop\ECOLE- E-eTwinning\Q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9586">
            <a:off x="5640130" y="3774991"/>
            <a:ext cx="3700098" cy="2787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19836195">
            <a:off x="65649" y="806596"/>
            <a:ext cx="4092142" cy="31656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Εύη\Desktop\rethymno_greece_night_beach_cafes_street_hdr_hd-wallpaper-425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12995">
            <a:off x="1236776" y="4404765"/>
            <a:ext cx="3396242" cy="21738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7" name="Picture 9" descr="C:\Users\Εύη\Desktop\Greece-Town-In-Santorini-HDR-Wallpap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09879">
            <a:off x="4965635" y="666868"/>
            <a:ext cx="3544404" cy="26038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5821">
            <a:off x="3101884" y="2255571"/>
            <a:ext cx="3084487" cy="24257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3287712" y="3748646"/>
            <a:ext cx="3300511" cy="61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V="1">
            <a:off x="12636896" y="1556792"/>
            <a:ext cx="4680520" cy="72008"/>
          </a:xfrm>
        </p:spPr>
        <p:txBody>
          <a:bodyPr rtlCol="0">
            <a:normAutofit fontScale="90000"/>
          </a:bodyPr>
          <a:lstStyle/>
          <a:p>
            <a:pPr eaLnBrk="1" fontAlgn="auto" hangingPunct="1">
              <a:spcAft>
                <a:spcPts val="0"/>
              </a:spcAft>
              <a:defRPr/>
            </a:pPr>
            <a:endParaRPr lang="el-GR" b="1" dirty="0">
              <a:solidFill>
                <a:srgbClr val="FF0000"/>
              </a:solidFill>
            </a:endParaRPr>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429" t="24287" r="16168" b="22549"/>
          <a:stretch>
            <a:fillRect/>
          </a:stretch>
        </p:blipFill>
        <p:spPr>
          <a:xfrm rot="20134801">
            <a:off x="4860032" y="4554537"/>
            <a:ext cx="2646363" cy="1870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971" t="24777" r="15608" b="25223"/>
          <a:stretch/>
        </p:blipFill>
        <p:spPr bwMode="auto">
          <a:xfrm rot="1228493">
            <a:off x="5727031" y="278668"/>
            <a:ext cx="2671011"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316" t="19808" r="7368"/>
          <a:stretch/>
        </p:blipFill>
        <p:spPr bwMode="auto">
          <a:xfrm>
            <a:off x="5317958" y="1804736"/>
            <a:ext cx="3489158" cy="274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2337">
            <a:off x="539552" y="4186110"/>
            <a:ext cx="31702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19" y="260647"/>
            <a:ext cx="5475511" cy="410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p:nvPr>
        </p:nvSpPr>
        <p:spPr/>
        <p:txBody>
          <a:bodyPr/>
          <a:lstStyle/>
          <a:p>
            <a:pPr eaLnBrk="1" hangingPunct="1"/>
            <a:endParaRPr lang="el-GR" altLang="el-GR" smtClean="0"/>
          </a:p>
        </p:txBody>
      </p:sp>
      <p:pic>
        <p:nvPicPr>
          <p:cNvPr id="17412" name="Picture 3" descr="C:\Users\Εύη\Desktop\ΕΠΙΦΑΝΕΙΑ ΕΡΓΑΣΙΑΣ\ΕΡΓΑ ΜΑΘΗΤΩΝ\DSCN13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59" b="12984"/>
          <a:stretch/>
        </p:blipFill>
        <p:spPr bwMode="auto">
          <a:xfrm>
            <a:off x="166688" y="260349"/>
            <a:ext cx="3117850" cy="1749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C:\Users\Εύη\Desktop\ΕΠΙΦΑΝΕΙΑ ΕΡΓΑΣΙΑΣ\Νέος φάκελος\ΦΩΤΟ ΓΙΑ ΠΑΡΟΥΣΙΑΣΗ\ΕΡΓΑ ΜΑΘΗΤΩΝ 2013\Ζωγραφιες Περιβαλλοντικης\P41801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 y="2119313"/>
            <a:ext cx="1884363" cy="1412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C:\Users\Εύη\Desktop\ΕΠΙΦΑΝΕΙΑ ΕΡΓΑΣΙΑΣ\ΠΑΡΟΥΣΙΑΣΗ 15-5-13\ΦΩΤΟ ΓΙΑ ΠΑΡΟΥΣΙΑΣΗ 1\P4210175.JPG"/>
          <p:cNvPicPr>
            <a:picLocks noChangeAspect="1" noChangeArrowheads="1"/>
          </p:cNvPicPr>
          <p:nvPr/>
        </p:nvPicPr>
        <p:blipFill>
          <a:blip r:embed="rId5">
            <a:extLst>
              <a:ext uri="{28A0092B-C50C-407E-A947-70E740481C1C}">
                <a14:useLocalDpi xmlns:a14="http://schemas.microsoft.com/office/drawing/2010/main" val="0"/>
              </a:ext>
            </a:extLst>
          </a:blip>
          <a:srcRect l="13121" r="7660"/>
          <a:stretch>
            <a:fillRect/>
          </a:stretch>
        </p:blipFill>
        <p:spPr bwMode="auto">
          <a:xfrm>
            <a:off x="6659563" y="260350"/>
            <a:ext cx="2209800" cy="371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C:\Users\Εύη\Desktop\ΕΠΙΦΑΝΕΙΑ ΕΡΓΑΣΙΑΣ\2014\Sample Videos\ΑΝΑΚΥΚΛΩΣΗ\ΟΛΕΣ ΟΙ ΕΡΓΑΣΙΕΣ ΠΕΡΙΒΑΛΛΟΝΤΙΚΗΣ\14     Η ΜΕΣΟΓΕΙΟΣ ΠΟΥ ΜΑΣ ΕΝΩΝΕΙ....2012-13\MESOGEIOS 2012 15H PERIBALLONTIKH\ΕΡΓΑ\P3180022.JPG"/>
          <p:cNvPicPr>
            <a:picLocks noChangeAspect="1" noChangeArrowheads="1"/>
          </p:cNvPicPr>
          <p:nvPr/>
        </p:nvPicPr>
        <p:blipFill>
          <a:blip r:embed="rId6">
            <a:extLst>
              <a:ext uri="{28A0092B-C50C-407E-A947-70E740481C1C}">
                <a14:useLocalDpi xmlns:a14="http://schemas.microsoft.com/office/drawing/2010/main" val="0"/>
              </a:ext>
            </a:extLst>
          </a:blip>
          <a:srcRect t="7368" r="6023"/>
          <a:stretch>
            <a:fillRect/>
          </a:stretch>
        </p:blipFill>
        <p:spPr bwMode="auto">
          <a:xfrm>
            <a:off x="3284538" y="3136900"/>
            <a:ext cx="2417762" cy="3176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C:\Users\Εύη\Desktop\ΕΠΙΦΑΝΕΙΑ ΕΡΓΑΣΙΑΣ\ΦΩΤΟΓΡΑΦΙΕΣ\kΔΑΥ 28-3-2012\P51430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0" y="3978275"/>
            <a:ext cx="2482850" cy="1862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descr="C:\Users\Εύη\Desktop\ΕΠΙΦΑΝΕΙΑ ΕΡΓΑΣΙΑΣ\Νέος φάκελος\ΦΩΤΟ ΓΙΑ ΠΑΡΟΥΣΙΑΣΗ\ΕΡΓΑ ΜΑΘΗΤΩΝ 2013\Ζωγραφιες Περιβαλλοντικης\P418014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5476" y="372656"/>
            <a:ext cx="2754312" cy="2533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rot="19868171">
            <a:off x="1951242" y="4170394"/>
            <a:ext cx="6758223" cy="72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Εύη\Desktop\YRE\save our planet.jpg"/>
          <p:cNvPicPr>
            <a:picLocks noChangeAspect="1" noChangeArrowheads="1"/>
          </p:cNvPicPr>
          <p:nvPr/>
        </p:nvPicPr>
        <p:blipFill rotWithShape="1">
          <a:blip r:embed="rId10">
            <a:extLst>
              <a:ext uri="{28A0092B-C50C-407E-A947-70E740481C1C}">
                <a14:useLocalDpi xmlns:a14="http://schemas.microsoft.com/office/drawing/2010/main" val="0"/>
              </a:ext>
            </a:extLst>
          </a:blip>
          <a:srcRect l="17049" t="14035" r="9211" b="14838"/>
          <a:stretch/>
        </p:blipFill>
        <p:spPr bwMode="auto">
          <a:xfrm>
            <a:off x="5800999" y="4107173"/>
            <a:ext cx="3085713" cy="2438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Ορθογώνιο 1"/>
          <p:cNvSpPr/>
          <p:nvPr/>
        </p:nvSpPr>
        <p:spPr>
          <a:xfrm rot="20559926">
            <a:off x="1283742" y="2068522"/>
            <a:ext cx="5481473" cy="1323439"/>
          </a:xfrm>
          <a:prstGeom prst="rect">
            <a:avLst/>
          </a:prstGeom>
        </p:spPr>
        <p:txBody>
          <a:bodyPr wrap="square">
            <a:spAutoFit/>
          </a:bodyPr>
          <a:lstStyle/>
          <a:p>
            <a:r>
              <a:rPr lang="en-US" sz="4000" b="1" dirty="0">
                <a:solidFill>
                  <a:srgbClr val="FF0000"/>
                </a:solidFill>
              </a:rPr>
              <a:t>EDUCATION A L’ENVIRONNEMENT</a:t>
            </a:r>
            <a:endParaRPr lang="el-GR" sz="4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a:xfrm>
            <a:off x="457200" y="274638"/>
            <a:ext cx="5338763" cy="202034"/>
          </a:xfrm>
        </p:spPr>
        <p:txBody>
          <a:bodyPr/>
          <a:lstStyle/>
          <a:p>
            <a:pPr eaLnBrk="1" hangingPunct="1"/>
            <a:r>
              <a:rPr lang="en-US" altLang="el-GR" b="1" dirty="0" smtClean="0">
                <a:solidFill>
                  <a:srgbClr val="FF0000"/>
                </a:solidFill>
              </a:rPr>
              <a:t>PROJET RECYCLE</a:t>
            </a:r>
            <a:endParaRPr lang="el-GR" altLang="el-GR" b="1" dirty="0" smtClean="0">
              <a:solidFill>
                <a:srgbClr val="FF0000"/>
              </a:solidFill>
            </a:endParaRPr>
          </a:p>
        </p:txBody>
      </p:sp>
      <p:pic>
        <p:nvPicPr>
          <p:cNvPr id="19459" name="Picture 2" descr="C:\Users\Εύη\Desktop\ECOLE- E-eTwinning\P5223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64853">
            <a:off x="5869890" y="786230"/>
            <a:ext cx="3179970" cy="238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C:\Users\Εύη\Desktop\ΕΠΙΦΑΝΕΙΑ ΕΡΓΑΣΙΑΣ\2014\Sample Videos\ΑΝΑΚΥΚΛΩΣΗ\ΟΛΕΣ ΟΙ ΕΡΓΑΣΙΕΣ ΠΕΡΙΒΑΛΛΟΝΤΙΚΗΣ\13     ΑΝΑΚΥΚΛΩΣΗ 2011-12\trash art 19-10-2013 PHOTOS\P4272993.JPG"/>
          <p:cNvPicPr>
            <a:picLocks noChangeAspect="1" noChangeArrowheads="1"/>
          </p:cNvPicPr>
          <p:nvPr/>
        </p:nvPicPr>
        <p:blipFill>
          <a:blip r:embed="rId3">
            <a:extLst>
              <a:ext uri="{28A0092B-C50C-407E-A947-70E740481C1C}">
                <a14:useLocalDpi xmlns:a14="http://schemas.microsoft.com/office/drawing/2010/main" val="0"/>
              </a:ext>
            </a:extLst>
          </a:blip>
          <a:srcRect t="11929" b="22105"/>
          <a:stretch>
            <a:fillRect/>
          </a:stretch>
        </p:blipFill>
        <p:spPr bwMode="auto">
          <a:xfrm rot="20758171">
            <a:off x="2773980" y="983175"/>
            <a:ext cx="3341175" cy="299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C:\Users\Εύη\Desktop\ΕΠΙΦΑΝΕΙΑ ΕΡΓΑΣΙΑΣ\2014\Sample Videos\ΑΝΑΚΥΚΛΩΣΗ\ΟΛΕΣ ΟΙ ΕΡΓΑΣΙΕΣ ΠΕΡΙΒΑΛΛΟΝΤΙΚΗΣ\13     ΑΝΑΚΥΚΛΩΣΗ 2011-12\trash art 19-10-2013 PHOTOS\P20228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968" y="3273622"/>
            <a:ext cx="2843213"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20532011">
            <a:off x="5032357" y="3735289"/>
            <a:ext cx="3606861" cy="263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Εύη\Desktop\P51430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698"/>
          <a:stretch/>
        </p:blipFill>
        <p:spPr bwMode="auto">
          <a:xfrm rot="1011834">
            <a:off x="347410" y="3426588"/>
            <a:ext cx="3749747" cy="29509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187" t="7727" r="10000" b="9649"/>
          <a:stretch/>
        </p:blipFill>
        <p:spPr bwMode="auto">
          <a:xfrm>
            <a:off x="0" y="692696"/>
            <a:ext cx="2279932" cy="24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4000" b="1" dirty="0" smtClean="0">
                <a:solidFill>
                  <a:srgbClr val="FF0000"/>
                </a:solidFill>
              </a:rPr>
              <a:t> 1er COLLÈGE D’ILIOUPOLIS-ATHÈNES</a:t>
            </a:r>
            <a:endParaRPr lang="el-GR" sz="4000" b="1" dirty="0">
              <a:solidFill>
                <a:srgbClr val="FF0000"/>
              </a:solidFill>
            </a:endParaRPr>
          </a:p>
        </p:txBody>
      </p:sp>
      <p:sp>
        <p:nvSpPr>
          <p:cNvPr id="3" name="Θέση περιεχομένου 2"/>
          <p:cNvSpPr>
            <a:spLocks noGrp="1"/>
          </p:cNvSpPr>
          <p:nvPr>
            <p:ph idx="1"/>
          </p:nvPr>
        </p:nvSpPr>
        <p:spPr/>
        <p:txBody>
          <a:bodyPr/>
          <a:lstStyle/>
          <a:p>
            <a:r>
              <a:rPr lang="fr-FR" sz="2400" b="1" dirty="0" smtClean="0"/>
              <a:t>Pour </a:t>
            </a:r>
            <a:r>
              <a:rPr lang="fr-FR" sz="2400" b="1" dirty="0"/>
              <a:t>la mise en œuvre </a:t>
            </a:r>
            <a:r>
              <a:rPr lang="fr-FR" sz="2400" b="1" dirty="0" smtClean="0"/>
              <a:t>de ce </a:t>
            </a:r>
            <a:r>
              <a:rPr lang="fr-FR" sz="2400" b="1" dirty="0"/>
              <a:t>PTT </a:t>
            </a:r>
            <a:r>
              <a:rPr lang="fr-FR" sz="2400" b="1" dirty="0" smtClean="0"/>
              <a:t>,nous </a:t>
            </a:r>
            <a:r>
              <a:rPr lang="fr-FR" sz="2400" b="1" dirty="0"/>
              <a:t>avons obtenu des informations de </a:t>
            </a:r>
            <a:r>
              <a:rPr lang="fr-FR" sz="2400" b="1" dirty="0" err="1" smtClean="0"/>
              <a:t>wikipedia</a:t>
            </a:r>
            <a:r>
              <a:rPr lang="fr-FR" sz="2400" b="1" dirty="0" smtClean="0"/>
              <a:t> et quelques photos de Google.</a:t>
            </a:r>
            <a:endParaRPr lang="fr-FR" sz="2400" b="1" dirty="0"/>
          </a:p>
          <a:p>
            <a:endParaRPr lang="en-US" dirty="0" smtClean="0"/>
          </a:p>
          <a:p>
            <a:endParaRPr lang="el-G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64904"/>
            <a:ext cx="7200800" cy="42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957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a:xfrm>
            <a:off x="539552" y="260648"/>
            <a:ext cx="8229600" cy="490066"/>
          </a:xfrm>
        </p:spPr>
        <p:txBody>
          <a:bodyPr/>
          <a:lstStyle/>
          <a:p>
            <a:pPr eaLnBrk="1" hangingPunct="1"/>
            <a:r>
              <a:rPr lang="en-US" altLang="el-GR" sz="3600" b="1" dirty="0" smtClean="0">
                <a:solidFill>
                  <a:srgbClr val="FF0000"/>
                </a:solidFill>
              </a:rPr>
              <a:t>L’EUROPE                                 LA GRECE</a:t>
            </a:r>
            <a:endParaRPr lang="el-GR" altLang="el-GR" sz="3600" b="1" dirty="0" smtClean="0">
              <a:solidFill>
                <a:srgbClr val="FF0000"/>
              </a:solidFill>
            </a:endParaRPr>
          </a:p>
        </p:txBody>
      </p:sp>
      <p:pic>
        <p:nvPicPr>
          <p:cNvPr id="4100" name="Picture 2" descr="C:\Users\Εύη\Desktop\ECOLE- E-eTwinning\1europ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3947" b="2764"/>
          <a:stretch/>
        </p:blipFill>
        <p:spPr bwMode="auto">
          <a:xfrm>
            <a:off x="179511" y="1484784"/>
            <a:ext cx="6912769" cy="518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88113" y="4142476"/>
            <a:ext cx="3305495" cy="25422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5" y="3858579"/>
            <a:ext cx="1800200" cy="5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420635" y="1370930"/>
            <a:ext cx="3387667" cy="277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113" y="4010978"/>
            <a:ext cx="2852712" cy="8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692696"/>
          </a:xfrm>
        </p:spPr>
        <p:txBody>
          <a:bodyPr/>
          <a:lstStyle/>
          <a:p>
            <a:r>
              <a:rPr lang="en-US" b="1" dirty="0" smtClean="0">
                <a:solidFill>
                  <a:srgbClr val="FF0000"/>
                </a:solidFill>
              </a:rPr>
              <a:t>MON </a:t>
            </a:r>
            <a:r>
              <a:rPr lang="en-US" b="1" dirty="0" smtClean="0">
                <a:solidFill>
                  <a:srgbClr val="FF0000"/>
                </a:solidFill>
              </a:rPr>
              <a:t>PAYS-LA </a:t>
            </a:r>
            <a:r>
              <a:rPr lang="en-US" b="1" dirty="0" smtClean="0">
                <a:solidFill>
                  <a:srgbClr val="FF0000"/>
                </a:solidFill>
              </a:rPr>
              <a:t>GRECE</a:t>
            </a:r>
            <a:endParaRPr lang="el-GR" b="1" dirty="0">
              <a:solidFill>
                <a:srgbClr val="FF0000"/>
              </a:solidFill>
            </a:endParaRPr>
          </a:p>
        </p:txBody>
      </p:sp>
      <p:sp>
        <p:nvSpPr>
          <p:cNvPr id="3" name="Θέση περιεχομένου 2"/>
          <p:cNvSpPr>
            <a:spLocks noGrp="1"/>
          </p:cNvSpPr>
          <p:nvPr>
            <p:ph idx="1"/>
          </p:nvPr>
        </p:nvSpPr>
        <p:spPr>
          <a:xfrm>
            <a:off x="-252536" y="620688"/>
            <a:ext cx="4824536" cy="5505475"/>
          </a:xfrm>
        </p:spPr>
        <p:txBody>
          <a:bodyPr/>
          <a:lstStyle/>
          <a:p>
            <a:r>
              <a:rPr lang="fr-FR" sz="2000" dirty="0" smtClean="0"/>
              <a:t>La Grèce, en forme longue </a:t>
            </a:r>
            <a:r>
              <a:rPr lang="fr-FR" sz="2000" b="1" dirty="0" smtClean="0">
                <a:solidFill>
                  <a:srgbClr val="FF0000"/>
                </a:solidFill>
              </a:rPr>
              <a:t>la République hellénique</a:t>
            </a:r>
            <a:r>
              <a:rPr lang="fr-FR" sz="2000" b="1" dirty="0" smtClean="0">
                <a:solidFill>
                  <a:srgbClr val="002060"/>
                </a:solidFill>
              </a:rPr>
              <a:t>, </a:t>
            </a:r>
            <a:r>
              <a:rPr lang="fr-FR" sz="2000" b="1" dirty="0" err="1" smtClean="0">
                <a:solidFill>
                  <a:srgbClr val="002060"/>
                </a:solidFill>
              </a:rPr>
              <a:t>Ἑλλάς</a:t>
            </a:r>
            <a:r>
              <a:rPr lang="fr-FR" sz="2000" b="1" dirty="0" smtClean="0">
                <a:solidFill>
                  <a:srgbClr val="002060"/>
                </a:solidFill>
              </a:rPr>
              <a:t> / </a:t>
            </a:r>
            <a:r>
              <a:rPr lang="fr-FR" sz="2000" b="1" dirty="0" err="1" smtClean="0">
                <a:solidFill>
                  <a:srgbClr val="002060"/>
                </a:solidFill>
              </a:rPr>
              <a:t>Hellás</a:t>
            </a:r>
            <a:r>
              <a:rPr lang="fr-FR" sz="2000" dirty="0" smtClean="0"/>
              <a:t>, en grec, est un État d’Europe du Sud, situé dans l'extrême Sud des Balkans. Sa capitale et sa plus grande ville est </a:t>
            </a:r>
            <a:r>
              <a:rPr lang="fr-FR" sz="2000" b="1" dirty="0" smtClean="0">
                <a:solidFill>
                  <a:srgbClr val="FF0000"/>
                </a:solidFill>
              </a:rPr>
              <a:t>Athènes.</a:t>
            </a:r>
          </a:p>
          <a:p>
            <a:r>
              <a:rPr lang="fr-FR" sz="2000" dirty="0" smtClean="0"/>
              <a:t>La Grèce, de onze millions d'habitants, partage des frontières terrestres avec l’Albanie, l'Ancienne République yougoslave de Macédoine, la Bulgarie et la Turquie et partage des frontières maritimes avec l'Albanie, l'Italie, la Libye, l'Égypte et la Turquie. La </a:t>
            </a:r>
            <a:r>
              <a:rPr lang="fr-FR" sz="2000" b="1" dirty="0" smtClean="0">
                <a:solidFill>
                  <a:srgbClr val="FF0000"/>
                </a:solidFill>
              </a:rPr>
              <a:t>mer Ionienne </a:t>
            </a:r>
            <a:r>
              <a:rPr lang="fr-FR" sz="2000" dirty="0" smtClean="0"/>
              <a:t>à l'ouest et la </a:t>
            </a:r>
            <a:r>
              <a:rPr lang="fr-FR" sz="2000" b="1" dirty="0" smtClean="0">
                <a:solidFill>
                  <a:srgbClr val="FF0000"/>
                </a:solidFill>
              </a:rPr>
              <a:t>mer Égée </a:t>
            </a:r>
            <a:r>
              <a:rPr lang="fr-FR" sz="2000" dirty="0" smtClean="0"/>
              <a:t>à l'est, parties de </a:t>
            </a:r>
            <a:r>
              <a:rPr lang="fr-FR" sz="2000" b="1" dirty="0" smtClean="0">
                <a:solidFill>
                  <a:srgbClr val="FF0000"/>
                </a:solidFill>
              </a:rPr>
              <a:t>la mer Méditerranée</a:t>
            </a:r>
            <a:r>
              <a:rPr lang="fr-FR" sz="2000" dirty="0" smtClean="0"/>
              <a:t>, encadrent le pays dont le cinquième du territoire est constitué de plus de 9 000 îles et îlots dont près de 200 sont habités. De plus, 80 % de son territoire est constitué de montagnes dont la plus haute est le mont Olympe avec 2 917 mètres.</a:t>
            </a:r>
          </a:p>
          <a:p>
            <a:endParaRPr lang="el-GR" sz="24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37578"/>
            <a:ext cx="4475745" cy="552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038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4418"/>
          <a:stretch/>
        </p:blipFill>
        <p:spPr bwMode="auto">
          <a:xfrm>
            <a:off x="0" y="3429000"/>
            <a:ext cx="490670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707" y="188640"/>
            <a:ext cx="423729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3935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περιεχομένου 3"/>
          <p:cNvSpPr>
            <a:spLocks noGrp="1"/>
          </p:cNvSpPr>
          <p:nvPr>
            <p:ph idx="1"/>
          </p:nvPr>
        </p:nvSpPr>
        <p:spPr>
          <a:xfrm>
            <a:off x="11340751" y="5445224"/>
            <a:ext cx="1656184" cy="680939"/>
          </a:xfrm>
        </p:spPr>
        <p:txBody>
          <a:bodyPr/>
          <a:lstStyle/>
          <a:p>
            <a:endParaRPr lang="el-GR" dirty="0"/>
          </a:p>
        </p:txBody>
      </p:sp>
    </p:spTree>
    <p:extLst>
      <p:ext uri="{BB962C8B-B14F-4D97-AF65-F5344CB8AC3E}">
        <p14:creationId xmlns:p14="http://schemas.microsoft.com/office/powerpoint/2010/main" val="24190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3883062" y="0"/>
            <a:ext cx="5009418" cy="780118"/>
          </a:xfrm>
        </p:spPr>
        <p:txBody>
          <a:bodyPr/>
          <a:lstStyle/>
          <a:p>
            <a:pPr eaLnBrk="1" hangingPunct="1"/>
            <a:r>
              <a:rPr lang="en-US" altLang="el-GR" sz="2400" b="1" dirty="0" smtClean="0">
                <a:solidFill>
                  <a:srgbClr val="FF0000"/>
                </a:solidFill>
              </a:rPr>
              <a:t>LE DEPARTEMENT D’ATTIQUE</a:t>
            </a:r>
            <a:endParaRPr lang="el-GR" altLang="el-GR" sz="2400" b="1" dirty="0" smtClean="0">
              <a:solidFill>
                <a:srgbClr val="FF0000"/>
              </a:solidFill>
            </a:endParaRPr>
          </a:p>
        </p:txBody>
      </p:sp>
      <p:sp>
        <p:nvSpPr>
          <p:cNvPr id="10243" name="Θέση περιεχομένου 2"/>
          <p:cNvSpPr>
            <a:spLocks noGrp="1"/>
          </p:cNvSpPr>
          <p:nvPr>
            <p:ph idx="1"/>
          </p:nvPr>
        </p:nvSpPr>
        <p:spPr>
          <a:xfrm>
            <a:off x="-1" y="0"/>
            <a:ext cx="8484675" cy="6126163"/>
          </a:xfrm>
        </p:spPr>
        <p:txBody>
          <a:bodyPr/>
          <a:lstStyle/>
          <a:p>
            <a:pPr marL="0" indent="0">
              <a:buNone/>
            </a:pPr>
            <a:r>
              <a:rPr lang="el-GR" sz="2400" b="1" dirty="0"/>
              <a:t>1. </a:t>
            </a:r>
            <a:r>
              <a:rPr lang="fr-FR" sz="2400" b="1" dirty="0" smtClean="0">
                <a:solidFill>
                  <a:srgbClr val="FF0000"/>
                </a:solidFill>
              </a:rPr>
              <a:t>Athènes</a:t>
            </a:r>
            <a:endParaRPr lang="el-GR" sz="2400" dirty="0">
              <a:solidFill>
                <a:srgbClr val="FF0000"/>
              </a:solidFill>
            </a:endParaRPr>
          </a:p>
          <a:p>
            <a:pPr marL="0" indent="0">
              <a:buNone/>
            </a:pPr>
            <a:r>
              <a:rPr lang="el-GR" sz="2400" b="1" dirty="0" smtClean="0"/>
              <a:t>44. </a:t>
            </a:r>
            <a:r>
              <a:rPr lang="en-US" sz="2400" b="1" u="sng" dirty="0" err="1" smtClean="0">
                <a:solidFill>
                  <a:srgbClr val="FF0000"/>
                </a:solidFill>
              </a:rPr>
              <a:t>Ilioupolis</a:t>
            </a:r>
            <a:endParaRPr lang="el-GR" sz="2400" dirty="0" smtClean="0">
              <a:solidFill>
                <a:srgbClr val="FF0000"/>
              </a:solidFill>
            </a:endParaRPr>
          </a:p>
          <a:p>
            <a:pPr eaLnBrk="1" hangingPunct="1"/>
            <a:endParaRPr lang="el-GR" altLang="el-GR" sz="2400" dirty="0" smtClean="0"/>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9856" r="5457" b="7195"/>
          <a:stretch/>
        </p:blipFill>
        <p:spPr bwMode="auto">
          <a:xfrm>
            <a:off x="-1" y="836712"/>
            <a:ext cx="5062641" cy="469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373971"/>
            <a:ext cx="1800200" cy="222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990" y="4007148"/>
            <a:ext cx="9017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Ευθύγραμμο βέλος σύνδεσης 2"/>
          <p:cNvCxnSpPr/>
          <p:nvPr/>
        </p:nvCxnSpPr>
        <p:spPr>
          <a:xfrm flipH="1" flipV="1">
            <a:off x="3059832" y="4165898"/>
            <a:ext cx="695201" cy="1587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a:off x="1319064" y="163178"/>
            <a:ext cx="804664" cy="27617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640" y="679062"/>
            <a:ext cx="3880158" cy="53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2640" y="4759287"/>
            <a:ext cx="2017713" cy="162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2718" y="3465375"/>
            <a:ext cx="1385705" cy="55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flipH="1">
            <a:off x="3059832" y="5570306"/>
            <a:ext cx="2520279" cy="369332"/>
          </a:xfrm>
          <a:prstGeom prst="rect">
            <a:avLst/>
          </a:prstGeom>
        </p:spPr>
        <p:txBody>
          <a:bodyPr wrap="square">
            <a:spAutoFit/>
          </a:bodyPr>
          <a:lstStyle/>
          <a:p>
            <a:r>
              <a:rPr lang="en-US" b="1" dirty="0">
                <a:solidFill>
                  <a:srgbClr val="FF0000"/>
                </a:solidFill>
              </a:rPr>
              <a:t>ILIOUPOLIS</a:t>
            </a:r>
            <a:endParaRPr lang="el-GR"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3826768" cy="548680"/>
          </a:xfrm>
        </p:spPr>
        <p:txBody>
          <a:bodyPr/>
          <a:lstStyle/>
          <a:p>
            <a:r>
              <a:rPr lang="en-US" sz="2400" b="1" dirty="0" smtClean="0">
                <a:solidFill>
                  <a:srgbClr val="FF0000"/>
                </a:solidFill>
              </a:rPr>
              <a:t>HISTOIRE D’ILIOUPOLIS</a:t>
            </a:r>
            <a:endParaRPr lang="el-GR" sz="2400" b="1" dirty="0">
              <a:solidFill>
                <a:srgbClr val="FF0000"/>
              </a:solidFill>
            </a:endParaRPr>
          </a:p>
        </p:txBody>
      </p:sp>
      <p:sp>
        <p:nvSpPr>
          <p:cNvPr id="3" name="Θέση περιεχομένου 2"/>
          <p:cNvSpPr>
            <a:spLocks noGrp="1"/>
          </p:cNvSpPr>
          <p:nvPr>
            <p:ph idx="1"/>
          </p:nvPr>
        </p:nvSpPr>
        <p:spPr>
          <a:xfrm>
            <a:off x="-252536" y="548680"/>
            <a:ext cx="5040560" cy="5577483"/>
          </a:xfrm>
        </p:spPr>
        <p:txBody>
          <a:bodyPr/>
          <a:lstStyle/>
          <a:p>
            <a:r>
              <a:rPr lang="fr-FR" sz="2400" b="1" dirty="0" smtClean="0"/>
              <a:t>Héliopolis ou </a:t>
            </a:r>
            <a:r>
              <a:rPr lang="fr-FR" sz="2400" b="1" dirty="0" err="1" smtClean="0"/>
              <a:t>Ilioupolis</a:t>
            </a:r>
            <a:r>
              <a:rPr lang="fr-FR" sz="2400" b="1" dirty="0" smtClean="0"/>
              <a:t> , en grec  </a:t>
            </a:r>
            <a:r>
              <a:rPr lang="fr-FR" sz="2400" b="1" dirty="0" smtClean="0">
                <a:solidFill>
                  <a:srgbClr val="FF0000"/>
                </a:solidFill>
              </a:rPr>
              <a:t>Ηλιούπολη</a:t>
            </a:r>
            <a:r>
              <a:rPr lang="fr-FR" sz="2400" b="1" dirty="0" smtClean="0"/>
              <a:t>, littéralement « ville d’Hélios » ou </a:t>
            </a:r>
            <a:r>
              <a:rPr lang="fr-FR" sz="2400" b="1" dirty="0" smtClean="0">
                <a:solidFill>
                  <a:srgbClr val="002060"/>
                </a:solidFill>
              </a:rPr>
              <a:t>« ville du soleil »), </a:t>
            </a:r>
            <a:r>
              <a:rPr lang="fr-FR" sz="2400" b="1" dirty="0" smtClean="0"/>
              <a:t>est une municipalité de la banlieue </a:t>
            </a:r>
            <a:r>
              <a:rPr lang="fr-FR" sz="2400" b="1" dirty="0" smtClean="0"/>
              <a:t> </a:t>
            </a:r>
            <a:r>
              <a:rPr lang="fr-FR" sz="2400" b="1" dirty="0" smtClean="0"/>
              <a:t>d’Athènes (à 5 km du centre ville </a:t>
            </a:r>
            <a:r>
              <a:rPr lang="fr-FR" sz="2400" b="1" dirty="0" smtClean="0"/>
              <a:t>d’Athènes.Ilioupolis </a:t>
            </a:r>
            <a:r>
              <a:rPr lang="fr-FR" sz="2400" b="1" dirty="0" smtClean="0"/>
              <a:t>se trouve au pied du mont  ‘</a:t>
            </a:r>
            <a:r>
              <a:rPr lang="fr-FR" sz="2400" b="1" dirty="0" smtClean="0"/>
              <a:t>’Hymette’’.</a:t>
            </a:r>
            <a:endParaRPr lang="fr-FR" sz="2400" b="1" dirty="0" smtClean="0"/>
          </a:p>
          <a:p>
            <a:r>
              <a:rPr lang="fr-FR" sz="2400" b="1" dirty="0" smtClean="0"/>
              <a:t>La zone a été urbanisée à partir de 1924 , la localité a accédé au statut de municipalité en 1964. Son nom fait référence à l'ancienne ville égyptienne ou au quartier du </a:t>
            </a:r>
            <a:r>
              <a:rPr lang="fr-FR" sz="2400" b="1" dirty="0" err="1" smtClean="0"/>
              <a:t>Caire.Les</a:t>
            </a:r>
            <a:r>
              <a:rPr lang="fr-FR" sz="2400" b="1" dirty="0" smtClean="0"/>
              <a:t> </a:t>
            </a:r>
            <a:r>
              <a:rPr lang="fr-FR" sz="2400" b="1" dirty="0" smtClean="0"/>
              <a:t>premiers habitants </a:t>
            </a:r>
            <a:r>
              <a:rPr lang="fr-FR" sz="2400" b="1" dirty="0" smtClean="0"/>
              <a:t>étaient </a:t>
            </a:r>
            <a:r>
              <a:rPr lang="fr-FR" sz="2400" b="1" dirty="0" smtClean="0"/>
              <a:t>des réfugiés Grecs d'Égypte.</a:t>
            </a:r>
          </a:p>
          <a:p>
            <a:r>
              <a:rPr lang="fr-FR" sz="2400" b="1" dirty="0" smtClean="0"/>
              <a:t>A </a:t>
            </a:r>
            <a:r>
              <a:rPr lang="fr-FR" sz="2400" b="1" dirty="0" err="1"/>
              <a:t>I</a:t>
            </a:r>
            <a:r>
              <a:rPr lang="fr-FR" sz="2400" b="1" dirty="0" err="1" smtClean="0"/>
              <a:t>lioupolis</a:t>
            </a:r>
            <a:r>
              <a:rPr lang="fr-FR" sz="2400" b="1" dirty="0" smtClean="0"/>
              <a:t> il y a beaucoup de places et de parcs.</a:t>
            </a:r>
          </a:p>
          <a:p>
            <a:endParaRPr lang="el-GR"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702" y="3175742"/>
            <a:ext cx="1523057" cy="18215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677" y="-28376"/>
            <a:ext cx="4029075" cy="32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731249" y="1692275"/>
            <a:ext cx="1226963" cy="148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26953" flipH="1" flipV="1">
            <a:off x="6793964" y="1388705"/>
            <a:ext cx="2463922" cy="40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246" y="5208587"/>
            <a:ext cx="209073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3286292"/>
            <a:ext cx="1348506"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398" y="5083175"/>
            <a:ext cx="25781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874" y="3237706"/>
            <a:ext cx="2017713"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604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15416"/>
            <a:ext cx="2915816" cy="985800"/>
          </a:xfrm>
        </p:spPr>
        <p:txBody>
          <a:bodyPr rtlCol="0">
            <a:normAutofit/>
          </a:bodyPr>
          <a:lstStyle/>
          <a:p>
            <a:pPr fontAlgn="auto">
              <a:spcAft>
                <a:spcPts val="0"/>
              </a:spcAft>
              <a:defRPr/>
            </a:pPr>
            <a:r>
              <a:rPr lang="fr-FR" sz="2400" b="1" dirty="0">
                <a:solidFill>
                  <a:srgbClr val="002060"/>
                </a:solidFill>
              </a:rPr>
              <a:t>NOTRE </a:t>
            </a:r>
            <a:r>
              <a:rPr lang="fr-FR" sz="2400" b="1" dirty="0" smtClean="0">
                <a:solidFill>
                  <a:srgbClr val="002060"/>
                </a:solidFill>
              </a:rPr>
              <a:t>ÉCOLE:</a:t>
            </a:r>
            <a:endParaRPr lang="el-GR" sz="2400" b="1" dirty="0">
              <a:solidFill>
                <a:srgbClr val="FF0000"/>
              </a:solidFill>
            </a:endParaRPr>
          </a:p>
        </p:txBody>
      </p:sp>
      <p:sp>
        <p:nvSpPr>
          <p:cNvPr id="11267" name="Θέση περιεχομένου 2"/>
          <p:cNvSpPr>
            <a:spLocks noGrp="1"/>
          </p:cNvSpPr>
          <p:nvPr>
            <p:ph idx="1"/>
          </p:nvPr>
        </p:nvSpPr>
        <p:spPr>
          <a:xfrm>
            <a:off x="-184264" y="1261241"/>
            <a:ext cx="6628471" cy="5840167"/>
          </a:xfrm>
        </p:spPr>
        <p:txBody>
          <a:bodyPr/>
          <a:lstStyle/>
          <a:p>
            <a:r>
              <a:rPr lang="fr-FR" altLang="el-GR" sz="2000" b="1" dirty="0" smtClean="0">
                <a:solidFill>
                  <a:srgbClr val="002060"/>
                </a:solidFill>
              </a:rPr>
              <a:t>Notre collège se situe à </a:t>
            </a:r>
            <a:r>
              <a:rPr lang="fr-FR" altLang="el-GR" sz="2000" b="1" dirty="0" err="1" smtClean="0">
                <a:solidFill>
                  <a:srgbClr val="002060"/>
                </a:solidFill>
              </a:rPr>
              <a:t>Ilioupolis</a:t>
            </a:r>
            <a:r>
              <a:rPr lang="fr-FR" altLang="el-GR" sz="2000" b="1" dirty="0" smtClean="0">
                <a:solidFill>
                  <a:srgbClr val="002060"/>
                </a:solidFill>
              </a:rPr>
              <a:t>, une banlieue près du centre d'Athènes(à 10 minutes en métro</a:t>
            </a:r>
            <a:r>
              <a:rPr lang="fr-FR" altLang="el-GR" sz="2000" b="1" dirty="0">
                <a:solidFill>
                  <a:srgbClr val="002060"/>
                </a:solidFill>
              </a:rPr>
              <a:t>). </a:t>
            </a:r>
            <a:r>
              <a:rPr lang="fr-FR" altLang="el-GR" sz="2000" b="1" dirty="0" smtClean="0">
                <a:solidFill>
                  <a:srgbClr val="002060"/>
                </a:solidFill>
              </a:rPr>
              <a:t>À notre école il y a 320 élèves et 3</a:t>
            </a:r>
            <a:r>
              <a:rPr lang="el-GR" altLang="el-GR" sz="2000" b="1" dirty="0" smtClean="0">
                <a:solidFill>
                  <a:srgbClr val="002060"/>
                </a:solidFill>
              </a:rPr>
              <a:t>7</a:t>
            </a:r>
            <a:r>
              <a:rPr lang="fr-FR" altLang="el-GR" sz="2000" b="1" dirty="0" smtClean="0">
                <a:solidFill>
                  <a:srgbClr val="002060"/>
                </a:solidFill>
              </a:rPr>
              <a:t> enseignants.</a:t>
            </a:r>
          </a:p>
          <a:p>
            <a:r>
              <a:rPr lang="fr-FR" altLang="el-GR" sz="2000" b="1" dirty="0">
                <a:solidFill>
                  <a:srgbClr val="002060"/>
                </a:solidFill>
              </a:rPr>
              <a:t>Les cours commencent à 8 et 15 heures du </a:t>
            </a:r>
            <a:r>
              <a:rPr lang="fr-FR" altLang="el-GR" sz="2000" b="1" dirty="0" smtClean="0">
                <a:solidFill>
                  <a:srgbClr val="002060"/>
                </a:solidFill>
              </a:rPr>
              <a:t>matin et  se termine</a:t>
            </a:r>
            <a:r>
              <a:rPr lang="en-US" altLang="el-GR" sz="2000" b="1" dirty="0" err="1" smtClean="0">
                <a:solidFill>
                  <a:srgbClr val="002060"/>
                </a:solidFill>
              </a:rPr>
              <a:t>nt</a:t>
            </a:r>
            <a:r>
              <a:rPr lang="fr-FR" altLang="el-GR" sz="2000" b="1" dirty="0" smtClean="0">
                <a:solidFill>
                  <a:srgbClr val="002060"/>
                </a:solidFill>
              </a:rPr>
              <a:t> à 14 heures de l' après-midi</a:t>
            </a:r>
            <a:r>
              <a:rPr lang="fr-FR" altLang="el-GR" sz="2000" b="1" dirty="0">
                <a:solidFill>
                  <a:srgbClr val="002060"/>
                </a:solidFill>
              </a:rPr>
              <a:t>. </a:t>
            </a:r>
            <a:r>
              <a:rPr lang="fr-FR" altLang="el-GR" sz="2000" b="1" dirty="0" smtClean="0">
                <a:solidFill>
                  <a:srgbClr val="002060"/>
                </a:solidFill>
              </a:rPr>
              <a:t>                                                                 </a:t>
            </a:r>
            <a:r>
              <a:rPr lang="fr-FR" altLang="el-GR" sz="2000" b="1" u="sng" dirty="0" smtClean="0">
                <a:solidFill>
                  <a:srgbClr val="FF0000"/>
                </a:solidFill>
              </a:rPr>
              <a:t>DISCIPLINES</a:t>
            </a:r>
            <a:r>
              <a:rPr lang="fr-FR" altLang="el-GR" sz="2000" b="1" dirty="0" smtClean="0">
                <a:solidFill>
                  <a:srgbClr val="002060"/>
                </a:solidFill>
              </a:rPr>
              <a:t>:</a:t>
            </a:r>
          </a:p>
          <a:p>
            <a:r>
              <a:rPr lang="fr-FR" altLang="el-GR" sz="2000" b="1" dirty="0" smtClean="0">
                <a:solidFill>
                  <a:srgbClr val="002060"/>
                </a:solidFill>
              </a:rPr>
              <a:t> </a:t>
            </a:r>
            <a:r>
              <a:rPr lang="fr-FR" altLang="el-GR" sz="2000" b="1" dirty="0">
                <a:solidFill>
                  <a:srgbClr val="002060"/>
                </a:solidFill>
              </a:rPr>
              <a:t>G</a:t>
            </a:r>
            <a:r>
              <a:rPr lang="fr-FR" altLang="el-GR" sz="2000" b="1" dirty="0" smtClean="0">
                <a:solidFill>
                  <a:srgbClr val="002060"/>
                </a:solidFill>
              </a:rPr>
              <a:t>rec ancien              Langues vivantes : français, allemand)                                        Mathématiques                  </a:t>
            </a:r>
            <a:r>
              <a:rPr lang="fr-FR" altLang="el-GR" sz="2000" b="1" dirty="0">
                <a:solidFill>
                  <a:srgbClr val="002060"/>
                </a:solidFill>
              </a:rPr>
              <a:t> </a:t>
            </a:r>
            <a:r>
              <a:rPr lang="fr-FR" altLang="el-GR" sz="2000" b="1" dirty="0" smtClean="0">
                <a:solidFill>
                  <a:srgbClr val="002060"/>
                </a:solidFill>
              </a:rPr>
              <a:t>Histoire                                                      Littérature                              Histoire </a:t>
            </a:r>
            <a:r>
              <a:rPr lang="fr-FR" altLang="el-GR" sz="2000" b="1" dirty="0">
                <a:solidFill>
                  <a:srgbClr val="002060"/>
                </a:solidFill>
              </a:rPr>
              <a:t>locale</a:t>
            </a:r>
            <a:r>
              <a:rPr lang="fr-FR" altLang="el-GR" sz="2000" b="1" dirty="0" smtClean="0">
                <a:solidFill>
                  <a:srgbClr val="002060"/>
                </a:solidFill>
              </a:rPr>
              <a:t>                         Informatique                                                                                            Grec moderne                       </a:t>
            </a:r>
            <a:r>
              <a:rPr lang="fr-FR" altLang="el-GR" sz="2000" b="1" dirty="0">
                <a:solidFill>
                  <a:srgbClr val="002060"/>
                </a:solidFill>
              </a:rPr>
              <a:t>Sciences de la vie et de la terre </a:t>
            </a:r>
            <a:r>
              <a:rPr lang="fr-FR" altLang="el-GR" sz="2000" b="1" dirty="0" smtClean="0">
                <a:solidFill>
                  <a:srgbClr val="002060"/>
                </a:solidFill>
              </a:rPr>
              <a:t>                                                        </a:t>
            </a:r>
            <a:r>
              <a:rPr lang="fr-FR" altLang="el-GR" sz="2000" b="1" dirty="0">
                <a:solidFill>
                  <a:srgbClr val="002060"/>
                </a:solidFill>
              </a:rPr>
              <a:t>G</a:t>
            </a:r>
            <a:r>
              <a:rPr lang="fr-FR" altLang="el-GR" sz="2000" b="1" dirty="0" smtClean="0">
                <a:solidFill>
                  <a:srgbClr val="002060"/>
                </a:solidFill>
              </a:rPr>
              <a:t>éographie                             </a:t>
            </a:r>
            <a:r>
              <a:rPr lang="fr-FR" altLang="el-GR" sz="2000" b="1" dirty="0">
                <a:solidFill>
                  <a:srgbClr val="002060"/>
                </a:solidFill>
              </a:rPr>
              <a:t>EPS.</a:t>
            </a:r>
          </a:p>
          <a:p>
            <a:r>
              <a:rPr lang="fr-FR" altLang="el-GR" sz="2000" b="1" dirty="0" smtClean="0">
                <a:solidFill>
                  <a:srgbClr val="002060"/>
                </a:solidFill>
              </a:rPr>
              <a:t>Cours de  religion                   Physique</a:t>
            </a:r>
            <a:endParaRPr lang="el-GR" altLang="el-GR" sz="2400" b="1" dirty="0">
              <a:solidFill>
                <a:srgbClr val="002060"/>
              </a:solidFill>
            </a:endParaRPr>
          </a:p>
          <a:p>
            <a:r>
              <a:rPr lang="fr-FR" altLang="el-GR" sz="2000" b="1" dirty="0" smtClean="0">
                <a:solidFill>
                  <a:srgbClr val="002060"/>
                </a:solidFill>
              </a:rPr>
              <a:t>Technologie                             Orientation </a:t>
            </a:r>
            <a:r>
              <a:rPr lang="fr-FR" altLang="el-GR" sz="2000" b="1" dirty="0">
                <a:solidFill>
                  <a:srgbClr val="002060"/>
                </a:solidFill>
              </a:rPr>
              <a:t>professionnelle                                                       </a:t>
            </a:r>
            <a:r>
              <a:rPr lang="fr-FR" altLang="el-GR" sz="2000" b="1" dirty="0" smtClean="0">
                <a:solidFill>
                  <a:srgbClr val="002060"/>
                </a:solidFill>
              </a:rPr>
              <a:t> Education musicale                 Education civique                                                     </a:t>
            </a:r>
            <a:r>
              <a:rPr lang="fr-FR" altLang="el-GR" sz="2000" b="1" dirty="0">
                <a:solidFill>
                  <a:srgbClr val="002060"/>
                </a:solidFill>
              </a:rPr>
              <a:t>A</a:t>
            </a:r>
            <a:r>
              <a:rPr lang="fr-FR" altLang="el-GR" sz="2000" b="1" dirty="0" smtClean="0">
                <a:solidFill>
                  <a:srgbClr val="002060"/>
                </a:solidFill>
              </a:rPr>
              <a:t>rts plastiques                                                                                               Chimie</a:t>
            </a:r>
            <a:endParaRPr lang="el-GR" altLang="el-GR" sz="2400" b="1" dirty="0" smtClean="0">
              <a:solidFill>
                <a:srgbClr val="002060"/>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73" y="1500155"/>
            <a:ext cx="2570584"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7" y="3771900"/>
            <a:ext cx="2699793"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659" y="0"/>
            <a:ext cx="5407419"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37" y="188640"/>
            <a:ext cx="3792637"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1" y="656693"/>
            <a:ext cx="3528392" cy="82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4086" y="29890"/>
            <a:ext cx="24685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3435062" y="274638"/>
            <a:ext cx="5251738" cy="1143000"/>
          </a:xfrm>
        </p:spPr>
        <p:txBody>
          <a:bodyPr/>
          <a:lstStyle/>
          <a:p>
            <a:pPr eaLnBrk="1" hangingPunct="1"/>
            <a:r>
              <a:rPr lang="fr-FR" altLang="el-GR" b="1" dirty="0" smtClean="0">
                <a:solidFill>
                  <a:srgbClr val="FF0000"/>
                </a:solidFill>
              </a:rPr>
              <a:t>Activités des élèves</a:t>
            </a:r>
            <a:endParaRPr lang="el-GR" altLang="el-GR" b="1" dirty="0" smtClean="0">
              <a:solidFill>
                <a:srgbClr val="FF0000"/>
              </a:solidFill>
            </a:endParaRPr>
          </a:p>
        </p:txBody>
      </p:sp>
      <p:pic>
        <p:nvPicPr>
          <p:cNvPr id="12291" name="Picture 2" descr="C:\Users\Εύη\Desktop\ECOLE- E-eTwinning\5Β.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5218">
            <a:off x="5509893" y="1647749"/>
            <a:ext cx="2302945" cy="17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rot="19628172">
            <a:off x="2432661" y="1662219"/>
            <a:ext cx="2771549" cy="20786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450" y="4487026"/>
            <a:ext cx="26892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9686">
            <a:off x="402726" y="2675070"/>
            <a:ext cx="20193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4736" b="41228"/>
          <a:stretch/>
        </p:blipFill>
        <p:spPr bwMode="auto">
          <a:xfrm>
            <a:off x="5235283" y="3190123"/>
            <a:ext cx="3603798" cy="275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589" y="260648"/>
            <a:ext cx="2390195" cy="163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727" y="404665"/>
            <a:ext cx="2019301" cy="56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81128" y="274638"/>
            <a:ext cx="1872208" cy="1143000"/>
          </a:xfrm>
        </p:spPr>
        <p:txBody>
          <a:bodyPr rtlCol="0">
            <a:normAutofit/>
          </a:bodyPr>
          <a:lstStyle/>
          <a:p>
            <a:pPr eaLnBrk="1" fontAlgn="auto" hangingPunct="1">
              <a:spcAft>
                <a:spcPts val="0"/>
              </a:spcAft>
              <a:defRPr/>
            </a:pPr>
            <a:endParaRPr lang="el-GR" b="1" dirty="0">
              <a:solidFill>
                <a:srgbClr val="FF0000"/>
              </a:solidFill>
            </a:endParaRPr>
          </a:p>
        </p:txBody>
      </p:sp>
      <p:pic>
        <p:nvPicPr>
          <p:cNvPr id="14339" name="Picture 2" descr="C:\Users\Εύη\Desktop\ECOLE- E-eTwinning\5Ε.JPG"/>
          <p:cNvPicPr>
            <a:picLocks noChangeAspect="1" noChangeArrowheads="1"/>
          </p:cNvPicPr>
          <p:nvPr/>
        </p:nvPicPr>
        <p:blipFill rotWithShape="1">
          <a:blip r:embed="rId2">
            <a:extLst>
              <a:ext uri="{28A0092B-C50C-407E-A947-70E740481C1C}">
                <a14:useLocalDpi xmlns:a14="http://schemas.microsoft.com/office/drawing/2010/main" val="0"/>
              </a:ext>
            </a:extLst>
          </a:blip>
          <a:srcRect t="9993" r="11884"/>
          <a:stretch/>
        </p:blipFill>
        <p:spPr bwMode="auto">
          <a:xfrm>
            <a:off x="56983" y="1412776"/>
            <a:ext cx="5235097" cy="24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7295" t="21426" r="19776" b="9180"/>
          <a:stretch/>
        </p:blipFill>
        <p:spPr>
          <a:xfrm>
            <a:off x="5774795" y="3202794"/>
            <a:ext cx="3369205" cy="3655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Εύη\Desktop\ΦΩΤΟΓΡΑΦΙΕΣ\105NIKON\DSCN271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t="4211"/>
          <a:stretch/>
        </p:blipFill>
        <p:spPr bwMode="auto">
          <a:xfrm>
            <a:off x="5580112" y="404664"/>
            <a:ext cx="3312368" cy="280123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56983" y="0"/>
            <a:ext cx="5523129" cy="1200329"/>
          </a:xfrm>
          <a:prstGeom prst="rect">
            <a:avLst/>
          </a:prstGeom>
        </p:spPr>
        <p:txBody>
          <a:bodyPr wrap="square">
            <a:spAutoFit/>
          </a:bodyPr>
          <a:lstStyle/>
          <a:p>
            <a:r>
              <a:rPr lang="fr-FR" sz="3600" b="1" dirty="0">
                <a:solidFill>
                  <a:srgbClr val="FF0000"/>
                </a:solidFill>
              </a:rPr>
              <a:t>Nous célébrons la journée de la Francophonie</a:t>
            </a:r>
            <a:endParaRPr lang="el-GR" sz="3600" b="1" dirty="0">
              <a:solidFill>
                <a:srgbClr val="FF0000"/>
              </a:solidFill>
            </a:endParaRPr>
          </a:p>
        </p:txBody>
      </p:sp>
      <p:pic>
        <p:nvPicPr>
          <p:cNvPr id="5122" name="Picture 2" descr="C:\Users\Εύη\Desktop\ΦΩΤΟΓΡΑΦΙΕΣ\DSCN270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907"/>
          <a:stretch/>
        </p:blipFill>
        <p:spPr bwMode="auto">
          <a:xfrm>
            <a:off x="530514" y="4077072"/>
            <a:ext cx="3592234" cy="2237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er COLLEGE D’ILIOUPOLIS- ATHE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1er COLLEGE D’ILIOUPOLIS- ATHENES</Template>
  <TotalTime>776</TotalTime>
  <Words>375</Words>
  <Application>Microsoft Office PowerPoint</Application>
  <PresentationFormat>Προβολή στην οθόνη (4:3)</PresentationFormat>
  <Paragraphs>35</Paragraphs>
  <Slides>13</Slides>
  <Notes>6</Notes>
  <HiddenSlides>0</HiddenSlides>
  <MMClips>0</MMClips>
  <ScaleCrop>false</ScaleCrop>
  <HeadingPairs>
    <vt:vector size="4" baseType="variant">
      <vt:variant>
        <vt:lpstr>Θέμα</vt:lpstr>
      </vt:variant>
      <vt:variant>
        <vt:i4>1</vt:i4>
      </vt:variant>
      <vt:variant>
        <vt:lpstr>Τίτλοι διαφανειών</vt:lpstr>
      </vt:variant>
      <vt:variant>
        <vt:i4>13</vt:i4>
      </vt:variant>
    </vt:vector>
  </HeadingPairs>
  <TitlesOfParts>
    <vt:vector size="14" baseType="lpstr">
      <vt:lpstr>1er COLLEGE D’ILIOUPOLIS- ATHENES</vt:lpstr>
      <vt:lpstr>MON PAYS- MA VILLE- MON ÉCOLE</vt:lpstr>
      <vt:lpstr>L’EUROPE                                 LA GRECE</vt:lpstr>
      <vt:lpstr>MON PAYS-LA GRECE</vt:lpstr>
      <vt:lpstr>Παρουσίαση του PowerPoint</vt:lpstr>
      <vt:lpstr>LE DEPARTEMENT D’ATTIQUE</vt:lpstr>
      <vt:lpstr>HISTOIRE D’ILIOUPOLIS</vt:lpstr>
      <vt:lpstr>NOTRE ÉCOLE:</vt:lpstr>
      <vt:lpstr>Activités des élèves</vt:lpstr>
      <vt:lpstr>Παρουσίαση του PowerPoint</vt:lpstr>
      <vt:lpstr>Παρουσίαση του PowerPoint</vt:lpstr>
      <vt:lpstr>Παρουσίαση του PowerPoint</vt:lpstr>
      <vt:lpstr>PROJET RECYCLE</vt:lpstr>
      <vt:lpstr> 1er COLLÈGE D’ILIOUPOLIS-ATHÈNES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 PAYS- MON ECOLE</dc:title>
  <dc:creator>Εύη</dc:creator>
  <cp:lastModifiedBy>Εύη</cp:lastModifiedBy>
  <cp:revision>70</cp:revision>
  <dcterms:created xsi:type="dcterms:W3CDTF">2015-09-20T13:39:33Z</dcterms:created>
  <dcterms:modified xsi:type="dcterms:W3CDTF">2015-10-03T11:18:36Z</dcterms:modified>
</cp:coreProperties>
</file>