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s://hr.wikipedia.org/wiki/Mars_(mitologija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r.wikipedia.org/wiki/Zemlja" TargetMode="External"/><Relationship Id="rId5" Type="http://schemas.openxmlformats.org/officeDocument/2006/relationships/hyperlink" Target="https://hr.wikipedia.org/wiki/Sunce" TargetMode="External"/><Relationship Id="rId4" Type="http://schemas.openxmlformats.org/officeDocument/2006/relationships/hyperlink" Target="https://hr.wikipedia.org/wiki/Plane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5B984A-AC49-4BC8-9416-AD6D127EE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9" y="1384368"/>
            <a:ext cx="2961299" cy="3467030"/>
          </a:xfrm>
        </p:spPr>
        <p:txBody>
          <a:bodyPr>
            <a:normAutofit/>
          </a:bodyPr>
          <a:lstStyle/>
          <a:p>
            <a:r>
              <a:rPr lang="hr-HR" sz="8800" dirty="0">
                <a:solidFill>
                  <a:srgbClr val="FF0000"/>
                </a:solidFill>
              </a:rPr>
              <a:t>Mars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C55B38-EDF8-4899-8A99-D8C37CE83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876" y="4851399"/>
            <a:ext cx="4513792" cy="914401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Juraj </a:t>
            </a:r>
            <a:r>
              <a:rPr lang="hr-HR" dirty="0" err="1"/>
              <a:t>stublić</a:t>
            </a:r>
            <a:r>
              <a:rPr lang="hr-HR" dirty="0"/>
              <a:t>, 3.d   </a:t>
            </a: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6E77F98-D232-4F7C-8939-9112C4393A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5827529" y="660400"/>
            <a:ext cx="6381405" cy="6214533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tx1"/>
          </a:solidFill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2D69692A-B119-4841-BA47-573ED383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81603" y="104899"/>
            <a:ext cx="6896713" cy="6005491"/>
          </a:xfrm>
          <a:custGeom>
            <a:avLst/>
            <a:gdLst>
              <a:gd name="connsiteX0" fmla="*/ 3912717 w 6896713"/>
              <a:gd name="connsiteY0" fmla="*/ 0 h 6005491"/>
              <a:gd name="connsiteX1" fmla="*/ 6679426 w 6896713"/>
              <a:gd name="connsiteY1" fmla="*/ 1146008 h 6005491"/>
              <a:gd name="connsiteX2" fmla="*/ 6896713 w 6896713"/>
              <a:gd name="connsiteY2" fmla="*/ 1385085 h 6005491"/>
              <a:gd name="connsiteX3" fmla="*/ 6896713 w 6896713"/>
              <a:gd name="connsiteY3" fmla="*/ 1431256 h 6005491"/>
              <a:gd name="connsiteX4" fmla="*/ 6657442 w 6896713"/>
              <a:gd name="connsiteY4" fmla="*/ 1167992 h 6005491"/>
              <a:gd name="connsiteX5" fmla="*/ 3912717 w 6896713"/>
              <a:gd name="connsiteY5" fmla="*/ 31089 h 6005491"/>
              <a:gd name="connsiteX6" fmla="*/ 31089 w 6896713"/>
              <a:gd name="connsiteY6" fmla="*/ 3912717 h 6005491"/>
              <a:gd name="connsiteX7" fmla="*/ 593046 w 6896713"/>
              <a:gd name="connsiteY7" fmla="*/ 5925483 h 6005491"/>
              <a:gd name="connsiteX8" fmla="*/ 633874 w 6896713"/>
              <a:gd name="connsiteY8" fmla="*/ 5989169 h 6005491"/>
              <a:gd name="connsiteX9" fmla="*/ 607415 w 6896713"/>
              <a:gd name="connsiteY9" fmla="*/ 6005491 h 6005491"/>
              <a:gd name="connsiteX10" fmla="*/ 566458 w 6896713"/>
              <a:gd name="connsiteY10" fmla="*/ 5941603 h 6005491"/>
              <a:gd name="connsiteX11" fmla="*/ 0 w 6896713"/>
              <a:gd name="connsiteY11" fmla="*/ 3912717 h 6005491"/>
              <a:gd name="connsiteX12" fmla="*/ 3912717 w 6896713"/>
              <a:gd name="connsiteY12" fmla="*/ 0 h 60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6713" h="6005491">
                <a:moveTo>
                  <a:pt x="3912717" y="0"/>
                </a:moveTo>
                <a:cubicBezTo>
                  <a:pt x="4993184" y="0"/>
                  <a:pt x="5971363" y="437946"/>
                  <a:pt x="6679426" y="1146008"/>
                </a:cubicBezTo>
                <a:lnTo>
                  <a:pt x="6896713" y="1385085"/>
                </a:lnTo>
                <a:lnTo>
                  <a:pt x="6896713" y="1431256"/>
                </a:lnTo>
                <a:lnTo>
                  <a:pt x="6657442" y="1167992"/>
                </a:lnTo>
                <a:cubicBezTo>
                  <a:pt x="5955006" y="465555"/>
                  <a:pt x="4984599" y="31089"/>
                  <a:pt x="3912717" y="31089"/>
                </a:cubicBezTo>
                <a:cubicBezTo>
                  <a:pt x="1768953" y="31089"/>
                  <a:pt x="31089" y="1768953"/>
                  <a:pt x="31089" y="3912717"/>
                </a:cubicBezTo>
                <a:cubicBezTo>
                  <a:pt x="31089" y="4649636"/>
                  <a:pt x="236442" y="5338592"/>
                  <a:pt x="593046" y="5925483"/>
                </a:cubicBezTo>
                <a:lnTo>
                  <a:pt x="633874" y="5989169"/>
                </a:lnTo>
                <a:lnTo>
                  <a:pt x="607415" y="6005491"/>
                </a:lnTo>
                <a:lnTo>
                  <a:pt x="566458" y="5941603"/>
                </a:lnTo>
                <a:cubicBezTo>
                  <a:pt x="206998" y="5350013"/>
                  <a:pt x="0" y="4655538"/>
                  <a:pt x="0" y="3912717"/>
                </a:cubicBezTo>
                <a:cubicBezTo>
                  <a:pt x="0" y="1751783"/>
                  <a:pt x="1751783" y="0"/>
                  <a:pt x="3912717" y="0"/>
                </a:cubicBezTo>
                <a:close/>
              </a:path>
            </a:pathLst>
          </a:cu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76D2B7F-D454-43F4-9C03-617F5ECAC6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16018" y="331504"/>
            <a:ext cx="6675982" cy="5235326"/>
            <a:chOff x="5516018" y="331504"/>
            <a:chExt cx="6675982" cy="5235326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B3E3C80-CF43-424A-8A88-AE3F3BB97B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66830" y="3315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5EF46FA-D436-4C4F-A200-485E1BF33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" flipH="1">
              <a:off x="9408861" y="3383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DB6BF16-4065-479E-BFB0-C908A02E4C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" flipH="1">
              <a:off x="9551700" y="34763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4BC3B5CC-2833-45E2-8945-88EC470DD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60000" flipH="1">
              <a:off x="9688748" y="36808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055C724-1D63-4CF4-84B1-C9CBE0306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540000" flipH="1">
              <a:off x="9824866" y="38922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C3CE87C-0A07-4D8F-BB31-90C2A90A0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660000" flipH="1">
              <a:off x="9966867" y="41754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1104BE2F-58A7-4BAC-86FA-FF2A8C7D85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780000" flipH="1">
              <a:off x="10104425" y="4458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2E74752-77C3-43C2-8774-D5F9D49BE0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900000" flipH="1">
              <a:off x="10240513" y="47948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4DB6084-8275-4B8B-B916-A86538352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" flipH="1">
              <a:off x="10373882" y="52435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48ADBF5-265C-42C6-AE25-6A47E611F2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0" flipH="1">
              <a:off x="10505632" y="570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C2B34DD-C780-4185-8409-577D82EF53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320000" flipH="1">
              <a:off x="10637382" y="62134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2522DE9-2D64-436D-9CE6-1CA0B6F755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440000" flipH="1">
              <a:off x="10760965" y="69043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7EB3C83-9D04-4B51-B81A-92415595C1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" flipH="1">
              <a:off x="10888991" y="755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923EF68-3866-4504-A547-748B286BBB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740000" flipH="1">
              <a:off x="11010193" y="81974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9FFA4A6-C19A-4D63-A48E-F6DF3BF475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860000" flipH="1">
              <a:off x="11129014" y="89566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52A8C7B-BAD4-442E-B027-78A04D9A9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980000" flipH="1">
              <a:off x="11249872" y="968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16BDBD3-5F1E-4C86-B451-F0CA3CE89C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160000" flipH="1">
              <a:off x="11366875" y="10480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9FEB101-5620-4A0F-95E3-CE2DBB03EB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280000" flipH="1">
              <a:off x="11474058" y="11315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7C7135B-3A30-4C00-B647-7297D88AE6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0" flipH="1">
              <a:off x="11583303" y="122179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A41718C-4C14-4541-A818-EEF0E14B9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520000" flipH="1">
              <a:off x="11685344" y="132177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190C7EE-1249-45BC-B477-672534C55E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700000" flipH="1">
              <a:off x="11787704" y="14176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2EAA8AA-1C71-42EC-AFEF-6755DD0813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820000" flipH="1">
              <a:off x="11880859" y="15179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52D9C58-B6CD-487D-8844-8E60C26B7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940000" flipH="1">
              <a:off x="11969252" y="162743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DC16357-5F68-4943-842C-281B0B29C1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060000" flipH="1">
              <a:off x="12062016" y="173601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79E2988-BDB4-4B76-BC01-0A4F70AED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074680" y="1910249"/>
              <a:ext cx="117320" cy="82912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F13BD4C-FD43-41AE-9C3C-70353B538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149943" y="2083594"/>
              <a:ext cx="39676" cy="21436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6043F5EC-7D9B-497A-A1D5-F594BC837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" flipH="1">
              <a:off x="9127990" y="33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3C79359-007A-4E83-961D-B74B7F0140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" flipH="1">
              <a:off x="8987576" y="33663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D95CA68B-BEB2-4A87-A7BA-9A02E19866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" flipH="1">
              <a:off x="8844859" y="35117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A1DD542-B97B-4A32-BD77-5E180CF9C9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" flipH="1">
              <a:off x="8706904" y="3657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95F679-DC61-48C0-AFA7-14EB929C16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20000" flipH="1">
              <a:off x="8568008" y="3878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7ED82E4-33E1-4C24-B9BC-80B88E993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840000" flipH="1">
              <a:off x="8429112" y="4100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D3FF1B5-570E-411B-B032-7D3D14A9D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960000" flipH="1">
              <a:off x="8294968" y="4462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49AC84EA-A2CE-4019-B84B-7A1F404BC4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080000" flipH="1">
              <a:off x="8160824" y="48237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8E51320-5338-4343-B3F1-8CD8C201B3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260000" flipH="1">
              <a:off x="8027689" y="53184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4CA359DA-7FFD-49D7-9DC8-90CC59297E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380000" flipH="1">
              <a:off x="7894554" y="58132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D639F649-3951-4473-8E7F-8C5A60DBE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500000" flipH="1">
              <a:off x="7761419" y="63079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0B685C7E-0793-4A19-A2C0-ED0AF4C95D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620000" flipH="1">
              <a:off x="7636645" y="6898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8C41D6C1-396D-4A13-9016-3740B74A62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0" flipH="1">
              <a:off x="7511871" y="75119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453185-7FF0-4468-B954-8B80326196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920000" flipH="1">
              <a:off x="7387899" y="81977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2E5D222-C91B-4F53-8691-2776D48B7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040000" flipH="1">
              <a:off x="7268530" y="8931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E895179C-86D4-47C3-B3CF-0B35CF49D1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160000" flipH="1">
              <a:off x="7152030" y="9765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B2E7AF09-E0E5-48D7-B567-DC6CEF768B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340000" flipH="1">
              <a:off x="7041695" y="10600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B88FBC0-46E9-45F7-AE3D-4A217317CE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460000" flipH="1">
              <a:off x="6931360" y="114346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FFFE4CED-BA63-4027-A163-AB70074D11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580000" flipH="1">
              <a:off x="6819070" y="123586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B9E605E-7F91-42D6-AB7B-E29DAB2FC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700000" flipH="1">
              <a:off x="6721359" y="133274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1C908CE-4D4A-4EC5-ACBC-0A98139D2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880000" flipH="1">
              <a:off x="6617467" y="1429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003599D7-040E-456C-9C79-0970F0DF90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0" flipH="1">
              <a:off x="6520032" y="15272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51E6638C-2C86-4508-8353-2019400251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120000" flipH="1">
              <a:off x="6429579" y="16416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7FDC02B3-C8E4-4A8B-BFA9-4277A64474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240000" flipH="1">
              <a:off x="6340532" y="1750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DAA08825-5607-45CA-961E-8CCB137A16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420000" flipH="1">
              <a:off x="6261757" y="18601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72CC3665-D1A4-4688-968F-6667A3CD0E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540000" flipH="1">
              <a:off x="6184144" y="19796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2931648-3329-4376-8A41-1FDF2E70C5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660000" flipH="1">
              <a:off x="6106531" y="20990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05F0E143-F9A0-4841-BB31-F4FC3C9D73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780000" flipH="1">
              <a:off x="6043206" y="222255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F80BB23A-6014-403A-816C-B8AB6C98C3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960000" flipH="1">
              <a:off x="5978913" y="234430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93EA34A-9835-4230-9A93-6E45613D3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080000" flipH="1">
              <a:off x="5912438" y="24706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C63864B-F930-461F-9679-F99A4A7A09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0" flipH="1">
              <a:off x="5858875" y="260092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4F6D4C50-4656-46BD-BAF1-4A85D1500D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320000" flipH="1">
              <a:off x="5808182" y="273404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8EA43B2D-4AE2-4D25-9D3C-0B4DE8D9F7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500000" flipH="1">
              <a:off x="5773263" y="28668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AA0EF34-10B7-472F-8415-C632429DC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620000" flipH="1">
              <a:off x="5735963" y="300206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97AB2629-C6CE-4727-8B4C-E52B2C63E5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740000" flipH="1">
              <a:off x="5700105" y="31389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50DB4576-3607-47C2-BFB8-15B9E3E279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860000" flipH="1">
              <a:off x="5665939" y="327548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3984074-5931-426F-88C9-2B1F3336CA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040000" flipH="1">
              <a:off x="5644476" y="341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A211FA60-C675-44B6-98A5-2B3E0BFD33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160000" flipH="1">
              <a:off x="5626530" y="3554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FCF41A87-6CC9-46BC-AE89-4FD0B18E1E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280000" flipH="1">
              <a:off x="5616429" y="36918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94A53913-716C-4795-812E-AB3D9EF50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0" flipH="1">
              <a:off x="5611319" y="38353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A8EAB39-60C4-433D-A443-17A3D780E5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580000" flipH="1">
              <a:off x="5608540" y="397572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A4B0E329-AF06-495C-851E-02225948BB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700000" flipH="1">
              <a:off x="5605761" y="41160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1C20E637-1437-469C-8547-F824CFEFB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820000" flipH="1">
              <a:off x="5624195" y="425421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1FC0204-FD67-429A-9FC3-BE2E866595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940000" flipH="1">
              <a:off x="5642629" y="43923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01E82E22-F32C-4D97-8FF6-E679457F96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120000" flipH="1">
              <a:off x="5654818" y="45363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CD0F75F5-7585-44E5-9733-F21B571D74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240000" flipH="1">
              <a:off x="5684446" y="467136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D7DF6771-925B-4E07-8309-3E18E6DC2D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360000" flipH="1">
              <a:off x="5714074" y="48087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43F0621-14B6-4252-88C8-87AC6A1EA0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480000" flipH="1">
              <a:off x="5748464" y="49484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9FCE7C44-327E-4EEE-BD29-C5938B681A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660000" flipH="1">
              <a:off x="5792091" y="507760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EB120CBC-3C07-4ED4-9BCC-784A6C31C2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780000" flipH="1">
              <a:off x="5847441" y="52112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1A8A678-7BD8-4C71-92A6-9AD3C14570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900000" flipH="1">
              <a:off x="5900410" y="53424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A56C66A0-173A-47A0-B993-D218E02BBE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020000" flipH="1">
              <a:off x="5955760" y="547369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put na mars - Najnovije i najčitanije vijesti - Index.hr">
            <a:extLst>
              <a:ext uri="{FF2B5EF4-FFF2-40B4-BE49-F238E27FC236}">
                <a16:creationId xmlns:a16="http://schemas.microsoft.com/office/drawing/2014/main" id="{15632B3D-9FED-4CDA-BA34-8A7D9757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4151" y="2433919"/>
            <a:ext cx="5105383" cy="321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75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B1BE7CB7-24DC-41D6-9BC1-CE53027283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E8620BC-AA60-4732-8728-186E6F3D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0983" y="639097"/>
            <a:ext cx="3352256" cy="37466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Crveni planet</a:t>
            </a:r>
          </a:p>
        </p:txBody>
      </p:sp>
      <p:pic>
        <p:nvPicPr>
          <p:cNvPr id="3074" name="Picture 2" descr="NASA Rover Sends Across 'Mail From Mars'. Check Out the Spectacular New  Photos">
            <a:extLst>
              <a:ext uri="{FF2B5EF4-FFF2-40B4-BE49-F238E27FC236}">
                <a16:creationId xmlns:a16="http://schemas.microsoft.com/office/drawing/2014/main" id="{AE446AF9-1AFC-4350-8B1D-4A55C6C0F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810" y="1128531"/>
            <a:ext cx="6921364" cy="4605853"/>
          </a:xfrm>
          <a:prstGeom prst="roundRect">
            <a:avLst>
              <a:gd name="adj" fmla="val 4380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09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B1BE7CB7-24DC-41D6-9BC1-CE53027283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425C607-FB32-4D32-ACEE-D8795B310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4" y="639097"/>
            <a:ext cx="4789678" cy="37466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Mars nosi ime </a:t>
            </a:r>
            <a:r>
              <a:rPr lang="hr-HR" sz="28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Mars (mitologija)"/>
              </a:rPr>
              <a:t>rimskog boga rata</a:t>
            </a:r>
            <a:r>
              <a:rPr lang="hr-H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 često je nazivan </a:t>
            </a:r>
            <a:r>
              <a:rPr lang="hr-HR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Crvenim planetom</a:t>
            </a:r>
            <a:r>
              <a:rPr lang="hr-H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zbog njegove crvene boje.</a:t>
            </a:r>
            <a:r>
              <a:rPr lang="hr-HR" sz="2800" baseline="30000" dirty="0">
                <a:solidFill>
                  <a:srgbClr val="0645AD"/>
                </a:solidFill>
                <a:latin typeface="Arial" panose="020B0604020202020204" pitchFamily="34" charset="0"/>
              </a:rPr>
              <a:t>[</a:t>
            </a:r>
            <a:endParaRPr lang="en-US" sz="4800" dirty="0"/>
          </a:p>
        </p:txBody>
      </p:sp>
      <p:pic>
        <p:nvPicPr>
          <p:cNvPr id="4098" name="Picture 2" descr="POČINJE NOVA SVEMIRSKA UTRKA! Ove tri zemlje uskoro šalju misije na Mars -  Dnevno.hr">
            <a:extLst>
              <a:ext uri="{FF2B5EF4-FFF2-40B4-BE49-F238E27FC236}">
                <a16:creationId xmlns:a16="http://schemas.microsoft.com/office/drawing/2014/main" id="{0B5E64BF-15AC-43F6-A208-12F1AD200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6606" y="1294058"/>
            <a:ext cx="5471927" cy="4265517"/>
          </a:xfrm>
          <a:prstGeom prst="roundRect">
            <a:avLst>
              <a:gd name="adj" fmla="val 4380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0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B1BE7CB7-24DC-41D6-9BC1-CE53027283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4C758C1-68E9-45E4-8B7B-19AF43B9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4" y="639097"/>
            <a:ext cx="4789678" cy="37466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700" b="1" i="0"/>
              <a:t>Mars</a:t>
            </a:r>
            <a:r>
              <a:rPr lang="en-US" sz="3700" b="0" i="0"/>
              <a:t> je četvrti </a:t>
            </a:r>
            <a:r>
              <a:rPr lang="en-US" sz="3700" b="0" i="0" u="none" strike="noStrike">
                <a:hlinkClick r:id="rId4" tooltip="Planet"/>
              </a:rPr>
              <a:t>planet</a:t>
            </a:r>
            <a:r>
              <a:rPr lang="en-US" sz="3700" b="0" i="0"/>
              <a:t> po udaljenosti od </a:t>
            </a:r>
            <a:r>
              <a:rPr lang="en-US" sz="3700" b="0" i="0" u="none" strike="noStrike">
                <a:hlinkClick r:id="rId5" tooltip="Sunce"/>
              </a:rPr>
              <a:t>Sunca</a:t>
            </a:r>
            <a:r>
              <a:rPr lang="en-US" sz="3700" b="0" i="0"/>
              <a:t>, vidljiv sa </a:t>
            </a:r>
            <a:r>
              <a:rPr lang="en-US" sz="3700" b="0" i="0" u="none" strike="noStrike">
                <a:hlinkClick r:id="rId6" tooltip="Zemlja"/>
              </a:rPr>
              <a:t>Zemlje</a:t>
            </a:r>
            <a:r>
              <a:rPr lang="en-US" sz="3700" b="0" i="0"/>
              <a:t> prostim okom i zato poznat od davnine.</a:t>
            </a:r>
            <a:endParaRPr lang="en-US" sz="3700"/>
          </a:p>
        </p:txBody>
      </p:sp>
      <p:sp>
        <p:nvSpPr>
          <p:cNvPr id="73" name="Rounded Rectangle 3">
            <a:extLst>
              <a:ext uri="{FF2B5EF4-FFF2-40B4-BE49-F238E27FC236}">
                <a16:creationId xmlns:a16="http://schemas.microsoft.com/office/drawing/2014/main" id="{D62AE07D-7D67-4C3C-9637-F319F06704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2379" y="639097"/>
            <a:ext cx="5471927" cy="5575439"/>
          </a:xfrm>
          <a:prstGeom prst="roundRect">
            <a:avLst>
              <a:gd name="adj" fmla="val 5310"/>
            </a:avLst>
          </a:prstGeom>
          <a:solidFill>
            <a:srgbClr val="FFFFFF"/>
          </a:solidFill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 defTabSz="457200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>
              <a:solidFill>
                <a:schemeClr val="tx1"/>
              </a:solidFill>
            </a:endParaRPr>
          </a:p>
        </p:txBody>
      </p:sp>
      <p:pic>
        <p:nvPicPr>
          <p:cNvPr id="6146" name="Picture 2" descr="Mars noćas najbliže Zemlji!?">
            <a:extLst>
              <a:ext uri="{FF2B5EF4-FFF2-40B4-BE49-F238E27FC236}">
                <a16:creationId xmlns:a16="http://schemas.microsoft.com/office/drawing/2014/main" id="{D821E22B-D0E1-47DA-962F-84E0AC855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7099" y="1724628"/>
            <a:ext cx="4930815" cy="324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83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Picture 200">
            <a:extLst>
              <a:ext uri="{FF2B5EF4-FFF2-40B4-BE49-F238E27FC236}">
                <a16:creationId xmlns:a16="http://schemas.microsoft.com/office/drawing/2014/main" id="{6EB3069F-D3A4-4E5B-B87F-660412107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1344A46-0845-4A0F-A516-9E58C178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77" y="2250385"/>
            <a:ext cx="4529422" cy="260101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Mars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ima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puno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masivnih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vulkana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na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njemu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se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nalazi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Olympus Mons –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najveći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vulkan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u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našem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Sunčevom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sustavu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koji je 22 km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visok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( 3 puta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veći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od Mount </a:t>
            </a:r>
            <a:r>
              <a:rPr lang="en-US" sz="3200" b="0" i="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Everesta</a:t>
            </a:r>
            <a:r>
              <a:rPr lang="en-US" sz="3200" b="0" i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300" b="0" i="0" dirty="0"/>
              <a:t/>
            </a:r>
            <a:br>
              <a:rPr lang="en-US" sz="2300" b="0" i="0" dirty="0"/>
            </a:br>
            <a:endParaRPr lang="en-US" sz="2300" dirty="0"/>
          </a:p>
        </p:txBody>
      </p:sp>
      <p:sp>
        <p:nvSpPr>
          <p:cNvPr id="203" name="Freeform 5">
            <a:extLst>
              <a:ext uri="{FF2B5EF4-FFF2-40B4-BE49-F238E27FC236}">
                <a16:creationId xmlns:a16="http://schemas.microsoft.com/office/drawing/2014/main" id="{752B8AE8-250E-4CAD-A0B5-40EABA3761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5827529" y="660400"/>
            <a:ext cx="6381405" cy="6214533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tx1"/>
          </a:solidFill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05" name="Freeform 14">
            <a:extLst>
              <a:ext uri="{FF2B5EF4-FFF2-40B4-BE49-F238E27FC236}">
                <a16:creationId xmlns:a16="http://schemas.microsoft.com/office/drawing/2014/main" id="{C05CBECC-CA29-46FB-A82C-D30F7ABF9E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81603" y="104899"/>
            <a:ext cx="6896713" cy="6005491"/>
          </a:xfrm>
          <a:custGeom>
            <a:avLst/>
            <a:gdLst>
              <a:gd name="connsiteX0" fmla="*/ 3912717 w 6896713"/>
              <a:gd name="connsiteY0" fmla="*/ 0 h 6005491"/>
              <a:gd name="connsiteX1" fmla="*/ 6679426 w 6896713"/>
              <a:gd name="connsiteY1" fmla="*/ 1146008 h 6005491"/>
              <a:gd name="connsiteX2" fmla="*/ 6896713 w 6896713"/>
              <a:gd name="connsiteY2" fmla="*/ 1385085 h 6005491"/>
              <a:gd name="connsiteX3" fmla="*/ 6896713 w 6896713"/>
              <a:gd name="connsiteY3" fmla="*/ 1431256 h 6005491"/>
              <a:gd name="connsiteX4" fmla="*/ 6657442 w 6896713"/>
              <a:gd name="connsiteY4" fmla="*/ 1167992 h 6005491"/>
              <a:gd name="connsiteX5" fmla="*/ 3912717 w 6896713"/>
              <a:gd name="connsiteY5" fmla="*/ 31089 h 6005491"/>
              <a:gd name="connsiteX6" fmla="*/ 31089 w 6896713"/>
              <a:gd name="connsiteY6" fmla="*/ 3912717 h 6005491"/>
              <a:gd name="connsiteX7" fmla="*/ 593046 w 6896713"/>
              <a:gd name="connsiteY7" fmla="*/ 5925483 h 6005491"/>
              <a:gd name="connsiteX8" fmla="*/ 633874 w 6896713"/>
              <a:gd name="connsiteY8" fmla="*/ 5989169 h 6005491"/>
              <a:gd name="connsiteX9" fmla="*/ 607415 w 6896713"/>
              <a:gd name="connsiteY9" fmla="*/ 6005491 h 6005491"/>
              <a:gd name="connsiteX10" fmla="*/ 566458 w 6896713"/>
              <a:gd name="connsiteY10" fmla="*/ 5941603 h 6005491"/>
              <a:gd name="connsiteX11" fmla="*/ 0 w 6896713"/>
              <a:gd name="connsiteY11" fmla="*/ 3912717 h 6005491"/>
              <a:gd name="connsiteX12" fmla="*/ 3912717 w 6896713"/>
              <a:gd name="connsiteY12" fmla="*/ 0 h 60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6713" h="6005491">
                <a:moveTo>
                  <a:pt x="3912717" y="0"/>
                </a:moveTo>
                <a:cubicBezTo>
                  <a:pt x="4993184" y="0"/>
                  <a:pt x="5971363" y="437946"/>
                  <a:pt x="6679426" y="1146008"/>
                </a:cubicBezTo>
                <a:lnTo>
                  <a:pt x="6896713" y="1385085"/>
                </a:lnTo>
                <a:lnTo>
                  <a:pt x="6896713" y="1431256"/>
                </a:lnTo>
                <a:lnTo>
                  <a:pt x="6657442" y="1167992"/>
                </a:lnTo>
                <a:cubicBezTo>
                  <a:pt x="5955006" y="465555"/>
                  <a:pt x="4984599" y="31089"/>
                  <a:pt x="3912717" y="31089"/>
                </a:cubicBezTo>
                <a:cubicBezTo>
                  <a:pt x="1768953" y="31089"/>
                  <a:pt x="31089" y="1768953"/>
                  <a:pt x="31089" y="3912717"/>
                </a:cubicBezTo>
                <a:cubicBezTo>
                  <a:pt x="31089" y="4649636"/>
                  <a:pt x="236442" y="5338592"/>
                  <a:pt x="593046" y="5925483"/>
                </a:cubicBezTo>
                <a:lnTo>
                  <a:pt x="633874" y="5989169"/>
                </a:lnTo>
                <a:lnTo>
                  <a:pt x="607415" y="6005491"/>
                </a:lnTo>
                <a:lnTo>
                  <a:pt x="566458" y="5941603"/>
                </a:lnTo>
                <a:cubicBezTo>
                  <a:pt x="206998" y="5350013"/>
                  <a:pt x="0" y="4655538"/>
                  <a:pt x="0" y="3912717"/>
                </a:cubicBezTo>
                <a:cubicBezTo>
                  <a:pt x="0" y="1751783"/>
                  <a:pt x="1751783" y="0"/>
                  <a:pt x="3912717" y="0"/>
                </a:cubicBezTo>
                <a:close/>
              </a:path>
            </a:pathLst>
          </a:cu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04EE7AE2-03EF-48CD-AB26-0456387C6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16018" y="331504"/>
            <a:ext cx="6675982" cy="5235326"/>
            <a:chOff x="5516018" y="331504"/>
            <a:chExt cx="6675982" cy="5235326"/>
          </a:xfrm>
        </p:grpSpPr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6AEF2E95-6DED-48AB-90CC-AFCE5E3E4D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66830" y="3315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E5B0FC5A-9546-4065-8399-EABFD26C97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" flipH="1">
              <a:off x="9408861" y="3383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167124A1-BA21-4A20-ABE1-54D43AF6BF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" flipH="1">
              <a:off x="9551700" y="34763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0D1C6FE-5515-4266-AA75-64F1416F53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60000" flipH="1">
              <a:off x="9688748" y="36808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97D97DE4-1CEE-40EA-9BD5-918ED3048E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540000" flipH="1">
              <a:off x="9824866" y="38922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619D5046-AB01-49BB-B256-BBA5FC03E6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660000" flipH="1">
              <a:off x="9966867" y="41754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1CE3CFE1-5FF1-489D-967D-D3C3959E6D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780000" flipH="1">
              <a:off x="10104425" y="4458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C5B9D209-E3A8-4DD3-B2E9-8DC959E2E6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900000" flipH="1">
              <a:off x="10240513" y="47948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7673CD7E-1FBB-4739-A1C5-A57CCB5672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" flipH="1">
              <a:off x="10373882" y="52435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9AD00B40-09AB-415F-99CF-9F6399D733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0" flipH="1">
              <a:off x="10505632" y="570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DC28789C-F41D-400F-8F18-9FCF0CDD6B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320000" flipH="1">
              <a:off x="10637382" y="62134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80C4A0E6-0C6F-48AA-B7E4-46E517868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440000" flipH="1">
              <a:off x="10760965" y="69043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D2568028-FCB8-47CF-8C54-2B222CD281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" flipH="1">
              <a:off x="10888991" y="755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78E87EC8-DADA-45EB-A3EA-2BE845784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740000" flipH="1">
              <a:off x="11010193" y="81974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DB2F3370-4231-4755-96CC-41915FA342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860000" flipH="1">
              <a:off x="11129014" y="89566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E1F2524-EE02-41D8-8BAA-7926D7AF0F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980000" flipH="1">
              <a:off x="11249872" y="968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5D02E45F-FA61-4F2E-A521-A0AECAA845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160000" flipH="1">
              <a:off x="11366875" y="10480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79D01D47-7532-447C-95CE-8814B844B7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280000" flipH="1">
              <a:off x="11474058" y="11315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B8EFB652-720A-42C2-9315-F38CA93C4E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0" flipH="1">
              <a:off x="11583303" y="122179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8F84173A-C8A6-4ECA-9255-F80AF2FD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520000" flipH="1">
              <a:off x="11685344" y="132177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4B0A024E-A348-4656-9A97-CAECA2CC04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700000" flipH="1">
              <a:off x="11787704" y="14176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13284DC4-2740-45BE-BCB9-165F172B89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820000" flipH="1">
              <a:off x="11880859" y="15179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687E8848-70CB-4FFA-9E1E-151B053145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940000" flipH="1">
              <a:off x="11969252" y="162743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BD429D28-0879-4D80-BC3B-79EB57B6E3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060000" flipH="1">
              <a:off x="12062016" y="173601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6A404E2D-016A-41D3-BCE9-6744678F6B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074680" y="1910249"/>
              <a:ext cx="117320" cy="82912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7E6BED93-7712-4BD4-BEC7-64DABC1577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149943" y="2083594"/>
              <a:ext cx="39676" cy="21436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A6E1D846-697F-4728-BAFC-7101AC9651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" flipH="1">
              <a:off x="9127990" y="33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A211B2E6-EAE9-48FB-AC5E-B5F4C3DBCE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" flipH="1">
              <a:off x="8987576" y="33663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9A81E9E4-6786-4DEB-8899-8482221FE9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" flipH="1">
              <a:off x="8844859" y="35117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B7362CCB-6F06-46F1-ABB0-8BA7E5BDED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" flipH="1">
              <a:off x="8706904" y="3657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1DFF7505-D60B-42AA-93DE-BCE9E841F7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20000" flipH="1">
              <a:off x="8568008" y="3878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68F8BF26-081A-4D71-AA8F-B378C892A5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840000" flipH="1">
              <a:off x="8429112" y="4100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C7F36C31-36CC-4BD1-AA49-EBDC8A3D14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960000" flipH="1">
              <a:off x="8294968" y="4462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20F75BC3-D495-48C5-9EF6-2B48B3E9D7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080000" flipH="1">
              <a:off x="8160824" y="48237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0B30A5A0-F0F9-4EF5-87EF-088D60E555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260000" flipH="1">
              <a:off x="8027689" y="53184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19730156-4AED-4562-AA9F-1D0A64A787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380000" flipH="1">
              <a:off x="7894554" y="58132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6497AA1-52D9-4B8A-83EC-341B70F1A3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500000" flipH="1">
              <a:off x="7761419" y="63079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DCD18EF9-37AC-43BD-911C-1D2002A06D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620000" flipH="1">
              <a:off x="7636645" y="6898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003F03F4-1AFE-47C6-AEC3-282CF2D254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0" flipH="1">
              <a:off x="7511871" y="75119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E40974B0-3969-4B73-9D12-ADB5272CD2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920000" flipH="1">
              <a:off x="7387899" y="81977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D29A490B-F432-4C2E-96BF-48A6A0D42C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040000" flipH="1">
              <a:off x="7268530" y="8931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F5C1BB1D-02AF-49FB-9F7C-385434D96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160000" flipH="1">
              <a:off x="7152030" y="9765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E8D23645-D844-4D9E-AAF1-167B90D76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340000" flipH="1">
              <a:off x="7041695" y="10600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4EEE1B7C-54AD-490C-997D-CAF9A8CBA4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460000" flipH="1">
              <a:off x="6931360" y="114346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781BFDF8-A68F-4AA0-A6DA-872CFB4E7F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580000" flipH="1">
              <a:off x="6819070" y="123586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E6AEC43A-E5F2-4160-84F0-6D58A471D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700000" flipH="1">
              <a:off x="6721359" y="133274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CAF417F8-6926-434A-93C1-EB87BC7A03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880000" flipH="1">
              <a:off x="6617467" y="1429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5E0CAFAB-7629-4620-BE99-63CCFD6AA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0" flipH="1">
              <a:off x="6520032" y="15272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B2C70EAC-3EED-4BA4-8241-8218004088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120000" flipH="1">
              <a:off x="6429579" y="16416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38DA120B-A80B-42CC-9FA3-C8D8B8C9C3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240000" flipH="1">
              <a:off x="6340532" y="1750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EBA4B7A0-D9D9-431E-9138-AB0979D887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420000" flipH="1">
              <a:off x="6261757" y="18601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3230EC87-B401-45DD-81CF-BB9EF8D6E5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540000" flipH="1">
              <a:off x="6184144" y="19796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794003B3-493C-426D-8334-25CDBCE250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660000" flipH="1">
              <a:off x="6106531" y="20990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418A21F4-2597-4A31-A968-3D5FCF288C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780000" flipH="1">
              <a:off x="6043206" y="222255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4C7FD944-886C-4138-9334-F51D31C47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960000" flipH="1">
              <a:off x="5978913" y="234430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5436490D-E0B8-407C-B029-5FA449582A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080000" flipH="1">
              <a:off x="5912438" y="24706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355939A7-03B8-44F7-8E48-392ACC878B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0" flipH="1">
              <a:off x="5858875" y="260092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4C91647D-7971-4760-B44D-C3AF23059D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320000" flipH="1">
              <a:off x="5808182" y="273404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D6C89F4-521C-4EF7-8E91-170A30D147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500000" flipH="1">
              <a:off x="5773263" y="28668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AA03A2E2-4358-4E25-8D66-BEB9D5E4B1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620000" flipH="1">
              <a:off x="5735963" y="300206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00976043-AF69-4D49-815D-E9F84C28FC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740000" flipH="1">
              <a:off x="5700105" y="31389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9FB760F3-CF0B-4238-8518-702C1F08C1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860000" flipH="1">
              <a:off x="5665939" y="327548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B5A99D70-5075-4AFA-A0EA-699EB26D0A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040000" flipH="1">
              <a:off x="5644476" y="341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9A419340-FB8C-48AB-894B-078109AA1E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160000" flipH="1">
              <a:off x="5626530" y="3554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1FD9100D-F994-48DE-AB7E-50AEEDAA36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280000" flipH="1">
              <a:off x="5616429" y="36918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68727C65-3B7E-4212-8738-FB9760C43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0" flipH="1">
              <a:off x="5611319" y="38353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67A5E842-449E-455F-8990-A8FF59ABA5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580000" flipH="1">
              <a:off x="5608540" y="397572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8582F38B-319B-42E7-89B0-D52363EBBA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700000" flipH="1">
              <a:off x="5605761" y="41160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04D8B95D-143A-4E66-9B8B-9A8544B1B5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820000" flipH="1">
              <a:off x="5624195" y="425421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65092983-5CBA-4F96-B3B7-B427047484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940000" flipH="1">
              <a:off x="5642629" y="43923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99D74297-9546-4664-96BC-0CF75B4D56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120000" flipH="1">
              <a:off x="5654818" y="45363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546CA772-89F1-4F2B-871F-22E3B55A2A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240000" flipH="1">
              <a:off x="5684446" y="467136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3248EC6D-6995-4669-A80A-48EB68101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360000" flipH="1">
              <a:off x="5714074" y="48087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14105FD3-1046-49A8-A65F-76B279047B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480000" flipH="1">
              <a:off x="5748464" y="49484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34350644-ED7B-48ED-BB7B-60CF8C0E35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660000" flipH="1">
              <a:off x="5792091" y="507760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81D49B5F-8D46-4D26-8669-BD733FBC39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780000" flipH="1">
              <a:off x="5847441" y="52112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F6909957-E73C-40BD-B592-E8EB069D13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900000" flipH="1">
              <a:off x="5900410" y="53424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B3F2ADD8-BA89-4A6F-A017-8D5701CEB6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020000" flipH="1">
              <a:off x="5955760" y="547369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 descr="Mount Everest je 'mala beba' prema planini Olimp na Marsu | 24sata">
            <a:extLst>
              <a:ext uri="{FF2B5EF4-FFF2-40B4-BE49-F238E27FC236}">
                <a16:creationId xmlns:a16="http://schemas.microsoft.com/office/drawing/2014/main" id="{9DE9613F-46B2-4A83-BD7E-CF22CB3D1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8210" y="1731777"/>
            <a:ext cx="4220492" cy="22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obro došli na Mars. Imamo najviši vulkan i kanjon u našoj galaktici -  Večernji.hr">
            <a:extLst>
              <a:ext uri="{FF2B5EF4-FFF2-40B4-BE49-F238E27FC236}">
                <a16:creationId xmlns:a16="http://schemas.microsoft.com/office/drawing/2014/main" id="{88C2707E-61BD-4460-A731-0EDE29A01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54984" y="4123994"/>
            <a:ext cx="3686944" cy="221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78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>
            <a:extLst>
              <a:ext uri="{FF2B5EF4-FFF2-40B4-BE49-F238E27FC236}">
                <a16:creationId xmlns:a16="http://schemas.microsoft.com/office/drawing/2014/main" id="{B1BE7CB7-24DC-41D6-9BC1-CE53027283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E15A78A-9923-479A-BD63-9926048F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76" y="2032000"/>
            <a:ext cx="4513792" cy="28193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000" b="0" i="0"/>
              <a:t> Temperature se kreću od -120 stupnjeva Celzijevih tijekom zimskih noći, pa do 25 stupnjeva Celzija ljeti.</a:t>
            </a:r>
            <a:endParaRPr lang="en-US" sz="3000"/>
          </a:p>
        </p:txBody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66E77F98-D232-4F7C-8939-9112C4393A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5827529" y="660400"/>
            <a:ext cx="6381405" cy="6214533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tx1"/>
          </a:solidFill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2D69692A-B119-4841-BA47-573ED383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81603" y="104899"/>
            <a:ext cx="6896713" cy="6005491"/>
          </a:xfrm>
          <a:custGeom>
            <a:avLst/>
            <a:gdLst>
              <a:gd name="connsiteX0" fmla="*/ 3912717 w 6896713"/>
              <a:gd name="connsiteY0" fmla="*/ 0 h 6005491"/>
              <a:gd name="connsiteX1" fmla="*/ 6679426 w 6896713"/>
              <a:gd name="connsiteY1" fmla="*/ 1146008 h 6005491"/>
              <a:gd name="connsiteX2" fmla="*/ 6896713 w 6896713"/>
              <a:gd name="connsiteY2" fmla="*/ 1385085 h 6005491"/>
              <a:gd name="connsiteX3" fmla="*/ 6896713 w 6896713"/>
              <a:gd name="connsiteY3" fmla="*/ 1431256 h 6005491"/>
              <a:gd name="connsiteX4" fmla="*/ 6657442 w 6896713"/>
              <a:gd name="connsiteY4" fmla="*/ 1167992 h 6005491"/>
              <a:gd name="connsiteX5" fmla="*/ 3912717 w 6896713"/>
              <a:gd name="connsiteY5" fmla="*/ 31089 h 6005491"/>
              <a:gd name="connsiteX6" fmla="*/ 31089 w 6896713"/>
              <a:gd name="connsiteY6" fmla="*/ 3912717 h 6005491"/>
              <a:gd name="connsiteX7" fmla="*/ 593046 w 6896713"/>
              <a:gd name="connsiteY7" fmla="*/ 5925483 h 6005491"/>
              <a:gd name="connsiteX8" fmla="*/ 633874 w 6896713"/>
              <a:gd name="connsiteY8" fmla="*/ 5989169 h 6005491"/>
              <a:gd name="connsiteX9" fmla="*/ 607415 w 6896713"/>
              <a:gd name="connsiteY9" fmla="*/ 6005491 h 6005491"/>
              <a:gd name="connsiteX10" fmla="*/ 566458 w 6896713"/>
              <a:gd name="connsiteY10" fmla="*/ 5941603 h 6005491"/>
              <a:gd name="connsiteX11" fmla="*/ 0 w 6896713"/>
              <a:gd name="connsiteY11" fmla="*/ 3912717 h 6005491"/>
              <a:gd name="connsiteX12" fmla="*/ 3912717 w 6896713"/>
              <a:gd name="connsiteY12" fmla="*/ 0 h 60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6713" h="6005491">
                <a:moveTo>
                  <a:pt x="3912717" y="0"/>
                </a:moveTo>
                <a:cubicBezTo>
                  <a:pt x="4993184" y="0"/>
                  <a:pt x="5971363" y="437946"/>
                  <a:pt x="6679426" y="1146008"/>
                </a:cubicBezTo>
                <a:lnTo>
                  <a:pt x="6896713" y="1385085"/>
                </a:lnTo>
                <a:lnTo>
                  <a:pt x="6896713" y="1431256"/>
                </a:lnTo>
                <a:lnTo>
                  <a:pt x="6657442" y="1167992"/>
                </a:lnTo>
                <a:cubicBezTo>
                  <a:pt x="5955006" y="465555"/>
                  <a:pt x="4984599" y="31089"/>
                  <a:pt x="3912717" y="31089"/>
                </a:cubicBezTo>
                <a:cubicBezTo>
                  <a:pt x="1768953" y="31089"/>
                  <a:pt x="31089" y="1768953"/>
                  <a:pt x="31089" y="3912717"/>
                </a:cubicBezTo>
                <a:cubicBezTo>
                  <a:pt x="31089" y="4649636"/>
                  <a:pt x="236442" y="5338592"/>
                  <a:pt x="593046" y="5925483"/>
                </a:cubicBezTo>
                <a:lnTo>
                  <a:pt x="633874" y="5989169"/>
                </a:lnTo>
                <a:lnTo>
                  <a:pt x="607415" y="6005491"/>
                </a:lnTo>
                <a:lnTo>
                  <a:pt x="566458" y="5941603"/>
                </a:lnTo>
                <a:cubicBezTo>
                  <a:pt x="206998" y="5350013"/>
                  <a:pt x="0" y="4655538"/>
                  <a:pt x="0" y="3912717"/>
                </a:cubicBezTo>
                <a:cubicBezTo>
                  <a:pt x="0" y="1751783"/>
                  <a:pt x="1751783" y="0"/>
                  <a:pt x="3912717" y="0"/>
                </a:cubicBezTo>
                <a:close/>
              </a:path>
            </a:pathLst>
          </a:cu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76D2B7F-D454-43F4-9C03-617F5ECAC6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16018" y="331504"/>
            <a:ext cx="6675982" cy="5235326"/>
            <a:chOff x="5516018" y="331504"/>
            <a:chExt cx="6675982" cy="5235326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B3E3C80-CF43-424A-8A88-AE3F3BB97B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66830" y="3315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5EF46FA-D436-4C4F-A200-485E1BF33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" flipH="1">
              <a:off x="9408861" y="3383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DB6BF16-4065-479E-BFB0-C908A02E4C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" flipH="1">
              <a:off x="9551700" y="34763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BC3B5CC-2833-45E2-8945-88EC470DD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60000" flipH="1">
              <a:off x="9688748" y="36808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055C724-1D63-4CF4-84B1-C9CBE0306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540000" flipH="1">
              <a:off x="9824866" y="38922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C3CE87C-0A07-4D8F-BB31-90C2A90A0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660000" flipH="1">
              <a:off x="9966867" y="41754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104BE2F-58A7-4BAC-86FA-FF2A8C7D85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780000" flipH="1">
              <a:off x="10104425" y="4458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2E74752-77C3-43C2-8774-D5F9D49BE0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900000" flipH="1">
              <a:off x="10240513" y="47948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4DB6084-8275-4B8B-B916-A86538352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" flipH="1">
              <a:off x="10373882" y="52435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48ADBF5-265C-42C6-AE25-6A47E611F2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0" flipH="1">
              <a:off x="10505632" y="570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C2B34DD-C780-4185-8409-577D82EF53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320000" flipH="1">
              <a:off x="10637382" y="62134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2522DE9-2D64-436D-9CE6-1CA0B6F755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440000" flipH="1">
              <a:off x="10760965" y="69043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7EB3C83-9D04-4B51-B81A-92415595C1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" flipH="1">
              <a:off x="10888991" y="755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3923EF68-3866-4504-A547-748B286BBB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740000" flipH="1">
              <a:off x="11010193" y="81974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9FFA4A6-C19A-4D63-A48E-F6DF3BF475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860000" flipH="1">
              <a:off x="11129014" y="89566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52A8C7B-BAD4-442E-B027-78A04D9A9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980000" flipH="1">
              <a:off x="11249872" y="968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216BDBD3-5F1E-4C86-B451-F0CA3CE89C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160000" flipH="1">
              <a:off x="11366875" y="10480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9FEB101-5620-4A0F-95E3-CE2DBB03EB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280000" flipH="1">
              <a:off x="11474058" y="11315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7C7135B-3A30-4C00-B647-7297D88AE6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0" flipH="1">
              <a:off x="11583303" y="122179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A41718C-4C14-4541-A818-EEF0E14B9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520000" flipH="1">
              <a:off x="11685344" y="132177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190C7EE-1249-45BC-B477-672534C55E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700000" flipH="1">
              <a:off x="11787704" y="14176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2EAA8AA-1C71-42EC-AFEF-6755DD0813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820000" flipH="1">
              <a:off x="11880859" y="15179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D52D9C58-B6CD-487D-8844-8E60C26B7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940000" flipH="1">
              <a:off x="11969252" y="162743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1DC16357-5F68-4943-842C-281B0B29C1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060000" flipH="1">
              <a:off x="12062016" y="173601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79E2988-BDB4-4B76-BC01-0A4F70AED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074680" y="1910249"/>
              <a:ext cx="117320" cy="82912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F13BD4C-FD43-41AE-9C3C-70353B538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149943" y="2083594"/>
              <a:ext cx="39676" cy="21436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043F5EC-7D9B-497A-A1D5-F594BC837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" flipH="1">
              <a:off x="9127990" y="33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3C79359-007A-4E83-961D-B74B7F0140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" flipH="1">
              <a:off x="8987576" y="33663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D95CA68B-BEB2-4A87-A7BA-9A02E19866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" flipH="1">
              <a:off x="8844859" y="35117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A1DD542-B97B-4A32-BD77-5E180CF9C9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" flipH="1">
              <a:off x="8706904" y="3657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195F679-DC61-48C0-AFA7-14EB929C16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20000" flipH="1">
              <a:off x="8568008" y="3878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7ED82E4-33E1-4C24-B9BC-80B88E993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840000" flipH="1">
              <a:off x="8429112" y="4100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D3FF1B5-570E-411B-B032-7D3D14A9D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960000" flipH="1">
              <a:off x="8294968" y="4462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9AC84EA-A2CE-4019-B84B-7A1F404BC4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080000" flipH="1">
              <a:off x="8160824" y="48237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8E51320-5338-4343-B3F1-8CD8C201B3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260000" flipH="1">
              <a:off x="8027689" y="53184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CA359DA-7FFD-49D7-9DC8-90CC59297E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380000" flipH="1">
              <a:off x="7894554" y="58132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639F649-3951-4473-8E7F-8C5A60DBE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500000" flipH="1">
              <a:off x="7761419" y="63079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B685C7E-0793-4A19-A2C0-ED0AF4C95D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620000" flipH="1">
              <a:off x="7636645" y="6898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C41D6C1-396D-4A13-9016-3740B74A62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0" flipH="1">
              <a:off x="7511871" y="75119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02453185-7FF0-4468-B954-8B80326196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920000" flipH="1">
              <a:off x="7387899" y="81977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2E5D222-C91B-4F53-8691-2776D48B7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040000" flipH="1">
              <a:off x="7268530" y="8931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895179C-86D4-47C3-B3CF-0B35CF49D1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160000" flipH="1">
              <a:off x="7152030" y="9765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2E7AF09-E0E5-48D7-B567-DC6CEF768B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340000" flipH="1">
              <a:off x="7041695" y="10600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DB88FBC0-46E9-45F7-AE3D-4A217317CE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460000" flipH="1">
              <a:off x="6931360" y="114346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FFFE4CED-BA63-4027-A163-AB70074D11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580000" flipH="1">
              <a:off x="6819070" y="123586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8B9E605E-7F91-42D6-AB7B-E29DAB2FC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700000" flipH="1">
              <a:off x="6721359" y="133274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1C908CE-4D4A-4EC5-ACBC-0A98139D2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880000" flipH="1">
              <a:off x="6617467" y="1429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003599D7-040E-456C-9C79-0970F0DF90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0" flipH="1">
              <a:off x="6520032" y="15272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1E6638C-2C86-4508-8353-2019400251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120000" flipH="1">
              <a:off x="6429579" y="16416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7FDC02B3-C8E4-4A8B-BFA9-4277A64474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240000" flipH="1">
              <a:off x="6340532" y="1750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DAA08825-5607-45CA-961E-8CCB137A16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420000" flipH="1">
              <a:off x="6261757" y="18601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72CC3665-D1A4-4688-968F-6667A3CD0E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540000" flipH="1">
              <a:off x="6184144" y="19796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22931648-3329-4376-8A41-1FDF2E70C5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660000" flipH="1">
              <a:off x="6106531" y="20990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05F0E143-F9A0-4841-BB31-F4FC3C9D73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780000" flipH="1">
              <a:off x="6043206" y="222255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F80BB23A-6014-403A-816C-B8AB6C98C3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960000" flipH="1">
              <a:off x="5978913" y="234430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E93EA34A-9835-4230-9A93-6E45613D3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080000" flipH="1">
              <a:off x="5912438" y="24706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C63864B-F930-461F-9679-F99A4A7A09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0" flipH="1">
              <a:off x="5858875" y="260092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4F6D4C50-4656-46BD-BAF1-4A85D1500D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320000" flipH="1">
              <a:off x="5808182" y="273404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EA43B2D-4AE2-4D25-9D3C-0B4DE8D9F7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500000" flipH="1">
              <a:off x="5773263" y="28668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AA0EF34-10B7-472F-8415-C632429DC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620000" flipH="1">
              <a:off x="5735963" y="300206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97AB2629-C6CE-4727-8B4C-E52B2C63E5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740000" flipH="1">
              <a:off x="5700105" y="31389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50DB4576-3607-47C2-BFB8-15B9E3E279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860000" flipH="1">
              <a:off x="5665939" y="327548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3984074-5931-426F-88C9-2B1F3336CA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040000" flipH="1">
              <a:off x="5644476" y="341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211FA60-C675-44B6-98A5-2B3E0BFD33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160000" flipH="1">
              <a:off x="5626530" y="3554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FCF41A87-6CC9-46BC-AE89-4FD0B18E1E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280000" flipH="1">
              <a:off x="5616429" y="36918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94A53913-716C-4795-812E-AB3D9EF50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0" flipH="1">
              <a:off x="5611319" y="38353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1A8EAB39-60C4-433D-A443-17A3D780E5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580000" flipH="1">
              <a:off x="5608540" y="397572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4B0E329-AF06-495C-851E-02225948BB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700000" flipH="1">
              <a:off x="5605761" y="41160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1C20E637-1437-469C-8547-F824CFEFB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820000" flipH="1">
              <a:off x="5624195" y="425421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1FC0204-FD67-429A-9FC3-BE2E866595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940000" flipH="1">
              <a:off x="5642629" y="43923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01E82E22-F32C-4D97-8FF6-E679457F96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120000" flipH="1">
              <a:off x="5654818" y="45363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CD0F75F5-7585-44E5-9733-F21B571D74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240000" flipH="1">
              <a:off x="5684446" y="467136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D7DF6771-925B-4E07-8309-3E18E6DC2D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360000" flipH="1">
              <a:off x="5714074" y="48087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B43F0621-14B6-4252-88C8-87AC6A1EA0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480000" flipH="1">
              <a:off x="5748464" y="49484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9FCE7C44-327E-4EEE-BD29-C5938B681A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660000" flipH="1">
              <a:off x="5792091" y="507760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B120CBC-3C07-4ED4-9BCC-784A6C31C2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780000" flipH="1">
              <a:off x="5847441" y="52112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1A8A678-7BD8-4C71-92A6-9AD3C14570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900000" flipH="1">
              <a:off x="5900410" y="53424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A56C66A0-173A-47A0-B993-D218E02BBE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020000" flipH="1">
              <a:off x="5955760" y="547369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4" name="Picture 6" descr="Температура на Марсе: сейчас в среднем -50 °С, а вот миллиарды лет назад  были комфортные +18 °С (результаты анализа метеорита с Марса)… —  1-space-fact — Sci-Fact.ru">
            <a:extLst>
              <a:ext uri="{FF2B5EF4-FFF2-40B4-BE49-F238E27FC236}">
                <a16:creationId xmlns:a16="http://schemas.microsoft.com/office/drawing/2014/main" id="{DA6D32E8-26EF-4E0F-A7E9-E011EE069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9734" y="2433919"/>
            <a:ext cx="4394218" cy="321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038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134">
            <a:extLst>
              <a:ext uri="{FF2B5EF4-FFF2-40B4-BE49-F238E27FC236}">
                <a16:creationId xmlns:a16="http://schemas.microsoft.com/office/drawing/2014/main" id="{CFBF3AA4-3138-451E-B7F7-2E56E6CA9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64BE51D-3282-4117-8ED3-43CCBD7E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933" y="4534958"/>
            <a:ext cx="10127192" cy="9281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b="0" i="0"/>
              <a:t>Na Marsu se nalaze velike količine vode.</a:t>
            </a:r>
            <a:br>
              <a:rPr lang="en-US" sz="2800" b="0" i="0"/>
            </a:br>
            <a:endParaRPr lang="en-US" sz="2800"/>
          </a:p>
        </p:txBody>
      </p:sp>
      <p:sp>
        <p:nvSpPr>
          <p:cNvPr id="8198" name="Rounded Rectangle 11">
            <a:extLst>
              <a:ext uri="{FF2B5EF4-FFF2-40B4-BE49-F238E27FC236}">
                <a16:creationId xmlns:a16="http://schemas.microsoft.com/office/drawing/2014/main" id="{676AC773-5964-4644-99C2-B3C175E123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5924" y="614085"/>
            <a:ext cx="10360152" cy="3794760"/>
          </a:xfrm>
          <a:prstGeom prst="roundRect">
            <a:avLst>
              <a:gd name="adj" fmla="val 5319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Rusko-europska sonda pronašla ogromne zalihe vode na Marsu - Russia Beyond  Croatia">
            <a:extLst>
              <a:ext uri="{FF2B5EF4-FFF2-40B4-BE49-F238E27FC236}">
                <a16:creationId xmlns:a16="http://schemas.microsoft.com/office/drawing/2014/main" id="{1801162A-E937-4DDD-A417-5506F4F02F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4" r="23983"/>
          <a:stretch/>
        </p:blipFill>
        <p:spPr bwMode="auto">
          <a:xfrm>
            <a:off x="922868" y="645517"/>
            <a:ext cx="3447287" cy="3738166"/>
          </a:xfrm>
          <a:custGeom>
            <a:avLst/>
            <a:gdLst/>
            <a:ahLst/>
            <a:cxnLst/>
            <a:rect l="l" t="t" r="r" b="b"/>
            <a:pathLst>
              <a:path w="3447287" h="3738166">
                <a:moveTo>
                  <a:pt x="163732" y="0"/>
                </a:moveTo>
                <a:lnTo>
                  <a:pt x="3447287" y="0"/>
                </a:lnTo>
                <a:lnTo>
                  <a:pt x="3447287" y="3738166"/>
                </a:lnTo>
                <a:lnTo>
                  <a:pt x="163732" y="3738166"/>
                </a:lnTo>
                <a:cubicBezTo>
                  <a:pt x="73305" y="3738166"/>
                  <a:pt x="0" y="3664861"/>
                  <a:pt x="0" y="3574434"/>
                </a:cubicBezTo>
                <a:lnTo>
                  <a:pt x="0" y="163732"/>
                </a:lnTo>
                <a:cubicBezTo>
                  <a:pt x="0" y="73305"/>
                  <a:pt x="73305" y="0"/>
                  <a:pt x="163732" y="0"/>
                </a:cubicBezTo>
                <a:close/>
              </a:path>
            </a:pathLst>
          </a:custGeom>
          <a:noFill/>
          <a:ln w="50800" cap="sq" cmpd="dbl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Upravo otkriveno da na Marsu ima vode, male količine vodene pare po noći  postaju tekućina | Telegram.hr">
            <a:extLst>
              <a:ext uri="{FF2B5EF4-FFF2-40B4-BE49-F238E27FC236}">
                <a16:creationId xmlns:a16="http://schemas.microsoft.com/office/drawing/2014/main" id="{7730E128-9993-4EA0-A1A2-BCC8F79AEF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9" r="31086"/>
          <a:stretch/>
        </p:blipFill>
        <p:spPr bwMode="auto">
          <a:xfrm>
            <a:off x="4370156" y="645517"/>
            <a:ext cx="3449489" cy="3738166"/>
          </a:xfrm>
          <a:custGeom>
            <a:avLst/>
            <a:gdLst/>
            <a:ahLst/>
            <a:cxnLst/>
            <a:rect l="l" t="t" r="r" b="b"/>
            <a:pathLst>
              <a:path w="3449489" h="3738166">
                <a:moveTo>
                  <a:pt x="0" y="0"/>
                </a:moveTo>
                <a:lnTo>
                  <a:pt x="3449489" y="0"/>
                </a:lnTo>
                <a:lnTo>
                  <a:pt x="3449489" y="3738166"/>
                </a:lnTo>
                <a:lnTo>
                  <a:pt x="0" y="3738166"/>
                </a:lnTo>
                <a:close/>
              </a:path>
            </a:pathLst>
          </a:custGeom>
          <a:noFill/>
          <a:ln w="50800" cap="sq" cmpd="dbl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99" name="Straight Connector 138">
            <a:extLst>
              <a:ext uri="{FF2B5EF4-FFF2-40B4-BE49-F238E27FC236}">
                <a16:creationId xmlns:a16="http://schemas.microsoft.com/office/drawing/2014/main" id="{3DCB8046-DA53-4853-A937-62A3FDB055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70903" y="614085"/>
            <a:ext cx="0" cy="3794760"/>
          </a:xfrm>
          <a:prstGeom prst="line">
            <a:avLst/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" name="Slika 2">
            <a:extLst>
              <a:ext uri="{FF2B5EF4-FFF2-40B4-BE49-F238E27FC236}">
                <a16:creationId xmlns:a16="http://schemas.microsoft.com/office/drawing/2014/main" id="{937B537F-99BC-431E-A205-B32CF42B63C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975" r="17293" b="1"/>
          <a:stretch/>
        </p:blipFill>
        <p:spPr>
          <a:xfrm>
            <a:off x="7819643" y="645517"/>
            <a:ext cx="3449490" cy="3738166"/>
          </a:xfrm>
          <a:custGeom>
            <a:avLst/>
            <a:gdLst/>
            <a:ahLst/>
            <a:cxnLst/>
            <a:rect l="l" t="t" r="r" b="b"/>
            <a:pathLst>
              <a:path w="3449490" h="3738166">
                <a:moveTo>
                  <a:pt x="0" y="0"/>
                </a:moveTo>
                <a:lnTo>
                  <a:pt x="3285758" y="0"/>
                </a:lnTo>
                <a:cubicBezTo>
                  <a:pt x="3376185" y="0"/>
                  <a:pt x="3449490" y="73305"/>
                  <a:pt x="3449490" y="163732"/>
                </a:cubicBezTo>
                <a:lnTo>
                  <a:pt x="3449490" y="3574434"/>
                </a:lnTo>
                <a:cubicBezTo>
                  <a:pt x="3449490" y="3664861"/>
                  <a:pt x="3376185" y="3738166"/>
                  <a:pt x="3285758" y="3738166"/>
                </a:cubicBezTo>
                <a:lnTo>
                  <a:pt x="0" y="3738166"/>
                </a:lnTo>
                <a:close/>
              </a:path>
            </a:pathLst>
          </a:custGeom>
          <a:ln w="50800" cap="sq" cmpd="dbl">
            <a:noFill/>
            <a:miter lim="800000"/>
          </a:ln>
          <a:effectLst/>
        </p:spPr>
      </p:pic>
      <p:cxnSp>
        <p:nvCxnSpPr>
          <p:cNvPr id="8200" name="Straight Connector 140">
            <a:extLst>
              <a:ext uri="{FF2B5EF4-FFF2-40B4-BE49-F238E27FC236}">
                <a16:creationId xmlns:a16="http://schemas.microsoft.com/office/drawing/2014/main" id="{B18D6F07-BC47-475D-B667-36132B805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19643" y="614085"/>
            <a:ext cx="0" cy="3794760"/>
          </a:xfrm>
          <a:prstGeom prst="line">
            <a:avLst/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4790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99DD0D-F275-4213-820A-72522350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0" i="0" dirty="0">
                <a:effectLst/>
                <a:latin typeface="Roboto Condensed" panose="020B0604020202020204" pitchFamily="2" charset="0"/>
              </a:rPr>
              <a:t>NASA je lansirala brojne misije na Mars, ali nijedna do sada nije pronašla dokaz da na ovoj planeti ima života</a:t>
            </a:r>
            <a:endParaRPr lang="hr-HR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C750E95C-28AC-4243-9E37-86E1BBFAE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34242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144CA3B4-C748-4420-8FBB-BB63F744E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052" y="2695575"/>
            <a:ext cx="62484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53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Office PowerPoint</Application>
  <PresentationFormat>Široki zaslon</PresentationFormat>
  <Paragraphs>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 Condensed</vt:lpstr>
      <vt:lpstr>Nebeski</vt:lpstr>
      <vt:lpstr>Mars </vt:lpstr>
      <vt:lpstr>Crveni planet</vt:lpstr>
      <vt:lpstr>Mars nosi ime rimskog boga rata i često je nazivan Crvenim planetom zbog njegove crvene boje.[</vt:lpstr>
      <vt:lpstr>Mars je četvrti planet po udaljenosti od Sunca, vidljiv sa Zemlje prostim okom i zato poznat od davnine.</vt:lpstr>
      <vt:lpstr>Mars ima puno masivnih vulkana i na njemu se nalazi Olympus Mons – najveći vulkan u našem Sunčevom sustavu koji je 22 km visok ( 3 puta veći od Mount Everesta) </vt:lpstr>
      <vt:lpstr> Temperature se kreću od -120 stupnjeva Celzijevih tijekom zimskih noći, pa do 25 stupnjeva Celzija ljeti.</vt:lpstr>
      <vt:lpstr>Na Marsu se nalaze velike količine vode. </vt:lpstr>
      <vt:lpstr>NASA je lansirala brojne misije na Mars, ali nijedna do sada nije pronašla dokaz da na ovoj planeti ima života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</dc:title>
  <dc:creator>Bartol</dc:creator>
  <cp:lastModifiedBy>Jadranka Jelisavac</cp:lastModifiedBy>
  <cp:revision>3</cp:revision>
  <dcterms:created xsi:type="dcterms:W3CDTF">2021-10-11T21:02:24Z</dcterms:created>
  <dcterms:modified xsi:type="dcterms:W3CDTF">2022-07-12T00:33:31Z</dcterms:modified>
</cp:coreProperties>
</file>