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54B33C-9D19-47E1-B9E7-CF8B52F20FF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72658B8-87B4-4715-9A87-79BF6E240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3F68A1C-E79E-4CB7-A668-1FBABC7C526A}"/>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5" name="Platshållare för sidfot 4">
            <a:extLst>
              <a:ext uri="{FF2B5EF4-FFF2-40B4-BE49-F238E27FC236}">
                <a16:creationId xmlns:a16="http://schemas.microsoft.com/office/drawing/2014/main" id="{17FEC5FE-C28E-48D5-A4E6-C56B283AD13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FE52C35-EA86-4093-AE5A-2EC5EAA5361F}"/>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416195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360825-8EE1-4DE5-B02F-ABE1026E25B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A1A0FD6-27C0-4F78-A0D2-D9937749A76A}"/>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84ED43-0E6A-4754-8686-FA3A368A094F}"/>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5" name="Platshållare för sidfot 4">
            <a:extLst>
              <a:ext uri="{FF2B5EF4-FFF2-40B4-BE49-F238E27FC236}">
                <a16:creationId xmlns:a16="http://schemas.microsoft.com/office/drawing/2014/main" id="{B18E2D6E-FB5F-4410-929C-26058D6F25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2C15F0-B189-4956-9CBB-77F843047FFE}"/>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40021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BD61650-FC43-4EC1-A12F-2D04B810468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59D887D-CB04-4090-920C-DAB1F6DD0F81}"/>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2EB3F7-3CA4-4187-B6BF-B38059AE7A4C}"/>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5" name="Platshållare för sidfot 4">
            <a:extLst>
              <a:ext uri="{FF2B5EF4-FFF2-40B4-BE49-F238E27FC236}">
                <a16:creationId xmlns:a16="http://schemas.microsoft.com/office/drawing/2014/main" id="{FB2DF12D-9E25-4A9B-B885-8436722363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BAC18B-C259-4BFB-BA72-D1037F9C5EB6}"/>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125011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EBCE89-35F9-4434-93AB-63A121894EB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B61BD1-D2C8-4B9D-A8FB-162BE2A3289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347366-8CB4-4E82-9FE1-35E90C9CAF8D}"/>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5" name="Platshållare för sidfot 4">
            <a:extLst>
              <a:ext uri="{FF2B5EF4-FFF2-40B4-BE49-F238E27FC236}">
                <a16:creationId xmlns:a16="http://schemas.microsoft.com/office/drawing/2014/main" id="{2A0DA931-3F26-4630-99EE-2BB1CE5F12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0246171-8D97-4E26-8C98-8198240B5B89}"/>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210808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17644D-7945-4017-9AB4-73CA27CEFA6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0701103-9FB2-4DB8-86A0-1141CDC0C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2D441698-71DA-4764-B4EA-12B0B1AE576F}"/>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5" name="Platshållare för sidfot 4">
            <a:extLst>
              <a:ext uri="{FF2B5EF4-FFF2-40B4-BE49-F238E27FC236}">
                <a16:creationId xmlns:a16="http://schemas.microsoft.com/office/drawing/2014/main" id="{8E7D21F8-45B9-4D9E-A1C2-3E00B1C3A3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E73814-C342-4A13-87AF-D833D364EBE8}"/>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356788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BB5B75-96F3-42AD-9FA5-17CD923451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C42054-8356-4AFA-8889-F8EE613D22E1}"/>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A84D9C3-9F06-4392-AEA2-21CD56B3AAF0}"/>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82F91A7-35E1-4055-B477-9D1BC40C13CE}"/>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6" name="Platshållare för sidfot 5">
            <a:extLst>
              <a:ext uri="{FF2B5EF4-FFF2-40B4-BE49-F238E27FC236}">
                <a16:creationId xmlns:a16="http://schemas.microsoft.com/office/drawing/2014/main" id="{C5999A71-AAC9-42F7-9401-D98EE03A44E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E37451-C9D5-4669-9420-3EF7681B35B5}"/>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328658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5B46C-7709-4C33-99CB-B3198566683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31DE47F-E411-4DC9-9BCA-65485F8DE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67166400-5975-4268-BC1F-186D5B5BE405}"/>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C90D885-DC60-42B7-A795-922EFC78A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CE56C03-BE41-4C98-856B-E96090D9260A}"/>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8109194-9C26-4371-BF4C-22D5FB6C48A7}"/>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8" name="Platshållare för sidfot 7">
            <a:extLst>
              <a:ext uri="{FF2B5EF4-FFF2-40B4-BE49-F238E27FC236}">
                <a16:creationId xmlns:a16="http://schemas.microsoft.com/office/drawing/2014/main" id="{6563D9C8-1F05-4523-B4C9-7688EF250CA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C0300EE-622F-4D9B-B0DA-3DCE6569AE62}"/>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106006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56D947-BF20-4B18-B246-F7F59E96A8F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19492CD-26D8-47A8-B88D-4E261A9CF636}"/>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4" name="Platshållare för sidfot 3">
            <a:extLst>
              <a:ext uri="{FF2B5EF4-FFF2-40B4-BE49-F238E27FC236}">
                <a16:creationId xmlns:a16="http://schemas.microsoft.com/office/drawing/2014/main" id="{1BA4DCA7-E891-4B1D-BB28-39F9F58CC04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42B13DC-2E57-40D7-9991-1BB904E6EB7D}"/>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234640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18599F0-2631-4EA2-913E-3292C6E19C00}"/>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3" name="Platshållare för sidfot 2">
            <a:extLst>
              <a:ext uri="{FF2B5EF4-FFF2-40B4-BE49-F238E27FC236}">
                <a16:creationId xmlns:a16="http://schemas.microsoft.com/office/drawing/2014/main" id="{9CFE0326-B6CA-43C8-9A54-0B698559902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7C2DB86-07CB-4388-B534-AE1AA023FDD2}"/>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180917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F1D41C-60BA-469E-BDA3-F0E89413AF1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33E5D62-57F0-46A2-8270-4E23398A2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C1A12CD-BC37-4DDD-8615-3C2AD74C9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E550FCF-6C05-401E-9904-2ECD25C65C78}"/>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6" name="Platshållare för sidfot 5">
            <a:extLst>
              <a:ext uri="{FF2B5EF4-FFF2-40B4-BE49-F238E27FC236}">
                <a16:creationId xmlns:a16="http://schemas.microsoft.com/office/drawing/2014/main" id="{B44B5F73-9D19-48CA-8F15-05DADCCB5FF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C9CD303-BB4B-4071-B535-DAC15BBCC415}"/>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23876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FEC2CF-9112-4EA1-8830-DD8549A7654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3A9E120-C252-49A7-9FF2-86D88E20E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4136927-850F-435C-A607-9A834018F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E77BA89-06A4-4496-945D-4069357CDC06}"/>
              </a:ext>
            </a:extLst>
          </p:cNvPr>
          <p:cNvSpPr>
            <a:spLocks noGrp="1"/>
          </p:cNvSpPr>
          <p:nvPr>
            <p:ph type="dt" sz="half" idx="10"/>
          </p:nvPr>
        </p:nvSpPr>
        <p:spPr/>
        <p:txBody>
          <a:bodyPr/>
          <a:lstStyle/>
          <a:p>
            <a:fld id="{3698B283-4E61-4B71-8DD8-BFC846CEE5FA}" type="datetimeFigureOut">
              <a:rPr lang="sv-SE" smtClean="0"/>
              <a:t>2022-03-17</a:t>
            </a:fld>
            <a:endParaRPr lang="sv-SE"/>
          </a:p>
        </p:txBody>
      </p:sp>
      <p:sp>
        <p:nvSpPr>
          <p:cNvPr id="6" name="Platshållare för sidfot 5">
            <a:extLst>
              <a:ext uri="{FF2B5EF4-FFF2-40B4-BE49-F238E27FC236}">
                <a16:creationId xmlns:a16="http://schemas.microsoft.com/office/drawing/2014/main" id="{46B65EDB-DDF8-4ECF-ACC0-7F1EB77358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5D3D870-343E-4F36-BC91-41F329823048}"/>
              </a:ext>
            </a:extLst>
          </p:cNvPr>
          <p:cNvSpPr>
            <a:spLocks noGrp="1"/>
          </p:cNvSpPr>
          <p:nvPr>
            <p:ph type="sldNum" sz="quarter" idx="12"/>
          </p:nvPr>
        </p:nvSpPr>
        <p:spPr/>
        <p:txBody>
          <a:bodyPr/>
          <a:lstStyle/>
          <a:p>
            <a:fld id="{8293C571-8FC8-44C7-B109-197F2987A573}" type="slidenum">
              <a:rPr lang="sv-SE" smtClean="0"/>
              <a:t>‹#›</a:t>
            </a:fld>
            <a:endParaRPr lang="sv-SE"/>
          </a:p>
        </p:txBody>
      </p:sp>
    </p:spTree>
    <p:extLst>
      <p:ext uri="{BB962C8B-B14F-4D97-AF65-F5344CB8AC3E}">
        <p14:creationId xmlns:p14="http://schemas.microsoft.com/office/powerpoint/2010/main" val="69354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81E5001-DF31-41DD-961C-A021DEE67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A34DB40-E70E-4864-828A-46DD071DB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C10958-9824-4E58-8C0C-5D7FA6272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8B283-4E61-4B71-8DD8-BFC846CEE5FA}" type="datetimeFigureOut">
              <a:rPr lang="sv-SE" smtClean="0"/>
              <a:t>2022-03-17</a:t>
            </a:fld>
            <a:endParaRPr lang="sv-SE"/>
          </a:p>
        </p:txBody>
      </p:sp>
      <p:sp>
        <p:nvSpPr>
          <p:cNvPr id="5" name="Platshållare för sidfot 4">
            <a:extLst>
              <a:ext uri="{FF2B5EF4-FFF2-40B4-BE49-F238E27FC236}">
                <a16:creationId xmlns:a16="http://schemas.microsoft.com/office/drawing/2014/main" id="{A42922B5-D4B2-41D7-9711-74876F4F7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0B1871C-17E3-4B71-8D34-5265A626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3C571-8FC8-44C7-B109-197F2987A573}" type="slidenum">
              <a:rPr lang="sv-SE" smtClean="0"/>
              <a:t>‹#›</a:t>
            </a:fld>
            <a:endParaRPr lang="sv-SE"/>
          </a:p>
        </p:txBody>
      </p:sp>
    </p:spTree>
    <p:extLst>
      <p:ext uri="{BB962C8B-B14F-4D97-AF65-F5344CB8AC3E}">
        <p14:creationId xmlns:p14="http://schemas.microsoft.com/office/powerpoint/2010/main" val="202485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froderik/556936048/"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stil/7129075523/"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cchampagne.wordpress.com/2014/04/30/a-day-of-good-byes/"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sv.wikipedia.org/wiki/Sant'Ivo_dei_Brettoni" TargetMode="External"/><Relationship Id="rId1" Type="http://schemas.openxmlformats.org/officeDocument/2006/relationships/slideLayout" Target="../slideLayouts/slideLayout1.xml"/><Relationship Id="rId5" Type="http://schemas.openxmlformats.org/officeDocument/2006/relationships/hyperlink" Target="https://de.wiktionary.org/wiki/Verzeichnis:Schwedisch/Sommer"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magnus_d/3645768383/" TargetMode="External"/><Relationship Id="rId7" Type="http://schemas.openxmlformats.org/officeDocument/2006/relationships/hyperlink" Target="https://pxhere.com/sv/photo/1270283"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s://www.flickr.com/photos/hepp/11544066824"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sv/midsommar-midsommarst%C3%A5ng-folkdans-830403/" TargetMode="External"/><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hyperlink" Target="https://sv.m.wikipedia.org/wiki/Fil:%C3%85rsn%C3%A4s,_Midsummer_of_69_(2).JPG"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karingafallan.blogspot.com/2011/06/nf-macro.html" TargetMode="External"/><Relationship Id="rId3" Type="http://schemas.openxmlformats.org/officeDocument/2006/relationships/hyperlink" Target="https://sv.wikipedia.org/wiki/Midsommarkrans" TargetMode="External"/><Relationship Id="rId7" Type="http://schemas.openxmlformats.org/officeDocument/2006/relationships/hyperlink" Target="https://gullmars.se/2014/05/17/tillvaxten-i-sormlandsregionen-ar-fortsatt-god/" TargetMode="External"/><Relationship Id="rId12" Type="http://schemas.openxmlformats.org/officeDocument/2006/relationships/image" Target="../media/image16.jpg"/><Relationship Id="rId17" Type="http://schemas.openxmlformats.org/officeDocument/2006/relationships/hyperlink" Target="https://commons.wikimedia.org/wiki/Category:Trifolium_pratense?uselang=de" TargetMode="External"/><Relationship Id="rId2" Type="http://schemas.openxmlformats.org/officeDocument/2006/relationships/image" Target="../media/image11.jpg"/><Relationship Id="rId16"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hyperlink" Target="https://pxhere.com/sv/photo/1121375" TargetMode="External"/><Relationship Id="rId5" Type="http://schemas.openxmlformats.org/officeDocument/2006/relationships/hyperlink" Target="https://pixabay.com/sv/pr%C3%A4stkrage-pekade-blomma-vit-blomma-789448/" TargetMode="External"/><Relationship Id="rId15" Type="http://schemas.openxmlformats.org/officeDocument/2006/relationships/hyperlink" Target="https://pixabay.com/fr/photos/lupin-lupins-fleurs-362131/" TargetMode="External"/><Relationship Id="rId10" Type="http://schemas.openxmlformats.org/officeDocument/2006/relationships/image" Target="../media/image15.jpeg"/><Relationship Id="rId4" Type="http://schemas.openxmlformats.org/officeDocument/2006/relationships/image" Target="../media/image12.jpg"/><Relationship Id="rId9" Type="http://schemas.openxmlformats.org/officeDocument/2006/relationships/hyperlink" Target="https://pxhere.com/sv/photo/873898" TargetMode="External"/><Relationship Id="rId1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79F114-415B-4E6C-B733-129D6B091065}"/>
              </a:ext>
            </a:extLst>
          </p:cNvPr>
          <p:cNvSpPr>
            <a:spLocks noGrp="1"/>
          </p:cNvSpPr>
          <p:nvPr>
            <p:ph type="ctrTitle"/>
          </p:nvPr>
        </p:nvSpPr>
        <p:spPr/>
        <p:txBody>
          <a:bodyPr>
            <a:normAutofit fontScale="90000"/>
          </a:bodyPr>
          <a:lstStyle/>
          <a:p>
            <a:r>
              <a:rPr lang="sv-SE" dirty="0"/>
              <a:t>TWO TYPICAL SWEDISH TRADITIONS DURING SPRING AND SUMMER</a:t>
            </a:r>
          </a:p>
        </p:txBody>
      </p:sp>
      <p:sp>
        <p:nvSpPr>
          <p:cNvPr id="3" name="Underrubrik 2">
            <a:extLst>
              <a:ext uri="{FF2B5EF4-FFF2-40B4-BE49-F238E27FC236}">
                <a16:creationId xmlns:a16="http://schemas.microsoft.com/office/drawing/2014/main" id="{2F1234DA-4332-4E0F-AFF6-E5416B494B4E}"/>
              </a:ext>
            </a:extLst>
          </p:cNvPr>
          <p:cNvSpPr>
            <a:spLocks noGrp="1"/>
          </p:cNvSpPr>
          <p:nvPr>
            <p:ph type="subTitle" idx="1"/>
          </p:nvPr>
        </p:nvSpPr>
        <p:spPr>
          <a:xfrm>
            <a:off x="1524000" y="3602037"/>
            <a:ext cx="10336696" cy="2535375"/>
          </a:xfrm>
        </p:spPr>
        <p:txBody>
          <a:bodyPr>
            <a:normAutofit/>
          </a:bodyPr>
          <a:lstStyle/>
          <a:p>
            <a:endParaRPr lang="sv-SE" dirty="0"/>
          </a:p>
          <a:p>
            <a:endParaRPr lang="sv-SE" dirty="0"/>
          </a:p>
          <a:p>
            <a:r>
              <a:rPr lang="sv-SE" sz="4300" dirty="0"/>
              <a:t>   Eve </a:t>
            </a:r>
            <a:r>
              <a:rPr lang="sv-SE" sz="4300" dirty="0" err="1"/>
              <a:t>of</a:t>
            </a:r>
            <a:r>
              <a:rPr lang="sv-SE" sz="4300" dirty="0"/>
              <a:t> Valborgsmäss, 30 </a:t>
            </a:r>
            <a:r>
              <a:rPr lang="sv-SE" sz="4300" dirty="0" err="1"/>
              <a:t>of</a:t>
            </a:r>
            <a:r>
              <a:rPr lang="sv-SE" sz="4300" dirty="0"/>
              <a:t> April</a:t>
            </a:r>
          </a:p>
          <a:p>
            <a:r>
              <a:rPr lang="sv-SE" sz="4300" dirty="0"/>
              <a:t>    </a:t>
            </a:r>
            <a:r>
              <a:rPr lang="sv-SE" sz="4300" dirty="0" err="1"/>
              <a:t>Midsummer</a:t>
            </a:r>
            <a:r>
              <a:rPr lang="sv-SE" sz="4300" dirty="0"/>
              <a:t>, (</a:t>
            </a:r>
            <a:r>
              <a:rPr lang="sv-SE" sz="4300" dirty="0" err="1"/>
              <a:t>around</a:t>
            </a:r>
            <a:r>
              <a:rPr lang="sv-SE" sz="4300" dirty="0"/>
              <a:t>) 21 </a:t>
            </a:r>
            <a:r>
              <a:rPr lang="sv-SE" sz="4300" dirty="0" err="1"/>
              <a:t>of</a:t>
            </a:r>
            <a:r>
              <a:rPr lang="sv-SE" sz="4300" dirty="0"/>
              <a:t> June</a:t>
            </a:r>
            <a:endParaRPr lang="sv-SE" sz="5800" dirty="0"/>
          </a:p>
        </p:txBody>
      </p:sp>
      <p:pic>
        <p:nvPicPr>
          <p:cNvPr id="5" name="Bildobjekt 4">
            <a:extLst>
              <a:ext uri="{FF2B5EF4-FFF2-40B4-BE49-F238E27FC236}">
                <a16:creationId xmlns:a16="http://schemas.microsoft.com/office/drawing/2014/main" id="{DCD75F43-7759-4390-84B6-410F7480C4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1149" y="3150151"/>
            <a:ext cx="2240446" cy="2987261"/>
          </a:xfrm>
          <a:prstGeom prst="rect">
            <a:avLst/>
          </a:prstGeom>
        </p:spPr>
      </p:pic>
      <p:sp>
        <p:nvSpPr>
          <p:cNvPr id="6" name="textruta 5">
            <a:extLst>
              <a:ext uri="{FF2B5EF4-FFF2-40B4-BE49-F238E27FC236}">
                <a16:creationId xmlns:a16="http://schemas.microsoft.com/office/drawing/2014/main" id="{DF70EA4E-17BD-4AB3-BE06-EE8455CFB825}"/>
              </a:ext>
            </a:extLst>
          </p:cNvPr>
          <p:cNvSpPr txBox="1"/>
          <p:nvPr/>
        </p:nvSpPr>
        <p:spPr>
          <a:xfrm>
            <a:off x="3524250" y="6858000"/>
            <a:ext cx="5143500" cy="230832"/>
          </a:xfrm>
          <a:prstGeom prst="rect">
            <a:avLst/>
          </a:prstGeom>
          <a:noFill/>
        </p:spPr>
        <p:txBody>
          <a:bodyPr wrap="square" rtlCol="0">
            <a:spAutoFit/>
          </a:bodyPr>
          <a:lstStyle/>
          <a:p>
            <a:r>
              <a:rPr lang="sv-SE" sz="900">
                <a:hlinkClick r:id="rId3" tooltip="https://www.flickr.com/photos/froderik/556936048/"/>
              </a:rPr>
              <a:t>Det här fotot</a:t>
            </a:r>
            <a:r>
              <a:rPr lang="sv-SE" sz="900"/>
              <a:t> av Okänd författare licensieras enligt </a:t>
            </a:r>
            <a:r>
              <a:rPr lang="sv-SE" sz="900">
                <a:hlinkClick r:id="rId4" tooltip="https://creativecommons.org/licenses/by-sa/3.0/"/>
              </a:rPr>
              <a:t>CC BY-SA</a:t>
            </a:r>
            <a:endParaRPr lang="sv-SE" sz="900"/>
          </a:p>
        </p:txBody>
      </p:sp>
    </p:spTree>
    <p:extLst>
      <p:ext uri="{BB962C8B-B14F-4D97-AF65-F5344CB8AC3E}">
        <p14:creationId xmlns:p14="http://schemas.microsoft.com/office/powerpoint/2010/main" val="118588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6C9ADB-0F1D-4A17-B80B-63E7BCB33BF3}"/>
              </a:ext>
            </a:extLst>
          </p:cNvPr>
          <p:cNvSpPr>
            <a:spLocks noGrp="1"/>
          </p:cNvSpPr>
          <p:nvPr>
            <p:ph type="ctrTitle"/>
          </p:nvPr>
        </p:nvSpPr>
        <p:spPr/>
        <p:txBody>
          <a:bodyPr>
            <a:noAutofit/>
          </a:bodyPr>
          <a:lstStyle/>
          <a:p>
            <a:r>
              <a:rPr lang="sv-SE" sz="3200" dirty="0"/>
              <a:t>On the last </a:t>
            </a:r>
            <a:r>
              <a:rPr lang="sv-SE" sz="3200" dirty="0" err="1"/>
              <a:t>of</a:t>
            </a:r>
            <a:r>
              <a:rPr lang="sv-SE" sz="3200" dirty="0"/>
              <a:t> April </a:t>
            </a:r>
            <a:r>
              <a:rPr lang="sv-SE" sz="3200" dirty="0" err="1"/>
              <a:t>every</a:t>
            </a:r>
            <a:r>
              <a:rPr lang="sv-SE" sz="3200" dirty="0"/>
              <a:t> </a:t>
            </a:r>
            <a:r>
              <a:rPr lang="sv-SE" sz="3200" dirty="0" err="1"/>
              <a:t>year</a:t>
            </a:r>
            <a:r>
              <a:rPr lang="sv-SE" sz="3200" dirty="0"/>
              <a:t>, </a:t>
            </a:r>
            <a:r>
              <a:rPr lang="sv-SE" sz="3200" dirty="0" err="1"/>
              <a:t>many</a:t>
            </a:r>
            <a:r>
              <a:rPr lang="sv-SE" sz="3200" dirty="0"/>
              <a:t> </a:t>
            </a:r>
            <a:r>
              <a:rPr lang="sv-SE" sz="3200" dirty="0" err="1"/>
              <a:t>Swedes</a:t>
            </a:r>
            <a:r>
              <a:rPr lang="sv-SE" sz="3200" dirty="0"/>
              <a:t> </a:t>
            </a:r>
            <a:r>
              <a:rPr lang="sv-SE" sz="3200" dirty="0" err="1"/>
              <a:t>participate</a:t>
            </a:r>
            <a:r>
              <a:rPr lang="sv-SE" sz="3200" dirty="0"/>
              <a:t> in the </a:t>
            </a:r>
            <a:r>
              <a:rPr lang="sv-SE" sz="3200" b="1" dirty="0" err="1">
                <a:solidFill>
                  <a:srgbClr val="FF0000"/>
                </a:solidFill>
              </a:rPr>
              <a:t>celebration</a:t>
            </a:r>
            <a:r>
              <a:rPr lang="sv-SE" sz="3200" b="1" dirty="0">
                <a:solidFill>
                  <a:srgbClr val="FF0000"/>
                </a:solidFill>
              </a:rPr>
              <a:t> </a:t>
            </a:r>
            <a:r>
              <a:rPr lang="sv-SE" sz="3200" b="1" dirty="0" err="1">
                <a:solidFill>
                  <a:srgbClr val="FF0000"/>
                </a:solidFill>
              </a:rPr>
              <a:t>of</a:t>
            </a:r>
            <a:r>
              <a:rPr lang="sv-SE" sz="3200" b="1" dirty="0">
                <a:solidFill>
                  <a:srgbClr val="FF0000"/>
                </a:solidFill>
              </a:rPr>
              <a:t> ”Valborg”. </a:t>
            </a:r>
            <a:r>
              <a:rPr lang="sv-SE" sz="3200" dirty="0" err="1"/>
              <a:t>They</a:t>
            </a:r>
            <a:r>
              <a:rPr lang="sv-SE" sz="3200" dirty="0"/>
              <a:t> </a:t>
            </a:r>
            <a:r>
              <a:rPr lang="sv-SE" sz="3200" dirty="0" err="1"/>
              <a:t>light</a:t>
            </a:r>
            <a:r>
              <a:rPr lang="sv-SE" sz="3200" dirty="0"/>
              <a:t> </a:t>
            </a:r>
            <a:r>
              <a:rPr lang="sv-SE" sz="3200" dirty="0" err="1"/>
              <a:t>large</a:t>
            </a:r>
            <a:r>
              <a:rPr lang="sv-SE" sz="3200" dirty="0"/>
              <a:t> </a:t>
            </a:r>
            <a:r>
              <a:rPr lang="sv-SE" sz="3200" dirty="0" err="1"/>
              <a:t>bonfires</a:t>
            </a:r>
            <a:r>
              <a:rPr lang="sv-SE" sz="3200" dirty="0"/>
              <a:t> and </a:t>
            </a:r>
            <a:r>
              <a:rPr lang="sv-SE" sz="3200" dirty="0" err="1"/>
              <a:t>sing</a:t>
            </a:r>
            <a:r>
              <a:rPr lang="sv-SE" sz="3200" dirty="0"/>
              <a:t> spring </a:t>
            </a:r>
            <a:r>
              <a:rPr lang="sv-SE" sz="3200" dirty="0" err="1"/>
              <a:t>songs</a:t>
            </a:r>
            <a:r>
              <a:rPr lang="sv-SE" sz="3200" dirty="0"/>
              <a:t>. </a:t>
            </a:r>
            <a:r>
              <a:rPr lang="sv-SE" sz="3200" dirty="0" err="1"/>
              <a:t>These</a:t>
            </a:r>
            <a:r>
              <a:rPr lang="sv-SE" sz="3200" dirty="0"/>
              <a:t> </a:t>
            </a:r>
            <a:r>
              <a:rPr lang="sv-SE" sz="3200" dirty="0" err="1"/>
              <a:t>bonfires</a:t>
            </a:r>
            <a:r>
              <a:rPr lang="sv-SE" sz="3200" dirty="0"/>
              <a:t> </a:t>
            </a:r>
            <a:r>
              <a:rPr lang="sv-SE" sz="3200" dirty="0" err="1"/>
              <a:t>are</a:t>
            </a:r>
            <a:r>
              <a:rPr lang="sv-SE" sz="3200" dirty="0"/>
              <a:t> </a:t>
            </a:r>
            <a:r>
              <a:rPr lang="sv-SE" sz="3200" dirty="0" err="1"/>
              <a:t>called</a:t>
            </a:r>
            <a:r>
              <a:rPr lang="sv-SE" sz="3200" dirty="0"/>
              <a:t> </a:t>
            </a:r>
            <a:r>
              <a:rPr lang="sv-SE" sz="3200" dirty="0" err="1"/>
              <a:t>Walpyrgis</a:t>
            </a:r>
            <a:r>
              <a:rPr lang="sv-SE" sz="3200" dirty="0"/>
              <a:t> </a:t>
            </a:r>
            <a:r>
              <a:rPr lang="sv-SE" sz="3200" dirty="0" err="1"/>
              <a:t>Mass</a:t>
            </a:r>
            <a:r>
              <a:rPr lang="sv-SE" sz="3200" dirty="0"/>
              <a:t> </a:t>
            </a:r>
            <a:r>
              <a:rPr lang="sv-SE" sz="3200" dirty="0" err="1"/>
              <a:t>bonfires</a:t>
            </a:r>
            <a:r>
              <a:rPr lang="sv-SE" sz="3200" dirty="0"/>
              <a:t> or May-</a:t>
            </a:r>
            <a:r>
              <a:rPr lang="sv-SE" sz="3200" dirty="0" err="1"/>
              <a:t>fires</a:t>
            </a:r>
            <a:r>
              <a:rPr lang="sv-SE" sz="3200" dirty="0"/>
              <a:t>. In the </a:t>
            </a:r>
            <a:r>
              <a:rPr lang="sv-SE" sz="3200" dirty="0" err="1"/>
              <a:t>past</a:t>
            </a:r>
            <a:r>
              <a:rPr lang="sv-SE" sz="3200" dirty="0"/>
              <a:t>, </a:t>
            </a:r>
            <a:r>
              <a:rPr lang="sv-SE" sz="3200" dirty="0" err="1"/>
              <a:t>fires</a:t>
            </a:r>
            <a:r>
              <a:rPr lang="sv-SE" sz="3200" dirty="0"/>
              <a:t> </a:t>
            </a:r>
            <a:r>
              <a:rPr lang="sv-SE" sz="3200" dirty="0" err="1"/>
              <a:t>were</a:t>
            </a:r>
            <a:r>
              <a:rPr lang="sv-SE" sz="3200" dirty="0"/>
              <a:t> lit to </a:t>
            </a:r>
            <a:r>
              <a:rPr lang="sv-SE" sz="3200" dirty="0" err="1"/>
              <a:t>burn</a:t>
            </a:r>
            <a:r>
              <a:rPr lang="sv-SE" sz="3200" dirty="0"/>
              <a:t> </a:t>
            </a:r>
            <a:r>
              <a:rPr lang="sv-SE" sz="3200" dirty="0" err="1"/>
              <a:t>out</a:t>
            </a:r>
            <a:r>
              <a:rPr lang="sv-SE" sz="3200" dirty="0"/>
              <a:t> the old and make </a:t>
            </a:r>
            <a:r>
              <a:rPr lang="sv-SE" sz="3200" dirty="0" err="1"/>
              <a:t>room</a:t>
            </a:r>
            <a:r>
              <a:rPr lang="sv-SE" sz="3200" dirty="0"/>
              <a:t> for the new. In </a:t>
            </a:r>
            <a:r>
              <a:rPr lang="sv-SE" sz="3200" dirty="0" err="1"/>
              <a:t>our</a:t>
            </a:r>
            <a:r>
              <a:rPr lang="sv-SE" sz="3200" dirty="0"/>
              <a:t> </a:t>
            </a:r>
            <a:r>
              <a:rPr lang="sv-SE" sz="3200" dirty="0" err="1"/>
              <a:t>days</a:t>
            </a:r>
            <a:r>
              <a:rPr lang="sv-SE" sz="3200" dirty="0"/>
              <a:t>…</a:t>
            </a:r>
            <a:r>
              <a:rPr lang="sv-SE" sz="3200" dirty="0" err="1"/>
              <a:t>throw</a:t>
            </a:r>
            <a:r>
              <a:rPr lang="sv-SE" sz="3200" dirty="0"/>
              <a:t> </a:t>
            </a:r>
            <a:r>
              <a:rPr lang="sv-SE" sz="3200" dirty="0" err="1"/>
              <a:t>out</a:t>
            </a:r>
            <a:r>
              <a:rPr lang="sv-SE" sz="3200" dirty="0"/>
              <a:t> </a:t>
            </a:r>
            <a:r>
              <a:rPr lang="sv-SE" sz="3200" dirty="0" err="1"/>
              <a:t>winter</a:t>
            </a:r>
            <a:r>
              <a:rPr lang="sv-SE" sz="3200" dirty="0"/>
              <a:t>, </a:t>
            </a:r>
            <a:r>
              <a:rPr lang="sv-SE" sz="3200" dirty="0" err="1"/>
              <a:t>welcome</a:t>
            </a:r>
            <a:r>
              <a:rPr lang="sv-SE" sz="3200" dirty="0"/>
              <a:t> spring!</a:t>
            </a:r>
          </a:p>
        </p:txBody>
      </p:sp>
      <p:sp>
        <p:nvSpPr>
          <p:cNvPr id="3" name="Underrubrik 2">
            <a:extLst>
              <a:ext uri="{FF2B5EF4-FFF2-40B4-BE49-F238E27FC236}">
                <a16:creationId xmlns:a16="http://schemas.microsoft.com/office/drawing/2014/main" id="{600382A8-0EBC-4CB3-890F-ACCE2DBD81C7}"/>
              </a:ext>
            </a:extLst>
          </p:cNvPr>
          <p:cNvSpPr>
            <a:spLocks noGrp="1"/>
          </p:cNvSpPr>
          <p:nvPr>
            <p:ph type="subTitle" idx="1"/>
          </p:nvPr>
        </p:nvSpPr>
        <p:spPr/>
        <p:txBody>
          <a:bodyPr/>
          <a:lstStyle/>
          <a:p>
            <a:endParaRPr lang="sv-SE" dirty="0"/>
          </a:p>
        </p:txBody>
      </p:sp>
      <p:grpSp>
        <p:nvGrpSpPr>
          <p:cNvPr id="4" name="Grupp 3">
            <a:extLst>
              <a:ext uri="{FF2B5EF4-FFF2-40B4-BE49-F238E27FC236}">
                <a16:creationId xmlns:a16="http://schemas.microsoft.com/office/drawing/2014/main" id="{AEE02F9D-C891-4EA4-A61B-34E0755B3B83}"/>
              </a:ext>
            </a:extLst>
          </p:cNvPr>
          <p:cNvGrpSpPr/>
          <p:nvPr/>
        </p:nvGrpSpPr>
        <p:grpSpPr>
          <a:xfrm>
            <a:off x="4167736" y="3602038"/>
            <a:ext cx="3856527" cy="3429000"/>
            <a:chOff x="0" y="-230699"/>
            <a:chExt cx="3151508" cy="3622234"/>
          </a:xfrm>
        </p:grpSpPr>
        <p:pic>
          <p:nvPicPr>
            <p:cNvPr id="5" name="Bildobjekt 4">
              <a:extLst>
                <a:ext uri="{FF2B5EF4-FFF2-40B4-BE49-F238E27FC236}">
                  <a16:creationId xmlns:a16="http://schemas.microsoft.com/office/drawing/2014/main" id="{F1C050E9-5EC5-4BD2-8389-49502C15DA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508" y="-230699"/>
              <a:ext cx="3048000" cy="3048000"/>
            </a:xfrm>
            <a:prstGeom prst="rect">
              <a:avLst/>
            </a:prstGeom>
          </p:spPr>
        </p:pic>
        <p:sp>
          <p:nvSpPr>
            <p:cNvPr id="6" name="Textruta 3">
              <a:extLst>
                <a:ext uri="{FF2B5EF4-FFF2-40B4-BE49-F238E27FC236}">
                  <a16:creationId xmlns:a16="http://schemas.microsoft.com/office/drawing/2014/main" id="{4A66EB40-0AFF-489F-95C9-61FF78A5DD78}"/>
                </a:ext>
              </a:extLst>
            </p:cNvPr>
            <p:cNvSpPr txBox="1"/>
            <p:nvPr/>
          </p:nvSpPr>
          <p:spPr>
            <a:xfrm>
              <a:off x="0" y="3048000"/>
              <a:ext cx="304800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Times New Roman" panose="02020603050405020304" pitchFamily="18" charset="0"/>
                </a:rPr>
                <a:t>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84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D30DC3-82D8-49AE-A5AB-093102814AA7}"/>
              </a:ext>
            </a:extLst>
          </p:cNvPr>
          <p:cNvSpPr>
            <a:spLocks noGrp="1"/>
          </p:cNvSpPr>
          <p:nvPr>
            <p:ph type="ctrTitle"/>
          </p:nvPr>
        </p:nvSpPr>
        <p:spPr/>
        <p:txBody>
          <a:bodyPr>
            <a:normAutofit fontScale="90000"/>
          </a:bodyPr>
          <a:lstStyle/>
          <a:p>
            <a:r>
              <a:rPr lang="sv-SE" sz="3600" b="1" dirty="0"/>
              <a:t>Valborg is a </a:t>
            </a:r>
            <a:r>
              <a:rPr lang="sv-SE" sz="3600" b="1" dirty="0" err="1"/>
              <a:t>very</a:t>
            </a:r>
            <a:r>
              <a:rPr lang="sv-SE" sz="3600" b="1" dirty="0"/>
              <a:t> old festival, </a:t>
            </a:r>
            <a:r>
              <a:rPr lang="sv-SE" sz="3600" b="1" dirty="0" err="1"/>
              <a:t>which</a:t>
            </a:r>
            <a:r>
              <a:rPr lang="sv-SE" sz="3600" b="1" dirty="0"/>
              <a:t> </a:t>
            </a:r>
            <a:r>
              <a:rPr lang="sv-SE" sz="3600" b="1" dirty="0" err="1"/>
              <a:t>came</a:t>
            </a:r>
            <a:r>
              <a:rPr lang="sv-SE" sz="3600" b="1" dirty="0"/>
              <a:t> to Sweden from </a:t>
            </a:r>
            <a:r>
              <a:rPr lang="sv-SE" sz="3600" b="1" dirty="0" err="1"/>
              <a:t>Germany</a:t>
            </a:r>
            <a:r>
              <a:rPr lang="sv-SE" sz="3600" b="1" dirty="0"/>
              <a:t> </a:t>
            </a:r>
            <a:r>
              <a:rPr lang="sv-SE" sz="3600" b="1" dirty="0" err="1"/>
              <a:t>during</a:t>
            </a:r>
            <a:r>
              <a:rPr lang="sv-SE" sz="3600" b="1" dirty="0"/>
              <a:t> </a:t>
            </a:r>
            <a:r>
              <a:rPr lang="sv-SE" sz="3600" b="1" dirty="0" err="1"/>
              <a:t>Middle</a:t>
            </a:r>
            <a:r>
              <a:rPr lang="sv-SE" sz="3600" b="1" dirty="0"/>
              <a:t> Ages. The </a:t>
            </a:r>
            <a:r>
              <a:rPr lang="sv-SE" sz="3600" b="1" dirty="0" err="1"/>
              <a:t>origin</a:t>
            </a:r>
            <a:r>
              <a:rPr lang="sv-SE" sz="3600" b="1" dirty="0"/>
              <a:t> is </a:t>
            </a:r>
            <a:r>
              <a:rPr lang="sv-SE" sz="3600" b="1" dirty="0" err="1"/>
              <a:t>Catholic</a:t>
            </a:r>
            <a:r>
              <a:rPr lang="sv-SE" sz="3600" b="1" dirty="0"/>
              <a:t> and it is </a:t>
            </a:r>
            <a:r>
              <a:rPr lang="sv-SE" sz="3600" b="1" dirty="0" err="1"/>
              <a:t>celebrated</a:t>
            </a:r>
            <a:r>
              <a:rPr lang="sv-SE" sz="3600" b="1" dirty="0"/>
              <a:t> in </a:t>
            </a:r>
            <a:r>
              <a:rPr lang="sv-SE" sz="3600" b="1" dirty="0" err="1"/>
              <a:t>memory</a:t>
            </a:r>
            <a:r>
              <a:rPr lang="sv-SE" sz="3600" b="1" dirty="0"/>
              <a:t> </a:t>
            </a:r>
            <a:r>
              <a:rPr lang="sv-SE" sz="3600" b="1" dirty="0" err="1"/>
              <a:t>of</a:t>
            </a:r>
            <a:r>
              <a:rPr lang="sv-SE" sz="3600" b="1" dirty="0"/>
              <a:t> the German </a:t>
            </a:r>
            <a:r>
              <a:rPr lang="sv-SE" sz="3600" b="1" dirty="0" err="1"/>
              <a:t>saint</a:t>
            </a:r>
            <a:r>
              <a:rPr lang="sv-SE" sz="3600" b="1" dirty="0"/>
              <a:t> </a:t>
            </a:r>
            <a:r>
              <a:rPr lang="sv-SE" sz="3600" b="1" dirty="0" err="1"/>
              <a:t>Walpurgis</a:t>
            </a:r>
            <a:br>
              <a:rPr lang="sv-SE" sz="2400" dirty="0"/>
            </a:br>
            <a:endParaRPr lang="sv-SE" sz="2400" dirty="0"/>
          </a:p>
        </p:txBody>
      </p:sp>
      <p:sp>
        <p:nvSpPr>
          <p:cNvPr id="3" name="Underrubrik 2">
            <a:extLst>
              <a:ext uri="{FF2B5EF4-FFF2-40B4-BE49-F238E27FC236}">
                <a16:creationId xmlns:a16="http://schemas.microsoft.com/office/drawing/2014/main" id="{94950030-939D-4A06-A8FF-60AF9F58B4D0}"/>
              </a:ext>
            </a:extLst>
          </p:cNvPr>
          <p:cNvSpPr>
            <a:spLocks noGrp="1"/>
          </p:cNvSpPr>
          <p:nvPr>
            <p:ph type="subTitle" idx="1"/>
          </p:nvPr>
        </p:nvSpPr>
        <p:spPr/>
        <p:txBody>
          <a:bodyPr/>
          <a:lstStyle/>
          <a:p>
            <a:endParaRPr lang="sv-SE" dirty="0"/>
          </a:p>
          <a:p>
            <a:endParaRPr lang="sv-SE" dirty="0"/>
          </a:p>
          <a:p>
            <a:endParaRPr lang="sv-SE" dirty="0"/>
          </a:p>
          <a:p>
            <a:endParaRPr lang="sv-SE" dirty="0"/>
          </a:p>
          <a:p>
            <a:endParaRPr lang="sv-SE" dirty="0"/>
          </a:p>
        </p:txBody>
      </p:sp>
      <p:pic>
        <p:nvPicPr>
          <p:cNvPr id="5" name="Bildobjekt 4">
            <a:extLst>
              <a:ext uri="{FF2B5EF4-FFF2-40B4-BE49-F238E27FC236}">
                <a16:creationId xmlns:a16="http://schemas.microsoft.com/office/drawing/2014/main" id="{54C065F8-54C4-464C-B669-B3A218F45B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5861" y="4124327"/>
            <a:ext cx="3589620" cy="2387097"/>
          </a:xfrm>
          <a:prstGeom prst="rect">
            <a:avLst/>
          </a:prstGeom>
        </p:spPr>
      </p:pic>
      <p:sp>
        <p:nvSpPr>
          <p:cNvPr id="6" name="textruta 5">
            <a:extLst>
              <a:ext uri="{FF2B5EF4-FFF2-40B4-BE49-F238E27FC236}">
                <a16:creationId xmlns:a16="http://schemas.microsoft.com/office/drawing/2014/main" id="{68333FA8-7DF2-41D4-A187-AAB6BC06C794}"/>
              </a:ext>
            </a:extLst>
          </p:cNvPr>
          <p:cNvSpPr txBox="1"/>
          <p:nvPr/>
        </p:nvSpPr>
        <p:spPr>
          <a:xfrm>
            <a:off x="3884606" y="7065713"/>
            <a:ext cx="3783496" cy="230832"/>
          </a:xfrm>
          <a:prstGeom prst="rect">
            <a:avLst/>
          </a:prstGeom>
          <a:noFill/>
        </p:spPr>
        <p:txBody>
          <a:bodyPr wrap="square" rtlCol="0">
            <a:spAutoFit/>
          </a:bodyPr>
          <a:lstStyle/>
          <a:p>
            <a:r>
              <a:rPr lang="sv-SE" sz="900">
                <a:hlinkClick r:id="rId3" tooltip="http://ccchampagne.wordpress.com/2014/04/30/a-day-of-good-byes/"/>
              </a:rPr>
              <a:t>Det här fotot</a:t>
            </a:r>
            <a:r>
              <a:rPr lang="sv-SE" sz="900"/>
              <a:t> av Okänd författare licensieras enligt </a:t>
            </a:r>
            <a:r>
              <a:rPr lang="sv-SE" sz="900">
                <a:hlinkClick r:id="rId4" tooltip="https://creativecommons.org/licenses/by-nc-nd/3.0/"/>
              </a:rPr>
              <a:t>CC BY-NC-ND</a:t>
            </a:r>
            <a:endParaRPr lang="sv-SE" sz="900"/>
          </a:p>
        </p:txBody>
      </p:sp>
    </p:spTree>
    <p:extLst>
      <p:ext uri="{BB962C8B-B14F-4D97-AF65-F5344CB8AC3E}">
        <p14:creationId xmlns:p14="http://schemas.microsoft.com/office/powerpoint/2010/main" val="329882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72C525-BBF7-4495-9C25-14E37D54FC15}"/>
              </a:ext>
            </a:extLst>
          </p:cNvPr>
          <p:cNvSpPr>
            <a:spLocks noGrp="1"/>
          </p:cNvSpPr>
          <p:nvPr>
            <p:ph type="ctrTitle"/>
          </p:nvPr>
        </p:nvSpPr>
        <p:spPr/>
        <p:txBody>
          <a:bodyPr>
            <a:normAutofit/>
          </a:bodyPr>
          <a:lstStyle/>
          <a:p>
            <a:r>
              <a:rPr lang="sv-SE" sz="3200" b="1" dirty="0" err="1">
                <a:solidFill>
                  <a:srgbClr val="FF0000"/>
                </a:solidFill>
              </a:rPr>
              <a:t>Midsummer</a:t>
            </a:r>
            <a:r>
              <a:rPr lang="sv-SE" sz="3200" b="1" dirty="0">
                <a:solidFill>
                  <a:srgbClr val="FF0000"/>
                </a:solidFill>
              </a:rPr>
              <a:t> </a:t>
            </a:r>
            <a:r>
              <a:rPr lang="sv-SE" sz="3200" b="1" dirty="0"/>
              <a:t>is </a:t>
            </a:r>
            <a:r>
              <a:rPr lang="sv-SE" sz="3200" b="1" dirty="0" err="1"/>
              <a:t>celebrated</a:t>
            </a:r>
            <a:r>
              <a:rPr lang="sv-SE" sz="3200" b="1" dirty="0"/>
              <a:t> </a:t>
            </a:r>
            <a:r>
              <a:rPr lang="sv-SE" sz="3200" b="1" dirty="0" err="1"/>
              <a:t>once</a:t>
            </a:r>
            <a:r>
              <a:rPr lang="sv-SE" sz="3200" b="1" dirty="0"/>
              <a:t> a </a:t>
            </a:r>
            <a:r>
              <a:rPr lang="sv-SE" sz="3200" b="1" dirty="0" err="1"/>
              <a:t>year</a:t>
            </a:r>
            <a:r>
              <a:rPr lang="sv-SE" sz="3200" b="1" dirty="0"/>
              <a:t>, in </a:t>
            </a:r>
            <a:r>
              <a:rPr lang="sv-SE" sz="3200" b="1" dirty="0" err="1"/>
              <a:t>connection</a:t>
            </a:r>
            <a:r>
              <a:rPr lang="sv-SE" sz="3200" b="1" dirty="0"/>
              <a:t> </a:t>
            </a:r>
            <a:r>
              <a:rPr lang="sv-SE" sz="3200" b="1" dirty="0" err="1"/>
              <a:t>with</a:t>
            </a:r>
            <a:r>
              <a:rPr lang="sv-SE" sz="3200" b="1" dirty="0"/>
              <a:t> </a:t>
            </a:r>
            <a:r>
              <a:rPr lang="sv-SE" sz="3200" b="1" dirty="0" err="1"/>
              <a:t>what</a:t>
            </a:r>
            <a:r>
              <a:rPr lang="sv-SE" sz="3200" b="1" dirty="0"/>
              <a:t> </a:t>
            </a:r>
            <a:r>
              <a:rPr lang="sv-SE" sz="3200" b="1" dirty="0" err="1"/>
              <a:t>we</a:t>
            </a:r>
            <a:r>
              <a:rPr lang="sv-SE" sz="3200" b="1" dirty="0"/>
              <a:t> call summer </a:t>
            </a:r>
            <a:r>
              <a:rPr lang="sv-SE" sz="3200" b="1" dirty="0" err="1"/>
              <a:t>solstice</a:t>
            </a:r>
            <a:r>
              <a:rPr lang="sv-SE" sz="3200" b="1" dirty="0"/>
              <a:t>. </a:t>
            </a:r>
            <a:r>
              <a:rPr lang="sv-SE" sz="3200" b="1" dirty="0" err="1"/>
              <a:t>This</a:t>
            </a:r>
            <a:r>
              <a:rPr lang="sv-SE" sz="3200" b="1" dirty="0"/>
              <a:t> means….at </a:t>
            </a:r>
            <a:r>
              <a:rPr lang="sv-SE" sz="3200" b="1" dirty="0" err="1"/>
              <a:t>that</a:t>
            </a:r>
            <a:r>
              <a:rPr lang="sv-SE" sz="3200" b="1" dirty="0"/>
              <a:t> </a:t>
            </a:r>
            <a:r>
              <a:rPr lang="sv-SE" sz="3200" b="1" dirty="0" err="1"/>
              <a:t>time</a:t>
            </a:r>
            <a:r>
              <a:rPr lang="sv-SE" sz="3200" b="1" dirty="0"/>
              <a:t> the </a:t>
            </a:r>
            <a:r>
              <a:rPr lang="sv-SE" sz="3200" b="1" dirty="0" err="1"/>
              <a:t>sun</a:t>
            </a:r>
            <a:r>
              <a:rPr lang="sv-SE" sz="3200" b="1" dirty="0"/>
              <a:t> is </a:t>
            </a:r>
            <a:r>
              <a:rPr lang="sv-SE" sz="3200" b="1" dirty="0" err="1"/>
              <a:t>highest</a:t>
            </a:r>
            <a:r>
              <a:rPr lang="sv-SE" sz="3200" b="1" dirty="0"/>
              <a:t> in the sky and </a:t>
            </a:r>
            <a:r>
              <a:rPr lang="sv-SE" sz="3200" b="1" dirty="0" err="1"/>
              <a:t>that</a:t>
            </a:r>
            <a:r>
              <a:rPr lang="sv-SE" sz="3200" b="1" dirty="0"/>
              <a:t> </a:t>
            </a:r>
            <a:r>
              <a:rPr lang="sv-SE" sz="3200" b="1" dirty="0" err="1"/>
              <a:t>day</a:t>
            </a:r>
            <a:r>
              <a:rPr lang="sv-SE" sz="3200" b="1" dirty="0"/>
              <a:t> </a:t>
            </a:r>
            <a:r>
              <a:rPr lang="sv-SE" sz="3200" b="1" dirty="0" err="1"/>
              <a:t>will</a:t>
            </a:r>
            <a:r>
              <a:rPr lang="sv-SE" sz="3200" b="1" dirty="0"/>
              <a:t> be the </a:t>
            </a:r>
            <a:r>
              <a:rPr lang="sv-SE" sz="3200" b="1" dirty="0" err="1"/>
              <a:t>longest</a:t>
            </a:r>
            <a:r>
              <a:rPr lang="sv-SE" sz="3200" b="1" dirty="0"/>
              <a:t> </a:t>
            </a:r>
            <a:r>
              <a:rPr lang="sv-SE" sz="3200" b="1" dirty="0" err="1"/>
              <a:t>of</a:t>
            </a:r>
            <a:r>
              <a:rPr lang="sv-SE" sz="3200" b="1" dirty="0"/>
              <a:t> the </a:t>
            </a:r>
            <a:r>
              <a:rPr lang="sv-SE" sz="3200" b="1" dirty="0" err="1"/>
              <a:t>year</a:t>
            </a:r>
            <a:r>
              <a:rPr lang="sv-SE" sz="3200" b="1" dirty="0"/>
              <a:t> and the </a:t>
            </a:r>
            <a:r>
              <a:rPr lang="sv-SE" sz="3200" b="1" dirty="0" err="1"/>
              <a:t>night</a:t>
            </a:r>
            <a:r>
              <a:rPr lang="sv-SE" sz="3200" b="1" dirty="0"/>
              <a:t> </a:t>
            </a:r>
            <a:r>
              <a:rPr lang="sv-SE" sz="3200" b="1" dirty="0" err="1"/>
              <a:t>will</a:t>
            </a:r>
            <a:r>
              <a:rPr lang="sv-SE" sz="3200" b="1" dirty="0"/>
              <a:t> be the </a:t>
            </a:r>
            <a:r>
              <a:rPr lang="sv-SE" sz="3200" b="1" dirty="0" err="1"/>
              <a:t>shortest</a:t>
            </a:r>
            <a:r>
              <a:rPr lang="sv-SE" sz="3200" b="1" dirty="0"/>
              <a:t>. </a:t>
            </a:r>
            <a:r>
              <a:rPr lang="sv-SE" sz="3200" b="1" dirty="0" err="1"/>
              <a:t>This</a:t>
            </a:r>
            <a:r>
              <a:rPr lang="sv-SE" sz="3200" b="1" dirty="0"/>
              <a:t> </a:t>
            </a:r>
            <a:r>
              <a:rPr lang="sv-SE" sz="3200" b="1" dirty="0" err="1"/>
              <a:t>happens</a:t>
            </a:r>
            <a:r>
              <a:rPr lang="sv-SE" sz="3200" b="1" dirty="0"/>
              <a:t> </a:t>
            </a:r>
            <a:r>
              <a:rPr lang="sv-SE" sz="3200" b="1" dirty="0" err="1"/>
              <a:t>around</a:t>
            </a:r>
            <a:r>
              <a:rPr lang="sv-SE" sz="3200" b="1" dirty="0"/>
              <a:t> 21 </a:t>
            </a:r>
            <a:r>
              <a:rPr lang="sv-SE" sz="3200" b="1" dirty="0" err="1"/>
              <a:t>of</a:t>
            </a:r>
            <a:r>
              <a:rPr lang="sv-SE" sz="3200" b="1" dirty="0"/>
              <a:t> June. </a:t>
            </a:r>
          </a:p>
        </p:txBody>
      </p:sp>
      <p:sp>
        <p:nvSpPr>
          <p:cNvPr id="3" name="Underrubrik 2">
            <a:extLst>
              <a:ext uri="{FF2B5EF4-FFF2-40B4-BE49-F238E27FC236}">
                <a16:creationId xmlns:a16="http://schemas.microsoft.com/office/drawing/2014/main" id="{BBEEB7A4-A2B8-488D-8C2C-A6655EEFAD93}"/>
              </a:ext>
            </a:extLst>
          </p:cNvPr>
          <p:cNvSpPr>
            <a:spLocks noGrp="1"/>
          </p:cNvSpPr>
          <p:nvPr>
            <p:ph type="subTitle" idx="1"/>
          </p:nvPr>
        </p:nvSpPr>
        <p:spPr/>
        <p:txBody>
          <a:bodyPr/>
          <a:lstStyle/>
          <a:p>
            <a:endParaRPr lang="sv-SE" dirty="0"/>
          </a:p>
        </p:txBody>
      </p:sp>
      <p:sp>
        <p:nvSpPr>
          <p:cNvPr id="6" name="textruta 5">
            <a:extLst>
              <a:ext uri="{FF2B5EF4-FFF2-40B4-BE49-F238E27FC236}">
                <a16:creationId xmlns:a16="http://schemas.microsoft.com/office/drawing/2014/main" id="{FAC2B438-FF5D-4CD1-A958-7900AA33FFBF}"/>
              </a:ext>
            </a:extLst>
          </p:cNvPr>
          <p:cNvSpPr txBox="1"/>
          <p:nvPr/>
        </p:nvSpPr>
        <p:spPr>
          <a:xfrm>
            <a:off x="7580242" y="6771117"/>
            <a:ext cx="1735207" cy="369332"/>
          </a:xfrm>
          <a:prstGeom prst="rect">
            <a:avLst/>
          </a:prstGeom>
          <a:noFill/>
        </p:spPr>
        <p:txBody>
          <a:bodyPr wrap="square" rtlCol="0">
            <a:spAutoFit/>
          </a:bodyPr>
          <a:lstStyle/>
          <a:p>
            <a:r>
              <a:rPr lang="sv-SE" sz="900">
                <a:hlinkClick r:id="rId2" tooltip="https://sv.wikipedia.org/wiki/Sant'Ivo_dei_Brettoni"/>
              </a:rPr>
              <a:t>Det här fotot</a:t>
            </a:r>
            <a:r>
              <a:rPr lang="sv-SE" sz="900"/>
              <a:t> av Okänd författare licensieras enligt </a:t>
            </a:r>
            <a:r>
              <a:rPr lang="sv-SE" sz="900">
                <a:hlinkClick r:id="rId3" tooltip="https://creativecommons.org/licenses/by-sa/3.0/"/>
              </a:rPr>
              <a:t>CC BY-SA</a:t>
            </a:r>
            <a:endParaRPr lang="sv-SE" sz="900"/>
          </a:p>
        </p:txBody>
      </p:sp>
      <p:pic>
        <p:nvPicPr>
          <p:cNvPr id="12" name="Bildobjekt 11">
            <a:extLst>
              <a:ext uri="{FF2B5EF4-FFF2-40B4-BE49-F238E27FC236}">
                <a16:creationId xmlns:a16="http://schemas.microsoft.com/office/drawing/2014/main" id="{17D6086E-6A0F-4A5D-8FB1-1606F3305F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27373" y="3664986"/>
            <a:ext cx="4310103" cy="2742793"/>
          </a:xfrm>
          <a:prstGeom prst="rect">
            <a:avLst/>
          </a:prstGeom>
        </p:spPr>
      </p:pic>
      <p:sp>
        <p:nvSpPr>
          <p:cNvPr id="13" name="textruta 12">
            <a:extLst>
              <a:ext uri="{FF2B5EF4-FFF2-40B4-BE49-F238E27FC236}">
                <a16:creationId xmlns:a16="http://schemas.microsoft.com/office/drawing/2014/main" id="{315EA8BB-B954-403F-99EE-AE843F8C089A}"/>
              </a:ext>
            </a:extLst>
          </p:cNvPr>
          <p:cNvSpPr txBox="1"/>
          <p:nvPr/>
        </p:nvSpPr>
        <p:spPr>
          <a:xfrm>
            <a:off x="8815449" y="4373636"/>
            <a:ext cx="1000000" cy="507831"/>
          </a:xfrm>
          <a:prstGeom prst="rect">
            <a:avLst/>
          </a:prstGeom>
          <a:noFill/>
        </p:spPr>
        <p:txBody>
          <a:bodyPr wrap="square" rtlCol="0">
            <a:spAutoFit/>
          </a:bodyPr>
          <a:lstStyle/>
          <a:p>
            <a:r>
              <a:rPr lang="sv-SE" sz="900" dirty="0"/>
              <a:t>Det här </a:t>
            </a:r>
            <a:r>
              <a:rPr lang="sv-SE" sz="900" dirty="0" err="1"/>
              <a:t>fov</a:t>
            </a:r>
            <a:r>
              <a:rPr lang="sv-SE" sz="900" dirty="0"/>
              <a:t> Okänd författare </a:t>
            </a:r>
            <a:r>
              <a:rPr lang="sv-SE" sz="900" dirty="0" err="1"/>
              <a:t>licensie</a:t>
            </a:r>
            <a:endParaRPr lang="sv-SE" sz="900" dirty="0"/>
          </a:p>
        </p:txBody>
      </p:sp>
    </p:spTree>
    <p:extLst>
      <p:ext uri="{BB962C8B-B14F-4D97-AF65-F5344CB8AC3E}">
        <p14:creationId xmlns:p14="http://schemas.microsoft.com/office/powerpoint/2010/main" val="213367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6C18C-86BA-483A-A6F7-AF686C97622C}"/>
              </a:ext>
            </a:extLst>
          </p:cNvPr>
          <p:cNvSpPr>
            <a:spLocks noGrp="1"/>
          </p:cNvSpPr>
          <p:nvPr>
            <p:ph type="ctrTitle"/>
          </p:nvPr>
        </p:nvSpPr>
        <p:spPr/>
        <p:txBody>
          <a:bodyPr>
            <a:normAutofit/>
          </a:bodyPr>
          <a:lstStyle/>
          <a:p>
            <a:r>
              <a:rPr lang="sv-SE" sz="4000" b="1" dirty="0"/>
              <a:t>The </a:t>
            </a:r>
            <a:r>
              <a:rPr lang="sv-SE" sz="4000" b="1" dirty="0" err="1"/>
              <a:t>reason</a:t>
            </a:r>
            <a:r>
              <a:rPr lang="sv-SE" sz="4000" b="1" dirty="0"/>
              <a:t> </a:t>
            </a:r>
            <a:r>
              <a:rPr lang="sv-SE" sz="4000" b="1" dirty="0" err="1"/>
              <a:t>why</a:t>
            </a:r>
            <a:r>
              <a:rPr lang="sv-SE" sz="4000" b="1" dirty="0"/>
              <a:t> </a:t>
            </a:r>
            <a:r>
              <a:rPr lang="sv-SE" sz="4000" b="1" dirty="0" err="1"/>
              <a:t>we</a:t>
            </a:r>
            <a:r>
              <a:rPr lang="sv-SE" sz="4000" b="1" dirty="0"/>
              <a:t> </a:t>
            </a:r>
            <a:r>
              <a:rPr lang="sv-SE" sz="4000" b="1" dirty="0" err="1"/>
              <a:t>celebrate</a:t>
            </a:r>
            <a:r>
              <a:rPr lang="sv-SE" sz="4000" b="1" dirty="0"/>
              <a:t> </a:t>
            </a:r>
            <a:r>
              <a:rPr lang="sv-SE" sz="4000" b="1" dirty="0" err="1"/>
              <a:t>Midsummer</a:t>
            </a:r>
            <a:r>
              <a:rPr lang="sv-SE" sz="4000" b="1" dirty="0"/>
              <a:t>,  is </a:t>
            </a:r>
            <a:r>
              <a:rPr lang="sv-SE" sz="4000" b="1" dirty="0" err="1"/>
              <a:t>rooted</a:t>
            </a:r>
            <a:r>
              <a:rPr lang="sv-SE" sz="4000" b="1" dirty="0"/>
              <a:t> in </a:t>
            </a:r>
            <a:r>
              <a:rPr lang="sv-SE" sz="4000" b="1" dirty="0" err="1"/>
              <a:t>Christianity</a:t>
            </a:r>
            <a:r>
              <a:rPr lang="sv-SE" sz="4000" b="1" dirty="0"/>
              <a:t>. The </a:t>
            </a:r>
            <a:r>
              <a:rPr lang="sv-SE" sz="4000" b="1" dirty="0" err="1"/>
              <a:t>celebration</a:t>
            </a:r>
            <a:r>
              <a:rPr lang="sv-SE" sz="4000" b="1" dirty="0"/>
              <a:t> is in </a:t>
            </a:r>
            <a:r>
              <a:rPr lang="sv-SE" sz="4000" b="1" dirty="0" err="1"/>
              <a:t>memory</a:t>
            </a:r>
            <a:r>
              <a:rPr lang="sv-SE" sz="4000" b="1" dirty="0"/>
              <a:t> </a:t>
            </a:r>
            <a:r>
              <a:rPr lang="sv-SE" sz="4000" b="1" dirty="0" err="1"/>
              <a:t>of</a:t>
            </a:r>
            <a:r>
              <a:rPr lang="sv-SE" sz="4000" b="1" dirty="0"/>
              <a:t> John the Baptist</a:t>
            </a:r>
          </a:p>
        </p:txBody>
      </p:sp>
      <p:sp>
        <p:nvSpPr>
          <p:cNvPr id="3" name="Underrubrik 2">
            <a:extLst>
              <a:ext uri="{FF2B5EF4-FFF2-40B4-BE49-F238E27FC236}">
                <a16:creationId xmlns:a16="http://schemas.microsoft.com/office/drawing/2014/main" id="{3110E8D3-299B-4721-A092-226F84A73A79}"/>
              </a:ext>
            </a:extLst>
          </p:cNvPr>
          <p:cNvSpPr>
            <a:spLocks noGrp="1"/>
          </p:cNvSpPr>
          <p:nvPr>
            <p:ph type="subTitle" idx="1"/>
          </p:nvPr>
        </p:nvSpPr>
        <p:spPr/>
        <p:txBody>
          <a:bodyPr/>
          <a:lstStyle/>
          <a:p>
            <a:endParaRPr lang="sv-SE" dirty="0"/>
          </a:p>
        </p:txBody>
      </p:sp>
      <p:pic>
        <p:nvPicPr>
          <p:cNvPr id="4" name="Bildobjekt 3" descr="https://assetsnffrgf-a.akamaihd.net/assets/m/1102014614/univ/art/1102014614_univ_lsr_xl.jpg">
            <a:extLst>
              <a:ext uri="{FF2B5EF4-FFF2-40B4-BE49-F238E27FC236}">
                <a16:creationId xmlns:a16="http://schemas.microsoft.com/office/drawing/2014/main" id="{57E467A5-BCC6-4E3A-858C-B79B545916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5113" y="3509964"/>
            <a:ext cx="3419061" cy="1655762"/>
          </a:xfrm>
          <a:prstGeom prst="rect">
            <a:avLst/>
          </a:prstGeom>
          <a:noFill/>
          <a:ln>
            <a:noFill/>
          </a:ln>
        </p:spPr>
      </p:pic>
    </p:spTree>
    <p:extLst>
      <p:ext uri="{BB962C8B-B14F-4D97-AF65-F5344CB8AC3E}">
        <p14:creationId xmlns:p14="http://schemas.microsoft.com/office/powerpoint/2010/main" val="178789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90924C-F2EB-40DA-BFD2-94D1AC29B4EA}"/>
              </a:ext>
            </a:extLst>
          </p:cNvPr>
          <p:cNvSpPr>
            <a:spLocks noGrp="1"/>
          </p:cNvSpPr>
          <p:nvPr>
            <p:ph type="ctrTitle"/>
          </p:nvPr>
        </p:nvSpPr>
        <p:spPr/>
        <p:txBody>
          <a:bodyPr>
            <a:normAutofit fontScale="90000"/>
          </a:bodyPr>
          <a:lstStyle/>
          <a:p>
            <a:r>
              <a:rPr lang="sv-SE" sz="3600" b="1" dirty="0"/>
              <a:t>The </a:t>
            </a:r>
            <a:r>
              <a:rPr lang="sv-SE" sz="3600" b="1" dirty="0" err="1"/>
              <a:t>Midsummer</a:t>
            </a:r>
            <a:r>
              <a:rPr lang="sv-SE" sz="3600" b="1" dirty="0"/>
              <a:t> </a:t>
            </a:r>
            <a:r>
              <a:rPr lang="sv-SE" sz="3600" b="1" dirty="0" err="1"/>
              <a:t>celebration</a:t>
            </a:r>
            <a:r>
              <a:rPr lang="sv-SE" sz="3600" b="1" dirty="0"/>
              <a:t> </a:t>
            </a:r>
            <a:r>
              <a:rPr lang="sv-SE" sz="3600" b="1" dirty="0" err="1"/>
              <a:t>circle</a:t>
            </a:r>
            <a:r>
              <a:rPr lang="sv-SE" sz="3600" b="1" dirty="0"/>
              <a:t> </a:t>
            </a:r>
            <a:r>
              <a:rPr lang="sv-SE" sz="3600" b="1" dirty="0" err="1"/>
              <a:t>around</a:t>
            </a:r>
            <a:r>
              <a:rPr lang="sv-SE" sz="3600" b="1" dirty="0"/>
              <a:t> </a:t>
            </a:r>
            <a:r>
              <a:rPr lang="sv-SE" sz="3600" b="1" dirty="0" err="1"/>
              <a:t>dance</a:t>
            </a:r>
            <a:r>
              <a:rPr lang="sv-SE" sz="3600" b="1" dirty="0"/>
              <a:t>, games and a special </a:t>
            </a:r>
            <a:r>
              <a:rPr lang="sv-SE" sz="3600" b="1" dirty="0" err="1"/>
              <a:t>type</a:t>
            </a:r>
            <a:r>
              <a:rPr lang="sv-SE" sz="3600" b="1" dirty="0"/>
              <a:t> </a:t>
            </a:r>
            <a:r>
              <a:rPr lang="sv-SE" sz="3600" b="1" dirty="0" err="1"/>
              <a:t>of</a:t>
            </a:r>
            <a:r>
              <a:rPr lang="sv-SE" sz="3600" b="1" dirty="0"/>
              <a:t> </a:t>
            </a:r>
            <a:r>
              <a:rPr lang="sv-SE" sz="3600" b="1" dirty="0" err="1"/>
              <a:t>food</a:t>
            </a:r>
            <a:r>
              <a:rPr lang="sv-SE" sz="3600" b="1" dirty="0"/>
              <a:t>, </a:t>
            </a:r>
            <a:r>
              <a:rPr lang="sv-SE" sz="3600" b="1" dirty="0" err="1"/>
              <a:t>such</a:t>
            </a:r>
            <a:r>
              <a:rPr lang="sv-SE" sz="3600" b="1" dirty="0"/>
              <a:t> as </a:t>
            </a:r>
            <a:r>
              <a:rPr lang="sv-SE" sz="3600" b="1" dirty="0" err="1"/>
              <a:t>herring</a:t>
            </a:r>
            <a:r>
              <a:rPr lang="sv-SE" sz="3600" b="1" dirty="0"/>
              <a:t>, </a:t>
            </a:r>
            <a:r>
              <a:rPr lang="sv-SE" sz="3600" b="1" dirty="0" err="1"/>
              <a:t>sour</a:t>
            </a:r>
            <a:r>
              <a:rPr lang="sv-SE" sz="3600" b="1" dirty="0"/>
              <a:t> </a:t>
            </a:r>
            <a:r>
              <a:rPr lang="sv-SE" sz="3600" b="1" dirty="0" err="1"/>
              <a:t>cream</a:t>
            </a:r>
            <a:r>
              <a:rPr lang="sv-SE" sz="3600" b="1" dirty="0"/>
              <a:t>, </a:t>
            </a:r>
            <a:r>
              <a:rPr lang="sv-SE" sz="3600" b="1" dirty="0" err="1"/>
              <a:t>chives</a:t>
            </a:r>
            <a:r>
              <a:rPr lang="sv-SE" sz="3600" b="1" dirty="0"/>
              <a:t> and new </a:t>
            </a:r>
            <a:r>
              <a:rPr lang="sv-SE" sz="3600" b="1" dirty="0" err="1"/>
              <a:t>potatoes</a:t>
            </a:r>
            <a:r>
              <a:rPr lang="sv-SE" sz="3600" b="1" dirty="0"/>
              <a:t> (</a:t>
            </a:r>
            <a:r>
              <a:rPr lang="sv-SE" sz="3600" b="1" dirty="0" err="1"/>
              <a:t>served</a:t>
            </a:r>
            <a:r>
              <a:rPr lang="sv-SE" sz="3600" b="1" dirty="0"/>
              <a:t> </a:t>
            </a:r>
            <a:r>
              <a:rPr lang="sv-SE" sz="3600" b="1" dirty="0" err="1"/>
              <a:t>with</a:t>
            </a:r>
            <a:r>
              <a:rPr lang="sv-SE" sz="3600" b="1" dirty="0"/>
              <a:t> dill). </a:t>
            </a:r>
            <a:r>
              <a:rPr lang="sv-SE" sz="3600" b="1" dirty="0" err="1"/>
              <a:t>But</a:t>
            </a:r>
            <a:r>
              <a:rPr lang="sv-SE" sz="3600" b="1" dirty="0"/>
              <a:t> </a:t>
            </a:r>
            <a:r>
              <a:rPr lang="sv-SE" sz="3600" b="1" dirty="0" err="1"/>
              <a:t>meatballs</a:t>
            </a:r>
            <a:r>
              <a:rPr lang="sv-SE" sz="3600" b="1" dirty="0"/>
              <a:t>, eggs and </a:t>
            </a:r>
            <a:r>
              <a:rPr lang="sv-SE" sz="3600" b="1" dirty="0" err="1"/>
              <a:t>salmon</a:t>
            </a:r>
            <a:r>
              <a:rPr lang="sv-SE" sz="3600" b="1" dirty="0"/>
              <a:t> </a:t>
            </a:r>
            <a:r>
              <a:rPr lang="sv-SE" sz="3600" b="1" dirty="0" err="1"/>
              <a:t>are</a:t>
            </a:r>
            <a:r>
              <a:rPr lang="sv-SE" sz="3600" b="1" dirty="0"/>
              <a:t> </a:t>
            </a:r>
            <a:r>
              <a:rPr lang="sv-SE" sz="3600" b="1" dirty="0" err="1"/>
              <a:t>also</a:t>
            </a:r>
            <a:r>
              <a:rPr lang="sv-SE" sz="3600" b="1"/>
              <a:t> common. </a:t>
            </a:r>
            <a:r>
              <a:rPr lang="sv-SE" sz="3600" b="1" dirty="0"/>
              <a:t>For dessert </a:t>
            </a:r>
            <a:r>
              <a:rPr lang="sv-SE" sz="3600" b="1" dirty="0" err="1"/>
              <a:t>strawberries</a:t>
            </a:r>
            <a:r>
              <a:rPr lang="sv-SE" sz="3600" b="1" dirty="0"/>
              <a:t>!</a:t>
            </a:r>
          </a:p>
        </p:txBody>
      </p:sp>
      <p:sp>
        <p:nvSpPr>
          <p:cNvPr id="3" name="Underrubrik 2">
            <a:extLst>
              <a:ext uri="{FF2B5EF4-FFF2-40B4-BE49-F238E27FC236}">
                <a16:creationId xmlns:a16="http://schemas.microsoft.com/office/drawing/2014/main" id="{19F7A405-EB24-4C86-B201-80FD936B2082}"/>
              </a:ext>
            </a:extLst>
          </p:cNvPr>
          <p:cNvSpPr>
            <a:spLocks noGrp="1"/>
          </p:cNvSpPr>
          <p:nvPr>
            <p:ph type="subTitle" idx="1"/>
          </p:nvPr>
        </p:nvSpPr>
        <p:spPr/>
        <p:txBody>
          <a:bodyPr/>
          <a:lstStyle/>
          <a:p>
            <a:endParaRPr lang="sv-SE" dirty="0"/>
          </a:p>
        </p:txBody>
      </p:sp>
      <p:pic>
        <p:nvPicPr>
          <p:cNvPr id="5" name="Bildobjekt 4">
            <a:extLst>
              <a:ext uri="{FF2B5EF4-FFF2-40B4-BE49-F238E27FC236}">
                <a16:creationId xmlns:a16="http://schemas.microsoft.com/office/drawing/2014/main" id="{FFD8DE26-0F5F-4DA0-B851-0CAA2E4D12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4887" y="4084361"/>
            <a:ext cx="3048000" cy="2028825"/>
          </a:xfrm>
          <a:prstGeom prst="rect">
            <a:avLst/>
          </a:prstGeom>
        </p:spPr>
      </p:pic>
      <p:pic>
        <p:nvPicPr>
          <p:cNvPr id="8" name="Bildobjekt 7">
            <a:extLst>
              <a:ext uri="{FF2B5EF4-FFF2-40B4-BE49-F238E27FC236}">
                <a16:creationId xmlns:a16="http://schemas.microsoft.com/office/drawing/2014/main" id="{F8DAF0CF-EFA8-4367-86CC-97DF277B87B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06958" y="4020494"/>
            <a:ext cx="3160644" cy="2092692"/>
          </a:xfrm>
          <a:prstGeom prst="rect">
            <a:avLst/>
          </a:prstGeom>
        </p:spPr>
      </p:pic>
      <p:pic>
        <p:nvPicPr>
          <p:cNvPr id="11" name="Bildobjekt 10">
            <a:extLst>
              <a:ext uri="{FF2B5EF4-FFF2-40B4-BE49-F238E27FC236}">
                <a16:creationId xmlns:a16="http://schemas.microsoft.com/office/drawing/2014/main" id="{B4884450-617A-4C8A-8819-749640DEFAD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59219" y="4020494"/>
            <a:ext cx="3139038" cy="2092692"/>
          </a:xfrm>
          <a:prstGeom prst="rect">
            <a:avLst/>
          </a:prstGeom>
        </p:spPr>
      </p:pic>
    </p:spTree>
    <p:extLst>
      <p:ext uri="{BB962C8B-B14F-4D97-AF65-F5344CB8AC3E}">
        <p14:creationId xmlns:p14="http://schemas.microsoft.com/office/powerpoint/2010/main" val="123109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CE4D23-7711-412F-B036-6C0D68AC59E0}"/>
              </a:ext>
            </a:extLst>
          </p:cNvPr>
          <p:cNvSpPr>
            <a:spLocks noGrp="1"/>
          </p:cNvSpPr>
          <p:nvPr>
            <p:ph type="ctrTitle"/>
          </p:nvPr>
        </p:nvSpPr>
        <p:spPr/>
        <p:txBody>
          <a:bodyPr>
            <a:normAutofit fontScale="90000"/>
          </a:bodyPr>
          <a:lstStyle/>
          <a:p>
            <a:r>
              <a:rPr lang="sv-SE" sz="3600" b="1" dirty="0" err="1"/>
              <a:t>But</a:t>
            </a:r>
            <a:r>
              <a:rPr lang="sv-SE" sz="3600" b="1" dirty="0"/>
              <a:t> </a:t>
            </a:r>
            <a:r>
              <a:rPr lang="sv-SE" sz="3600" b="1" dirty="0" err="1"/>
              <a:t>what</a:t>
            </a:r>
            <a:r>
              <a:rPr lang="sv-SE" sz="3600" b="1" dirty="0"/>
              <a:t> </a:t>
            </a:r>
            <a:r>
              <a:rPr lang="sv-SE" sz="3600" b="1" dirty="0" err="1"/>
              <a:t>distinguishes</a:t>
            </a:r>
            <a:r>
              <a:rPr lang="sv-SE" sz="3600" b="1" dirty="0"/>
              <a:t> the </a:t>
            </a:r>
            <a:r>
              <a:rPr lang="sv-SE" sz="3600" b="1" dirty="0" err="1"/>
              <a:t>midsummer</a:t>
            </a:r>
            <a:r>
              <a:rPr lang="sv-SE" sz="3600" b="1" dirty="0"/>
              <a:t> the </a:t>
            </a:r>
            <a:r>
              <a:rPr lang="sv-SE" sz="3600" b="1" dirty="0" err="1"/>
              <a:t>most</a:t>
            </a:r>
            <a:r>
              <a:rPr lang="sv-SE" sz="3600" b="1" dirty="0"/>
              <a:t> is the </a:t>
            </a:r>
            <a:r>
              <a:rPr lang="sv-SE" sz="3600" b="1" dirty="0" err="1"/>
              <a:t>midsummer</a:t>
            </a:r>
            <a:r>
              <a:rPr lang="sv-SE" sz="3600" b="1" dirty="0"/>
              <a:t> </a:t>
            </a:r>
            <a:r>
              <a:rPr lang="sv-SE" sz="3600" b="1" dirty="0" err="1"/>
              <a:t>pole</a:t>
            </a:r>
            <a:r>
              <a:rPr lang="sv-SE" sz="3600" b="1" dirty="0"/>
              <a:t>. It is </a:t>
            </a:r>
            <a:r>
              <a:rPr lang="sv-SE" sz="3600" b="1" dirty="0" err="1"/>
              <a:t>usually</a:t>
            </a:r>
            <a:r>
              <a:rPr lang="sv-SE" sz="3600" b="1" dirty="0"/>
              <a:t> </a:t>
            </a:r>
            <a:r>
              <a:rPr lang="sv-SE" sz="3600" b="1" dirty="0" err="1"/>
              <a:t>shaped</a:t>
            </a:r>
            <a:r>
              <a:rPr lang="sv-SE" sz="3600" b="1" dirty="0"/>
              <a:t> lika a cross and </a:t>
            </a:r>
            <a:r>
              <a:rPr lang="sv-SE" sz="3600" b="1" dirty="0" err="1"/>
              <a:t>covered</a:t>
            </a:r>
            <a:r>
              <a:rPr lang="sv-SE" sz="3600" b="1" dirty="0"/>
              <a:t> </a:t>
            </a:r>
            <a:r>
              <a:rPr lang="sv-SE" sz="3600" b="1" dirty="0" err="1"/>
              <a:t>with</a:t>
            </a:r>
            <a:r>
              <a:rPr lang="sv-SE" sz="3600" b="1" dirty="0"/>
              <a:t> </a:t>
            </a:r>
            <a:r>
              <a:rPr lang="sv-SE" sz="3600" b="1" dirty="0" err="1"/>
              <a:t>flowers</a:t>
            </a:r>
            <a:r>
              <a:rPr lang="sv-SE" sz="3600" b="1" dirty="0"/>
              <a:t> and </a:t>
            </a:r>
            <a:r>
              <a:rPr lang="sv-SE" sz="3600" b="1" dirty="0" err="1"/>
              <a:t>leaves</a:t>
            </a:r>
            <a:r>
              <a:rPr lang="sv-SE" sz="3600" b="1" dirty="0"/>
              <a:t>. </a:t>
            </a:r>
            <a:r>
              <a:rPr lang="sv-SE" sz="3600" b="1" dirty="0" err="1"/>
              <a:t>People</a:t>
            </a:r>
            <a:r>
              <a:rPr lang="sv-SE" sz="3600" b="1" dirty="0"/>
              <a:t> </a:t>
            </a:r>
            <a:r>
              <a:rPr lang="sv-SE" sz="3600" b="1" dirty="0" err="1"/>
              <a:t>gather</a:t>
            </a:r>
            <a:r>
              <a:rPr lang="sv-SE" sz="3600" b="1" dirty="0"/>
              <a:t> </a:t>
            </a:r>
            <a:r>
              <a:rPr lang="sv-SE" sz="3600" b="1" dirty="0" err="1"/>
              <a:t>around</a:t>
            </a:r>
            <a:r>
              <a:rPr lang="sv-SE" sz="3600" b="1" dirty="0"/>
              <a:t> the </a:t>
            </a:r>
            <a:r>
              <a:rPr lang="sv-SE" sz="3600" b="1" dirty="0" err="1"/>
              <a:t>pole</a:t>
            </a:r>
            <a:r>
              <a:rPr lang="sv-SE" sz="3600" b="1" dirty="0"/>
              <a:t> and form </a:t>
            </a:r>
            <a:r>
              <a:rPr lang="sv-SE" sz="3600" b="1" dirty="0" err="1"/>
              <a:t>circles</a:t>
            </a:r>
            <a:r>
              <a:rPr lang="sv-SE" sz="3600" b="1" dirty="0"/>
              <a:t> and </a:t>
            </a:r>
            <a:r>
              <a:rPr lang="sv-SE" sz="3600" b="1" dirty="0" err="1"/>
              <a:t>dance</a:t>
            </a:r>
            <a:r>
              <a:rPr lang="sv-SE" sz="3600" b="1" dirty="0"/>
              <a:t> and </a:t>
            </a:r>
            <a:r>
              <a:rPr lang="sv-SE" sz="3600" b="1" dirty="0" err="1"/>
              <a:t>sing</a:t>
            </a:r>
            <a:r>
              <a:rPr lang="sv-SE" sz="3600" b="1" dirty="0"/>
              <a:t> </a:t>
            </a:r>
            <a:r>
              <a:rPr lang="sv-SE" sz="3600" b="1" dirty="0" err="1"/>
              <a:t>funny</a:t>
            </a:r>
            <a:r>
              <a:rPr lang="sv-SE" sz="3600" b="1" dirty="0"/>
              <a:t> </a:t>
            </a:r>
            <a:r>
              <a:rPr lang="sv-SE" sz="3600" b="1" dirty="0" err="1"/>
              <a:t>songs</a:t>
            </a:r>
            <a:r>
              <a:rPr lang="sv-SE" sz="3600" b="1" dirty="0"/>
              <a:t>, </a:t>
            </a:r>
            <a:r>
              <a:rPr lang="sv-SE" sz="3600" b="1" dirty="0" err="1"/>
              <a:t>such</a:t>
            </a:r>
            <a:r>
              <a:rPr lang="sv-SE" sz="3600" b="1" dirty="0"/>
              <a:t> as ”The </a:t>
            </a:r>
            <a:r>
              <a:rPr lang="sv-SE" sz="3600" b="1" dirty="0" err="1"/>
              <a:t>little</a:t>
            </a:r>
            <a:r>
              <a:rPr lang="sv-SE" sz="3600" b="1" dirty="0"/>
              <a:t> </a:t>
            </a:r>
            <a:r>
              <a:rPr lang="sv-SE" sz="3600" b="1" dirty="0" err="1"/>
              <a:t>frogs</a:t>
            </a:r>
            <a:r>
              <a:rPr lang="sv-SE" sz="3600" b="1" dirty="0"/>
              <a:t>”</a:t>
            </a:r>
          </a:p>
        </p:txBody>
      </p:sp>
      <p:sp>
        <p:nvSpPr>
          <p:cNvPr id="3" name="Underrubrik 2">
            <a:extLst>
              <a:ext uri="{FF2B5EF4-FFF2-40B4-BE49-F238E27FC236}">
                <a16:creationId xmlns:a16="http://schemas.microsoft.com/office/drawing/2014/main" id="{9EC5A233-030E-48FE-A75D-8BF1335F306F}"/>
              </a:ext>
            </a:extLst>
          </p:cNvPr>
          <p:cNvSpPr>
            <a:spLocks noGrp="1"/>
          </p:cNvSpPr>
          <p:nvPr>
            <p:ph type="subTitle" idx="1"/>
          </p:nvPr>
        </p:nvSpPr>
        <p:spPr/>
        <p:txBody>
          <a:bodyPr/>
          <a:lstStyle/>
          <a:p>
            <a:endParaRPr lang="sv-SE" dirty="0"/>
          </a:p>
        </p:txBody>
      </p:sp>
      <p:pic>
        <p:nvPicPr>
          <p:cNvPr id="5" name="Bildobjekt 4">
            <a:extLst>
              <a:ext uri="{FF2B5EF4-FFF2-40B4-BE49-F238E27FC236}">
                <a16:creationId xmlns:a16="http://schemas.microsoft.com/office/drawing/2014/main" id="{96457B68-F3E0-4E40-90D7-59862EEF80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3770864"/>
            <a:ext cx="4055165" cy="2682323"/>
          </a:xfrm>
          <a:prstGeom prst="rect">
            <a:avLst/>
          </a:prstGeom>
        </p:spPr>
      </p:pic>
      <p:sp>
        <p:nvSpPr>
          <p:cNvPr id="8" name="textruta 7">
            <a:extLst>
              <a:ext uri="{FF2B5EF4-FFF2-40B4-BE49-F238E27FC236}">
                <a16:creationId xmlns:a16="http://schemas.microsoft.com/office/drawing/2014/main" id="{05529E42-5EA0-493A-95D9-3A84DAF68CB2}"/>
              </a:ext>
            </a:extLst>
          </p:cNvPr>
          <p:cNvSpPr txBox="1"/>
          <p:nvPr/>
        </p:nvSpPr>
        <p:spPr>
          <a:xfrm>
            <a:off x="7712956" y="5082814"/>
            <a:ext cx="675861" cy="230832"/>
          </a:xfrm>
          <a:prstGeom prst="rect">
            <a:avLst/>
          </a:prstGeom>
          <a:noFill/>
        </p:spPr>
        <p:txBody>
          <a:bodyPr wrap="square" rtlCol="0">
            <a:spAutoFit/>
          </a:bodyPr>
          <a:lstStyle/>
          <a:p>
            <a:r>
              <a:rPr lang="sv-SE" sz="900" dirty="0"/>
              <a:t>D</a:t>
            </a:r>
          </a:p>
        </p:txBody>
      </p:sp>
      <p:pic>
        <p:nvPicPr>
          <p:cNvPr id="13" name="Bildobjekt 12">
            <a:extLst>
              <a:ext uri="{FF2B5EF4-FFF2-40B4-BE49-F238E27FC236}">
                <a16:creationId xmlns:a16="http://schemas.microsoft.com/office/drawing/2014/main" id="{65961DAC-C046-4A85-9E07-35686A3DBDA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25634" y="3732082"/>
            <a:ext cx="4055164" cy="2703443"/>
          </a:xfrm>
          <a:prstGeom prst="rect">
            <a:avLst/>
          </a:prstGeom>
        </p:spPr>
      </p:pic>
    </p:spTree>
    <p:extLst>
      <p:ext uri="{BB962C8B-B14F-4D97-AF65-F5344CB8AC3E}">
        <p14:creationId xmlns:p14="http://schemas.microsoft.com/office/powerpoint/2010/main" val="3045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005546-1D13-4528-BF0A-F6C2F749F0D9}"/>
              </a:ext>
            </a:extLst>
          </p:cNvPr>
          <p:cNvSpPr>
            <a:spLocks noGrp="1"/>
          </p:cNvSpPr>
          <p:nvPr>
            <p:ph type="ctrTitle"/>
          </p:nvPr>
        </p:nvSpPr>
        <p:spPr/>
        <p:txBody>
          <a:bodyPr>
            <a:noAutofit/>
          </a:bodyPr>
          <a:lstStyle/>
          <a:p>
            <a:r>
              <a:rPr lang="sv-SE" sz="3200" b="1" dirty="0"/>
              <a:t>On </a:t>
            </a:r>
            <a:r>
              <a:rPr lang="sv-SE" sz="3200" b="1" dirty="0" err="1"/>
              <a:t>Midsummer´s</a:t>
            </a:r>
            <a:r>
              <a:rPr lang="sv-SE" sz="3200" b="1" dirty="0"/>
              <a:t> Eve it is </a:t>
            </a:r>
            <a:r>
              <a:rPr lang="sv-SE" sz="3200" b="1" dirty="0" err="1"/>
              <a:t>also</a:t>
            </a:r>
            <a:r>
              <a:rPr lang="sv-SE" sz="3200" b="1" dirty="0"/>
              <a:t> common to </a:t>
            </a:r>
            <a:r>
              <a:rPr lang="sv-SE" sz="3200" b="1" dirty="0" err="1"/>
              <a:t>tie</a:t>
            </a:r>
            <a:r>
              <a:rPr lang="sv-SE" sz="3200" b="1" dirty="0"/>
              <a:t> a </a:t>
            </a:r>
            <a:r>
              <a:rPr lang="sv-SE" sz="3200" b="1" dirty="0" err="1"/>
              <a:t>midsummer</a:t>
            </a:r>
            <a:r>
              <a:rPr lang="sv-SE" sz="3200" b="1" dirty="0"/>
              <a:t> </a:t>
            </a:r>
            <a:r>
              <a:rPr lang="sv-SE" sz="3200" b="1" dirty="0" err="1"/>
              <a:t>wreath</a:t>
            </a:r>
            <a:r>
              <a:rPr lang="sv-SE" sz="3200" b="1" dirty="0"/>
              <a:t>, </a:t>
            </a:r>
            <a:r>
              <a:rPr lang="sv-SE" sz="3200" b="1" dirty="0" err="1"/>
              <a:t>which</a:t>
            </a:r>
            <a:r>
              <a:rPr lang="sv-SE" sz="3200" b="1" dirty="0"/>
              <a:t> is </a:t>
            </a:r>
            <a:r>
              <a:rPr lang="sv-SE" sz="3200" b="1" dirty="0" err="1"/>
              <a:t>also</a:t>
            </a:r>
            <a:r>
              <a:rPr lang="sv-SE" sz="3200" b="1" dirty="0"/>
              <a:t> </a:t>
            </a:r>
            <a:r>
              <a:rPr lang="sv-SE" sz="3200" b="1" dirty="0" err="1"/>
              <a:t>made</a:t>
            </a:r>
            <a:r>
              <a:rPr lang="sv-SE" sz="3200" b="1" dirty="0"/>
              <a:t> </a:t>
            </a:r>
            <a:r>
              <a:rPr lang="sv-SE" sz="3200" b="1" dirty="0" err="1"/>
              <a:t>of</a:t>
            </a:r>
            <a:r>
              <a:rPr lang="sv-SE" sz="3200" b="1" dirty="0"/>
              <a:t> </a:t>
            </a:r>
            <a:r>
              <a:rPr lang="sv-SE" sz="3200" b="1" dirty="0" err="1"/>
              <a:t>flowers</a:t>
            </a:r>
            <a:r>
              <a:rPr lang="sv-SE" sz="3200" b="1" dirty="0"/>
              <a:t> and </a:t>
            </a:r>
            <a:r>
              <a:rPr lang="sv-SE" sz="3200" b="1" dirty="0" err="1"/>
              <a:t>leaves</a:t>
            </a:r>
            <a:r>
              <a:rPr lang="sv-SE" sz="3200" b="1" dirty="0"/>
              <a:t>. The </a:t>
            </a:r>
            <a:r>
              <a:rPr lang="sv-SE" sz="3200" b="1" dirty="0" err="1"/>
              <a:t>wreath</a:t>
            </a:r>
            <a:r>
              <a:rPr lang="sv-SE" sz="3200" b="1" dirty="0"/>
              <a:t> is </a:t>
            </a:r>
            <a:r>
              <a:rPr lang="sv-SE" sz="3200" b="1" dirty="0" err="1"/>
              <a:t>then</a:t>
            </a:r>
            <a:r>
              <a:rPr lang="sv-SE" sz="3200" b="1" dirty="0"/>
              <a:t> </a:t>
            </a:r>
            <a:r>
              <a:rPr lang="sv-SE" sz="3200" b="1" dirty="0" err="1"/>
              <a:t>worn</a:t>
            </a:r>
            <a:r>
              <a:rPr lang="sv-SE" sz="3200" b="1" dirty="0"/>
              <a:t> on the </a:t>
            </a:r>
            <a:r>
              <a:rPr lang="sv-SE" sz="3200" b="1" dirty="0" err="1"/>
              <a:t>head</a:t>
            </a:r>
            <a:r>
              <a:rPr lang="sv-SE" sz="3200" b="1" dirty="0"/>
              <a:t>. </a:t>
            </a:r>
            <a:br>
              <a:rPr lang="sv-SE" sz="3200" b="1" dirty="0"/>
            </a:br>
            <a:r>
              <a:rPr lang="sv-SE" sz="3200" b="1" dirty="0"/>
              <a:t>Later in the </a:t>
            </a:r>
            <a:r>
              <a:rPr lang="sv-SE" sz="3200" b="1" dirty="0" err="1"/>
              <a:t>evening</a:t>
            </a:r>
            <a:r>
              <a:rPr lang="sv-SE" sz="3200" b="1" dirty="0"/>
              <a:t> </a:t>
            </a:r>
            <a:r>
              <a:rPr lang="sv-SE" sz="3200" b="1" dirty="0" err="1"/>
              <a:t>many</a:t>
            </a:r>
            <a:r>
              <a:rPr lang="sv-SE" sz="3200" b="1" dirty="0"/>
              <a:t> </a:t>
            </a:r>
            <a:r>
              <a:rPr lang="sv-SE" sz="3200" b="1" dirty="0" err="1"/>
              <a:t>people</a:t>
            </a:r>
            <a:r>
              <a:rPr lang="sv-SE" sz="3200" b="1" dirty="0"/>
              <a:t> pick </a:t>
            </a:r>
            <a:r>
              <a:rPr lang="sv-SE" sz="3200" b="1" dirty="0" err="1"/>
              <a:t>seven</a:t>
            </a:r>
            <a:r>
              <a:rPr lang="sv-SE" sz="3200" b="1" dirty="0"/>
              <a:t> kinds </a:t>
            </a:r>
            <a:r>
              <a:rPr lang="sv-SE" sz="3200" b="1" dirty="0" err="1"/>
              <a:t>of</a:t>
            </a:r>
            <a:r>
              <a:rPr lang="sv-SE" sz="3200" b="1" dirty="0"/>
              <a:t> </a:t>
            </a:r>
            <a:r>
              <a:rPr lang="sv-SE" sz="3200" b="1" dirty="0" err="1"/>
              <a:t>flowers</a:t>
            </a:r>
            <a:r>
              <a:rPr lang="sv-SE" sz="3200" b="1" dirty="0"/>
              <a:t> and </a:t>
            </a:r>
            <a:r>
              <a:rPr lang="sv-SE" sz="3200" b="1" dirty="0" err="1"/>
              <a:t>put</a:t>
            </a:r>
            <a:r>
              <a:rPr lang="sv-SE" sz="3200" b="1" dirty="0"/>
              <a:t> </a:t>
            </a:r>
            <a:r>
              <a:rPr lang="sv-SE" sz="3200" b="1" dirty="0" err="1"/>
              <a:t>them</a:t>
            </a:r>
            <a:r>
              <a:rPr lang="sv-SE" sz="3200" b="1" dirty="0"/>
              <a:t> under the </a:t>
            </a:r>
            <a:r>
              <a:rPr lang="sv-SE" sz="3200" b="1" dirty="0" err="1"/>
              <a:t>pillow</a:t>
            </a:r>
            <a:r>
              <a:rPr lang="sv-SE" sz="3200" b="1" dirty="0"/>
              <a:t>. The </a:t>
            </a:r>
            <a:r>
              <a:rPr lang="sv-SE" sz="3200" b="1" dirty="0" err="1"/>
              <a:t>one</a:t>
            </a:r>
            <a:r>
              <a:rPr lang="sv-SE" sz="3200" b="1" dirty="0"/>
              <a:t> </a:t>
            </a:r>
            <a:r>
              <a:rPr lang="sv-SE" sz="3200" b="1" dirty="0" err="1"/>
              <a:t>they</a:t>
            </a:r>
            <a:r>
              <a:rPr lang="sv-SE" sz="3200" b="1" dirty="0"/>
              <a:t> </a:t>
            </a:r>
            <a:r>
              <a:rPr lang="sv-SE" sz="3200" b="1" dirty="0" err="1"/>
              <a:t>dream</a:t>
            </a:r>
            <a:r>
              <a:rPr lang="sv-SE" sz="3200" b="1" dirty="0"/>
              <a:t> </a:t>
            </a:r>
            <a:r>
              <a:rPr lang="sv-SE" sz="3200" b="1" dirty="0" err="1"/>
              <a:t>of</a:t>
            </a:r>
            <a:r>
              <a:rPr lang="sv-SE" sz="3200" b="1" dirty="0"/>
              <a:t> </a:t>
            </a:r>
            <a:r>
              <a:rPr lang="sv-SE" sz="3200" b="1" dirty="0" err="1"/>
              <a:t>becomes</a:t>
            </a:r>
            <a:r>
              <a:rPr lang="sv-SE" sz="3200" b="1" dirty="0"/>
              <a:t> </a:t>
            </a:r>
            <a:r>
              <a:rPr lang="sv-SE" sz="3200" b="1" dirty="0" err="1"/>
              <a:t>their</a:t>
            </a:r>
            <a:r>
              <a:rPr lang="sv-SE" sz="3200" b="1" dirty="0"/>
              <a:t> </a:t>
            </a:r>
            <a:r>
              <a:rPr lang="sv-SE" sz="3200" b="1" dirty="0" err="1"/>
              <a:t>dearest</a:t>
            </a:r>
            <a:r>
              <a:rPr lang="sv-SE" sz="3200" b="1" dirty="0"/>
              <a:t>..</a:t>
            </a:r>
            <a:r>
              <a:rPr lang="sv-SE" sz="3200" b="1" dirty="0" err="1"/>
              <a:t>their</a:t>
            </a:r>
            <a:r>
              <a:rPr lang="sv-SE" sz="3200" b="1" dirty="0"/>
              <a:t> love</a:t>
            </a:r>
          </a:p>
        </p:txBody>
      </p:sp>
      <p:sp>
        <p:nvSpPr>
          <p:cNvPr id="3" name="Underrubrik 2">
            <a:extLst>
              <a:ext uri="{FF2B5EF4-FFF2-40B4-BE49-F238E27FC236}">
                <a16:creationId xmlns:a16="http://schemas.microsoft.com/office/drawing/2014/main" id="{951BE842-9137-4430-B487-26538C566CD1}"/>
              </a:ext>
            </a:extLst>
          </p:cNvPr>
          <p:cNvSpPr>
            <a:spLocks noGrp="1"/>
          </p:cNvSpPr>
          <p:nvPr>
            <p:ph type="subTitle" idx="1"/>
          </p:nvPr>
        </p:nvSpPr>
        <p:spPr/>
        <p:txBody>
          <a:bodyPr/>
          <a:lstStyle/>
          <a:p>
            <a:endParaRPr lang="sv-SE" dirty="0"/>
          </a:p>
        </p:txBody>
      </p:sp>
      <p:pic>
        <p:nvPicPr>
          <p:cNvPr id="5" name="Bildobjekt 4">
            <a:extLst>
              <a:ext uri="{FF2B5EF4-FFF2-40B4-BE49-F238E27FC236}">
                <a16:creationId xmlns:a16="http://schemas.microsoft.com/office/drawing/2014/main" id="{923EEB19-4F78-44A6-8531-F6774BD895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23999" y="3602038"/>
            <a:ext cx="2769416" cy="3054503"/>
          </a:xfrm>
          <a:prstGeom prst="rect">
            <a:avLst/>
          </a:prstGeom>
        </p:spPr>
      </p:pic>
      <p:pic>
        <p:nvPicPr>
          <p:cNvPr id="11" name="Bildobjekt 10">
            <a:extLst>
              <a:ext uri="{FF2B5EF4-FFF2-40B4-BE49-F238E27FC236}">
                <a16:creationId xmlns:a16="http://schemas.microsoft.com/office/drawing/2014/main" id="{4EE89669-FA9A-4085-BE3C-280A418060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04623" y="5470952"/>
            <a:ext cx="1546225" cy="1030817"/>
          </a:xfrm>
          <a:prstGeom prst="rect">
            <a:avLst/>
          </a:prstGeom>
        </p:spPr>
      </p:pic>
      <p:pic>
        <p:nvPicPr>
          <p:cNvPr id="13" name="Bildobjekt 12">
            <a:extLst>
              <a:ext uri="{FF2B5EF4-FFF2-40B4-BE49-F238E27FC236}">
                <a16:creationId xmlns:a16="http://schemas.microsoft.com/office/drawing/2014/main" id="{9A4E30C1-41BF-406D-9CCE-B7E3AD2F48A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37482" y="4497151"/>
            <a:ext cx="1681042" cy="1112544"/>
          </a:xfrm>
          <a:prstGeom prst="rect">
            <a:avLst/>
          </a:prstGeom>
        </p:spPr>
      </p:pic>
      <p:pic>
        <p:nvPicPr>
          <p:cNvPr id="16" name="Bildobjekt 15">
            <a:extLst>
              <a:ext uri="{FF2B5EF4-FFF2-40B4-BE49-F238E27FC236}">
                <a16:creationId xmlns:a16="http://schemas.microsoft.com/office/drawing/2014/main" id="{55A6678C-5503-4A7E-9BFB-DA0B1E6C075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53821" y="5005087"/>
            <a:ext cx="1681042" cy="981274"/>
          </a:xfrm>
          <a:prstGeom prst="rect">
            <a:avLst/>
          </a:prstGeom>
        </p:spPr>
      </p:pic>
      <p:pic>
        <p:nvPicPr>
          <p:cNvPr id="18" name="Bildobjekt 17">
            <a:extLst>
              <a:ext uri="{FF2B5EF4-FFF2-40B4-BE49-F238E27FC236}">
                <a16:creationId xmlns:a16="http://schemas.microsoft.com/office/drawing/2014/main" id="{CADE8AD9-B67F-4614-8332-CF3D4FDA7C1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868805" y="3715212"/>
            <a:ext cx="1722976" cy="1292232"/>
          </a:xfrm>
          <a:prstGeom prst="rect">
            <a:avLst/>
          </a:prstGeom>
        </p:spPr>
      </p:pic>
      <p:pic>
        <p:nvPicPr>
          <p:cNvPr id="20" name="Bildobjekt 19">
            <a:extLst>
              <a:ext uri="{FF2B5EF4-FFF2-40B4-BE49-F238E27FC236}">
                <a16:creationId xmlns:a16="http://schemas.microsoft.com/office/drawing/2014/main" id="{748261D0-DEB0-46D9-B08F-79BA7B8313C9}"/>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930326" y="3983064"/>
            <a:ext cx="1392208" cy="1560443"/>
          </a:xfrm>
          <a:prstGeom prst="rect">
            <a:avLst/>
          </a:prstGeom>
        </p:spPr>
      </p:pic>
      <p:pic>
        <p:nvPicPr>
          <p:cNvPr id="23" name="Bildobjekt 22">
            <a:extLst>
              <a:ext uri="{FF2B5EF4-FFF2-40B4-BE49-F238E27FC236}">
                <a16:creationId xmlns:a16="http://schemas.microsoft.com/office/drawing/2014/main" id="{60DC3894-E8CA-4424-A986-30E2FBF8C186}"/>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175504" y="5446182"/>
            <a:ext cx="1554789" cy="1122363"/>
          </a:xfrm>
          <a:prstGeom prst="rect">
            <a:avLst/>
          </a:prstGeom>
        </p:spPr>
      </p:pic>
      <p:pic>
        <p:nvPicPr>
          <p:cNvPr id="25" name="Bildobjekt 24">
            <a:extLst>
              <a:ext uri="{FF2B5EF4-FFF2-40B4-BE49-F238E27FC236}">
                <a16:creationId xmlns:a16="http://schemas.microsoft.com/office/drawing/2014/main" id="{4727D7ED-B338-446F-8147-C587744601DC}"/>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8396946" y="3588675"/>
            <a:ext cx="1171124" cy="1534172"/>
          </a:xfrm>
          <a:prstGeom prst="rect">
            <a:avLst/>
          </a:prstGeom>
        </p:spPr>
      </p:pic>
    </p:spTree>
    <p:extLst>
      <p:ext uri="{BB962C8B-B14F-4D97-AF65-F5344CB8AC3E}">
        <p14:creationId xmlns:p14="http://schemas.microsoft.com/office/powerpoint/2010/main" val="17070881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F8805B58E56E4BBD6DC1EA4CCE8F26" ma:contentTypeVersion="32" ma:contentTypeDescription="Skapa ett nytt dokument." ma:contentTypeScope="" ma:versionID="9714c043611b7d17e2a098d88c1f1fd1">
  <xsd:schema xmlns:xsd="http://www.w3.org/2001/XMLSchema" xmlns:xs="http://www.w3.org/2001/XMLSchema" xmlns:p="http://schemas.microsoft.com/office/2006/metadata/properties" xmlns:ns3="eb824da7-04b4-4374-bfcc-6831b56dfdc4" xmlns:ns4="147a84aa-dec0-4ff1-8c83-79a5ed389833" targetNamespace="http://schemas.microsoft.com/office/2006/metadata/properties" ma:root="true" ma:fieldsID="ef8ede7b8973fe5aedc97719a789e667" ns3:_="" ns4:_="">
    <xsd:import namespace="eb824da7-04b4-4374-bfcc-6831b56dfdc4"/>
    <xsd:import namespace="147a84aa-dec0-4ff1-8c83-79a5ed38983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Self_Registration_Enabled0" minOccurs="0"/>
                <xsd:element ref="ns4:Templates"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GenerationTime" minOccurs="0"/>
                <xsd:element ref="ns4:MediaServiceEventHashCode" minOccurs="0"/>
                <xsd:element ref="ns4:MediaLengthInSeconds"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824da7-04b4-4374-bfcc-6831b56dfdc4"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element name="LastSharedByUser" ma:index="11" nillable="true" ma:displayName="Senast delad per användare" ma:description="" ma:internalName="LastSharedByUser" ma:readOnly="true">
      <xsd:simpleType>
        <xsd:restriction base="dms:Note">
          <xsd:maxLength value="255"/>
        </xsd:restriction>
      </xsd:simpleType>
    </xsd:element>
    <xsd:element name="LastSharedByTime" ma:index="12" nillable="true" ma:displayName="Senast delad p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7a84aa-dec0-4ff1-8c83-79a5ed389833"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_Registration_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Self_Registration_Enabled0" ma:index="27" nillable="true" ma:displayName="Self Registration Enabled" ma:internalName="Self_Registration_Enabled0">
      <xsd:simpleType>
        <xsd:restriction base="dms:Boolean"/>
      </xsd:simpleType>
    </xsd:element>
    <xsd:element name="Templates" ma:index="28" nillable="true" ma:displayName="Templates" ma:internalName="Templates">
      <xsd:simpleType>
        <xsd:restriction base="dms:Note">
          <xsd:maxLength value="255"/>
        </xsd:restriction>
      </xsd:simpleType>
    </xsd:element>
    <xsd:element name="MediaServiceMetadata" ma:index="29" nillable="true" ma:displayName="MediaServiceMetadata" ma:description="" ma:hidden="true" ma:internalName="MediaServiceMetadata" ma:readOnly="true">
      <xsd:simpleType>
        <xsd:restriction base="dms:Note"/>
      </xsd:simpleType>
    </xsd:element>
    <xsd:element name="MediaServiceFastMetadata" ma:index="30" nillable="true" ma:displayName="MediaServiceFastMetadata" ma:description="" ma:hidden="true" ma:internalName="MediaServiceFastMetadata" ma:readOnly="true">
      <xsd:simpleType>
        <xsd:restriction base="dms:Note"/>
      </xsd:simpleType>
    </xsd:element>
    <xsd:element name="MediaServiceAutoTags" ma:index="31" nillable="true" ma:displayName="MediaServiceAutoTags" ma:description="" ma:internalName="MediaServiceAutoTags" ma:readOnly="true">
      <xsd:simpleType>
        <xsd:restriction base="dms:Text"/>
      </xsd:simpleType>
    </xsd:element>
    <xsd:element name="MediaServiceDateTaken" ma:index="32" nillable="true" ma:displayName="MediaServiceDateTaken" ma:description="" ma:hidden="true" ma:internalName="MediaServiceDateTaken" ma:readOnly="true">
      <xsd:simpleType>
        <xsd:restriction base="dms:Text"/>
      </xsd:simpleType>
    </xsd:element>
    <xsd:element name="MediaServiceLocation" ma:index="33" nillable="true" ma:displayName="MediaServiceLocation" ma:description="" ma:internalName="MediaServiceLocatio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OCR" ma:index="3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147a84aa-dec0-4ff1-8c83-79a5ed389833">
      <UserInfo>
        <DisplayName/>
        <AccountId xsi:nil="true"/>
        <AccountType/>
      </UserInfo>
    </Owner>
    <FolderType xmlns="147a84aa-dec0-4ff1-8c83-79a5ed389833" xsi:nil="true"/>
    <Student_Groups xmlns="147a84aa-dec0-4ff1-8c83-79a5ed389833">
      <UserInfo>
        <DisplayName/>
        <AccountId xsi:nil="true"/>
        <AccountType/>
      </UserInfo>
    </Student_Groups>
    <Templates xmlns="147a84aa-dec0-4ff1-8c83-79a5ed389833" xsi:nil="true"/>
    <Invited_Teachers xmlns="147a84aa-dec0-4ff1-8c83-79a5ed389833" xsi:nil="true"/>
    <Invited_Students xmlns="147a84aa-dec0-4ff1-8c83-79a5ed389833" xsi:nil="true"/>
    <Students xmlns="147a84aa-dec0-4ff1-8c83-79a5ed389833">
      <UserInfo>
        <DisplayName/>
        <AccountId xsi:nil="true"/>
        <AccountType/>
      </UserInfo>
    </Students>
    <DefaultSectionNames xmlns="147a84aa-dec0-4ff1-8c83-79a5ed389833" xsi:nil="true"/>
    <CultureName xmlns="147a84aa-dec0-4ff1-8c83-79a5ed389833" xsi:nil="true"/>
    <Self_Registration_Enabled xmlns="147a84aa-dec0-4ff1-8c83-79a5ed389833" xsi:nil="true"/>
    <Has_Teacher_Only_SectionGroup xmlns="147a84aa-dec0-4ff1-8c83-79a5ed389833" xsi:nil="true"/>
    <Is_Collaboration_Space_Locked xmlns="147a84aa-dec0-4ff1-8c83-79a5ed389833" xsi:nil="true"/>
    <NotebookType xmlns="147a84aa-dec0-4ff1-8c83-79a5ed389833" xsi:nil="true"/>
    <Teachers xmlns="147a84aa-dec0-4ff1-8c83-79a5ed389833">
      <UserInfo>
        <DisplayName/>
        <AccountId xsi:nil="true"/>
        <AccountType/>
      </UserInfo>
    </Teachers>
    <Self_Registration_Enabled0 xmlns="147a84aa-dec0-4ff1-8c83-79a5ed389833" xsi:nil="true"/>
    <AppVersion xmlns="147a84aa-dec0-4ff1-8c83-79a5ed389833" xsi:nil="true"/>
  </documentManagement>
</p:properties>
</file>

<file path=customXml/itemProps1.xml><?xml version="1.0" encoding="utf-8"?>
<ds:datastoreItem xmlns:ds="http://schemas.openxmlformats.org/officeDocument/2006/customXml" ds:itemID="{881863B4-CCEF-41E8-A142-923B603D6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824da7-04b4-4374-bfcc-6831b56dfdc4"/>
    <ds:schemaRef ds:uri="147a84aa-dec0-4ff1-8c83-79a5ed3898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38202-B64D-45E9-88BA-FF156FE37106}">
  <ds:schemaRefs>
    <ds:schemaRef ds:uri="http://schemas.microsoft.com/sharepoint/v3/contenttype/forms"/>
  </ds:schemaRefs>
</ds:datastoreItem>
</file>

<file path=customXml/itemProps3.xml><?xml version="1.0" encoding="utf-8"?>
<ds:datastoreItem xmlns:ds="http://schemas.openxmlformats.org/officeDocument/2006/customXml" ds:itemID="{04106DC0-F76D-4BD7-B042-717FDE52B2EC}">
  <ds:schemaRefs>
    <ds:schemaRef ds:uri="http://purl.org/dc/terms/"/>
    <ds:schemaRef ds:uri="http://schemas.openxmlformats.org/package/2006/metadata/core-properties"/>
    <ds:schemaRef ds:uri="eb824da7-04b4-4374-bfcc-6831b56dfdc4"/>
    <ds:schemaRef ds:uri="http://schemas.microsoft.com/office/2006/documentManagement/types"/>
    <ds:schemaRef ds:uri="http://schemas.microsoft.com/office/infopath/2007/PartnerControls"/>
    <ds:schemaRef ds:uri="147a84aa-dec0-4ff1-8c83-79a5ed389833"/>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301</TotalTime>
  <Words>394</Words>
  <Application>Microsoft Office PowerPoint</Application>
  <PresentationFormat>Bredbild</PresentationFormat>
  <Paragraphs>21</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Calibri</vt:lpstr>
      <vt:lpstr>Calibri Light</vt:lpstr>
      <vt:lpstr>Times New Roman</vt:lpstr>
      <vt:lpstr>Office-tema</vt:lpstr>
      <vt:lpstr>TWO TYPICAL SWEDISH TRADITIONS DURING SPRING AND SUMMER</vt:lpstr>
      <vt:lpstr>On the last of April every year, many Swedes participate in the celebration of ”Valborg”. They light large bonfires and sing spring songs. These bonfires are called Walpyrgis Mass bonfires or May-fires. In the past, fires were lit to burn out the old and make room for the new. In our days…throw out winter, welcome spring!</vt:lpstr>
      <vt:lpstr>Valborg is a very old festival, which came to Sweden from Germany during Middle Ages. The origin is Catholic and it is celebrated in memory of the German saint Walpurgis </vt:lpstr>
      <vt:lpstr>Midsummer is celebrated once a year, in connection with what we call summer solstice. This means….at that time the sun is highest in the sky and that day will be the longest of the year and the night will be the shortest. This happens around 21 of June. </vt:lpstr>
      <vt:lpstr>The reason why we celebrate Midsummer,  is rooted in Christianity. The celebration is in memory of John the Baptist</vt:lpstr>
      <vt:lpstr>The Midsummer celebration circle around dance, games and a special type of food, such as herring, sour cream, chives and new potatoes (served with dill). But meatballs, eggs and salmon are also common. For dessert strawberries!</vt:lpstr>
      <vt:lpstr>But what distinguishes the midsummer the most is the midsummer pole. It is usually shaped lika a cross and covered with flowers and leaves. People gather around the pole and form circles and dance and sing funny songs, such as ”The little frogs”</vt:lpstr>
      <vt:lpstr>On Midsummer´s Eve it is also common to tie a midsummer wreath, which is also made of flowers and leaves. The wreath is then worn on the head.  Later in the evening many people pick seven kinds of flowers and put them under the pillow. The one they dream of becomes their dearest..their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TYPICAL SWEDISH TRADITIONS DURING SPRING AND SUMMER</dc:title>
  <dc:creator>Ann-Sofie Elisabet Forssell</dc:creator>
  <cp:lastModifiedBy>Ann-Sofie Elisabet Forssell</cp:lastModifiedBy>
  <cp:revision>11</cp:revision>
  <dcterms:created xsi:type="dcterms:W3CDTF">2022-03-01T17:26:48Z</dcterms:created>
  <dcterms:modified xsi:type="dcterms:W3CDTF">2022-03-17T11:58:10Z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0x01010001F8805B58E56E4BBD6DC1EA4CCE8F26</vt:lpwstr>
  </property>
</Properties>
</file>