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1" r:id="rId8"/>
    <p:sldId id="267" r:id="rId9"/>
    <p:sldId id="269" r:id="rId10"/>
    <p:sldId id="263" r:id="rId11"/>
    <p:sldId id="264" r:id="rId12"/>
    <p:sldId id="265" r:id="rId13"/>
    <p:sldId id="266" r:id="rId1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73" autoAdjust="0"/>
  </p:normalViewPr>
  <p:slideViewPr>
    <p:cSldViewPr showGuides="1">
      <p:cViewPr varScale="1">
        <p:scale>
          <a:sx n="61" d="100"/>
          <a:sy n="61" d="100"/>
        </p:scale>
        <p:origin x="16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CA2ED-9319-4BEB-A1BE-CA50A08A05F4}" type="datetimeFigureOut">
              <a:rPr lang="hu-HU" smtClean="0"/>
              <a:t>2020. 08. 19.</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5CC18-347C-4012-9DAB-3699DDF95403}" type="slidenum">
              <a:rPr lang="hu-HU" smtClean="0"/>
              <a:t>‹#›</a:t>
            </a:fld>
            <a:endParaRPr lang="hu-HU"/>
          </a:p>
        </p:txBody>
      </p:sp>
    </p:spTree>
    <p:extLst>
      <p:ext uri="{BB962C8B-B14F-4D97-AF65-F5344CB8AC3E}">
        <p14:creationId xmlns:p14="http://schemas.microsoft.com/office/powerpoint/2010/main" val="62438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This</a:t>
            </a:r>
            <a:r>
              <a:rPr lang="hu-HU" baseline="0" dirty="0"/>
              <a:t> </a:t>
            </a:r>
            <a:r>
              <a:rPr lang="hu-HU" baseline="0" dirty="0" err="1"/>
              <a:t>presentation</a:t>
            </a:r>
            <a:r>
              <a:rPr lang="hu-HU" baseline="0" dirty="0"/>
              <a:t> </a:t>
            </a:r>
            <a:r>
              <a:rPr lang="hu-HU" baseline="0" dirty="0" err="1"/>
              <a:t>below</a:t>
            </a:r>
            <a:r>
              <a:rPr lang="hu-HU" baseline="0" dirty="0"/>
              <a:t> </a:t>
            </a:r>
            <a:r>
              <a:rPr lang="hu-HU" baseline="0" dirty="0" err="1"/>
              <a:t>tries</a:t>
            </a:r>
            <a:r>
              <a:rPr lang="hu-HU" baseline="0" dirty="0"/>
              <a:t> </a:t>
            </a:r>
            <a:r>
              <a:rPr lang="hu-HU" baseline="0" dirty="0" err="1"/>
              <a:t>to</a:t>
            </a:r>
            <a:r>
              <a:rPr lang="hu-HU" baseline="0" dirty="0"/>
              <a:t> </a:t>
            </a:r>
            <a:r>
              <a:rPr lang="hu-HU" baseline="0" dirty="0" err="1"/>
              <a:t>give</a:t>
            </a:r>
            <a:r>
              <a:rPr lang="hu-HU" baseline="0" dirty="0"/>
              <a:t> </a:t>
            </a:r>
            <a:r>
              <a:rPr lang="hu-HU" baseline="0" dirty="0" err="1"/>
              <a:t>you</a:t>
            </a:r>
            <a:r>
              <a:rPr lang="hu-HU" baseline="0" dirty="0"/>
              <a:t> an </a:t>
            </a:r>
            <a:r>
              <a:rPr lang="hu-HU" baseline="0" dirty="0" err="1"/>
              <a:t>introduction</a:t>
            </a:r>
            <a:r>
              <a:rPr lang="hu-HU" baseline="0" dirty="0"/>
              <a:t> </a:t>
            </a:r>
            <a:r>
              <a:rPr lang="hu-HU" baseline="0" dirty="0" err="1"/>
              <a:t>in</a:t>
            </a:r>
            <a:r>
              <a:rPr lang="hu-HU" baseline="0" dirty="0"/>
              <a:t> </a:t>
            </a:r>
            <a:r>
              <a:rPr lang="hu-HU" baseline="0" dirty="0" err="1"/>
              <a:t>the</a:t>
            </a:r>
            <a:r>
              <a:rPr lang="hu-HU" baseline="0" dirty="0"/>
              <a:t> </a:t>
            </a:r>
            <a:r>
              <a:rPr lang="hu-HU" baseline="0" dirty="0" err="1"/>
              <a:t>topic</a:t>
            </a:r>
            <a:r>
              <a:rPr lang="hu-HU" baseline="0" dirty="0"/>
              <a:t> of </a:t>
            </a:r>
            <a:r>
              <a:rPr lang="hu-HU" baseline="0" dirty="0" err="1"/>
              <a:t>food</a:t>
            </a:r>
            <a:r>
              <a:rPr lang="hu-HU" baseline="0" dirty="0"/>
              <a:t> </a:t>
            </a:r>
            <a:r>
              <a:rPr lang="hu-HU" baseline="0" dirty="0" err="1"/>
              <a:t>waste</a:t>
            </a:r>
            <a:r>
              <a:rPr lang="hu-HU" baseline="0" dirty="0"/>
              <a:t>.</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1</a:t>
            </a:fld>
            <a:endParaRPr lang="hu-HU"/>
          </a:p>
        </p:txBody>
      </p:sp>
    </p:spTree>
    <p:extLst>
      <p:ext uri="{BB962C8B-B14F-4D97-AF65-F5344CB8AC3E}">
        <p14:creationId xmlns:p14="http://schemas.microsoft.com/office/powerpoint/2010/main" val="93454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We</a:t>
            </a:r>
            <a:r>
              <a:rPr lang="hu-HU" dirty="0"/>
              <a:t> </a:t>
            </a:r>
            <a:r>
              <a:rPr lang="hu-HU" dirty="0" err="1"/>
              <a:t>have</a:t>
            </a:r>
            <a:r>
              <a:rPr lang="hu-HU" dirty="0"/>
              <a:t> </a:t>
            </a:r>
            <a:r>
              <a:rPr lang="hu-HU" dirty="0" err="1"/>
              <a:t>to</a:t>
            </a:r>
            <a:r>
              <a:rPr lang="hu-HU" dirty="0"/>
              <a:t> stop </a:t>
            </a:r>
            <a:r>
              <a:rPr lang="hu-HU" dirty="0" err="1"/>
              <a:t>wasting</a:t>
            </a:r>
            <a:r>
              <a:rPr lang="hu-HU" dirty="0"/>
              <a:t> </a:t>
            </a:r>
            <a:r>
              <a:rPr lang="hu-HU" dirty="0" err="1"/>
              <a:t>food</a:t>
            </a:r>
            <a:r>
              <a:rPr lang="hu-HU" baseline="0" dirty="0"/>
              <a:t> and </a:t>
            </a:r>
            <a:r>
              <a:rPr lang="hu-HU" baseline="0" dirty="0" err="1"/>
              <a:t>our</a:t>
            </a:r>
            <a:r>
              <a:rPr lang="hu-HU" baseline="0" dirty="0"/>
              <a:t> </a:t>
            </a:r>
            <a:r>
              <a:rPr lang="hu-HU" baseline="0" dirty="0" err="1"/>
              <a:t>natural</a:t>
            </a:r>
            <a:r>
              <a:rPr lang="hu-HU" baseline="0" dirty="0"/>
              <a:t> </a:t>
            </a:r>
            <a:r>
              <a:rPr lang="hu-HU" baseline="0" dirty="0" err="1"/>
              <a:t>resources</a:t>
            </a:r>
            <a:r>
              <a:rPr lang="hu-HU" baseline="0" dirty="0"/>
              <a:t>. </a:t>
            </a:r>
            <a:r>
              <a:rPr lang="hu-HU" baseline="0" dirty="0" err="1"/>
              <a:t>For</a:t>
            </a:r>
            <a:r>
              <a:rPr lang="hu-HU" baseline="0" dirty="0"/>
              <a:t> </a:t>
            </a:r>
            <a:r>
              <a:rPr lang="hu-HU" baseline="0" dirty="0" err="1"/>
              <a:t>that</a:t>
            </a:r>
            <a:r>
              <a:rPr lang="hu-HU" baseline="0" dirty="0"/>
              <a:t> </a:t>
            </a:r>
            <a:r>
              <a:rPr lang="hu-HU" baseline="0" dirty="0" err="1"/>
              <a:t>we</a:t>
            </a:r>
            <a:r>
              <a:rPr lang="hu-HU" baseline="0" dirty="0"/>
              <a:t> </a:t>
            </a:r>
            <a:r>
              <a:rPr lang="hu-HU" baseline="0" dirty="0" err="1"/>
              <a:t>should</a:t>
            </a:r>
            <a:r>
              <a:rPr lang="hu-HU" baseline="0" dirty="0"/>
              <a:t> </a:t>
            </a:r>
            <a:r>
              <a:rPr lang="hu-HU" baseline="0" dirty="0" err="1"/>
              <a:t>change</a:t>
            </a:r>
            <a:r>
              <a:rPr lang="hu-HU" baseline="0" dirty="0"/>
              <a:t> </a:t>
            </a:r>
            <a:r>
              <a:rPr lang="hu-HU" baseline="0" dirty="0" err="1"/>
              <a:t>in</a:t>
            </a:r>
            <a:r>
              <a:rPr lang="hu-HU" baseline="0" dirty="0"/>
              <a:t> </a:t>
            </a:r>
            <a:r>
              <a:rPr lang="hu-HU" baseline="0" dirty="0" err="1"/>
              <a:t>our</a:t>
            </a:r>
            <a:r>
              <a:rPr lang="hu-HU" baseline="0" dirty="0"/>
              <a:t> </a:t>
            </a:r>
            <a:r>
              <a:rPr lang="hu-HU" baseline="0" dirty="0" err="1"/>
              <a:t>everyday</a:t>
            </a:r>
            <a:r>
              <a:rPr lang="hu-HU" baseline="0" dirty="0"/>
              <a:t> life. </a:t>
            </a:r>
            <a:r>
              <a:rPr lang="hu-HU" baseline="0" dirty="0" err="1"/>
              <a:t>We</a:t>
            </a:r>
            <a:r>
              <a:rPr lang="hu-HU" baseline="0" dirty="0"/>
              <a:t> </a:t>
            </a:r>
            <a:r>
              <a:rPr lang="hu-HU" baseline="0" dirty="0" err="1"/>
              <a:t>can</a:t>
            </a:r>
            <a:r>
              <a:rPr lang="hu-HU" baseline="0" dirty="0"/>
              <a:t> </a:t>
            </a:r>
            <a:r>
              <a:rPr lang="hu-HU" baseline="0" dirty="0" err="1"/>
              <a:t>do</a:t>
            </a:r>
            <a:r>
              <a:rPr lang="hu-HU" baseline="0" dirty="0"/>
              <a:t> </a:t>
            </a:r>
            <a:r>
              <a:rPr lang="hu-HU" baseline="0" dirty="0" err="1"/>
              <a:t>much</a:t>
            </a:r>
            <a:r>
              <a:rPr lang="hu-HU" baseline="0" dirty="0"/>
              <a:t> more </a:t>
            </a:r>
            <a:r>
              <a:rPr lang="hu-HU" baseline="0" dirty="0" err="1"/>
              <a:t>with</a:t>
            </a:r>
            <a:r>
              <a:rPr lang="hu-HU" baseline="0" dirty="0"/>
              <a:t> a </a:t>
            </a:r>
            <a:r>
              <a:rPr lang="hu-HU" baseline="0" dirty="0" err="1"/>
              <a:t>small</a:t>
            </a:r>
            <a:r>
              <a:rPr lang="hu-HU" baseline="0" dirty="0"/>
              <a:t> </a:t>
            </a:r>
            <a:r>
              <a:rPr lang="hu-HU" baseline="0" dirty="0" err="1"/>
              <a:t>attention</a:t>
            </a:r>
            <a:r>
              <a:rPr lang="hu-HU" baseline="0" dirty="0"/>
              <a:t>.</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10</a:t>
            </a:fld>
            <a:endParaRPr lang="hu-HU"/>
          </a:p>
        </p:txBody>
      </p:sp>
    </p:spTree>
    <p:extLst>
      <p:ext uri="{BB962C8B-B14F-4D97-AF65-F5344CB8AC3E}">
        <p14:creationId xmlns:p14="http://schemas.microsoft.com/office/powerpoint/2010/main" val="309804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Firstly, you should take part in the European Week for Waste Reduction</a:t>
            </a:r>
            <a:r>
              <a:rPr lang="hu-HU" baseline="0" dirty="0"/>
              <a:t> and </a:t>
            </a:r>
            <a:r>
              <a:rPr lang="hu-HU" baseline="0" dirty="0" err="1"/>
              <a:t>get</a:t>
            </a:r>
            <a:r>
              <a:rPr lang="hu-HU" baseline="0" dirty="0"/>
              <a:t> </a:t>
            </a:r>
            <a:r>
              <a:rPr lang="hu-HU" baseline="0" dirty="0" err="1"/>
              <a:t>some</a:t>
            </a:r>
            <a:r>
              <a:rPr lang="hu-HU" baseline="0" dirty="0"/>
              <a:t> </a:t>
            </a:r>
            <a:r>
              <a:rPr lang="hu-HU" baseline="0" dirty="0" err="1"/>
              <a:t>ideas</a:t>
            </a:r>
            <a:r>
              <a:rPr lang="hu-HU" baseline="0" dirty="0"/>
              <a:t>.</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11</a:t>
            </a:fld>
            <a:endParaRPr lang="hu-HU"/>
          </a:p>
        </p:txBody>
      </p:sp>
    </p:spTree>
    <p:extLst>
      <p:ext uri="{BB962C8B-B14F-4D97-AF65-F5344CB8AC3E}">
        <p14:creationId xmlns:p14="http://schemas.microsoft.com/office/powerpoint/2010/main" val="282287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Here </a:t>
            </a:r>
            <a:r>
              <a:rPr lang="hu-HU" dirty="0" err="1"/>
              <a:t>you</a:t>
            </a:r>
            <a:r>
              <a:rPr lang="hu-HU" dirty="0"/>
              <a:t> </a:t>
            </a:r>
            <a:r>
              <a:rPr lang="hu-HU" dirty="0" err="1"/>
              <a:t>can</a:t>
            </a:r>
            <a:r>
              <a:rPr lang="hu-HU" dirty="0"/>
              <a:t> </a:t>
            </a:r>
            <a:r>
              <a:rPr lang="hu-HU" dirty="0" err="1"/>
              <a:t>see</a:t>
            </a:r>
            <a:r>
              <a:rPr lang="hu-HU" dirty="0"/>
              <a:t> </a:t>
            </a:r>
            <a:r>
              <a:rPr lang="hu-HU" dirty="0" err="1"/>
              <a:t>some</a:t>
            </a:r>
            <a:r>
              <a:rPr lang="hu-HU" dirty="0"/>
              <a:t> </a:t>
            </a:r>
            <a:r>
              <a:rPr lang="hu-HU" dirty="0" err="1"/>
              <a:t>useful</a:t>
            </a:r>
            <a:r>
              <a:rPr lang="hu-HU" baseline="0" dirty="0"/>
              <a:t> </a:t>
            </a:r>
            <a:r>
              <a:rPr lang="hu-HU" baseline="0" dirty="0" err="1"/>
              <a:t>every-day-life</a:t>
            </a:r>
            <a:r>
              <a:rPr lang="hu-HU" baseline="0" dirty="0"/>
              <a:t> </a:t>
            </a:r>
            <a:r>
              <a:rPr lang="hu-HU" baseline="0" dirty="0" err="1"/>
              <a:t>tips</a:t>
            </a:r>
            <a:r>
              <a:rPr lang="hu-HU" baseline="0" dirty="0"/>
              <a:t>, </a:t>
            </a:r>
            <a:r>
              <a:rPr lang="hu-HU" baseline="0" dirty="0" err="1"/>
              <a:t>but</a:t>
            </a:r>
            <a:r>
              <a:rPr lang="hu-HU" baseline="0" dirty="0"/>
              <a:t> </a:t>
            </a:r>
            <a:r>
              <a:rPr lang="hu-HU" baseline="0" dirty="0" err="1"/>
              <a:t>you</a:t>
            </a:r>
            <a:r>
              <a:rPr lang="hu-HU" baseline="0" dirty="0"/>
              <a:t> </a:t>
            </a:r>
            <a:r>
              <a:rPr lang="hu-HU" baseline="0" dirty="0" err="1"/>
              <a:t>can</a:t>
            </a:r>
            <a:r>
              <a:rPr lang="hu-HU" baseline="0" dirty="0"/>
              <a:t> </a:t>
            </a:r>
            <a:r>
              <a:rPr lang="hu-HU" baseline="0" dirty="0" err="1"/>
              <a:t>get</a:t>
            </a:r>
            <a:r>
              <a:rPr lang="hu-HU" baseline="0" dirty="0"/>
              <a:t> </a:t>
            </a:r>
            <a:r>
              <a:rPr lang="hu-HU" baseline="0" dirty="0" err="1"/>
              <a:t>know</a:t>
            </a:r>
            <a:r>
              <a:rPr lang="hu-HU" baseline="0" dirty="0"/>
              <a:t> more </a:t>
            </a:r>
            <a:r>
              <a:rPr lang="hu-HU" baseline="0" dirty="0" err="1"/>
              <a:t>information</a:t>
            </a:r>
            <a:r>
              <a:rPr lang="hu-HU" baseline="0" dirty="0"/>
              <a:t> </a:t>
            </a:r>
            <a:r>
              <a:rPr lang="hu-HU" baseline="0" dirty="0" err="1"/>
              <a:t>on</a:t>
            </a:r>
            <a:r>
              <a:rPr lang="hu-HU" baseline="0" dirty="0"/>
              <a:t> </a:t>
            </a:r>
            <a:r>
              <a:rPr lang="hu-HU" baseline="0" dirty="0" err="1"/>
              <a:t>the</a:t>
            </a:r>
            <a:r>
              <a:rPr lang="hu-HU" baseline="0" dirty="0"/>
              <a:t> </a:t>
            </a:r>
            <a:r>
              <a:rPr lang="hu-HU" baseline="0" dirty="0" err="1"/>
              <a:t>official</a:t>
            </a:r>
            <a:r>
              <a:rPr lang="hu-HU" baseline="0" dirty="0"/>
              <a:t> </a:t>
            </a:r>
            <a:r>
              <a:rPr lang="hu-HU" baseline="0" dirty="0" err="1"/>
              <a:t>website</a:t>
            </a:r>
            <a:r>
              <a:rPr lang="hu-HU" baseline="0" dirty="0"/>
              <a:t> of </a:t>
            </a:r>
            <a:r>
              <a:rPr lang="hu-HU" baseline="0" dirty="0" err="1"/>
              <a:t>the</a:t>
            </a:r>
            <a:r>
              <a:rPr lang="hu-HU" baseline="0" dirty="0"/>
              <a:t> European </a:t>
            </a:r>
            <a:r>
              <a:rPr lang="hu-HU" baseline="0" dirty="0" err="1"/>
              <a:t>Week</a:t>
            </a:r>
            <a:r>
              <a:rPr lang="hu-HU" baseline="0" dirty="0"/>
              <a:t> </a:t>
            </a:r>
            <a:r>
              <a:rPr lang="hu-HU" baseline="0" dirty="0" err="1"/>
              <a:t>for</a:t>
            </a:r>
            <a:r>
              <a:rPr lang="hu-HU" baseline="0" dirty="0"/>
              <a:t> </a:t>
            </a:r>
            <a:r>
              <a:rPr lang="hu-HU" baseline="0" dirty="0" err="1"/>
              <a:t>Waste</a:t>
            </a:r>
            <a:r>
              <a:rPr lang="hu-HU" baseline="0" dirty="0"/>
              <a:t> </a:t>
            </a:r>
            <a:r>
              <a:rPr lang="hu-HU" baseline="0" dirty="0" err="1"/>
              <a:t>Reduction</a:t>
            </a:r>
            <a:r>
              <a:rPr lang="hu-HU" baseline="0" dirty="0"/>
              <a:t>. </a:t>
            </a:r>
            <a:r>
              <a:rPr lang="hu-HU" baseline="0" dirty="0" err="1"/>
              <a:t>ewwr.eu</a:t>
            </a:r>
            <a:r>
              <a:rPr lang="hu-HU" baseline="0" dirty="0"/>
              <a:t> </a:t>
            </a:r>
          </a:p>
          <a:p>
            <a:r>
              <a:rPr lang="hu-HU" baseline="0" dirty="0" err="1"/>
              <a:t>Before</a:t>
            </a:r>
            <a:r>
              <a:rPr lang="hu-HU" baseline="0" dirty="0"/>
              <a:t> shopping: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Make a shopping list.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Make sure to purchase just the items you really need so as to avoid purchasing unnecessary food that you may not consume in time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Check your storing places.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Going through the fridge and cupboards allows you to know the food that is still on stock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Plan your meals.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Setting up a weekly menu will help you to avoid unnecessary food purchasing and to differentiate between “convenient” and “necessary” when filling the shopping cart</a:t>
            </a:r>
            <a:endParaRPr lang="hu-HU" sz="1200" b="0" i="0" u="none" strike="noStrike" kern="1200" baseline="0" dirty="0">
              <a:solidFill>
                <a:schemeClr val="tx1"/>
              </a:solidFill>
              <a:latin typeface="+mn-lt"/>
              <a:ea typeface="+mn-ea"/>
              <a:cs typeface="+mn-cs"/>
            </a:endParaRPr>
          </a:p>
          <a:p>
            <a:endParaRPr lang="hu-HU" sz="1200" b="0" i="0" u="none" strike="noStrike" kern="1200" baseline="0" dirty="0">
              <a:solidFill>
                <a:schemeClr val="tx1"/>
              </a:solidFill>
              <a:latin typeface="+mn-lt"/>
              <a:ea typeface="+mn-ea"/>
              <a:cs typeface="+mn-cs"/>
            </a:endParaRPr>
          </a:p>
          <a:p>
            <a:r>
              <a:rPr lang="hu-HU" sz="1200" b="1" i="0" u="none" strike="noStrike" kern="1200" baseline="0" dirty="0" err="1">
                <a:solidFill>
                  <a:schemeClr val="tx1"/>
                </a:solidFill>
                <a:latin typeface="+mn-lt"/>
                <a:ea typeface="+mn-ea"/>
                <a:cs typeface="+mn-cs"/>
              </a:rPr>
              <a:t>When</a:t>
            </a:r>
            <a:r>
              <a:rPr lang="hu-HU" sz="1200" b="1" i="0" u="none" strike="noStrike" kern="1200" baseline="0" dirty="0">
                <a:solidFill>
                  <a:schemeClr val="tx1"/>
                </a:solidFill>
                <a:latin typeface="+mn-lt"/>
                <a:ea typeface="+mn-ea"/>
                <a:cs typeface="+mn-cs"/>
              </a:rPr>
              <a:t> </a:t>
            </a:r>
            <a:r>
              <a:rPr lang="hu-HU" sz="1200" b="1" i="0" u="none" strike="noStrike" kern="1200" baseline="0" dirty="0" err="1">
                <a:solidFill>
                  <a:schemeClr val="tx1"/>
                </a:solidFill>
                <a:latin typeface="+mn-lt"/>
                <a:ea typeface="+mn-ea"/>
                <a:cs typeface="+mn-cs"/>
              </a:rPr>
              <a:t>do</a:t>
            </a:r>
            <a:r>
              <a:rPr lang="hu-HU" sz="1200" b="1" i="0" u="none" strike="noStrike" kern="1200" baseline="0" dirty="0">
                <a:solidFill>
                  <a:schemeClr val="tx1"/>
                </a:solidFill>
                <a:latin typeface="+mn-lt"/>
                <a:ea typeface="+mn-ea"/>
                <a:cs typeface="+mn-cs"/>
              </a:rPr>
              <a:t> </a:t>
            </a:r>
            <a:r>
              <a:rPr lang="hu-HU" sz="1200" b="1" i="0" u="none" strike="noStrike" kern="1200" baseline="0" dirty="0" err="1">
                <a:solidFill>
                  <a:schemeClr val="tx1"/>
                </a:solidFill>
                <a:latin typeface="+mn-lt"/>
                <a:ea typeface="+mn-ea"/>
                <a:cs typeface="+mn-cs"/>
              </a:rPr>
              <a:t>the</a:t>
            </a:r>
            <a:r>
              <a:rPr lang="hu-HU" sz="1200" b="1" i="0" u="none" strike="noStrike" kern="1200" baseline="0" dirty="0">
                <a:solidFill>
                  <a:schemeClr val="tx1"/>
                </a:solidFill>
                <a:latin typeface="+mn-lt"/>
                <a:ea typeface="+mn-ea"/>
                <a:cs typeface="+mn-cs"/>
              </a:rPr>
              <a:t> shopping:</a:t>
            </a: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Avoid unnecessary food purchasing.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Make sure not to fill in your shopping cart with unnecessary products just because they are under a discount. Special offers might be tempting but before purchasing them ensure that you will consume the total amount of the quantity offered.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Choose sell in bulk options.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Sell in bulk options have less packaging. They also allow you to choose the right amount of food you need.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Check out the product’s labels.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Make sure to distinguish between the “use-by” date and the “best-before” date. </a:t>
            </a:r>
            <a:endParaRPr lang="hu-HU"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“Use-by” dates are the most important dates for people to consider, as these relate to </a:t>
            </a:r>
            <a:r>
              <a:rPr lang="en-US" sz="1200" b="1" i="0" u="none" strike="noStrike" kern="1200" baseline="0" dirty="0">
                <a:solidFill>
                  <a:schemeClr val="tx1"/>
                </a:solidFill>
                <a:latin typeface="+mn-lt"/>
                <a:ea typeface="+mn-ea"/>
                <a:cs typeface="+mn-cs"/>
              </a:rPr>
              <a:t>food safety</a:t>
            </a:r>
            <a:r>
              <a:rPr lang="en-US" sz="1200" b="0" i="0" u="none" strike="noStrike" kern="1200" baseline="0" dirty="0">
                <a:solidFill>
                  <a:schemeClr val="tx1"/>
                </a:solidFill>
                <a:latin typeface="+mn-lt"/>
                <a:ea typeface="+mn-ea"/>
                <a:cs typeface="+mn-cs"/>
              </a:rPr>
              <a:t>. Food is </a:t>
            </a:r>
            <a:r>
              <a:rPr lang="en-US" sz="1200" b="1" i="0" u="none" strike="noStrike" kern="1200" baseline="0" dirty="0">
                <a:solidFill>
                  <a:schemeClr val="tx1"/>
                </a:solidFill>
                <a:latin typeface="+mn-lt"/>
                <a:ea typeface="+mn-ea"/>
                <a:cs typeface="+mn-cs"/>
              </a:rPr>
              <a:t>suitable for consumption before this date</a:t>
            </a:r>
            <a:r>
              <a:rPr lang="en-US" sz="1200" b="0" i="0" u="none" strike="noStrike" kern="1200" baseline="0" dirty="0">
                <a:solidFill>
                  <a:schemeClr val="tx1"/>
                </a:solidFill>
                <a:latin typeface="+mn-lt"/>
                <a:ea typeface="+mn-ea"/>
                <a:cs typeface="+mn-cs"/>
              </a:rPr>
              <a:t>, but not after. Most food types concerned are fresh and chilled foods; such as raw meat, poultry, fish, eggs, milk, fruit and vegetables. </a:t>
            </a:r>
            <a:endParaRPr lang="hu-HU"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“Best before” dates relate to food quality including taste, texture and appearance. </a:t>
            </a:r>
          </a:p>
          <a:p>
            <a:r>
              <a:rPr lang="en-US" sz="1200" b="0" i="0" u="none" strike="noStrike" kern="1200" baseline="0" dirty="0">
                <a:solidFill>
                  <a:schemeClr val="tx1"/>
                </a:solidFill>
                <a:latin typeface="+mn-lt"/>
                <a:ea typeface="+mn-ea"/>
                <a:cs typeface="+mn-cs"/>
              </a:rPr>
              <a:t>Eating food past its “best before” date is unlikely to be harmful if the product has been stored properly and the packaging is not damaged, but maybe the product is not at its best quality. </a:t>
            </a:r>
            <a:endParaRPr lang="hu-HU"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Make your </a:t>
            </a:r>
            <a:r>
              <a:rPr lang="en-US" sz="1200" b="1" i="0" u="none" strike="noStrike" kern="1200" baseline="0" dirty="0">
                <a:solidFill>
                  <a:schemeClr val="tx1"/>
                </a:solidFill>
                <a:latin typeface="+mn-lt"/>
                <a:ea typeface="+mn-ea"/>
                <a:cs typeface="+mn-cs"/>
              </a:rPr>
              <a:t>shopping at a good time.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Visiting the supermarket when hungry leads to buying more food than necessary. Having a snack before shopping can be an easy solution to avoid unnecessary food purchasing.  </a:t>
            </a:r>
            <a:endParaRPr lang="hu-HU" sz="1200" b="0" i="0" u="none" strike="noStrike" kern="1200" baseline="0" dirty="0">
              <a:solidFill>
                <a:schemeClr val="tx1"/>
              </a:solidFill>
              <a:latin typeface="+mn-lt"/>
              <a:ea typeface="+mn-ea"/>
              <a:cs typeface="+mn-cs"/>
            </a:endParaRPr>
          </a:p>
          <a:p>
            <a:endParaRPr lang="hu-HU" sz="1200" b="0" i="0" u="none" strike="noStrike" kern="1200" baseline="0" dirty="0">
              <a:solidFill>
                <a:schemeClr val="tx1"/>
              </a:solidFill>
              <a:latin typeface="+mn-lt"/>
              <a:ea typeface="+mn-ea"/>
              <a:cs typeface="+mn-cs"/>
            </a:endParaRPr>
          </a:p>
          <a:p>
            <a:r>
              <a:rPr lang="hu-HU" sz="1200" b="1" i="0" u="none" strike="noStrike" kern="1200" baseline="0" dirty="0">
                <a:solidFill>
                  <a:schemeClr val="tx1"/>
                </a:solidFill>
                <a:latin typeface="+mn-lt"/>
                <a:ea typeface="+mn-ea"/>
                <a:cs typeface="+mn-cs"/>
              </a:rPr>
              <a:t>Back </a:t>
            </a:r>
            <a:r>
              <a:rPr lang="hu-HU" sz="1200" b="1" i="0" u="none" strike="noStrike" kern="1200" baseline="0" dirty="0" err="1">
                <a:solidFill>
                  <a:schemeClr val="tx1"/>
                </a:solidFill>
                <a:latin typeface="+mn-lt"/>
                <a:ea typeface="+mn-ea"/>
                <a:cs typeface="+mn-cs"/>
              </a:rPr>
              <a:t>at</a:t>
            </a:r>
            <a:r>
              <a:rPr lang="hu-HU" sz="1200" b="1" i="0" u="none" strike="noStrike" kern="1200" baseline="0" dirty="0">
                <a:solidFill>
                  <a:schemeClr val="tx1"/>
                </a:solidFill>
                <a:latin typeface="+mn-lt"/>
                <a:ea typeface="+mn-ea"/>
                <a:cs typeface="+mn-cs"/>
              </a:rPr>
              <a:t> </a:t>
            </a:r>
            <a:r>
              <a:rPr lang="hu-HU" sz="1200" b="1" i="0" u="none" strike="noStrike" kern="1200" baseline="0" dirty="0" err="1">
                <a:solidFill>
                  <a:schemeClr val="tx1"/>
                </a:solidFill>
                <a:latin typeface="+mn-lt"/>
                <a:ea typeface="+mn-ea"/>
                <a:cs typeface="+mn-cs"/>
              </a:rPr>
              <a:t>home</a:t>
            </a:r>
            <a:endParaRPr lang="hu-HU"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Organize </a:t>
            </a:r>
            <a:r>
              <a:rPr lang="en-US" sz="1200" b="0" i="0" u="none" strike="noStrike" kern="1200" baseline="0" dirty="0">
                <a:solidFill>
                  <a:schemeClr val="tx1"/>
                </a:solidFill>
                <a:latin typeface="+mn-lt"/>
                <a:ea typeface="+mn-ea"/>
                <a:cs typeface="+mn-cs"/>
              </a:rPr>
              <a:t>your </a:t>
            </a:r>
            <a:r>
              <a:rPr lang="en-US" sz="1200" b="1" i="0" u="none" strike="noStrike" kern="1200" baseline="0" dirty="0">
                <a:solidFill>
                  <a:schemeClr val="tx1"/>
                </a:solidFill>
                <a:latin typeface="+mn-lt"/>
                <a:ea typeface="+mn-ea"/>
                <a:cs typeface="+mn-cs"/>
              </a:rPr>
              <a:t>storing places</a:t>
            </a:r>
            <a:r>
              <a:rPr lang="en-US" sz="1200" b="0" i="0" u="none" strike="noStrike" kern="1200" baseline="0" dirty="0">
                <a:solidFill>
                  <a:schemeClr val="tx1"/>
                </a:solidFill>
                <a:latin typeface="+mn-lt"/>
                <a:ea typeface="+mn-ea"/>
                <a:cs typeface="+mn-cs"/>
              </a:rPr>
              <a:t>. Check out the distribution of the dry products in the cupboards and arrange the fridge’s assigning. </a:t>
            </a:r>
            <a:endParaRPr lang="hu-HU"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Older products first displayed</a:t>
            </a:r>
            <a:r>
              <a:rPr lang="en-US" sz="1200" b="0" i="0" u="none" strike="noStrike" kern="1200" baseline="0" dirty="0">
                <a:solidFill>
                  <a:schemeClr val="tx1"/>
                </a:solidFill>
                <a:latin typeface="+mn-lt"/>
                <a:ea typeface="+mn-ea"/>
                <a:cs typeface="+mn-cs"/>
              </a:rPr>
              <a:t>. Older products should always come first in the shelves and food leftovers are likely to be consumed before the new food arrivals. This method would certainly avoid food from being wasted and will definitely help you to save some money. </a:t>
            </a:r>
            <a:endParaRPr lang="hu-HU"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Don’t be afraid of using your </a:t>
            </a:r>
            <a:r>
              <a:rPr lang="en-US" sz="1200" b="1" i="0" u="none" strike="noStrike" kern="1200" baseline="0" dirty="0">
                <a:solidFill>
                  <a:schemeClr val="tx1"/>
                </a:solidFill>
                <a:latin typeface="+mn-lt"/>
                <a:ea typeface="+mn-ea"/>
                <a:cs typeface="+mn-cs"/>
              </a:rPr>
              <a:t>leftovers</a:t>
            </a:r>
            <a:r>
              <a:rPr lang="en-US" sz="1200" b="0" i="0" u="none" strike="noStrike" kern="1200" baseline="0" dirty="0">
                <a:solidFill>
                  <a:schemeClr val="tx1"/>
                </a:solidFill>
                <a:latin typeface="+mn-lt"/>
                <a:ea typeface="+mn-ea"/>
                <a:cs typeface="+mn-cs"/>
              </a:rPr>
              <a:t>! Prepare delicious meals with your leftovers. Find recipes </a:t>
            </a:r>
            <a:r>
              <a:rPr lang="hu-HU" sz="1200" b="0" i="0" u="none" strike="noStrike" kern="1200" baseline="0" dirty="0" err="1">
                <a:solidFill>
                  <a:schemeClr val="tx1"/>
                </a:solidFill>
                <a:latin typeface="+mn-lt"/>
                <a:ea typeface="+mn-ea"/>
                <a:cs typeface="+mn-cs"/>
              </a:rPr>
              <a:t>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the</a:t>
            </a:r>
            <a:r>
              <a:rPr lang="hu-HU" sz="1200" b="0" i="0" u="none" strike="noStrike" kern="1200" baseline="0" dirty="0">
                <a:solidFill>
                  <a:schemeClr val="tx1"/>
                </a:solidFill>
                <a:latin typeface="+mn-lt"/>
                <a:ea typeface="+mn-ea"/>
                <a:cs typeface="+mn-cs"/>
              </a:rPr>
              <a:t> internet.</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12</a:t>
            </a:fld>
            <a:endParaRPr lang="hu-HU"/>
          </a:p>
        </p:txBody>
      </p:sp>
    </p:spTree>
    <p:extLst>
      <p:ext uri="{BB962C8B-B14F-4D97-AF65-F5344CB8AC3E}">
        <p14:creationId xmlns:p14="http://schemas.microsoft.com/office/powerpoint/2010/main" val="122863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Our</a:t>
            </a:r>
            <a:r>
              <a:rPr lang="hu-HU" dirty="0"/>
              <a:t> </a:t>
            </a:r>
            <a:r>
              <a:rPr lang="hu-HU" dirty="0" err="1"/>
              <a:t>society</a:t>
            </a:r>
            <a:r>
              <a:rPr lang="hu-HU" dirty="0"/>
              <a:t> </a:t>
            </a:r>
            <a:r>
              <a:rPr lang="hu-HU" dirty="0" err="1"/>
              <a:t>works</a:t>
            </a:r>
            <a:r>
              <a:rPr lang="hu-HU" baseline="0" dirty="0"/>
              <a:t> </a:t>
            </a:r>
            <a:r>
              <a:rPr lang="hu-HU" baseline="0" dirty="0" err="1"/>
              <a:t>on</a:t>
            </a:r>
            <a:r>
              <a:rPr lang="hu-HU" baseline="0" dirty="0"/>
              <a:t> a </a:t>
            </a:r>
            <a:r>
              <a:rPr lang="hu-HU" baseline="0" dirty="0" err="1"/>
              <a:t>very</a:t>
            </a:r>
            <a:r>
              <a:rPr lang="hu-HU" baseline="0" dirty="0"/>
              <a:t> </a:t>
            </a:r>
            <a:r>
              <a:rPr lang="hu-HU" baseline="0" dirty="0" err="1"/>
              <a:t>thriftless</a:t>
            </a:r>
            <a:r>
              <a:rPr lang="hu-HU" baseline="0" dirty="0"/>
              <a:t> </a:t>
            </a:r>
            <a:r>
              <a:rPr lang="hu-HU" baseline="0" dirty="0" err="1"/>
              <a:t>way</a:t>
            </a:r>
            <a:r>
              <a:rPr lang="hu-HU" baseline="0" dirty="0"/>
              <a:t>. </a:t>
            </a:r>
            <a:r>
              <a:rPr lang="hu-HU" baseline="0" dirty="0" err="1"/>
              <a:t>We</a:t>
            </a:r>
            <a:r>
              <a:rPr lang="hu-HU" baseline="0" dirty="0"/>
              <a:t> </a:t>
            </a:r>
            <a:r>
              <a:rPr lang="hu-HU" baseline="0" dirty="0" err="1"/>
              <a:t>produce</a:t>
            </a:r>
            <a:r>
              <a:rPr lang="hu-HU" baseline="0" dirty="0"/>
              <a:t> </a:t>
            </a:r>
            <a:r>
              <a:rPr lang="hu-HU" baseline="0" dirty="0" err="1"/>
              <a:t>much</a:t>
            </a:r>
            <a:r>
              <a:rPr lang="hu-HU" baseline="0" dirty="0"/>
              <a:t> more </a:t>
            </a:r>
            <a:r>
              <a:rPr lang="hu-HU" baseline="0" dirty="0" err="1"/>
              <a:t>food</a:t>
            </a:r>
            <a:r>
              <a:rPr lang="hu-HU" baseline="0" dirty="0"/>
              <a:t> </a:t>
            </a:r>
            <a:r>
              <a:rPr lang="hu-HU" baseline="0" dirty="0" err="1"/>
              <a:t>than</a:t>
            </a:r>
            <a:r>
              <a:rPr lang="hu-HU" baseline="0" dirty="0"/>
              <a:t> </a:t>
            </a:r>
            <a:r>
              <a:rPr lang="hu-HU" baseline="0" dirty="0" err="1"/>
              <a:t>we</a:t>
            </a:r>
            <a:r>
              <a:rPr lang="hu-HU" baseline="0" dirty="0"/>
              <a:t> </a:t>
            </a:r>
            <a:r>
              <a:rPr lang="hu-HU" baseline="0" dirty="0" err="1"/>
              <a:t>could</a:t>
            </a:r>
            <a:r>
              <a:rPr lang="hu-HU" baseline="0" dirty="0"/>
              <a:t> </a:t>
            </a:r>
            <a:r>
              <a:rPr lang="hu-HU" baseline="0" dirty="0" err="1"/>
              <a:t>ever</a:t>
            </a:r>
            <a:r>
              <a:rPr lang="hu-HU" baseline="0" dirty="0"/>
              <a:t> </a:t>
            </a:r>
            <a:r>
              <a:rPr lang="hu-HU" baseline="0" dirty="0" err="1"/>
              <a:t>consume</a:t>
            </a:r>
            <a:r>
              <a:rPr lang="hu-HU" baseline="0" dirty="0"/>
              <a:t>. </a:t>
            </a:r>
            <a:r>
              <a:rPr lang="hu-HU" baseline="0" dirty="0" err="1"/>
              <a:t>That</a:t>
            </a:r>
            <a:r>
              <a:rPr lang="hu-HU" baseline="0" dirty="0"/>
              <a:t> is </a:t>
            </a:r>
            <a:r>
              <a:rPr lang="hu-HU" baseline="0" dirty="0" err="1"/>
              <a:t>why</a:t>
            </a:r>
            <a:r>
              <a:rPr lang="hu-HU" baseline="0" dirty="0"/>
              <a:t> </a:t>
            </a:r>
            <a:r>
              <a:rPr lang="hu-HU" baseline="0" dirty="0" err="1"/>
              <a:t>whacking</a:t>
            </a:r>
            <a:r>
              <a:rPr lang="hu-HU" baseline="0" dirty="0"/>
              <a:t> </a:t>
            </a:r>
            <a:r>
              <a:rPr lang="hu-HU" baseline="0" dirty="0" err="1"/>
              <a:t>amount</a:t>
            </a:r>
            <a:r>
              <a:rPr lang="hu-HU" baseline="0" dirty="0"/>
              <a:t> of </a:t>
            </a:r>
            <a:r>
              <a:rPr lang="hu-HU" baseline="0" dirty="0" err="1"/>
              <a:t>waste</a:t>
            </a:r>
            <a:r>
              <a:rPr lang="hu-HU" baseline="0" dirty="0"/>
              <a:t> is </a:t>
            </a:r>
            <a:r>
              <a:rPr lang="hu-HU" baseline="0" dirty="0" err="1"/>
              <a:t>generated</a:t>
            </a:r>
            <a:r>
              <a:rPr lang="hu-HU" baseline="0" dirty="0"/>
              <a:t>.</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2</a:t>
            </a:fld>
            <a:endParaRPr lang="hu-HU"/>
          </a:p>
        </p:txBody>
      </p:sp>
    </p:spTree>
    <p:extLst>
      <p:ext uri="{BB962C8B-B14F-4D97-AF65-F5344CB8AC3E}">
        <p14:creationId xmlns:p14="http://schemas.microsoft.com/office/powerpoint/2010/main" val="139574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Every</a:t>
            </a:r>
            <a:r>
              <a:rPr lang="hu-HU" dirty="0"/>
              <a:t> </a:t>
            </a:r>
            <a:r>
              <a:rPr lang="hu-HU" dirty="0" err="1"/>
              <a:t>year</a:t>
            </a:r>
            <a:r>
              <a:rPr lang="hu-HU" baseline="0" dirty="0"/>
              <a:t> 89 </a:t>
            </a:r>
            <a:r>
              <a:rPr lang="hu-HU" baseline="0" dirty="0" err="1"/>
              <a:t>Million</a:t>
            </a:r>
            <a:r>
              <a:rPr lang="hu-HU" baseline="0" dirty="0"/>
              <a:t> </a:t>
            </a:r>
            <a:r>
              <a:rPr lang="hu-HU" baseline="0" dirty="0" err="1"/>
              <a:t>tons</a:t>
            </a:r>
            <a:r>
              <a:rPr lang="hu-HU" baseline="0" dirty="0"/>
              <a:t> of </a:t>
            </a:r>
            <a:r>
              <a:rPr lang="hu-HU" baseline="0" dirty="0" err="1"/>
              <a:t>food</a:t>
            </a:r>
            <a:r>
              <a:rPr lang="hu-HU" baseline="0" dirty="0"/>
              <a:t> </a:t>
            </a:r>
            <a:r>
              <a:rPr lang="hu-HU" baseline="0" dirty="0" err="1"/>
              <a:t>become</a:t>
            </a:r>
            <a:r>
              <a:rPr lang="hu-HU" baseline="0" dirty="0"/>
              <a:t> </a:t>
            </a:r>
            <a:r>
              <a:rPr lang="hu-HU" baseline="0" dirty="0" err="1"/>
              <a:t>to</a:t>
            </a:r>
            <a:r>
              <a:rPr lang="hu-HU" baseline="0" dirty="0"/>
              <a:t> </a:t>
            </a:r>
            <a:r>
              <a:rPr lang="hu-HU" baseline="0" dirty="0" err="1"/>
              <a:t>waste</a:t>
            </a:r>
            <a:r>
              <a:rPr lang="hu-HU" baseline="0" dirty="0"/>
              <a:t> </a:t>
            </a:r>
            <a:r>
              <a:rPr lang="hu-HU" baseline="0" dirty="0" err="1"/>
              <a:t>in</a:t>
            </a:r>
            <a:r>
              <a:rPr lang="hu-HU" baseline="0" dirty="0"/>
              <a:t> Europe </a:t>
            </a:r>
            <a:r>
              <a:rPr lang="hu-HU" baseline="0" dirty="0" err="1"/>
              <a:t>that</a:t>
            </a:r>
            <a:r>
              <a:rPr lang="hu-HU" baseline="0" dirty="0"/>
              <a:t> is </a:t>
            </a:r>
            <a:r>
              <a:rPr lang="hu-HU" baseline="0" dirty="0" err="1"/>
              <a:t>generated</a:t>
            </a:r>
            <a:r>
              <a:rPr lang="hu-HU" baseline="0" dirty="0"/>
              <a:t> </a:t>
            </a:r>
            <a:r>
              <a:rPr lang="hu-HU" baseline="0" dirty="0" err="1"/>
              <a:t>at</a:t>
            </a:r>
            <a:r>
              <a:rPr lang="hu-HU" baseline="0" dirty="0"/>
              <a:t> </a:t>
            </a:r>
            <a:r>
              <a:rPr lang="hu-HU" baseline="0" dirty="0" err="1"/>
              <a:t>household</a:t>
            </a:r>
            <a:r>
              <a:rPr lang="hu-HU" baseline="0" dirty="0"/>
              <a:t> and </a:t>
            </a:r>
            <a:r>
              <a:rPr lang="hu-HU" baseline="0" dirty="0" err="1"/>
              <a:t>industrial</a:t>
            </a:r>
            <a:r>
              <a:rPr lang="hu-HU" baseline="0" dirty="0"/>
              <a:t> </a:t>
            </a:r>
            <a:r>
              <a:rPr lang="hu-HU" baseline="0" dirty="0" err="1"/>
              <a:t>level</a:t>
            </a:r>
            <a:r>
              <a:rPr lang="hu-HU" baseline="0" dirty="0"/>
              <a:t>. </a:t>
            </a:r>
            <a:r>
              <a:rPr lang="hu-HU" baseline="0" dirty="0" err="1"/>
              <a:t>That</a:t>
            </a:r>
            <a:r>
              <a:rPr lang="hu-HU" baseline="0" dirty="0"/>
              <a:t> </a:t>
            </a:r>
            <a:r>
              <a:rPr lang="hu-HU" baseline="0" dirty="0" err="1"/>
              <a:t>means</a:t>
            </a:r>
            <a:r>
              <a:rPr lang="hu-HU" baseline="0" dirty="0"/>
              <a:t> </a:t>
            </a:r>
            <a:r>
              <a:rPr lang="hu-HU" baseline="0" dirty="0" err="1"/>
              <a:t>that</a:t>
            </a:r>
            <a:r>
              <a:rPr lang="hu-HU" baseline="0" dirty="0"/>
              <a:t> </a:t>
            </a:r>
            <a:r>
              <a:rPr lang="hu-HU" baseline="0" dirty="0" err="1"/>
              <a:t>we</a:t>
            </a:r>
            <a:r>
              <a:rPr lang="hu-HU" baseline="0" dirty="0"/>
              <a:t> </a:t>
            </a:r>
            <a:r>
              <a:rPr lang="hu-HU" baseline="0" dirty="0" err="1"/>
              <a:t>throw</a:t>
            </a:r>
            <a:r>
              <a:rPr lang="hu-HU" baseline="0" dirty="0"/>
              <a:t> out 180 kg </a:t>
            </a:r>
            <a:r>
              <a:rPr lang="hu-HU" baseline="0" dirty="0" err="1"/>
              <a:t>food</a:t>
            </a:r>
            <a:r>
              <a:rPr lang="hu-HU" baseline="0" dirty="0"/>
              <a:t> per </a:t>
            </a:r>
            <a:r>
              <a:rPr lang="hu-HU" baseline="0" dirty="0" err="1"/>
              <a:t>year</a:t>
            </a:r>
            <a:r>
              <a:rPr lang="hu-HU" baseline="0" dirty="0"/>
              <a:t> </a:t>
            </a:r>
            <a:r>
              <a:rPr lang="hu-HU" baseline="0" dirty="0" err="1"/>
              <a:t>as</a:t>
            </a:r>
            <a:r>
              <a:rPr lang="hu-HU" baseline="0" dirty="0"/>
              <a:t> an </a:t>
            </a:r>
            <a:r>
              <a:rPr lang="hu-HU" baseline="0" dirty="0" err="1"/>
              <a:t>average</a:t>
            </a:r>
            <a:r>
              <a:rPr lang="hu-HU" baseline="0" dirty="0"/>
              <a:t> per </a:t>
            </a:r>
            <a:r>
              <a:rPr lang="hu-HU" baseline="0" dirty="0" err="1"/>
              <a:t>capita</a:t>
            </a:r>
            <a:r>
              <a:rPr lang="hu-HU" baseline="0" dirty="0"/>
              <a:t>.  A </a:t>
            </a:r>
            <a:r>
              <a:rPr lang="hu-HU" baseline="0" dirty="0" err="1"/>
              <a:t>lot</a:t>
            </a:r>
            <a:r>
              <a:rPr lang="hu-HU" baseline="0" dirty="0"/>
              <a:t> of </a:t>
            </a:r>
            <a:r>
              <a:rPr lang="hu-HU" baseline="0" dirty="0" err="1"/>
              <a:t>waste</a:t>
            </a:r>
            <a:r>
              <a:rPr lang="hu-HU" baseline="0" dirty="0"/>
              <a:t> </a:t>
            </a:r>
            <a:r>
              <a:rPr lang="hu-HU" baseline="0" dirty="0" err="1"/>
              <a:t>come</a:t>
            </a:r>
            <a:r>
              <a:rPr lang="hu-HU" baseline="0" dirty="0"/>
              <a:t> </a:t>
            </a:r>
            <a:r>
              <a:rPr lang="hu-HU" baseline="0" dirty="0" err="1"/>
              <a:t>from</a:t>
            </a:r>
            <a:r>
              <a:rPr lang="hu-HU" baseline="0" dirty="0"/>
              <a:t> </a:t>
            </a:r>
            <a:r>
              <a:rPr lang="hu-HU" baseline="0" dirty="0" err="1"/>
              <a:t>the</a:t>
            </a:r>
            <a:r>
              <a:rPr lang="hu-HU" baseline="0" dirty="0"/>
              <a:t> </a:t>
            </a:r>
            <a:r>
              <a:rPr lang="hu-HU" baseline="0" dirty="0" err="1"/>
              <a:t>industry</a:t>
            </a:r>
            <a:r>
              <a:rPr lang="hu-HU" baseline="0" dirty="0"/>
              <a:t> </a:t>
            </a:r>
            <a:r>
              <a:rPr lang="hu-HU" baseline="0" dirty="0" err="1"/>
              <a:t>but</a:t>
            </a:r>
            <a:r>
              <a:rPr lang="hu-HU" baseline="0" dirty="0"/>
              <a:t> </a:t>
            </a:r>
            <a:r>
              <a:rPr lang="hu-HU" baseline="0" dirty="0" err="1"/>
              <a:t>we</a:t>
            </a:r>
            <a:r>
              <a:rPr lang="hu-HU" baseline="0" dirty="0"/>
              <a:t> </a:t>
            </a:r>
            <a:r>
              <a:rPr lang="hu-HU" baseline="0" dirty="0" err="1"/>
              <a:t>end-users</a:t>
            </a:r>
            <a:r>
              <a:rPr lang="hu-HU" baseline="0" dirty="0"/>
              <a:t> </a:t>
            </a:r>
            <a:r>
              <a:rPr lang="hu-HU" baseline="0" dirty="0" err="1"/>
              <a:t>also</a:t>
            </a:r>
            <a:r>
              <a:rPr lang="hu-HU" baseline="0" dirty="0"/>
              <a:t> </a:t>
            </a:r>
            <a:r>
              <a:rPr lang="hu-HU" baseline="0" dirty="0" err="1"/>
              <a:t>generate</a:t>
            </a:r>
            <a:r>
              <a:rPr lang="hu-HU" baseline="0" dirty="0"/>
              <a:t> a </a:t>
            </a:r>
            <a:r>
              <a:rPr lang="hu-HU" baseline="0" dirty="0" err="1"/>
              <a:t>huge</a:t>
            </a:r>
            <a:r>
              <a:rPr lang="hu-HU" baseline="0" dirty="0"/>
              <a:t> </a:t>
            </a:r>
            <a:r>
              <a:rPr lang="hu-HU" baseline="0" dirty="0" err="1"/>
              <a:t>amount</a:t>
            </a:r>
            <a:r>
              <a:rPr lang="hu-HU" baseline="0" dirty="0"/>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a:t>
            </a:r>
            <a:r>
              <a:rPr lang="hu-HU" sz="1200" b="0" i="0" u="none" strike="noStrike" kern="1200" baseline="0" dirty="0">
                <a:solidFill>
                  <a:schemeClr val="tx1"/>
                </a:solidFill>
                <a:latin typeface="+mn-lt"/>
                <a:ea typeface="+mn-ea"/>
                <a:cs typeface="+mn-cs"/>
              </a:rPr>
              <a:t>89 </a:t>
            </a:r>
            <a:r>
              <a:rPr lang="hu-HU" sz="1200" b="0" i="0" u="none" strike="noStrike" kern="1200" baseline="0" dirty="0" err="1">
                <a:solidFill>
                  <a:schemeClr val="tx1"/>
                </a:solidFill>
                <a:latin typeface="+mn-lt"/>
                <a:ea typeface="+mn-ea"/>
                <a:cs typeface="+mn-cs"/>
              </a:rPr>
              <a:t>million</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tons</a:t>
            </a:r>
            <a:r>
              <a:rPr lang="hu-HU" sz="1200" b="0" i="0" u="none" strike="noStrike" kern="1200" baseline="0" dirty="0">
                <a:solidFill>
                  <a:schemeClr val="tx1"/>
                </a:solidFill>
                <a:latin typeface="+mn-lt"/>
                <a:ea typeface="+mn-ea"/>
                <a:cs typeface="+mn-cs"/>
              </a:rPr>
              <a:t> </a:t>
            </a:r>
            <a:r>
              <a:rPr lang="hu-HU" sz="1200" b="0" i="0" u="none" strike="noStrike" kern="1200" baseline="0" dirty="0" err="1">
                <a:solidFill>
                  <a:schemeClr val="tx1"/>
                </a:solidFill>
                <a:latin typeface="+mn-lt"/>
                <a:ea typeface="+mn-ea"/>
                <a:cs typeface="+mn-cs"/>
              </a:rPr>
              <a:t>are</a:t>
            </a:r>
            <a:r>
              <a:rPr lang="hu-HU"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expected to rise to approximately 126 million </a:t>
            </a:r>
            <a:r>
              <a:rPr lang="en-US" sz="1200" b="0" i="0" u="none" strike="noStrike" kern="1200" baseline="0" dirty="0" err="1">
                <a:solidFill>
                  <a:schemeClr val="tx1"/>
                </a:solidFill>
                <a:latin typeface="+mn-lt"/>
                <a:ea typeface="+mn-ea"/>
                <a:cs typeface="+mn-cs"/>
              </a:rPr>
              <a:t>tonnes</a:t>
            </a:r>
            <a:r>
              <a:rPr lang="en-US" sz="1200" b="0" i="0" u="none" strike="noStrike" kern="1200" baseline="0" dirty="0">
                <a:solidFill>
                  <a:schemeClr val="tx1"/>
                </a:solidFill>
                <a:latin typeface="+mn-lt"/>
                <a:ea typeface="+mn-ea"/>
                <a:cs typeface="+mn-cs"/>
              </a:rPr>
              <a:t> by 2020 if no action is taken. </a:t>
            </a:r>
          </a:p>
          <a:p>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3</a:t>
            </a:fld>
            <a:endParaRPr lang="hu-HU"/>
          </a:p>
        </p:txBody>
      </p:sp>
    </p:spTree>
    <p:extLst>
      <p:ext uri="{BB962C8B-B14F-4D97-AF65-F5344CB8AC3E}">
        <p14:creationId xmlns:p14="http://schemas.microsoft.com/office/powerpoint/2010/main" val="425550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There</a:t>
            </a:r>
            <a:r>
              <a:rPr lang="hu-HU" dirty="0"/>
              <a:t> </a:t>
            </a:r>
            <a:r>
              <a:rPr lang="hu-HU" dirty="0" err="1"/>
              <a:t>are</a:t>
            </a:r>
            <a:r>
              <a:rPr lang="hu-HU" dirty="0"/>
              <a:t> </a:t>
            </a:r>
            <a:r>
              <a:rPr lang="hu-HU" dirty="0" err="1"/>
              <a:t>many</a:t>
            </a:r>
            <a:r>
              <a:rPr lang="hu-HU" dirty="0"/>
              <a:t> </a:t>
            </a:r>
            <a:r>
              <a:rPr lang="hu-HU" dirty="0" err="1"/>
              <a:t>reasons</a:t>
            </a:r>
            <a:r>
              <a:rPr lang="hu-HU" dirty="0"/>
              <a:t> </a:t>
            </a:r>
            <a:r>
              <a:rPr lang="hu-HU" dirty="0" err="1"/>
              <a:t>why</a:t>
            </a:r>
            <a:r>
              <a:rPr lang="hu-HU" dirty="0"/>
              <a:t> </a:t>
            </a:r>
            <a:r>
              <a:rPr lang="hu-HU" dirty="0" err="1"/>
              <a:t>food</a:t>
            </a:r>
            <a:r>
              <a:rPr lang="hu-HU" dirty="0"/>
              <a:t> </a:t>
            </a:r>
            <a:r>
              <a:rPr lang="hu-HU" dirty="0" err="1"/>
              <a:t>waste</a:t>
            </a:r>
            <a:r>
              <a:rPr lang="hu-HU" dirty="0"/>
              <a:t> </a:t>
            </a:r>
            <a:r>
              <a:rPr lang="hu-HU" dirty="0" err="1"/>
              <a:t>does</a:t>
            </a:r>
            <a:r>
              <a:rPr lang="hu-HU" dirty="0"/>
              <a:t> </a:t>
            </a:r>
            <a:r>
              <a:rPr lang="hu-HU" dirty="0" err="1"/>
              <a:t>generate</a:t>
            </a:r>
            <a:r>
              <a:rPr lang="hu-HU" dirty="0"/>
              <a:t>. The </a:t>
            </a:r>
            <a:r>
              <a:rPr lang="hu-HU" dirty="0" err="1"/>
              <a:t>figure</a:t>
            </a:r>
            <a:r>
              <a:rPr lang="hu-HU" dirty="0"/>
              <a:t> </a:t>
            </a:r>
            <a:r>
              <a:rPr lang="hu-HU" dirty="0" err="1"/>
              <a:t>above</a:t>
            </a:r>
            <a:r>
              <a:rPr lang="hu-HU" dirty="0"/>
              <a:t> </a:t>
            </a:r>
            <a:r>
              <a:rPr lang="hu-HU" dirty="0" err="1"/>
              <a:t>shows</a:t>
            </a:r>
            <a:r>
              <a:rPr lang="hu-HU" dirty="0"/>
              <a:t> </a:t>
            </a:r>
            <a:r>
              <a:rPr lang="hu-HU" dirty="0" err="1"/>
              <a:t>us</a:t>
            </a:r>
            <a:r>
              <a:rPr lang="hu-HU" dirty="0"/>
              <a:t> </a:t>
            </a:r>
            <a:r>
              <a:rPr lang="hu-HU" dirty="0" err="1"/>
              <a:t>the</a:t>
            </a:r>
            <a:r>
              <a:rPr lang="hu-HU" dirty="0"/>
              <a:t> main </a:t>
            </a:r>
            <a:r>
              <a:rPr lang="hu-HU" dirty="0" err="1"/>
              <a:t>places</a:t>
            </a:r>
            <a:r>
              <a:rPr lang="hu-HU" dirty="0"/>
              <a:t> and </a:t>
            </a:r>
            <a:r>
              <a:rPr lang="hu-HU" dirty="0" err="1"/>
              <a:t>reasons</a:t>
            </a:r>
            <a:r>
              <a:rPr lang="hu-HU" dirty="0"/>
              <a:t> of </a:t>
            </a:r>
            <a:r>
              <a:rPr lang="hu-HU" dirty="0" err="1"/>
              <a:t>the</a:t>
            </a:r>
            <a:r>
              <a:rPr lang="hu-HU" dirty="0"/>
              <a:t> </a:t>
            </a:r>
            <a:r>
              <a:rPr lang="hu-HU" dirty="0" err="1"/>
              <a:t>origins</a:t>
            </a:r>
            <a:r>
              <a:rPr lang="hu-HU" baseline="0" dirty="0"/>
              <a:t> </a:t>
            </a:r>
            <a:r>
              <a:rPr lang="hu-HU" baseline="0" dirty="0" err="1"/>
              <a:t>of</a:t>
            </a:r>
            <a:r>
              <a:rPr lang="hu-HU" baseline="0" dirty="0"/>
              <a:t> </a:t>
            </a:r>
            <a:r>
              <a:rPr lang="hu-HU" dirty="0" err="1"/>
              <a:t>food</a:t>
            </a:r>
            <a:r>
              <a:rPr lang="hu-HU" baseline="0" dirty="0"/>
              <a:t> </a:t>
            </a:r>
            <a:r>
              <a:rPr lang="hu-HU" baseline="0" dirty="0" err="1"/>
              <a:t>waste</a:t>
            </a:r>
            <a:r>
              <a:rPr lang="hu-HU" baseline="0" dirty="0"/>
              <a:t>. </a:t>
            </a:r>
            <a:r>
              <a:rPr lang="hu-HU" baseline="0" dirty="0" err="1"/>
              <a:t>Food</a:t>
            </a:r>
            <a:r>
              <a:rPr lang="hu-HU" baseline="0" dirty="0"/>
              <a:t> </a:t>
            </a:r>
            <a:r>
              <a:rPr lang="hu-HU" baseline="0" dirty="0" err="1"/>
              <a:t>waste</a:t>
            </a:r>
            <a:r>
              <a:rPr lang="hu-HU" baseline="0" dirty="0"/>
              <a:t> </a:t>
            </a:r>
            <a:r>
              <a:rPr lang="hu-HU" baseline="0" dirty="0" err="1"/>
              <a:t>generates</a:t>
            </a:r>
            <a:r>
              <a:rPr lang="hu-HU" baseline="0" dirty="0"/>
              <a:t> </a:t>
            </a:r>
            <a:r>
              <a:rPr lang="hu-HU" baseline="0" dirty="0" err="1"/>
              <a:t>in</a:t>
            </a:r>
            <a:r>
              <a:rPr lang="hu-HU" baseline="0" dirty="0"/>
              <a:t> </a:t>
            </a:r>
            <a:r>
              <a:rPr lang="hu-HU" baseline="0" dirty="0" err="1"/>
              <a:t>differentrates</a:t>
            </a:r>
            <a:r>
              <a:rPr lang="hu-HU" baseline="0" dirty="0"/>
              <a:t> </a:t>
            </a:r>
            <a:r>
              <a:rPr lang="hu-HU" baseline="0" dirty="0" err="1"/>
              <a:t>at</a:t>
            </a:r>
            <a:r>
              <a:rPr lang="hu-HU" baseline="0" dirty="0"/>
              <a:t> </a:t>
            </a:r>
            <a:r>
              <a:rPr lang="hu-HU" baseline="0" dirty="0" err="1"/>
              <a:t>housholds</a:t>
            </a:r>
            <a:r>
              <a:rPr lang="hu-HU" baseline="0" dirty="0"/>
              <a:t>, </a:t>
            </a:r>
            <a:r>
              <a:rPr lang="hu-HU" baseline="0" dirty="0" err="1"/>
              <a:t>canteens</a:t>
            </a:r>
            <a:r>
              <a:rPr lang="hu-HU" baseline="0" dirty="0"/>
              <a:t>, </a:t>
            </a:r>
            <a:r>
              <a:rPr lang="hu-HU" baseline="0" dirty="0" err="1"/>
              <a:t>retail</a:t>
            </a:r>
            <a:r>
              <a:rPr lang="hu-HU" baseline="0" dirty="0"/>
              <a:t> </a:t>
            </a:r>
            <a:r>
              <a:rPr lang="hu-HU" baseline="0" dirty="0" err="1"/>
              <a:t>system</a:t>
            </a:r>
            <a:r>
              <a:rPr lang="hu-HU" baseline="0" dirty="0"/>
              <a:t> and </a:t>
            </a:r>
            <a:r>
              <a:rPr lang="hu-HU" baseline="0" dirty="0" err="1"/>
              <a:t>industry</a:t>
            </a:r>
            <a:r>
              <a:rPr lang="hu-HU" baseline="0" dirty="0"/>
              <a:t> </a:t>
            </a:r>
            <a:r>
              <a:rPr lang="hu-HU" baseline="0" dirty="0" err="1"/>
              <a:t>but</a:t>
            </a:r>
            <a:r>
              <a:rPr lang="hu-HU" baseline="0" dirty="0"/>
              <a:t> </a:t>
            </a:r>
            <a:r>
              <a:rPr lang="hu-HU" baseline="0" dirty="0" err="1"/>
              <a:t>we</a:t>
            </a:r>
            <a:r>
              <a:rPr lang="hu-HU" baseline="0" dirty="0"/>
              <a:t> </a:t>
            </a:r>
            <a:r>
              <a:rPr lang="hu-HU" baseline="0" dirty="0" err="1"/>
              <a:t>can</a:t>
            </a:r>
            <a:r>
              <a:rPr lang="hu-HU" baseline="0" dirty="0"/>
              <a:t> </a:t>
            </a:r>
            <a:r>
              <a:rPr lang="hu-HU" baseline="0" dirty="0" err="1"/>
              <a:t>see</a:t>
            </a:r>
            <a:r>
              <a:rPr lang="hu-HU" baseline="0" dirty="0"/>
              <a:t> </a:t>
            </a:r>
            <a:r>
              <a:rPr lang="hu-HU" baseline="0" dirty="0" err="1"/>
              <a:t>that</a:t>
            </a:r>
            <a:r>
              <a:rPr lang="hu-HU" baseline="0" dirty="0"/>
              <a:t> </a:t>
            </a:r>
            <a:r>
              <a:rPr lang="hu-HU" baseline="0" dirty="0" err="1"/>
              <a:t>average</a:t>
            </a:r>
            <a:r>
              <a:rPr lang="hu-HU" baseline="0" dirty="0"/>
              <a:t> </a:t>
            </a:r>
            <a:r>
              <a:rPr lang="hu-HU" baseline="0" dirty="0" err="1"/>
              <a:t>people</a:t>
            </a:r>
            <a:r>
              <a:rPr lang="hu-HU" baseline="0" dirty="0"/>
              <a:t> </a:t>
            </a:r>
            <a:r>
              <a:rPr lang="hu-HU" baseline="0" dirty="0" err="1"/>
              <a:t>highly</a:t>
            </a:r>
            <a:r>
              <a:rPr lang="hu-HU" baseline="0" dirty="0"/>
              <a:t> </a:t>
            </a:r>
            <a:r>
              <a:rPr lang="hu-HU" baseline="0" dirty="0" err="1"/>
              <a:t>couse</a:t>
            </a:r>
            <a:r>
              <a:rPr lang="hu-HU" baseline="0" dirty="0"/>
              <a:t> </a:t>
            </a:r>
            <a:r>
              <a:rPr lang="hu-HU" baseline="0" dirty="0" err="1"/>
              <a:t>the</a:t>
            </a:r>
            <a:r>
              <a:rPr lang="hu-HU" baseline="0" dirty="0"/>
              <a:t> </a:t>
            </a:r>
            <a:r>
              <a:rPr lang="hu-HU" baseline="0" dirty="0" err="1"/>
              <a:t>issue</a:t>
            </a:r>
            <a:r>
              <a:rPr lang="hu-HU" baseline="0" dirty="0"/>
              <a:t>.</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4</a:t>
            </a:fld>
            <a:endParaRPr lang="hu-HU"/>
          </a:p>
        </p:txBody>
      </p:sp>
    </p:spTree>
    <p:extLst>
      <p:ext uri="{BB962C8B-B14F-4D97-AF65-F5344CB8AC3E}">
        <p14:creationId xmlns:p14="http://schemas.microsoft.com/office/powerpoint/2010/main" val="94132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This</a:t>
            </a:r>
            <a:r>
              <a:rPr lang="hu-HU" dirty="0"/>
              <a:t> </a:t>
            </a:r>
            <a:r>
              <a:rPr lang="hu-HU" dirty="0" err="1"/>
              <a:t>huge</a:t>
            </a:r>
            <a:r>
              <a:rPr lang="hu-HU" dirty="0"/>
              <a:t> </a:t>
            </a:r>
            <a:r>
              <a:rPr lang="hu-HU" dirty="0" err="1"/>
              <a:t>amount</a:t>
            </a:r>
            <a:r>
              <a:rPr lang="hu-HU" dirty="0"/>
              <a:t> of </a:t>
            </a:r>
            <a:r>
              <a:rPr lang="hu-HU" dirty="0" err="1"/>
              <a:t>waste</a:t>
            </a:r>
            <a:r>
              <a:rPr lang="hu-HU" dirty="0"/>
              <a:t> </a:t>
            </a:r>
            <a:r>
              <a:rPr lang="hu-HU" dirty="0" err="1"/>
              <a:t>coases</a:t>
            </a:r>
            <a:r>
              <a:rPr lang="hu-HU" dirty="0"/>
              <a:t> </a:t>
            </a:r>
            <a:r>
              <a:rPr lang="hu-HU" dirty="0" err="1"/>
              <a:t>heavy</a:t>
            </a:r>
            <a:r>
              <a:rPr lang="hu-HU" dirty="0"/>
              <a:t> </a:t>
            </a:r>
            <a:r>
              <a:rPr lang="hu-HU" dirty="0" err="1"/>
              <a:t>impact</a:t>
            </a:r>
            <a:r>
              <a:rPr lang="hu-HU" dirty="0"/>
              <a:t> </a:t>
            </a:r>
            <a:r>
              <a:rPr lang="hu-HU" dirty="0" err="1"/>
              <a:t>on</a:t>
            </a:r>
            <a:r>
              <a:rPr lang="hu-HU" dirty="0"/>
              <a:t> </a:t>
            </a:r>
            <a:r>
              <a:rPr lang="hu-HU" dirty="0" err="1"/>
              <a:t>the</a:t>
            </a:r>
            <a:r>
              <a:rPr lang="hu-HU" dirty="0"/>
              <a:t> </a:t>
            </a:r>
            <a:r>
              <a:rPr lang="hu-HU" dirty="0" err="1"/>
              <a:t>environment</a:t>
            </a:r>
            <a:r>
              <a:rPr lang="hu-HU" dirty="0"/>
              <a:t>. </a:t>
            </a:r>
            <a:r>
              <a:rPr lang="hu-HU" dirty="0" err="1"/>
              <a:t>That</a:t>
            </a:r>
            <a:r>
              <a:rPr lang="hu-HU" baseline="0" dirty="0"/>
              <a:t> </a:t>
            </a:r>
            <a:r>
              <a:rPr lang="hu-HU" baseline="0" dirty="0" err="1"/>
              <a:t>shows</a:t>
            </a:r>
            <a:r>
              <a:rPr lang="hu-HU" baseline="0" dirty="0"/>
              <a:t> </a:t>
            </a:r>
            <a:r>
              <a:rPr lang="hu-HU" baseline="0" dirty="0" err="1"/>
              <a:t>us</a:t>
            </a:r>
            <a:r>
              <a:rPr lang="hu-HU" baseline="0" dirty="0"/>
              <a:t> </a:t>
            </a:r>
            <a:r>
              <a:rPr lang="hu-HU" baseline="0" dirty="0" err="1"/>
              <a:t>the</a:t>
            </a:r>
            <a:r>
              <a:rPr lang="hu-HU" baseline="0" dirty="0"/>
              <a:t> </a:t>
            </a:r>
            <a:r>
              <a:rPr lang="hu-HU" baseline="0" dirty="0" err="1"/>
              <a:t>figure</a:t>
            </a:r>
            <a:r>
              <a:rPr lang="hu-HU" baseline="0" dirty="0"/>
              <a:t> </a:t>
            </a:r>
            <a:r>
              <a:rPr lang="hu-HU" baseline="0" dirty="0" err="1"/>
              <a:t>above</a:t>
            </a:r>
            <a:r>
              <a:rPr lang="hu-HU" baseline="0" dirty="0"/>
              <a:t>. </a:t>
            </a:r>
            <a:r>
              <a:rPr lang="hu-HU" baseline="0" dirty="0" err="1"/>
              <a:t>Waste</a:t>
            </a:r>
            <a:r>
              <a:rPr lang="hu-HU" baseline="0" dirty="0"/>
              <a:t> </a:t>
            </a:r>
            <a:r>
              <a:rPr lang="hu-HU" baseline="0" dirty="0" err="1"/>
              <a:t>generates</a:t>
            </a:r>
            <a:r>
              <a:rPr lang="hu-HU" baseline="0" dirty="0"/>
              <a:t> </a:t>
            </a:r>
            <a:r>
              <a:rPr lang="hu-HU" baseline="0" dirty="0" err="1"/>
              <a:t>at</a:t>
            </a:r>
            <a:r>
              <a:rPr lang="hu-HU" baseline="0" dirty="0"/>
              <a:t> </a:t>
            </a:r>
            <a:r>
              <a:rPr lang="hu-HU" baseline="0" dirty="0" err="1"/>
              <a:t>every</a:t>
            </a:r>
            <a:r>
              <a:rPr lang="hu-HU" baseline="0" dirty="0"/>
              <a:t> </a:t>
            </a:r>
            <a:r>
              <a:rPr lang="hu-HU" baseline="0" dirty="0" err="1"/>
              <a:t>point</a:t>
            </a:r>
            <a:r>
              <a:rPr lang="hu-HU" baseline="0" dirty="0"/>
              <a:t> of </a:t>
            </a:r>
            <a:r>
              <a:rPr lang="hu-HU" baseline="0" dirty="0" err="1"/>
              <a:t>the</a:t>
            </a:r>
            <a:r>
              <a:rPr lang="hu-HU" baseline="0" dirty="0"/>
              <a:t> </a:t>
            </a:r>
            <a:r>
              <a:rPr lang="hu-HU" baseline="0" dirty="0" err="1"/>
              <a:t>food</a:t>
            </a:r>
            <a:r>
              <a:rPr lang="hu-HU" baseline="0" dirty="0"/>
              <a:t> </a:t>
            </a:r>
            <a:r>
              <a:rPr lang="hu-HU" baseline="0" dirty="0" err="1"/>
              <a:t>chain</a:t>
            </a:r>
            <a:r>
              <a:rPr lang="hu-HU" baseline="0" dirty="0"/>
              <a:t> </a:t>
            </a:r>
            <a:r>
              <a:rPr lang="hu-HU" baseline="0" dirty="0" err="1"/>
              <a:t>so</a:t>
            </a:r>
            <a:r>
              <a:rPr lang="hu-HU" baseline="0" dirty="0"/>
              <a:t> </a:t>
            </a:r>
            <a:r>
              <a:rPr lang="hu-HU" baseline="0" dirty="0" err="1"/>
              <a:t>as</a:t>
            </a:r>
            <a:r>
              <a:rPr lang="hu-HU" baseline="0" dirty="0"/>
              <a:t> </a:t>
            </a:r>
            <a:r>
              <a:rPr lang="hu-HU" baseline="0" dirty="0" err="1"/>
              <a:t>pollution</a:t>
            </a:r>
            <a:r>
              <a:rPr lang="hu-HU" baseline="0" dirty="0"/>
              <a:t>.</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European Commission cites that the </a:t>
            </a:r>
            <a:r>
              <a:rPr lang="en-US" sz="1200" b="1" i="0" u="none" strike="noStrike" kern="1200" baseline="0" dirty="0">
                <a:solidFill>
                  <a:schemeClr val="tx1"/>
                </a:solidFill>
                <a:latin typeface="+mn-lt"/>
                <a:ea typeface="+mn-ea"/>
                <a:cs typeface="+mn-cs"/>
              </a:rPr>
              <a:t>EU food and drink value chain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responsible </a:t>
            </a:r>
            <a:r>
              <a:rPr lang="en-US" sz="1200" b="0" i="0" u="none" strike="noStrike" kern="1200" baseline="0" dirty="0">
                <a:solidFill>
                  <a:schemeClr val="tx1"/>
                </a:solidFill>
                <a:latin typeface="+mn-lt"/>
                <a:ea typeface="+mn-ea"/>
                <a:cs typeface="+mn-cs"/>
              </a:rPr>
              <a:t>for </a:t>
            </a:r>
            <a:r>
              <a:rPr lang="en-US" sz="1200" b="1" i="0" u="none" strike="noStrike" kern="1200" baseline="0" dirty="0">
                <a:solidFill>
                  <a:schemeClr val="tx1"/>
                </a:solidFill>
                <a:latin typeface="+mn-lt"/>
                <a:ea typeface="+mn-ea"/>
                <a:cs typeface="+mn-cs"/>
              </a:rPr>
              <a:t>17% of direct greenhouse gas emissions and 28% of material resource use</a:t>
            </a:r>
            <a:r>
              <a:rPr lang="en-US" sz="1200" b="0" i="0" u="none" strike="noStrike" kern="1200" baseline="0" dirty="0">
                <a:solidFill>
                  <a:schemeClr val="tx1"/>
                </a:solidFill>
                <a:latin typeface="+mn-lt"/>
                <a:ea typeface="+mn-ea"/>
                <a:cs typeface="+mn-cs"/>
              </a:rPr>
              <a:t>. Food production and consumption in the EU generate an estimated 20% to 30% of all EU environmental impacts </a:t>
            </a:r>
          </a:p>
          <a:p>
            <a:r>
              <a:rPr lang="en-US" sz="1200" b="0" i="0" u="none" strike="noStrike" kern="1200" baseline="0" dirty="0">
                <a:solidFill>
                  <a:schemeClr val="tx1"/>
                </a:solidFill>
                <a:latin typeface="+mn-lt"/>
                <a:ea typeface="+mn-ea"/>
                <a:cs typeface="+mn-cs"/>
              </a:rPr>
              <a:t>Some products have a deeper impact in environment than others. For instance, </a:t>
            </a:r>
          </a:p>
        </p:txBody>
      </p:sp>
      <p:sp>
        <p:nvSpPr>
          <p:cNvPr id="4" name="Dia számának helye 3"/>
          <p:cNvSpPr>
            <a:spLocks noGrp="1"/>
          </p:cNvSpPr>
          <p:nvPr>
            <p:ph type="sldNum" sz="quarter" idx="10"/>
          </p:nvPr>
        </p:nvSpPr>
        <p:spPr/>
        <p:txBody>
          <a:bodyPr/>
          <a:lstStyle/>
          <a:p>
            <a:fld id="{5485CC18-347C-4012-9DAB-3699DDF95403}" type="slidenum">
              <a:rPr lang="hu-HU" smtClean="0"/>
              <a:t>5</a:t>
            </a:fld>
            <a:endParaRPr lang="hu-HU"/>
          </a:p>
        </p:txBody>
      </p:sp>
    </p:spTree>
    <p:extLst>
      <p:ext uri="{BB962C8B-B14F-4D97-AF65-F5344CB8AC3E}">
        <p14:creationId xmlns:p14="http://schemas.microsoft.com/office/powerpoint/2010/main" val="216685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Agriculture</a:t>
            </a:r>
            <a:r>
              <a:rPr lang="hu-HU" dirty="0"/>
              <a:t>, </a:t>
            </a:r>
            <a:r>
              <a:rPr lang="hu-HU" dirty="0" err="1"/>
              <a:t>that</a:t>
            </a:r>
            <a:r>
              <a:rPr lang="hu-HU" baseline="0" dirty="0"/>
              <a:t> is </a:t>
            </a:r>
            <a:r>
              <a:rPr lang="hu-HU" baseline="0" dirty="0" err="1"/>
              <a:t>the</a:t>
            </a:r>
            <a:r>
              <a:rPr lang="hu-HU" baseline="0" dirty="0"/>
              <a:t> </a:t>
            </a:r>
            <a:r>
              <a:rPr lang="hu-HU" baseline="0" dirty="0" err="1"/>
              <a:t>base</a:t>
            </a:r>
            <a:r>
              <a:rPr lang="hu-HU" baseline="0" dirty="0"/>
              <a:t> of </a:t>
            </a:r>
            <a:r>
              <a:rPr lang="hu-HU" baseline="0" dirty="0" err="1"/>
              <a:t>food</a:t>
            </a:r>
            <a:r>
              <a:rPr lang="hu-HU" baseline="0" dirty="0"/>
              <a:t> </a:t>
            </a:r>
            <a:r>
              <a:rPr lang="hu-HU" baseline="0" dirty="0" err="1"/>
              <a:t>industry</a:t>
            </a:r>
            <a:r>
              <a:rPr lang="hu-HU" baseline="0" dirty="0"/>
              <a:t>, </a:t>
            </a:r>
            <a:r>
              <a:rPr lang="hu-HU" baseline="0" dirty="0" err="1"/>
              <a:t>causes</a:t>
            </a:r>
            <a:r>
              <a:rPr lang="hu-HU" baseline="0" dirty="0"/>
              <a:t> 20-30% of </a:t>
            </a:r>
            <a:r>
              <a:rPr lang="hu-HU" baseline="0" dirty="0" err="1"/>
              <a:t>all</a:t>
            </a:r>
            <a:r>
              <a:rPr lang="hu-HU" baseline="0" dirty="0"/>
              <a:t> </a:t>
            </a:r>
            <a:r>
              <a:rPr lang="hu-HU" baseline="0" dirty="0" err="1"/>
              <a:t>pollution</a:t>
            </a:r>
            <a:r>
              <a:rPr lang="hu-HU" baseline="0" dirty="0"/>
              <a:t> </a:t>
            </a:r>
            <a:r>
              <a:rPr lang="hu-HU" baseline="0" dirty="0" err="1"/>
              <a:t>in</a:t>
            </a:r>
            <a:r>
              <a:rPr lang="hu-HU" baseline="0" dirty="0"/>
              <a:t> Europe. </a:t>
            </a:r>
            <a:r>
              <a:rPr lang="hu-HU" baseline="0" dirty="0" err="1"/>
              <a:t>It</a:t>
            </a:r>
            <a:r>
              <a:rPr lang="hu-HU" baseline="0" dirty="0"/>
              <a:t> </a:t>
            </a:r>
            <a:r>
              <a:rPr lang="hu-HU" baseline="0" dirty="0" err="1"/>
              <a:t>accounts</a:t>
            </a:r>
            <a:r>
              <a:rPr lang="hu-HU" baseline="0" dirty="0"/>
              <a:t> </a:t>
            </a:r>
            <a:r>
              <a:rPr lang="hu-HU" baseline="0" dirty="0" err="1"/>
              <a:t>for</a:t>
            </a:r>
            <a:r>
              <a:rPr lang="hu-HU" baseline="0" dirty="0"/>
              <a:t>:</a:t>
            </a:r>
          </a:p>
          <a:p>
            <a:pPr marL="171450" indent="-171450">
              <a:buFontTx/>
              <a:buChar char="-"/>
            </a:pPr>
            <a:r>
              <a:rPr lang="hu-HU" baseline="0" dirty="0"/>
              <a:t>10% of </a:t>
            </a:r>
            <a:r>
              <a:rPr lang="hu-HU" baseline="0" dirty="0" err="1"/>
              <a:t>greenhouse</a:t>
            </a:r>
            <a:r>
              <a:rPr lang="hu-HU" baseline="0" dirty="0"/>
              <a:t> </a:t>
            </a:r>
            <a:r>
              <a:rPr lang="hu-HU" baseline="0" dirty="0" err="1"/>
              <a:t>gas</a:t>
            </a:r>
            <a:r>
              <a:rPr lang="hu-HU" baseline="0" dirty="0"/>
              <a:t>  </a:t>
            </a:r>
            <a:r>
              <a:rPr lang="hu-HU" baseline="0" dirty="0" err="1"/>
              <a:t>emission</a:t>
            </a:r>
            <a:r>
              <a:rPr lang="hu-HU" baseline="0" dirty="0"/>
              <a:t> </a:t>
            </a:r>
            <a:r>
              <a:rPr lang="hu-HU" baseline="0" dirty="0" err="1"/>
              <a:t>contributing</a:t>
            </a:r>
            <a:r>
              <a:rPr lang="hu-HU" baseline="0" dirty="0"/>
              <a:t> </a:t>
            </a:r>
            <a:r>
              <a:rPr lang="hu-HU" baseline="0" dirty="0" err="1"/>
              <a:t>to</a:t>
            </a:r>
            <a:r>
              <a:rPr lang="hu-HU" baseline="0" dirty="0"/>
              <a:t> </a:t>
            </a:r>
            <a:r>
              <a:rPr lang="hu-HU" baseline="0" dirty="0" err="1"/>
              <a:t>climate</a:t>
            </a:r>
            <a:r>
              <a:rPr lang="hu-HU" baseline="0" dirty="0"/>
              <a:t> </a:t>
            </a:r>
            <a:r>
              <a:rPr lang="hu-HU" baseline="0" dirty="0" err="1"/>
              <a:t>change</a:t>
            </a:r>
            <a:r>
              <a:rPr lang="hu-HU" baseline="0" dirty="0"/>
              <a:t> (</a:t>
            </a:r>
            <a:r>
              <a:rPr lang="hu-HU" baseline="0" dirty="0" err="1"/>
              <a:t>including</a:t>
            </a:r>
            <a:r>
              <a:rPr lang="hu-HU" baseline="0" dirty="0"/>
              <a:t> 80% of </a:t>
            </a:r>
            <a:r>
              <a:rPr lang="hu-HU" baseline="0" dirty="0" err="1"/>
              <a:t>methane</a:t>
            </a:r>
            <a:r>
              <a:rPr lang="hu-HU" baseline="0" dirty="0"/>
              <a:t> </a:t>
            </a:r>
            <a:r>
              <a:rPr lang="hu-HU" baseline="0" dirty="0" err="1"/>
              <a:t>emission</a:t>
            </a:r>
            <a:r>
              <a:rPr lang="hu-HU" baseline="0" dirty="0"/>
              <a:t>)</a:t>
            </a:r>
          </a:p>
          <a:p>
            <a:pPr marL="171450" indent="-171450">
              <a:buFontTx/>
              <a:buChar char="-"/>
            </a:pPr>
            <a:r>
              <a:rPr lang="hu-HU" baseline="0" dirty="0"/>
              <a:t>90% of </a:t>
            </a:r>
            <a:r>
              <a:rPr lang="hu-HU" baseline="0" dirty="0" err="1"/>
              <a:t>ammonia</a:t>
            </a:r>
            <a:r>
              <a:rPr lang="hu-HU" baseline="0" dirty="0"/>
              <a:t> </a:t>
            </a:r>
            <a:r>
              <a:rPr lang="hu-HU" baseline="0" dirty="0" err="1"/>
              <a:t>emission</a:t>
            </a:r>
            <a:r>
              <a:rPr lang="hu-HU" baseline="0" dirty="0"/>
              <a:t> </a:t>
            </a:r>
            <a:r>
              <a:rPr lang="hu-HU" baseline="0" dirty="0" err="1"/>
              <a:t>impacting</a:t>
            </a:r>
            <a:r>
              <a:rPr lang="hu-HU" baseline="0" dirty="0"/>
              <a:t> air </a:t>
            </a:r>
            <a:r>
              <a:rPr lang="hu-HU" baseline="0" dirty="0" err="1"/>
              <a:t>quality</a:t>
            </a:r>
            <a:endParaRPr lang="hu-HU" baseline="0" dirty="0"/>
          </a:p>
          <a:p>
            <a:pPr marL="171450" indent="-171450">
              <a:buFontTx/>
              <a:buChar char="-"/>
            </a:pPr>
            <a:r>
              <a:rPr lang="hu-HU" dirty="0"/>
              <a:t>50-80%</a:t>
            </a:r>
            <a:r>
              <a:rPr lang="hu-HU" baseline="0" dirty="0"/>
              <a:t> of </a:t>
            </a:r>
            <a:r>
              <a:rPr lang="hu-HU" baseline="0" dirty="0" err="1"/>
              <a:t>nitrogen</a:t>
            </a:r>
            <a:r>
              <a:rPr lang="hu-HU" baseline="0" dirty="0"/>
              <a:t> </a:t>
            </a:r>
            <a:r>
              <a:rPr lang="hu-HU" baseline="0" dirty="0" err="1"/>
              <a:t>load</a:t>
            </a:r>
            <a:r>
              <a:rPr lang="hu-HU" baseline="0" dirty="0"/>
              <a:t> </a:t>
            </a:r>
            <a:r>
              <a:rPr lang="hu-HU" baseline="0" dirty="0" err="1"/>
              <a:t>in</a:t>
            </a:r>
            <a:r>
              <a:rPr lang="hu-HU" baseline="0" dirty="0"/>
              <a:t> </a:t>
            </a:r>
            <a:r>
              <a:rPr lang="hu-HU" baseline="0" dirty="0" err="1"/>
              <a:t>freshwater</a:t>
            </a:r>
            <a:r>
              <a:rPr lang="hu-HU" baseline="0" dirty="0"/>
              <a:t> </a:t>
            </a:r>
            <a:r>
              <a:rPr lang="hu-HU" baseline="0" dirty="0" err="1"/>
              <a:t>bodies</a:t>
            </a:r>
            <a:r>
              <a:rPr lang="hu-HU" baseline="0" dirty="0"/>
              <a:t> </a:t>
            </a:r>
            <a:r>
              <a:rPr lang="hu-HU" baseline="0" dirty="0" err="1"/>
              <a:t>affecting</a:t>
            </a:r>
            <a:r>
              <a:rPr lang="hu-HU" baseline="0" dirty="0"/>
              <a:t> </a:t>
            </a:r>
            <a:r>
              <a:rPr lang="hu-HU" baseline="0" dirty="0" err="1"/>
              <a:t>water</a:t>
            </a:r>
            <a:r>
              <a:rPr lang="hu-HU" baseline="0" dirty="0"/>
              <a:t> </a:t>
            </a:r>
            <a:r>
              <a:rPr lang="hu-HU" baseline="0" dirty="0" err="1"/>
              <a:t>quality</a:t>
            </a:r>
            <a:r>
              <a:rPr lang="hu-HU" baseline="0" dirty="0"/>
              <a:t> and </a:t>
            </a:r>
            <a:r>
              <a:rPr lang="hu-HU" baseline="0" dirty="0" err="1"/>
              <a:t>aquatic</a:t>
            </a:r>
            <a:r>
              <a:rPr lang="hu-HU" baseline="0" dirty="0"/>
              <a:t> </a:t>
            </a:r>
            <a:r>
              <a:rPr lang="hu-HU" baseline="0" dirty="0" err="1"/>
              <a:t>ecosystems</a:t>
            </a:r>
            <a:r>
              <a:rPr lang="hu-HU" baseline="0" dirty="0"/>
              <a:t>.</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6</a:t>
            </a:fld>
            <a:endParaRPr lang="hu-HU"/>
          </a:p>
        </p:txBody>
      </p:sp>
    </p:spTree>
    <p:extLst>
      <p:ext uri="{BB962C8B-B14F-4D97-AF65-F5344CB8AC3E}">
        <p14:creationId xmlns:p14="http://schemas.microsoft.com/office/powerpoint/2010/main" val="39047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We</a:t>
            </a:r>
            <a:r>
              <a:rPr lang="hu-HU" dirty="0"/>
              <a:t> </a:t>
            </a:r>
            <a:r>
              <a:rPr lang="hu-HU" dirty="0" err="1"/>
              <a:t>handle</a:t>
            </a:r>
            <a:r>
              <a:rPr lang="hu-HU" dirty="0"/>
              <a:t> </a:t>
            </a:r>
            <a:r>
              <a:rPr lang="hu-HU" dirty="0" err="1"/>
              <a:t>with</a:t>
            </a:r>
            <a:r>
              <a:rPr lang="hu-HU" baseline="0" dirty="0"/>
              <a:t> </a:t>
            </a:r>
            <a:r>
              <a:rPr lang="hu-HU" baseline="0" dirty="0" err="1"/>
              <a:t>our</a:t>
            </a:r>
            <a:r>
              <a:rPr lang="hu-HU" baseline="0" dirty="0"/>
              <a:t> </a:t>
            </a:r>
            <a:r>
              <a:rPr lang="hu-HU" baseline="0" dirty="0" err="1"/>
              <a:t>food</a:t>
            </a:r>
            <a:r>
              <a:rPr lang="hu-HU" baseline="0" dirty="0"/>
              <a:t> </a:t>
            </a:r>
            <a:r>
              <a:rPr lang="hu-HU" baseline="0" dirty="0" err="1"/>
              <a:t>in</a:t>
            </a:r>
            <a:r>
              <a:rPr lang="hu-HU" baseline="0" dirty="0"/>
              <a:t> a </a:t>
            </a:r>
            <a:r>
              <a:rPr lang="hu-HU" baseline="0" dirty="0" err="1"/>
              <a:t>very</a:t>
            </a:r>
            <a:r>
              <a:rPr lang="hu-HU" baseline="0" dirty="0"/>
              <a:t> </a:t>
            </a:r>
            <a:r>
              <a:rPr lang="hu-HU" baseline="0" dirty="0" err="1"/>
              <a:t>lavish</a:t>
            </a:r>
            <a:r>
              <a:rPr lang="hu-HU" baseline="0" dirty="0"/>
              <a:t> </a:t>
            </a:r>
            <a:r>
              <a:rPr lang="hu-HU" baseline="0" dirty="0" err="1"/>
              <a:t>way</a:t>
            </a:r>
            <a:r>
              <a:rPr lang="hu-HU" baseline="0" dirty="0"/>
              <a:t>. </a:t>
            </a:r>
            <a:r>
              <a:rPr lang="hu-HU" baseline="0" dirty="0" err="1"/>
              <a:t>At</a:t>
            </a:r>
            <a:r>
              <a:rPr lang="hu-HU" baseline="0" dirty="0"/>
              <a:t> </a:t>
            </a:r>
            <a:r>
              <a:rPr lang="hu-HU" baseline="0" dirty="0" err="1"/>
              <a:t>the</a:t>
            </a:r>
            <a:r>
              <a:rPr lang="hu-HU" baseline="0" dirty="0"/>
              <a:t> </a:t>
            </a:r>
            <a:r>
              <a:rPr lang="hu-HU" baseline="0" dirty="0" err="1"/>
              <a:t>same</a:t>
            </a:r>
            <a:r>
              <a:rPr lang="hu-HU" baseline="0" dirty="0"/>
              <a:t> </a:t>
            </a:r>
            <a:r>
              <a:rPr lang="hu-HU" baseline="0" dirty="0" err="1"/>
              <a:t>time</a:t>
            </a:r>
            <a:r>
              <a:rPr lang="hu-HU" baseline="0" dirty="0"/>
              <a:t> </a:t>
            </a:r>
            <a:r>
              <a:rPr lang="hu-HU" baseline="0" dirty="0" err="1"/>
              <a:t>we</a:t>
            </a:r>
            <a:r>
              <a:rPr lang="hu-HU" baseline="0" dirty="0"/>
              <a:t> </a:t>
            </a:r>
            <a:r>
              <a:rPr lang="hu-HU" baseline="0" dirty="0" err="1"/>
              <a:t>overuse</a:t>
            </a:r>
            <a:r>
              <a:rPr lang="hu-HU" baseline="0" dirty="0"/>
              <a:t> and </a:t>
            </a:r>
            <a:r>
              <a:rPr lang="hu-HU" baseline="0" dirty="0" err="1"/>
              <a:t>pollute</a:t>
            </a:r>
            <a:r>
              <a:rPr lang="hu-HU" baseline="0" dirty="0"/>
              <a:t> </a:t>
            </a:r>
            <a:r>
              <a:rPr lang="hu-HU" baseline="0" dirty="0" err="1"/>
              <a:t>our</a:t>
            </a:r>
            <a:r>
              <a:rPr lang="hu-HU" baseline="0" dirty="0"/>
              <a:t> </a:t>
            </a:r>
            <a:r>
              <a:rPr lang="hu-HU" baseline="0" dirty="0" err="1"/>
              <a:t>environment</a:t>
            </a:r>
            <a:r>
              <a:rPr lang="hu-HU" baseline="0" dirty="0"/>
              <a:t> </a:t>
            </a:r>
            <a:r>
              <a:rPr lang="hu-HU" baseline="0" dirty="0" err="1"/>
              <a:t>in</a:t>
            </a:r>
            <a:r>
              <a:rPr lang="hu-HU" baseline="0" dirty="0"/>
              <a:t> </a:t>
            </a:r>
            <a:r>
              <a:rPr lang="hu-HU" baseline="0" dirty="0" err="1"/>
              <a:t>the</a:t>
            </a:r>
            <a:r>
              <a:rPr lang="hu-HU" baseline="0" dirty="0"/>
              <a:t> </a:t>
            </a:r>
            <a:r>
              <a:rPr lang="hu-HU" baseline="0" dirty="0" err="1"/>
              <a:t>course</a:t>
            </a:r>
            <a:r>
              <a:rPr lang="hu-HU" baseline="0" dirty="0"/>
              <a:t> of </a:t>
            </a:r>
            <a:r>
              <a:rPr lang="hu-HU" baseline="0" dirty="0" err="1"/>
              <a:t>food</a:t>
            </a:r>
            <a:r>
              <a:rPr lang="hu-HU" baseline="0" dirty="0"/>
              <a:t> </a:t>
            </a:r>
            <a:r>
              <a:rPr lang="hu-HU" baseline="0" dirty="0" err="1"/>
              <a:t>production</a:t>
            </a:r>
            <a:r>
              <a:rPr lang="hu-HU" baseline="0" dirty="0"/>
              <a:t>. </a:t>
            </a:r>
            <a:r>
              <a:rPr lang="hu-HU" baseline="0" dirty="0" err="1"/>
              <a:t>Meanwhile</a:t>
            </a:r>
            <a:r>
              <a:rPr lang="hu-HU" baseline="0" dirty="0"/>
              <a:t>, </a:t>
            </a:r>
            <a:r>
              <a:rPr lang="hu-HU" baseline="0" dirty="0" err="1"/>
              <a:t>we</a:t>
            </a:r>
            <a:r>
              <a:rPr lang="hu-HU" baseline="0" dirty="0"/>
              <a:t> </a:t>
            </a:r>
            <a:r>
              <a:rPr lang="hu-HU" baseline="0" dirty="0" err="1"/>
              <a:t>are</a:t>
            </a:r>
            <a:r>
              <a:rPr lang="hu-HU" baseline="0" dirty="0"/>
              <a:t> </a:t>
            </a:r>
            <a:r>
              <a:rPr lang="hu-HU" baseline="0" dirty="0" err="1"/>
              <a:t>throwing</a:t>
            </a:r>
            <a:r>
              <a:rPr lang="hu-HU" baseline="0" dirty="0"/>
              <a:t> </a:t>
            </a:r>
            <a:r>
              <a:rPr lang="hu-HU" baseline="0" dirty="0" err="1"/>
              <a:t>money</a:t>
            </a:r>
            <a:r>
              <a:rPr lang="hu-HU" baseline="0" dirty="0"/>
              <a:t> down </a:t>
            </a:r>
            <a:r>
              <a:rPr lang="hu-HU" baseline="0" dirty="0" err="1"/>
              <a:t>the</a:t>
            </a:r>
            <a:r>
              <a:rPr lang="hu-HU" baseline="0" dirty="0"/>
              <a:t> </a:t>
            </a:r>
            <a:r>
              <a:rPr lang="hu-HU" baseline="0" dirty="0" err="1"/>
              <a:t>drain</a:t>
            </a:r>
            <a:r>
              <a:rPr lang="hu-HU" baseline="0" dirty="0"/>
              <a:t> </a:t>
            </a:r>
            <a:r>
              <a:rPr lang="hu-HU" baseline="0" dirty="0" err="1"/>
              <a:t>with</a:t>
            </a:r>
            <a:r>
              <a:rPr lang="hu-HU" baseline="0" dirty="0"/>
              <a:t> </a:t>
            </a:r>
            <a:r>
              <a:rPr lang="hu-HU" baseline="0" dirty="0" err="1"/>
              <a:t>two</a:t>
            </a:r>
            <a:r>
              <a:rPr lang="hu-HU" baseline="0" dirty="0"/>
              <a:t> </a:t>
            </a:r>
            <a:r>
              <a:rPr lang="hu-HU" baseline="0" dirty="0" err="1"/>
              <a:t>hands</a:t>
            </a:r>
            <a:r>
              <a:rPr lang="hu-HU" baseline="0" dirty="0"/>
              <a:t>, </a:t>
            </a:r>
            <a:r>
              <a:rPr lang="hu-HU" baseline="0" dirty="0" err="1"/>
              <a:t>because</a:t>
            </a:r>
            <a:r>
              <a:rPr lang="hu-HU" baseline="0" dirty="0"/>
              <a:t> </a:t>
            </a:r>
            <a:r>
              <a:rPr lang="hu-HU" baseline="0" dirty="0" err="1"/>
              <a:t>we</a:t>
            </a:r>
            <a:r>
              <a:rPr lang="hu-HU" baseline="0" dirty="0"/>
              <a:t> </a:t>
            </a:r>
            <a:r>
              <a:rPr lang="hu-HU" baseline="0" dirty="0" err="1"/>
              <a:t>buy</a:t>
            </a:r>
            <a:r>
              <a:rPr lang="hu-HU" baseline="0" dirty="0"/>
              <a:t> </a:t>
            </a:r>
            <a:r>
              <a:rPr lang="hu-HU" baseline="0" dirty="0" err="1"/>
              <a:t>lots</a:t>
            </a:r>
            <a:r>
              <a:rPr lang="hu-HU" baseline="0" dirty="0"/>
              <a:t> of </a:t>
            </a:r>
            <a:r>
              <a:rPr lang="hu-HU" baseline="0" dirty="0" err="1"/>
              <a:t>unnecessary</a:t>
            </a:r>
            <a:r>
              <a:rPr lang="hu-HU" baseline="0" dirty="0"/>
              <a:t> </a:t>
            </a:r>
            <a:r>
              <a:rPr lang="hu-HU" baseline="0" dirty="0" err="1"/>
              <a:t>food</a:t>
            </a:r>
            <a:r>
              <a:rPr lang="hu-HU" baseline="0" dirty="0"/>
              <a:t> and </a:t>
            </a:r>
            <a:r>
              <a:rPr lang="hu-HU" baseline="0" dirty="0" err="1"/>
              <a:t>we</a:t>
            </a:r>
            <a:r>
              <a:rPr lang="hu-HU" baseline="0" dirty="0"/>
              <a:t> </a:t>
            </a:r>
            <a:r>
              <a:rPr lang="hu-HU" baseline="0" dirty="0" err="1"/>
              <a:t>produce</a:t>
            </a:r>
            <a:r>
              <a:rPr lang="hu-HU" baseline="0" dirty="0"/>
              <a:t> </a:t>
            </a:r>
            <a:r>
              <a:rPr lang="hu-HU" baseline="0" dirty="0" err="1"/>
              <a:t>much</a:t>
            </a:r>
            <a:r>
              <a:rPr lang="hu-HU" baseline="0" dirty="0"/>
              <a:t> more </a:t>
            </a:r>
            <a:r>
              <a:rPr lang="hu-HU" baseline="0" dirty="0" err="1"/>
              <a:t>like</a:t>
            </a:r>
            <a:r>
              <a:rPr lang="hu-HU" baseline="0" dirty="0"/>
              <a:t> </a:t>
            </a:r>
            <a:r>
              <a:rPr lang="hu-HU" baseline="0" dirty="0" err="1"/>
              <a:t>than</a:t>
            </a:r>
            <a:r>
              <a:rPr lang="hu-HU" baseline="0" dirty="0"/>
              <a:t> </a:t>
            </a:r>
            <a:r>
              <a:rPr lang="hu-HU" baseline="0" dirty="0" err="1"/>
              <a:t>to</a:t>
            </a:r>
            <a:r>
              <a:rPr lang="hu-HU" baseline="0" dirty="0"/>
              <a:t> </a:t>
            </a:r>
            <a:r>
              <a:rPr lang="hu-HU" baseline="0" dirty="0" err="1"/>
              <a:t>fill</a:t>
            </a:r>
            <a:r>
              <a:rPr lang="hu-HU" baseline="0" dirty="0"/>
              <a:t> </a:t>
            </a:r>
            <a:r>
              <a:rPr lang="hu-HU" baseline="0" dirty="0" err="1"/>
              <a:t>the</a:t>
            </a:r>
            <a:r>
              <a:rPr lang="hu-HU" baseline="0" dirty="0"/>
              <a:t> </a:t>
            </a:r>
            <a:r>
              <a:rPr lang="hu-HU" baseline="0" dirty="0" err="1"/>
              <a:t>shelves</a:t>
            </a:r>
            <a:r>
              <a:rPr lang="hu-HU" baseline="0" dirty="0"/>
              <a:t> of </a:t>
            </a:r>
            <a:r>
              <a:rPr lang="hu-HU" baseline="0" dirty="0" err="1"/>
              <a:t>the</a:t>
            </a:r>
            <a:r>
              <a:rPr lang="hu-HU" baseline="0" dirty="0"/>
              <a:t> </a:t>
            </a:r>
            <a:r>
              <a:rPr lang="hu-HU" baseline="0" dirty="0" err="1"/>
              <a:t>supermarkets</a:t>
            </a:r>
            <a:r>
              <a:rPr lang="hu-HU" baseline="0" dirty="0"/>
              <a:t>.</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7</a:t>
            </a:fld>
            <a:endParaRPr lang="hu-HU"/>
          </a:p>
        </p:txBody>
      </p:sp>
    </p:spTree>
    <p:extLst>
      <p:ext uri="{BB962C8B-B14F-4D97-AF65-F5344CB8AC3E}">
        <p14:creationId xmlns:p14="http://schemas.microsoft.com/office/powerpoint/2010/main" val="331220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Our</a:t>
            </a:r>
            <a:r>
              <a:rPr lang="hu-HU" baseline="0" dirty="0"/>
              <a:t> </a:t>
            </a:r>
            <a:r>
              <a:rPr lang="hu-HU" baseline="0" dirty="0" err="1"/>
              <a:t>consumer</a:t>
            </a:r>
            <a:r>
              <a:rPr lang="hu-HU" baseline="0" dirty="0"/>
              <a:t> </a:t>
            </a:r>
            <a:r>
              <a:rPr lang="hu-HU" baseline="0" dirty="0" err="1"/>
              <a:t>society</a:t>
            </a:r>
            <a:r>
              <a:rPr lang="hu-HU" baseline="0" dirty="0"/>
              <a:t> has </a:t>
            </a:r>
            <a:r>
              <a:rPr lang="hu-HU" baseline="0" dirty="0" err="1"/>
              <a:t>unrealistic</a:t>
            </a:r>
            <a:r>
              <a:rPr lang="hu-HU" baseline="0" dirty="0"/>
              <a:t> </a:t>
            </a:r>
            <a:r>
              <a:rPr lang="hu-HU" baseline="0" dirty="0" err="1"/>
              <a:t>demands</a:t>
            </a:r>
            <a:r>
              <a:rPr lang="hu-HU" baseline="0" dirty="0"/>
              <a:t> </a:t>
            </a:r>
            <a:r>
              <a:rPr lang="hu-HU" baseline="0" dirty="0" err="1"/>
              <a:t>from</a:t>
            </a:r>
            <a:r>
              <a:rPr lang="hu-HU" baseline="0" dirty="0"/>
              <a:t> </a:t>
            </a:r>
            <a:r>
              <a:rPr lang="hu-HU" baseline="0" dirty="0" err="1"/>
              <a:t>food</a:t>
            </a:r>
            <a:r>
              <a:rPr lang="hu-HU" baseline="0" dirty="0"/>
              <a:t> and </a:t>
            </a:r>
            <a:r>
              <a:rPr lang="hu-HU" baseline="0" dirty="0" err="1"/>
              <a:t>agriculture</a:t>
            </a:r>
            <a:r>
              <a:rPr lang="hu-HU" baseline="0" dirty="0"/>
              <a:t>. </a:t>
            </a:r>
            <a:r>
              <a:rPr lang="hu-HU" baseline="0" dirty="0" err="1"/>
              <a:t>For</a:t>
            </a:r>
            <a:r>
              <a:rPr lang="hu-HU" baseline="0" dirty="0"/>
              <a:t> </a:t>
            </a:r>
            <a:r>
              <a:rPr lang="hu-HU" baseline="0" dirty="0" err="1"/>
              <a:t>example</a:t>
            </a:r>
            <a:r>
              <a:rPr lang="hu-HU" baseline="0" dirty="0"/>
              <a:t> </a:t>
            </a:r>
            <a:r>
              <a:rPr lang="hu-HU" baseline="0" dirty="0" err="1"/>
              <a:t>we</a:t>
            </a:r>
            <a:r>
              <a:rPr lang="hu-HU" baseline="0" dirty="0"/>
              <a:t> </a:t>
            </a:r>
            <a:r>
              <a:rPr lang="hu-HU" baseline="0" dirty="0" err="1"/>
              <a:t>expect</a:t>
            </a:r>
            <a:r>
              <a:rPr lang="hu-HU" baseline="0" dirty="0"/>
              <a:t> </a:t>
            </a:r>
            <a:r>
              <a:rPr lang="hu-HU" baseline="0" dirty="0" err="1"/>
              <a:t>that</a:t>
            </a:r>
            <a:r>
              <a:rPr lang="hu-HU" baseline="0" dirty="0"/>
              <a:t> </a:t>
            </a:r>
            <a:r>
              <a:rPr lang="hu-HU" baseline="0" dirty="0" err="1"/>
              <a:t>strawberry</a:t>
            </a:r>
            <a:r>
              <a:rPr lang="hu-HU" baseline="0" dirty="0"/>
              <a:t> </a:t>
            </a:r>
            <a:r>
              <a:rPr lang="hu-HU" baseline="0" dirty="0" err="1"/>
              <a:t>or</a:t>
            </a:r>
            <a:r>
              <a:rPr lang="hu-HU" baseline="0" dirty="0"/>
              <a:t> </a:t>
            </a:r>
            <a:r>
              <a:rPr lang="hu-HU" baseline="0" dirty="0" err="1"/>
              <a:t>tomato</a:t>
            </a:r>
            <a:r>
              <a:rPr lang="hu-HU" baseline="0" dirty="0"/>
              <a:t> </a:t>
            </a:r>
            <a:r>
              <a:rPr lang="hu-HU" baseline="0" dirty="0" err="1"/>
              <a:t>could</a:t>
            </a:r>
            <a:r>
              <a:rPr lang="hu-HU" baseline="0" dirty="0"/>
              <a:t> be </a:t>
            </a:r>
            <a:r>
              <a:rPr lang="hu-HU" baseline="0" dirty="0" err="1"/>
              <a:t>bought</a:t>
            </a:r>
            <a:r>
              <a:rPr lang="hu-HU" baseline="0" dirty="0"/>
              <a:t> </a:t>
            </a:r>
            <a:r>
              <a:rPr lang="hu-HU" baseline="0" dirty="0" err="1"/>
              <a:t>in</a:t>
            </a:r>
            <a:r>
              <a:rPr lang="hu-HU" baseline="0" dirty="0"/>
              <a:t> </a:t>
            </a:r>
            <a:r>
              <a:rPr lang="hu-HU" baseline="0" dirty="0" err="1"/>
              <a:t>every</a:t>
            </a:r>
            <a:r>
              <a:rPr lang="hu-HU" baseline="0" dirty="0"/>
              <a:t> </a:t>
            </a:r>
            <a:r>
              <a:rPr lang="hu-HU" baseline="0" dirty="0" err="1"/>
              <a:t>season</a:t>
            </a:r>
            <a:r>
              <a:rPr lang="hu-HU" baseline="0" dirty="0"/>
              <a:t> </a:t>
            </a:r>
            <a:r>
              <a:rPr lang="hu-HU" baseline="0" dirty="0" err="1"/>
              <a:t>altough</a:t>
            </a:r>
            <a:r>
              <a:rPr lang="hu-HU" baseline="0" dirty="0"/>
              <a:t> </a:t>
            </a:r>
            <a:r>
              <a:rPr lang="hu-HU" baseline="0" dirty="0" err="1"/>
              <a:t>they</a:t>
            </a:r>
            <a:r>
              <a:rPr lang="hu-HU" baseline="0" dirty="0"/>
              <a:t> </a:t>
            </a:r>
            <a:r>
              <a:rPr lang="hu-HU" baseline="0" dirty="0" err="1"/>
              <a:t>don</a:t>
            </a:r>
            <a:r>
              <a:rPr lang="hu-HU" baseline="0" dirty="0"/>
              <a:t>’t </a:t>
            </a:r>
            <a:r>
              <a:rPr lang="hu-HU" baseline="0" dirty="0" err="1"/>
              <a:t>crop</a:t>
            </a:r>
            <a:r>
              <a:rPr lang="hu-HU" baseline="0" dirty="0"/>
              <a:t> </a:t>
            </a:r>
            <a:r>
              <a:rPr lang="hu-HU" baseline="0" dirty="0" err="1"/>
              <a:t>all</a:t>
            </a:r>
            <a:r>
              <a:rPr lang="hu-HU" baseline="0" dirty="0"/>
              <a:t> </a:t>
            </a:r>
            <a:r>
              <a:rPr lang="hu-HU" baseline="0" dirty="0" err="1"/>
              <a:t>time</a:t>
            </a:r>
            <a:r>
              <a:rPr lang="hu-HU" baseline="0" dirty="0"/>
              <a:t>. </a:t>
            </a:r>
            <a:r>
              <a:rPr lang="hu-HU" baseline="0" dirty="0" err="1"/>
              <a:t>It</a:t>
            </a:r>
            <a:r>
              <a:rPr lang="hu-HU" baseline="0" dirty="0"/>
              <a:t>’s </a:t>
            </a:r>
            <a:r>
              <a:rPr lang="hu-HU" baseline="0" dirty="0" err="1"/>
              <a:t>natural</a:t>
            </a:r>
            <a:r>
              <a:rPr lang="hu-HU" baseline="0" dirty="0"/>
              <a:t> </a:t>
            </a:r>
            <a:r>
              <a:rPr lang="hu-HU" baseline="0" dirty="0" err="1"/>
              <a:t>for</a:t>
            </a:r>
            <a:r>
              <a:rPr lang="hu-HU" baseline="0" dirty="0"/>
              <a:t> </a:t>
            </a:r>
            <a:r>
              <a:rPr lang="hu-HU" baseline="0" dirty="0" err="1"/>
              <a:t>us</a:t>
            </a:r>
            <a:r>
              <a:rPr lang="hu-HU" baseline="0" dirty="0"/>
              <a:t> </a:t>
            </a:r>
            <a:r>
              <a:rPr lang="hu-HU" baseline="0" dirty="0" err="1"/>
              <a:t>that</a:t>
            </a:r>
            <a:r>
              <a:rPr lang="hu-HU" baseline="0" dirty="0"/>
              <a:t> </a:t>
            </a:r>
            <a:r>
              <a:rPr lang="hu-HU" baseline="0" dirty="0" err="1"/>
              <a:t>we</a:t>
            </a:r>
            <a:r>
              <a:rPr lang="hu-HU" baseline="0" dirty="0"/>
              <a:t> </a:t>
            </a:r>
            <a:r>
              <a:rPr lang="hu-HU" baseline="0" dirty="0" err="1"/>
              <a:t>can</a:t>
            </a:r>
            <a:r>
              <a:rPr lang="hu-HU" baseline="0" dirty="0"/>
              <a:t> </a:t>
            </a:r>
            <a:r>
              <a:rPr lang="hu-HU" baseline="0" dirty="0" err="1"/>
              <a:t>buy</a:t>
            </a:r>
            <a:r>
              <a:rPr lang="hu-HU" baseline="0" dirty="0"/>
              <a:t> </a:t>
            </a:r>
            <a:r>
              <a:rPr lang="hu-HU" baseline="0" dirty="0" err="1"/>
              <a:t>food</a:t>
            </a:r>
            <a:r>
              <a:rPr lang="hu-HU" baseline="0" dirty="0"/>
              <a:t> </a:t>
            </a:r>
            <a:r>
              <a:rPr lang="hu-HU" baseline="0" dirty="0" err="1"/>
              <a:t>which</a:t>
            </a:r>
            <a:r>
              <a:rPr lang="hu-HU" baseline="0" dirty="0"/>
              <a:t> </a:t>
            </a:r>
            <a:r>
              <a:rPr lang="hu-HU" baseline="0" dirty="0" err="1"/>
              <a:t>are</a:t>
            </a:r>
            <a:r>
              <a:rPr lang="hu-HU" baseline="0" dirty="0"/>
              <a:t> </a:t>
            </a:r>
            <a:r>
              <a:rPr lang="hu-HU" baseline="0" dirty="0" err="1"/>
              <a:t>grown</a:t>
            </a:r>
            <a:r>
              <a:rPr lang="hu-HU" baseline="0" dirty="0"/>
              <a:t> </a:t>
            </a:r>
            <a:r>
              <a:rPr lang="hu-HU" baseline="0" dirty="0" err="1"/>
              <a:t>on</a:t>
            </a:r>
            <a:r>
              <a:rPr lang="hu-HU" baseline="0" dirty="0"/>
              <a:t> a </a:t>
            </a:r>
            <a:r>
              <a:rPr lang="hu-HU" baseline="0" dirty="0" err="1"/>
              <a:t>different</a:t>
            </a:r>
            <a:r>
              <a:rPr lang="hu-HU" baseline="0" dirty="0"/>
              <a:t> </a:t>
            </a:r>
            <a:r>
              <a:rPr lang="hu-HU" baseline="0" dirty="0" err="1"/>
              <a:t>climate</a:t>
            </a:r>
            <a:r>
              <a:rPr lang="hu-HU" baseline="0" dirty="0"/>
              <a:t> </a:t>
            </a:r>
            <a:r>
              <a:rPr lang="hu-HU" baseline="0" dirty="0" err="1"/>
              <a:t>like</a:t>
            </a:r>
            <a:r>
              <a:rPr lang="hu-HU" baseline="0" dirty="0"/>
              <a:t> </a:t>
            </a:r>
            <a:r>
              <a:rPr lang="hu-HU" baseline="0" dirty="0" err="1"/>
              <a:t>banana</a:t>
            </a:r>
            <a:r>
              <a:rPr lang="hu-HU" baseline="0" dirty="0"/>
              <a:t>. And </a:t>
            </a:r>
            <a:r>
              <a:rPr lang="hu-HU" baseline="0" dirty="0" err="1"/>
              <a:t>we</a:t>
            </a:r>
            <a:r>
              <a:rPr lang="hu-HU" baseline="0" dirty="0"/>
              <a:t> </a:t>
            </a:r>
            <a:r>
              <a:rPr lang="hu-HU" baseline="0" dirty="0" err="1"/>
              <a:t>don</a:t>
            </a:r>
            <a:r>
              <a:rPr lang="hu-HU" baseline="0" dirty="0"/>
              <a:t>’t </a:t>
            </a:r>
            <a:r>
              <a:rPr lang="hu-HU" baseline="0" dirty="0" err="1"/>
              <a:t>care</a:t>
            </a:r>
            <a:r>
              <a:rPr lang="hu-HU" baseline="0" dirty="0"/>
              <a:t> </a:t>
            </a:r>
            <a:r>
              <a:rPr lang="hu-HU" baseline="0" dirty="0" err="1"/>
              <a:t>where</a:t>
            </a:r>
            <a:r>
              <a:rPr lang="hu-HU" baseline="0" dirty="0"/>
              <a:t> </a:t>
            </a:r>
            <a:r>
              <a:rPr lang="hu-HU" baseline="0" dirty="0" err="1"/>
              <a:t>the</a:t>
            </a:r>
            <a:r>
              <a:rPr lang="hu-HU" baseline="0" dirty="0"/>
              <a:t> </a:t>
            </a:r>
            <a:r>
              <a:rPr lang="hu-HU" baseline="0" dirty="0" err="1"/>
              <a:t>food</a:t>
            </a:r>
            <a:r>
              <a:rPr lang="hu-HU" baseline="0" dirty="0"/>
              <a:t> </a:t>
            </a:r>
            <a:r>
              <a:rPr lang="hu-HU" baseline="0" dirty="0" err="1"/>
              <a:t>come</a:t>
            </a:r>
            <a:r>
              <a:rPr lang="hu-HU" baseline="0" dirty="0"/>
              <a:t> </a:t>
            </a:r>
            <a:r>
              <a:rPr lang="hu-HU" baseline="0" dirty="0" err="1"/>
              <a:t>from</a:t>
            </a:r>
            <a:r>
              <a:rPr lang="hu-HU" baseline="0" dirty="0"/>
              <a:t> </a:t>
            </a:r>
            <a:r>
              <a:rPr lang="hu-HU" baseline="0" dirty="0" err="1"/>
              <a:t>so</a:t>
            </a:r>
            <a:r>
              <a:rPr lang="hu-HU" baseline="0" dirty="0"/>
              <a:t> </a:t>
            </a:r>
            <a:r>
              <a:rPr lang="hu-HU" baseline="0" dirty="0" err="1"/>
              <a:t>we</a:t>
            </a:r>
            <a:r>
              <a:rPr lang="hu-HU" baseline="0" dirty="0"/>
              <a:t> </a:t>
            </a:r>
            <a:r>
              <a:rPr lang="hu-HU" baseline="0" dirty="0" err="1"/>
              <a:t>buy</a:t>
            </a:r>
            <a:r>
              <a:rPr lang="hu-HU" baseline="0" dirty="0"/>
              <a:t> </a:t>
            </a:r>
            <a:r>
              <a:rPr lang="hu-HU" baseline="0" dirty="0" err="1"/>
              <a:t>it</a:t>
            </a:r>
            <a:r>
              <a:rPr lang="hu-HU" baseline="0" dirty="0"/>
              <a:t> </a:t>
            </a:r>
            <a:r>
              <a:rPr lang="hu-HU" baseline="0" dirty="0" err="1"/>
              <a:t>from</a:t>
            </a:r>
            <a:r>
              <a:rPr lang="hu-HU" baseline="0" dirty="0"/>
              <a:t> </a:t>
            </a:r>
            <a:r>
              <a:rPr lang="hu-HU" baseline="0" dirty="0" err="1"/>
              <a:t>hundreds</a:t>
            </a:r>
            <a:r>
              <a:rPr lang="hu-HU" baseline="0" dirty="0"/>
              <a:t> of </a:t>
            </a:r>
            <a:r>
              <a:rPr lang="hu-HU" baseline="0" dirty="0" err="1"/>
              <a:t>kilometers</a:t>
            </a:r>
            <a:r>
              <a:rPr lang="hu-HU" baseline="0" dirty="0"/>
              <a:t> and </a:t>
            </a:r>
            <a:r>
              <a:rPr lang="hu-HU" baseline="0" dirty="0" err="1"/>
              <a:t>not</a:t>
            </a:r>
            <a:r>
              <a:rPr lang="hu-HU" baseline="0" dirty="0"/>
              <a:t> </a:t>
            </a:r>
            <a:r>
              <a:rPr lang="hu-HU" baseline="0" dirty="0" err="1"/>
              <a:t>from</a:t>
            </a:r>
            <a:r>
              <a:rPr lang="hu-HU" baseline="0" dirty="0"/>
              <a:t> </a:t>
            </a:r>
            <a:r>
              <a:rPr lang="hu-HU" baseline="0" dirty="0" err="1"/>
              <a:t>our</a:t>
            </a:r>
            <a:r>
              <a:rPr lang="hu-HU" baseline="0" dirty="0"/>
              <a:t> </a:t>
            </a:r>
            <a:r>
              <a:rPr lang="hu-HU" baseline="0" dirty="0" err="1"/>
              <a:t>neighbourhood</a:t>
            </a:r>
            <a:r>
              <a:rPr lang="hu-HU" baseline="0" dirty="0"/>
              <a:t>. The </a:t>
            </a:r>
            <a:r>
              <a:rPr lang="hu-HU" baseline="0" dirty="0" err="1"/>
              <a:t>shape</a:t>
            </a:r>
            <a:r>
              <a:rPr lang="hu-HU" baseline="0" dirty="0"/>
              <a:t> and </a:t>
            </a:r>
            <a:r>
              <a:rPr lang="hu-HU" baseline="0" dirty="0" err="1"/>
              <a:t>aestethics</a:t>
            </a:r>
            <a:r>
              <a:rPr lang="hu-HU" baseline="0" dirty="0"/>
              <a:t> of </a:t>
            </a:r>
            <a:r>
              <a:rPr lang="hu-HU" baseline="0" dirty="0" err="1"/>
              <a:t>fruits</a:t>
            </a:r>
            <a:r>
              <a:rPr lang="hu-HU" baseline="0" dirty="0"/>
              <a:t> and </a:t>
            </a:r>
            <a:r>
              <a:rPr lang="hu-HU" baseline="0" dirty="0" err="1"/>
              <a:t>vegetables</a:t>
            </a:r>
            <a:r>
              <a:rPr lang="hu-HU" baseline="0" dirty="0"/>
              <a:t> </a:t>
            </a:r>
            <a:r>
              <a:rPr lang="hu-HU" baseline="0" dirty="0" err="1"/>
              <a:t>counts</a:t>
            </a:r>
            <a:r>
              <a:rPr lang="hu-HU" baseline="0" dirty="0"/>
              <a:t> more </a:t>
            </a:r>
            <a:r>
              <a:rPr lang="hu-HU" baseline="0" dirty="0" err="1"/>
              <a:t>nowadays</a:t>
            </a:r>
            <a:r>
              <a:rPr lang="hu-HU" baseline="0" dirty="0"/>
              <a:t>, </a:t>
            </a:r>
            <a:r>
              <a:rPr lang="hu-HU" baseline="0" dirty="0" err="1"/>
              <a:t>but</a:t>
            </a:r>
            <a:r>
              <a:rPr lang="hu-HU" baseline="0" dirty="0"/>
              <a:t> </a:t>
            </a:r>
            <a:r>
              <a:rPr lang="hu-HU" baseline="0" dirty="0" err="1"/>
              <a:t>real</a:t>
            </a:r>
            <a:r>
              <a:rPr lang="hu-HU" baseline="0" dirty="0"/>
              <a:t> </a:t>
            </a:r>
            <a:r>
              <a:rPr lang="hu-HU" baseline="0" dirty="0" err="1"/>
              <a:t>plants</a:t>
            </a:r>
            <a:r>
              <a:rPr lang="hu-HU" baseline="0" dirty="0"/>
              <a:t> </a:t>
            </a:r>
            <a:r>
              <a:rPr lang="hu-HU" baseline="0" dirty="0" err="1"/>
              <a:t>can</a:t>
            </a:r>
            <a:r>
              <a:rPr lang="hu-HU" baseline="0" dirty="0"/>
              <a:t>’t </a:t>
            </a:r>
            <a:r>
              <a:rPr lang="hu-HU" baseline="0" dirty="0" err="1"/>
              <a:t>meet</a:t>
            </a:r>
            <a:r>
              <a:rPr lang="hu-HU" baseline="0" dirty="0"/>
              <a:t> </a:t>
            </a:r>
            <a:r>
              <a:rPr lang="hu-HU" baseline="0" dirty="0" err="1"/>
              <a:t>this</a:t>
            </a:r>
            <a:r>
              <a:rPr lang="hu-HU" baseline="0" dirty="0"/>
              <a:t> </a:t>
            </a:r>
            <a:r>
              <a:rPr lang="hu-HU" baseline="0" dirty="0" err="1"/>
              <a:t>requirements</a:t>
            </a:r>
            <a:r>
              <a:rPr lang="hu-HU" baseline="0" dirty="0"/>
              <a:t>. </a:t>
            </a:r>
            <a:r>
              <a:rPr lang="hu-HU" baseline="0" dirty="0" err="1"/>
              <a:t>Thus</a:t>
            </a:r>
            <a:r>
              <a:rPr lang="hu-HU" baseline="0" dirty="0"/>
              <a:t> </a:t>
            </a:r>
            <a:r>
              <a:rPr lang="hu-HU" baseline="0" dirty="0" err="1"/>
              <a:t>some</a:t>
            </a:r>
            <a:r>
              <a:rPr lang="hu-HU" baseline="0" dirty="0"/>
              <a:t> of </a:t>
            </a:r>
            <a:r>
              <a:rPr lang="hu-HU" baseline="0" dirty="0" err="1"/>
              <a:t>the</a:t>
            </a:r>
            <a:r>
              <a:rPr lang="hu-HU" baseline="0" dirty="0"/>
              <a:t> </a:t>
            </a:r>
            <a:r>
              <a:rPr lang="hu-HU" baseline="0" dirty="0" err="1"/>
              <a:t>food</a:t>
            </a:r>
            <a:r>
              <a:rPr lang="hu-HU" baseline="0" dirty="0"/>
              <a:t> </a:t>
            </a:r>
            <a:r>
              <a:rPr lang="hu-HU" baseline="0" dirty="0" err="1"/>
              <a:t>just</a:t>
            </a:r>
            <a:r>
              <a:rPr lang="hu-HU" baseline="0" dirty="0"/>
              <a:t> </a:t>
            </a:r>
            <a:r>
              <a:rPr lang="hu-HU" baseline="0" dirty="0" err="1"/>
              <a:t>land</a:t>
            </a:r>
            <a:r>
              <a:rPr lang="hu-HU" baseline="0" dirty="0"/>
              <a:t> </a:t>
            </a:r>
            <a:r>
              <a:rPr lang="hu-HU" baseline="0" dirty="0" err="1"/>
              <a:t>in</a:t>
            </a:r>
            <a:r>
              <a:rPr lang="hu-HU" baseline="0" dirty="0"/>
              <a:t> </a:t>
            </a:r>
            <a:r>
              <a:rPr lang="hu-HU" baseline="0" dirty="0" err="1"/>
              <a:t>the</a:t>
            </a:r>
            <a:r>
              <a:rPr lang="hu-HU" baseline="0" dirty="0"/>
              <a:t> </a:t>
            </a:r>
            <a:r>
              <a:rPr lang="hu-HU" baseline="0" dirty="0" err="1"/>
              <a:t>bins</a:t>
            </a:r>
            <a:r>
              <a:rPr lang="hu-HU" baseline="0" dirty="0"/>
              <a:t> </a:t>
            </a:r>
            <a:r>
              <a:rPr lang="hu-HU" baseline="0" dirty="0" err="1"/>
              <a:t>just</a:t>
            </a:r>
            <a:r>
              <a:rPr lang="hu-HU" baseline="0" dirty="0"/>
              <a:t> </a:t>
            </a:r>
            <a:r>
              <a:rPr lang="hu-HU" baseline="0" dirty="0" err="1"/>
              <a:t>because</a:t>
            </a:r>
            <a:r>
              <a:rPr lang="hu-HU" baseline="0" dirty="0"/>
              <a:t> </a:t>
            </a:r>
            <a:r>
              <a:rPr lang="hu-HU" baseline="0" dirty="0" err="1"/>
              <a:t>of</a:t>
            </a:r>
            <a:r>
              <a:rPr lang="hu-HU" baseline="0" dirty="0"/>
              <a:t> </a:t>
            </a:r>
            <a:r>
              <a:rPr lang="hu-HU" baseline="0" dirty="0" err="1"/>
              <a:t>aesthetic</a:t>
            </a:r>
            <a:r>
              <a:rPr lang="hu-HU" baseline="0" dirty="0"/>
              <a:t> </a:t>
            </a:r>
            <a:r>
              <a:rPr lang="hu-HU" baseline="0" dirty="0" err="1"/>
              <a:t>matters</a:t>
            </a:r>
            <a:r>
              <a:rPr lang="hu-HU" baseline="0" dirty="0"/>
              <a:t>.</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8</a:t>
            </a:fld>
            <a:endParaRPr lang="hu-HU"/>
          </a:p>
        </p:txBody>
      </p:sp>
    </p:spTree>
    <p:extLst>
      <p:ext uri="{BB962C8B-B14F-4D97-AF65-F5344CB8AC3E}">
        <p14:creationId xmlns:p14="http://schemas.microsoft.com/office/powerpoint/2010/main" val="155491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overall purpose of this graphic is to provide an array of options to prevent food from being wasted and ending up in landfills. The pyramid also shows the preferable options when avoiding food waste; where avoiding the generation of food waste should always be the priority. Nevertheless, feeding people in need and feeding livestock are good alternatives too, but trying to Reduce is still the most desirable one. Unavoidable food waste should be sent to composting, or to produce fertilizer or renewable energy instead of being disposed of in landfills. </a:t>
            </a:r>
            <a:endParaRPr lang="hu-HU" dirty="0"/>
          </a:p>
        </p:txBody>
      </p:sp>
      <p:sp>
        <p:nvSpPr>
          <p:cNvPr id="4" name="Dia számának helye 3"/>
          <p:cNvSpPr>
            <a:spLocks noGrp="1"/>
          </p:cNvSpPr>
          <p:nvPr>
            <p:ph type="sldNum" sz="quarter" idx="10"/>
          </p:nvPr>
        </p:nvSpPr>
        <p:spPr/>
        <p:txBody>
          <a:bodyPr/>
          <a:lstStyle/>
          <a:p>
            <a:fld id="{5485CC18-347C-4012-9DAB-3699DDF95403}" type="slidenum">
              <a:rPr lang="hu-HU" smtClean="0"/>
              <a:t>9</a:t>
            </a:fld>
            <a:endParaRPr lang="hu-HU"/>
          </a:p>
        </p:txBody>
      </p:sp>
    </p:spTree>
    <p:extLst>
      <p:ext uri="{BB962C8B-B14F-4D97-AF65-F5344CB8AC3E}">
        <p14:creationId xmlns:p14="http://schemas.microsoft.com/office/powerpoint/2010/main" val="1554917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380DACAB-11AF-4273-9ACF-E6FEA91FE8F1}" type="datetimeFigureOut">
              <a:rPr lang="hu-HU" smtClean="0"/>
              <a:t>2020. 08. 19.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379631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0DACAB-11AF-4273-9ACF-E6FEA91FE8F1}" type="datetimeFigureOut">
              <a:rPr lang="hu-HU" smtClean="0"/>
              <a:t>2020. 08. 19.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136424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0DACAB-11AF-4273-9ACF-E6FEA91FE8F1}" type="datetimeFigureOut">
              <a:rPr lang="hu-HU" smtClean="0"/>
              <a:t>2020. 08. 19.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74471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0DACAB-11AF-4273-9ACF-E6FEA91FE8F1}" type="datetimeFigureOut">
              <a:rPr lang="hu-HU" smtClean="0"/>
              <a:t>2020. 08. 19.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275184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0DACAB-11AF-4273-9ACF-E6FEA91FE8F1}" type="datetimeFigureOut">
              <a:rPr lang="hu-HU" smtClean="0"/>
              <a:t>2020. 08. 19.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41421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0DACAB-11AF-4273-9ACF-E6FEA91FE8F1}" type="datetimeFigureOut">
              <a:rPr lang="hu-HU" smtClean="0"/>
              <a:t>2020. 08. 19.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135680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0DACAB-11AF-4273-9ACF-E6FEA91FE8F1}" type="datetimeFigureOut">
              <a:rPr lang="hu-HU" smtClean="0"/>
              <a:t>2020. 08. 19.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328158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0DACAB-11AF-4273-9ACF-E6FEA91FE8F1}" type="datetimeFigureOut">
              <a:rPr lang="hu-HU" smtClean="0"/>
              <a:t>2020. 08. 19.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217356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0DACAB-11AF-4273-9ACF-E6FEA91FE8F1}" type="datetimeFigureOut">
              <a:rPr lang="hu-HU" smtClean="0"/>
              <a:t>2020. 08. 19.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172318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380DACAB-11AF-4273-9ACF-E6FEA91FE8F1}" type="datetimeFigureOut">
              <a:rPr lang="hu-HU" smtClean="0"/>
              <a:t>2020. 08. 19.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192090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380DACAB-11AF-4273-9ACF-E6FEA91FE8F1}" type="datetimeFigureOut">
              <a:rPr lang="hu-HU" smtClean="0"/>
              <a:t>2020. 08. 19.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E3D74E1-770A-4DB8-8992-012375E32C3E}" type="slidenum">
              <a:rPr lang="hu-HU" smtClean="0"/>
              <a:t>‹#›</a:t>
            </a:fld>
            <a:endParaRPr lang="hu-HU"/>
          </a:p>
        </p:txBody>
      </p:sp>
    </p:spTree>
    <p:extLst>
      <p:ext uri="{BB962C8B-B14F-4D97-AF65-F5344CB8AC3E}">
        <p14:creationId xmlns:p14="http://schemas.microsoft.com/office/powerpoint/2010/main" val="354873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DACAB-11AF-4273-9ACF-E6FEA91FE8F1}" type="datetimeFigureOut">
              <a:rPr lang="hu-HU" smtClean="0"/>
              <a:t>2020. 08. 19.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D74E1-770A-4DB8-8992-012375E32C3E}" type="slidenum">
              <a:rPr lang="hu-HU" smtClean="0"/>
              <a:t>‹#›</a:t>
            </a:fld>
            <a:endParaRPr lang="hu-HU"/>
          </a:p>
        </p:txBody>
      </p:sp>
    </p:spTree>
    <p:extLst>
      <p:ext uri="{BB962C8B-B14F-4D97-AF65-F5344CB8AC3E}">
        <p14:creationId xmlns:p14="http://schemas.microsoft.com/office/powerpoint/2010/main" val="4239482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4.png"/><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9.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rot="21170363">
            <a:off x="538149" y="1728453"/>
            <a:ext cx="8067703" cy="1470025"/>
          </a:xfrm>
        </p:spPr>
        <p:txBody>
          <a:bodyPr>
            <a:noAutofit/>
          </a:bodyPr>
          <a:lstStyle/>
          <a:p>
            <a:pPr algn="l"/>
            <a:r>
              <a:rPr lang="hu-HU" sz="4800" b="1" dirty="0" err="1">
                <a:solidFill>
                  <a:schemeClr val="bg1"/>
                </a:solidFill>
                <a:latin typeface="Viner Hand ITC" panose="03070502030502020203" pitchFamily="66" charset="0"/>
              </a:rPr>
              <a:t>What</a:t>
            </a:r>
            <a:r>
              <a:rPr lang="hu-HU" sz="4800" b="1" dirty="0">
                <a:solidFill>
                  <a:schemeClr val="bg1"/>
                </a:solidFill>
                <a:latin typeface="Viner Hand ITC" panose="03070502030502020203" pitchFamily="66" charset="0"/>
              </a:rPr>
              <a:t> </a:t>
            </a:r>
            <a:r>
              <a:rPr lang="hu-HU" sz="4800" b="1" dirty="0" err="1">
                <a:solidFill>
                  <a:schemeClr val="bg1"/>
                </a:solidFill>
                <a:latin typeface="Viner Hand ITC" panose="03070502030502020203" pitchFamily="66" charset="0"/>
              </a:rPr>
              <a:t>on</a:t>
            </a:r>
            <a:r>
              <a:rPr lang="hu-HU" sz="4800" b="1" dirty="0">
                <a:solidFill>
                  <a:schemeClr val="bg1"/>
                </a:solidFill>
                <a:latin typeface="Viner Hand ITC" panose="03070502030502020203" pitchFamily="66" charset="0"/>
              </a:rPr>
              <a:t> </a:t>
            </a:r>
            <a:r>
              <a:rPr lang="hu-HU" sz="4800" b="1" dirty="0" err="1">
                <a:solidFill>
                  <a:schemeClr val="bg1"/>
                </a:solidFill>
                <a:latin typeface="Viner Hand ITC" panose="03070502030502020203" pitchFamily="66" charset="0"/>
              </a:rPr>
              <a:t>Earth</a:t>
            </a:r>
            <a:r>
              <a:rPr lang="hu-HU" sz="4800" b="1" dirty="0">
                <a:solidFill>
                  <a:schemeClr val="bg1"/>
                </a:solidFill>
                <a:latin typeface="Viner Hand ITC" panose="03070502030502020203" pitchFamily="66" charset="0"/>
              </a:rPr>
              <a:t> </a:t>
            </a:r>
            <a:br>
              <a:rPr lang="hu-HU" sz="4800" b="1" dirty="0">
                <a:solidFill>
                  <a:schemeClr val="bg1"/>
                </a:solidFill>
                <a:latin typeface="Viner Hand ITC" panose="03070502030502020203" pitchFamily="66" charset="0"/>
              </a:rPr>
            </a:br>
            <a:r>
              <a:rPr lang="hu-HU" sz="4800" b="1" dirty="0">
                <a:solidFill>
                  <a:schemeClr val="bg1"/>
                </a:solidFill>
                <a:latin typeface="Viner Hand ITC" panose="03070502030502020203" pitchFamily="66" charset="0"/>
              </a:rPr>
              <a:t>is </a:t>
            </a:r>
            <a:r>
              <a:rPr lang="hu-HU" sz="4800" b="1" dirty="0" err="1">
                <a:solidFill>
                  <a:schemeClr val="bg1"/>
                </a:solidFill>
                <a:latin typeface="Viner Hand ITC" panose="03070502030502020203" pitchFamily="66" charset="0"/>
              </a:rPr>
              <a:t>Food</a:t>
            </a:r>
            <a:r>
              <a:rPr lang="hu-HU" sz="4800" b="1" dirty="0">
                <a:solidFill>
                  <a:schemeClr val="bg1"/>
                </a:solidFill>
                <a:latin typeface="Viner Hand ITC" panose="03070502030502020203" pitchFamily="66" charset="0"/>
              </a:rPr>
              <a:t> </a:t>
            </a:r>
            <a:r>
              <a:rPr lang="hu-HU" sz="4800" b="1" dirty="0" err="1">
                <a:solidFill>
                  <a:schemeClr val="bg1"/>
                </a:solidFill>
                <a:latin typeface="Viner Hand ITC" panose="03070502030502020203" pitchFamily="66" charset="0"/>
              </a:rPr>
              <a:t>Waste</a:t>
            </a:r>
            <a:r>
              <a:rPr lang="hu-HU" sz="4800" b="1" dirty="0">
                <a:solidFill>
                  <a:schemeClr val="bg1"/>
                </a:solidFill>
                <a:latin typeface="Viner Hand ITC" panose="03070502030502020203" pitchFamily="66" charset="0"/>
              </a:rPr>
              <a:t>?</a:t>
            </a:r>
          </a:p>
        </p:txBody>
      </p:sp>
      <p:sp>
        <p:nvSpPr>
          <p:cNvPr id="4" name="Szövegdoboz 3"/>
          <p:cNvSpPr txBox="1"/>
          <p:nvPr/>
        </p:nvSpPr>
        <p:spPr>
          <a:xfrm>
            <a:off x="129410" y="344407"/>
            <a:ext cx="5616624" cy="584775"/>
          </a:xfrm>
          <a:prstGeom prst="rect">
            <a:avLst/>
          </a:prstGeom>
          <a:noFill/>
        </p:spPr>
        <p:txBody>
          <a:bodyPr wrap="square" rtlCol="0">
            <a:spAutoFit/>
          </a:bodyPr>
          <a:lstStyle/>
          <a:p>
            <a:r>
              <a:rPr lang="hu-HU" sz="3200" dirty="0">
                <a:solidFill>
                  <a:schemeClr val="bg1"/>
                </a:solidFill>
                <a:latin typeface="Viner Hand ITC" panose="03070502030502020203" pitchFamily="66" charset="0"/>
                <a:ea typeface="+mj-ea"/>
                <a:cs typeface="+mj-cs"/>
              </a:rPr>
              <a:t>The            </a:t>
            </a:r>
            <a:r>
              <a:rPr lang="hu-HU" sz="3200" dirty="0" err="1">
                <a:solidFill>
                  <a:schemeClr val="bg1"/>
                </a:solidFill>
                <a:latin typeface="Viner Hand ITC" panose="03070502030502020203" pitchFamily="66" charset="0"/>
                <a:ea typeface="+mj-ea"/>
                <a:cs typeface="+mj-cs"/>
              </a:rPr>
              <a:t>presents</a:t>
            </a:r>
            <a:endParaRPr lang="hu-HU" sz="3200" dirty="0">
              <a:solidFill>
                <a:schemeClr val="bg1"/>
              </a:solidFill>
              <a:latin typeface="Viner Hand ITC" panose="03070502030502020203" pitchFamily="66" charset="0"/>
              <a:ea typeface="+mj-ea"/>
              <a:cs typeface="+mj-cs"/>
            </a:endParaRPr>
          </a:p>
        </p:txBody>
      </p:sp>
      <p:pic>
        <p:nvPicPr>
          <p:cNvPr id="1029" name="Picture 5" descr="C:\Users\120194\Downloads\bigstock-Recycling-Christmas-Tree-16134902.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336" b="93772" l="4297" r="93555">
                        <a14:foregroundMark x1="20996" y1="49913" x2="22461" y2="47491"/>
                        <a14:foregroundMark x1="32910" y1="22145" x2="32910" y2="22145"/>
                        <a14:foregroundMark x1="68457" y1="17820" x2="68457" y2="17820"/>
                        <a14:foregroundMark x1="83105" y1="48702" x2="83105" y2="48702"/>
                        <a14:foregroundMark x1="71973" y1="82093" x2="71973" y2="82093"/>
                        <a14:foregroundMark x1="93555" y1="62284" x2="93555" y2="62284"/>
                        <a14:foregroundMark x1="53125" y1="6055" x2="53125" y2="6055"/>
                        <a14:foregroundMark x1="46191" y1="2336" x2="46191" y2="2336"/>
                        <a14:foregroundMark x1="4297" y1="38841" x2="4297" y2="38841"/>
                        <a14:foregroundMark x1="64941" y1="93772" x2="64941" y2="93772"/>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580112" y="2996952"/>
            <a:ext cx="1778294" cy="1762125"/>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026" name="Picture 2" descr="C:\Users\120194\Pictures\waste-reduc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08" y="42225"/>
            <a:ext cx="869343" cy="118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6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rot="21120675">
            <a:off x="579046" y="2627171"/>
            <a:ext cx="8229600" cy="1143000"/>
          </a:xfrm>
        </p:spPr>
        <p:txBody>
          <a:bodyPr>
            <a:normAutofit/>
          </a:bodyPr>
          <a:lstStyle/>
          <a:p>
            <a:r>
              <a:rPr lang="hu-HU" b="1" dirty="0" err="1">
                <a:solidFill>
                  <a:schemeClr val="bg1"/>
                </a:solidFill>
                <a:latin typeface="Viner Hand ITC" panose="03070502030502020203" pitchFamily="66" charset="0"/>
              </a:rPr>
              <a:t>Enough</a:t>
            </a:r>
            <a:r>
              <a:rPr lang="hu-HU" b="1" dirty="0">
                <a:solidFill>
                  <a:schemeClr val="bg1"/>
                </a:solidFill>
                <a:latin typeface="Viner Hand ITC" panose="03070502030502020203" pitchFamily="66" charset="0"/>
              </a:rPr>
              <a:t> of </a:t>
            </a:r>
            <a:r>
              <a:rPr lang="hu-HU" b="1" dirty="0" err="1">
                <a:solidFill>
                  <a:schemeClr val="bg1"/>
                </a:solidFill>
                <a:latin typeface="Viner Hand ITC" panose="03070502030502020203" pitchFamily="66" charset="0"/>
              </a:rPr>
              <a:t>wasting</a:t>
            </a:r>
            <a:r>
              <a:rPr lang="hu-HU" b="1" dirty="0">
                <a:solidFill>
                  <a:schemeClr val="bg1"/>
                </a:solidFill>
                <a:latin typeface="Viner Hand ITC" panose="03070502030502020203" pitchFamily="66" charset="0"/>
              </a:rPr>
              <a:t> </a:t>
            </a:r>
            <a:r>
              <a:rPr lang="hu-HU" b="1" dirty="0" err="1">
                <a:solidFill>
                  <a:schemeClr val="bg1"/>
                </a:solidFill>
                <a:latin typeface="Viner Hand ITC" panose="03070502030502020203" pitchFamily="66" charset="0"/>
              </a:rPr>
              <a:t>food</a:t>
            </a:r>
            <a:r>
              <a:rPr lang="hu-HU" b="1" dirty="0">
                <a:solidFill>
                  <a:schemeClr val="bg1"/>
                </a:solidFill>
                <a:latin typeface="Viner Hand ITC" panose="03070502030502020203" pitchFamily="66" charset="0"/>
              </a:rPr>
              <a:t>!</a:t>
            </a:r>
          </a:p>
        </p:txBody>
      </p:sp>
      <p:sp>
        <p:nvSpPr>
          <p:cNvPr id="4" name="Szövegdoboz 3"/>
          <p:cNvSpPr txBox="1"/>
          <p:nvPr/>
        </p:nvSpPr>
        <p:spPr>
          <a:xfrm rot="164823">
            <a:off x="3446071" y="4111358"/>
            <a:ext cx="4464496" cy="1200329"/>
          </a:xfrm>
          <a:prstGeom prst="rect">
            <a:avLst/>
          </a:prstGeom>
          <a:noFill/>
        </p:spPr>
        <p:txBody>
          <a:bodyPr wrap="square" rtlCol="0">
            <a:spAutoFit/>
          </a:bodyPr>
          <a:lstStyle/>
          <a:p>
            <a:pPr algn="ctr"/>
            <a:r>
              <a:rPr lang="hu-HU" sz="3600" b="1" dirty="0" err="1">
                <a:solidFill>
                  <a:schemeClr val="bg1"/>
                </a:solidFill>
                <a:latin typeface="Viner Hand ITC" panose="03070502030502020203" pitchFamily="66" charset="0"/>
                <a:ea typeface="+mj-ea"/>
                <a:cs typeface="+mj-cs"/>
              </a:rPr>
              <a:t>Our</a:t>
            </a:r>
            <a:r>
              <a:rPr lang="hu-HU" sz="3600" b="1" dirty="0">
                <a:solidFill>
                  <a:schemeClr val="bg1"/>
                </a:solidFill>
                <a:latin typeface="Viner Hand ITC" panose="03070502030502020203" pitchFamily="66" charset="0"/>
                <a:ea typeface="+mj-ea"/>
                <a:cs typeface="+mj-cs"/>
              </a:rPr>
              <a:t> </a:t>
            </a:r>
            <a:r>
              <a:rPr lang="hu-HU" sz="3600" b="1" dirty="0" err="1">
                <a:solidFill>
                  <a:schemeClr val="bg1"/>
                </a:solidFill>
                <a:latin typeface="Viner Hand ITC" panose="03070502030502020203" pitchFamily="66" charset="0"/>
                <a:ea typeface="+mj-ea"/>
                <a:cs typeface="+mj-cs"/>
              </a:rPr>
              <a:t>choice</a:t>
            </a:r>
            <a:r>
              <a:rPr lang="hu-HU" sz="3600" b="1" dirty="0">
                <a:solidFill>
                  <a:schemeClr val="bg1"/>
                </a:solidFill>
                <a:latin typeface="Viner Hand ITC" panose="03070502030502020203" pitchFamily="66" charset="0"/>
                <a:ea typeface="+mj-ea"/>
                <a:cs typeface="+mj-cs"/>
              </a:rPr>
              <a:t> </a:t>
            </a:r>
            <a:r>
              <a:rPr lang="hu-HU" sz="3600" b="1" dirty="0" err="1">
                <a:solidFill>
                  <a:schemeClr val="bg1"/>
                </a:solidFill>
                <a:latin typeface="Viner Hand ITC" panose="03070502030502020203" pitchFamily="66" charset="0"/>
                <a:ea typeface="+mj-ea"/>
                <a:cs typeface="+mj-cs"/>
              </a:rPr>
              <a:t>only</a:t>
            </a:r>
            <a:r>
              <a:rPr lang="hu-HU" sz="3600" b="1" dirty="0">
                <a:solidFill>
                  <a:schemeClr val="bg1"/>
                </a:solidFill>
                <a:latin typeface="Viner Hand ITC" panose="03070502030502020203" pitchFamily="66" charset="0"/>
                <a:ea typeface="+mj-ea"/>
                <a:cs typeface="+mj-cs"/>
              </a:rPr>
              <a:t> 	</a:t>
            </a:r>
            <a:r>
              <a:rPr lang="hu-HU" sz="3600" b="1" dirty="0" err="1">
                <a:solidFill>
                  <a:schemeClr val="bg1"/>
                </a:solidFill>
                <a:latin typeface="Viner Hand ITC" panose="03070502030502020203" pitchFamily="66" charset="0"/>
                <a:ea typeface="+mj-ea"/>
                <a:cs typeface="+mj-cs"/>
              </a:rPr>
              <a:t>depends</a:t>
            </a:r>
            <a:r>
              <a:rPr lang="hu-HU" sz="3600" b="1" dirty="0">
                <a:solidFill>
                  <a:schemeClr val="bg1"/>
                </a:solidFill>
                <a:latin typeface="Viner Hand ITC" panose="03070502030502020203" pitchFamily="66" charset="0"/>
                <a:ea typeface="+mj-ea"/>
                <a:cs typeface="+mj-cs"/>
              </a:rPr>
              <a:t> </a:t>
            </a:r>
            <a:r>
              <a:rPr lang="hu-HU" sz="3600" b="1" dirty="0" err="1">
                <a:solidFill>
                  <a:schemeClr val="bg1"/>
                </a:solidFill>
                <a:latin typeface="Viner Hand ITC" panose="03070502030502020203" pitchFamily="66" charset="0"/>
                <a:ea typeface="+mj-ea"/>
                <a:cs typeface="+mj-cs"/>
              </a:rPr>
              <a:t>on</a:t>
            </a:r>
            <a:r>
              <a:rPr lang="hu-HU" sz="3600" b="1" dirty="0">
                <a:solidFill>
                  <a:schemeClr val="bg1"/>
                </a:solidFill>
                <a:latin typeface="Viner Hand ITC" panose="03070502030502020203" pitchFamily="66" charset="0"/>
                <a:ea typeface="+mj-ea"/>
                <a:cs typeface="+mj-cs"/>
              </a:rPr>
              <a:t> </a:t>
            </a:r>
            <a:r>
              <a:rPr lang="hu-HU" sz="3600" b="1" dirty="0" err="1">
                <a:solidFill>
                  <a:schemeClr val="bg1"/>
                </a:solidFill>
                <a:latin typeface="Viner Hand ITC" panose="03070502030502020203" pitchFamily="66" charset="0"/>
                <a:ea typeface="+mj-ea"/>
                <a:cs typeface="+mj-cs"/>
              </a:rPr>
              <a:t>us</a:t>
            </a:r>
            <a:r>
              <a:rPr lang="hu-HU" sz="3600" b="1" dirty="0">
                <a:solidFill>
                  <a:schemeClr val="bg1"/>
                </a:solidFill>
                <a:latin typeface="Viner Hand ITC" panose="03070502030502020203" pitchFamily="66" charset="0"/>
                <a:ea typeface="+mj-ea"/>
                <a:cs typeface="+mj-cs"/>
              </a:rPr>
              <a:t>!</a:t>
            </a:r>
          </a:p>
        </p:txBody>
      </p:sp>
      <p:pic>
        <p:nvPicPr>
          <p:cNvPr id="4098" name="Picture 2" descr="P:\OHU\Koordinációs főosztály\Társadalmi kapcsolatok osztály\Weblapok\_Facebook\2014-03\bigstock-Portrait-of-little-european-bo-265727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45495">
            <a:off x="154191" y="125658"/>
            <a:ext cx="3997021" cy="2842932"/>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Kép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55000" r="95000"/>
                    </a14:imgEffect>
                  </a14:imgLayer>
                </a14:imgProps>
              </a:ext>
              <a:ext uri="{28A0092B-C50C-407E-A947-70E740481C1C}">
                <a14:useLocalDpi xmlns:a14="http://schemas.microsoft.com/office/drawing/2010/main" val="0"/>
              </a:ext>
            </a:extLst>
          </a:blip>
          <a:srcRect l="50000"/>
          <a:stretch/>
        </p:blipFill>
        <p:spPr>
          <a:xfrm rot="19473073" flipH="1">
            <a:off x="2090560" y="3645024"/>
            <a:ext cx="1580388" cy="1880616"/>
          </a:xfrm>
          <a:prstGeom prst="rect">
            <a:avLst/>
          </a:prstGeom>
        </p:spPr>
      </p:pic>
    </p:spTree>
    <p:extLst>
      <p:ext uri="{BB962C8B-B14F-4D97-AF65-F5344CB8AC3E}">
        <p14:creationId xmlns:p14="http://schemas.microsoft.com/office/powerpoint/2010/main" val="262309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348880"/>
            <a:ext cx="9396536" cy="2079104"/>
          </a:xfrm>
        </p:spPr>
        <p:txBody>
          <a:bodyPr>
            <a:noAutofit/>
          </a:bodyPr>
          <a:lstStyle/>
          <a:p>
            <a:r>
              <a:rPr lang="hu-HU" dirty="0" err="1">
                <a:solidFill>
                  <a:schemeClr val="bg1"/>
                </a:solidFill>
                <a:latin typeface="Viner Hand ITC" panose="03070502030502020203" pitchFamily="66" charset="0"/>
              </a:rPr>
              <a:t>Take</a:t>
            </a:r>
            <a:r>
              <a:rPr lang="hu-HU" dirty="0">
                <a:solidFill>
                  <a:schemeClr val="bg1"/>
                </a:solidFill>
                <a:latin typeface="Viner Hand ITC" panose="03070502030502020203" pitchFamily="66" charset="0"/>
              </a:rPr>
              <a:t> part </a:t>
            </a:r>
            <a:r>
              <a:rPr lang="hu-HU" dirty="0" err="1">
                <a:solidFill>
                  <a:schemeClr val="bg1"/>
                </a:solidFill>
                <a:latin typeface="Viner Hand ITC" panose="03070502030502020203" pitchFamily="66" charset="0"/>
              </a:rPr>
              <a:t>in</a:t>
            </a:r>
            <a:r>
              <a:rPr lang="hu-HU" dirty="0">
                <a:solidFill>
                  <a:schemeClr val="bg1"/>
                </a:solidFill>
                <a:latin typeface="Viner Hand ITC" panose="03070502030502020203" pitchFamily="66" charset="0"/>
              </a:rPr>
              <a:t> </a:t>
            </a:r>
            <a:br>
              <a:rPr lang="hu-HU" dirty="0">
                <a:solidFill>
                  <a:schemeClr val="bg1"/>
                </a:solidFill>
                <a:latin typeface="Viner Hand ITC" panose="03070502030502020203" pitchFamily="66" charset="0"/>
              </a:rPr>
            </a:br>
            <a:r>
              <a:rPr lang="hu-HU" dirty="0" err="1">
                <a:solidFill>
                  <a:schemeClr val="bg1"/>
                </a:solidFill>
                <a:latin typeface="Viner Hand ITC" panose="03070502030502020203" pitchFamily="66" charset="0"/>
              </a:rPr>
              <a:t>the</a:t>
            </a:r>
            <a:r>
              <a:rPr lang="hu-HU" dirty="0">
                <a:solidFill>
                  <a:schemeClr val="bg1"/>
                </a:solidFill>
                <a:latin typeface="Viner Hand ITC" panose="03070502030502020203" pitchFamily="66" charset="0"/>
              </a:rPr>
              <a:t> European </a:t>
            </a:r>
            <a:r>
              <a:rPr lang="hu-HU" dirty="0" err="1">
                <a:solidFill>
                  <a:schemeClr val="bg1"/>
                </a:solidFill>
                <a:latin typeface="Viner Hand ITC" panose="03070502030502020203" pitchFamily="66" charset="0"/>
              </a:rPr>
              <a:t>Week</a:t>
            </a:r>
            <a:r>
              <a:rPr lang="hu-HU" dirty="0">
                <a:solidFill>
                  <a:schemeClr val="bg1"/>
                </a:solidFill>
                <a:latin typeface="Viner Hand ITC" panose="03070502030502020203" pitchFamily="66" charset="0"/>
              </a:rPr>
              <a:t> </a:t>
            </a:r>
            <a:br>
              <a:rPr lang="hu-HU" dirty="0">
                <a:solidFill>
                  <a:schemeClr val="bg1"/>
                </a:solidFill>
                <a:latin typeface="Viner Hand ITC" panose="03070502030502020203" pitchFamily="66" charset="0"/>
              </a:rPr>
            </a:br>
            <a:r>
              <a:rPr lang="hu-HU" dirty="0" err="1">
                <a:solidFill>
                  <a:schemeClr val="bg1"/>
                </a:solidFill>
                <a:latin typeface="Viner Hand ITC" panose="03070502030502020203" pitchFamily="66" charset="0"/>
              </a:rPr>
              <a:t>for</a:t>
            </a:r>
            <a:r>
              <a:rPr lang="hu-HU" dirty="0">
                <a:solidFill>
                  <a:schemeClr val="bg1"/>
                </a:solidFill>
                <a:latin typeface="Viner Hand ITC" panose="03070502030502020203" pitchFamily="66" charset="0"/>
              </a:rPr>
              <a:t> </a:t>
            </a:r>
            <a:r>
              <a:rPr lang="hu-HU" dirty="0" err="1">
                <a:solidFill>
                  <a:schemeClr val="bg1"/>
                </a:solidFill>
                <a:latin typeface="Viner Hand ITC" panose="03070502030502020203" pitchFamily="66" charset="0"/>
              </a:rPr>
              <a:t>Waste</a:t>
            </a:r>
            <a:r>
              <a:rPr lang="hu-HU" dirty="0">
                <a:solidFill>
                  <a:schemeClr val="bg1"/>
                </a:solidFill>
                <a:latin typeface="Viner Hand ITC" panose="03070502030502020203" pitchFamily="66" charset="0"/>
              </a:rPr>
              <a:t> </a:t>
            </a:r>
            <a:r>
              <a:rPr lang="hu-HU" dirty="0" err="1">
                <a:solidFill>
                  <a:schemeClr val="bg1"/>
                </a:solidFill>
                <a:latin typeface="Viner Hand ITC" panose="03070502030502020203" pitchFamily="66" charset="0"/>
              </a:rPr>
              <a:t>Reduction</a:t>
            </a:r>
            <a:r>
              <a:rPr lang="hu-HU" dirty="0">
                <a:solidFill>
                  <a:schemeClr val="bg1"/>
                </a:solidFill>
                <a:latin typeface="Viner Hand ITC" panose="03070502030502020203" pitchFamily="66" charset="0"/>
              </a:rPr>
              <a:t>! </a:t>
            </a:r>
            <a:endParaRPr lang="hu-HU" b="1" dirty="0">
              <a:solidFill>
                <a:schemeClr val="bg1"/>
              </a:solidFill>
              <a:latin typeface="Viner Hand ITC" panose="03070502030502020203" pitchFamily="66" charset="0"/>
            </a:endParaRPr>
          </a:p>
        </p:txBody>
      </p:sp>
      <p:pic>
        <p:nvPicPr>
          <p:cNvPr id="5123" name="Picture 3" descr="C:\Users\120194\Downloads\ewwr background2.pn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21437773">
            <a:off x="467544" y="332656"/>
            <a:ext cx="2105025" cy="2171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3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u="sng" dirty="0" err="1">
                <a:solidFill>
                  <a:schemeClr val="bg1"/>
                </a:solidFill>
                <a:latin typeface="Viner Hand ITC" panose="03070502030502020203" pitchFamily="66" charset="0"/>
              </a:rPr>
              <a:t>Some</a:t>
            </a:r>
            <a:r>
              <a:rPr lang="hu-HU" b="1" u="sng" dirty="0">
                <a:solidFill>
                  <a:schemeClr val="bg1"/>
                </a:solidFill>
                <a:latin typeface="Viner Hand ITC" panose="03070502030502020203" pitchFamily="66" charset="0"/>
              </a:rPr>
              <a:t> </a:t>
            </a:r>
            <a:r>
              <a:rPr lang="hu-HU" b="1" u="sng" dirty="0" err="1">
                <a:solidFill>
                  <a:schemeClr val="bg1"/>
                </a:solidFill>
                <a:latin typeface="Viner Hand ITC" panose="03070502030502020203" pitchFamily="66" charset="0"/>
              </a:rPr>
              <a:t>useful</a:t>
            </a:r>
            <a:r>
              <a:rPr lang="hu-HU" b="1" u="sng" dirty="0">
                <a:solidFill>
                  <a:schemeClr val="bg1"/>
                </a:solidFill>
                <a:latin typeface="Viner Hand ITC" panose="03070502030502020203" pitchFamily="66" charset="0"/>
              </a:rPr>
              <a:t> </a:t>
            </a:r>
            <a:r>
              <a:rPr lang="hu-HU" b="1" u="sng" dirty="0" err="1">
                <a:solidFill>
                  <a:schemeClr val="bg1"/>
                </a:solidFill>
                <a:latin typeface="Viner Hand ITC" panose="03070502030502020203" pitchFamily="66" charset="0"/>
              </a:rPr>
              <a:t>tips</a:t>
            </a:r>
            <a:endParaRPr lang="hu-HU" b="1" u="sng" dirty="0">
              <a:solidFill>
                <a:schemeClr val="bg1"/>
              </a:solidFill>
              <a:latin typeface="Viner Hand ITC" panose="03070502030502020203" pitchFamily="66" charset="0"/>
            </a:endParaRPr>
          </a:p>
        </p:txBody>
      </p:sp>
      <p:sp>
        <p:nvSpPr>
          <p:cNvPr id="3" name="Tartalom helye 2"/>
          <p:cNvSpPr>
            <a:spLocks noGrp="1"/>
          </p:cNvSpPr>
          <p:nvPr>
            <p:ph idx="1"/>
          </p:nvPr>
        </p:nvSpPr>
        <p:spPr>
          <a:xfrm>
            <a:off x="323528" y="1268760"/>
            <a:ext cx="8229600" cy="4525963"/>
          </a:xfrm>
        </p:spPr>
        <p:txBody>
          <a:bodyPr>
            <a:normAutofit fontScale="92500" lnSpcReduction="20000"/>
          </a:bodyPr>
          <a:lstStyle/>
          <a:p>
            <a:pPr>
              <a:lnSpc>
                <a:spcPct val="150000"/>
              </a:lnSpc>
              <a:spcBef>
                <a:spcPct val="0"/>
              </a:spcBef>
              <a:buFont typeface="Wingdings" panose="05000000000000000000" pitchFamily="2" charset="2"/>
              <a:buChar char="ü"/>
            </a:pPr>
            <a:r>
              <a:rPr lang="hu-HU" dirty="0" err="1">
                <a:solidFill>
                  <a:schemeClr val="bg1"/>
                </a:solidFill>
                <a:latin typeface="Viner Hand ITC" panose="03070502030502020203" pitchFamily="66" charset="0"/>
                <a:ea typeface="+mj-ea"/>
                <a:cs typeface="+mj-cs"/>
              </a:rPr>
              <a:t>Write</a:t>
            </a:r>
            <a:r>
              <a:rPr lang="hu-HU" dirty="0">
                <a:solidFill>
                  <a:schemeClr val="bg1"/>
                </a:solidFill>
                <a:latin typeface="Viner Hand ITC" panose="03070502030502020203" pitchFamily="66" charset="0"/>
                <a:ea typeface="+mj-ea"/>
                <a:cs typeface="+mj-cs"/>
              </a:rPr>
              <a:t> shopping </a:t>
            </a:r>
            <a:r>
              <a:rPr lang="hu-HU" dirty="0" err="1">
                <a:solidFill>
                  <a:schemeClr val="bg1"/>
                </a:solidFill>
                <a:latin typeface="Viner Hand ITC" panose="03070502030502020203" pitchFamily="66" charset="0"/>
                <a:ea typeface="+mj-ea"/>
                <a:cs typeface="+mj-cs"/>
              </a:rPr>
              <a:t>list</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before</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shopping</a:t>
            </a:r>
            <a:r>
              <a:rPr lang="hu-HU" dirty="0">
                <a:solidFill>
                  <a:schemeClr val="bg1"/>
                </a:solidFill>
                <a:latin typeface="Viner Hand ITC" panose="03070502030502020203" pitchFamily="66" charset="0"/>
                <a:ea typeface="+mj-ea"/>
                <a:cs typeface="+mj-cs"/>
              </a:rPr>
              <a:t>!</a:t>
            </a:r>
          </a:p>
          <a:p>
            <a:pPr>
              <a:lnSpc>
                <a:spcPct val="150000"/>
              </a:lnSpc>
              <a:spcBef>
                <a:spcPct val="0"/>
              </a:spcBef>
              <a:buFont typeface="Wingdings" panose="05000000000000000000" pitchFamily="2" charset="2"/>
              <a:buChar char="ü"/>
            </a:pPr>
            <a:r>
              <a:rPr lang="hu-HU" dirty="0" err="1">
                <a:solidFill>
                  <a:schemeClr val="bg1"/>
                </a:solidFill>
                <a:latin typeface="Viner Hand ITC" panose="03070502030502020203" pitchFamily="66" charset="0"/>
                <a:ea typeface="+mj-ea"/>
                <a:cs typeface="+mj-cs"/>
              </a:rPr>
              <a:t>Do</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not</a:t>
            </a:r>
            <a:r>
              <a:rPr lang="hu-HU" dirty="0">
                <a:solidFill>
                  <a:schemeClr val="bg1"/>
                </a:solidFill>
                <a:latin typeface="Viner Hand ITC" panose="03070502030502020203" pitchFamily="66" charset="0"/>
                <a:ea typeface="+mj-ea"/>
                <a:cs typeface="+mj-cs"/>
              </a:rPr>
              <a:t> go </a:t>
            </a:r>
            <a:r>
              <a:rPr lang="hu-HU" dirty="0" err="1">
                <a:solidFill>
                  <a:schemeClr val="bg1"/>
                </a:solidFill>
                <a:latin typeface="Viner Hand ITC" panose="03070502030502020203" pitchFamily="66" charset="0"/>
                <a:ea typeface="+mj-ea"/>
                <a:cs typeface="+mj-cs"/>
              </a:rPr>
              <a:t>for</a:t>
            </a:r>
            <a:r>
              <a:rPr lang="hu-HU" dirty="0">
                <a:solidFill>
                  <a:schemeClr val="bg1"/>
                </a:solidFill>
                <a:latin typeface="Viner Hand ITC" panose="03070502030502020203" pitchFamily="66" charset="0"/>
                <a:ea typeface="+mj-ea"/>
                <a:cs typeface="+mj-cs"/>
              </a:rPr>
              <a:t> a shopping </a:t>
            </a:r>
            <a:r>
              <a:rPr lang="hu-HU" dirty="0" err="1">
                <a:solidFill>
                  <a:schemeClr val="bg1"/>
                </a:solidFill>
                <a:latin typeface="Viner Hand ITC" panose="03070502030502020203" pitchFamily="66" charset="0"/>
                <a:ea typeface="+mj-ea"/>
                <a:cs typeface="+mj-cs"/>
              </a:rPr>
              <a:t>with</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empty</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stomach</a:t>
            </a:r>
            <a:r>
              <a:rPr lang="hu-HU" dirty="0">
                <a:solidFill>
                  <a:schemeClr val="bg1"/>
                </a:solidFill>
                <a:latin typeface="Viner Hand ITC" panose="03070502030502020203" pitchFamily="66" charset="0"/>
                <a:ea typeface="+mj-ea"/>
                <a:cs typeface="+mj-cs"/>
              </a:rPr>
              <a:t>!!</a:t>
            </a:r>
          </a:p>
          <a:p>
            <a:pPr>
              <a:lnSpc>
                <a:spcPct val="150000"/>
              </a:lnSpc>
              <a:spcBef>
                <a:spcPct val="0"/>
              </a:spcBef>
              <a:buFont typeface="Wingdings" panose="05000000000000000000" pitchFamily="2" charset="2"/>
              <a:buChar char="ü"/>
            </a:pPr>
            <a:r>
              <a:rPr lang="hu-HU" dirty="0" err="1">
                <a:solidFill>
                  <a:schemeClr val="bg1"/>
                </a:solidFill>
                <a:latin typeface="Viner Hand ITC" panose="03070502030502020203" pitchFamily="66" charset="0"/>
                <a:ea typeface="+mj-ea"/>
                <a:cs typeface="+mj-cs"/>
              </a:rPr>
              <a:t>Plan</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your</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weekly</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menu</a:t>
            </a:r>
            <a:r>
              <a:rPr lang="hu-HU" dirty="0">
                <a:solidFill>
                  <a:schemeClr val="bg1"/>
                </a:solidFill>
                <a:latin typeface="Viner Hand ITC" panose="03070502030502020203" pitchFamily="66" charset="0"/>
                <a:ea typeface="+mj-ea"/>
                <a:cs typeface="+mj-cs"/>
              </a:rPr>
              <a:t>!</a:t>
            </a:r>
          </a:p>
          <a:p>
            <a:pPr>
              <a:lnSpc>
                <a:spcPct val="150000"/>
              </a:lnSpc>
              <a:spcBef>
                <a:spcPct val="0"/>
              </a:spcBef>
              <a:buFont typeface="Wingdings" panose="05000000000000000000" pitchFamily="2" charset="2"/>
              <a:buChar char="ü"/>
            </a:pPr>
            <a:r>
              <a:rPr lang="hu-HU" dirty="0" err="1">
                <a:solidFill>
                  <a:schemeClr val="bg1"/>
                </a:solidFill>
                <a:latin typeface="Viner Hand ITC" panose="03070502030502020203" pitchFamily="66" charset="0"/>
                <a:ea typeface="+mj-ea"/>
                <a:cs typeface="+mj-cs"/>
              </a:rPr>
              <a:t>Take</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care</a:t>
            </a:r>
            <a:r>
              <a:rPr lang="hu-HU" dirty="0">
                <a:solidFill>
                  <a:schemeClr val="bg1"/>
                </a:solidFill>
                <a:latin typeface="Viner Hand ITC" panose="03070502030502020203" pitchFamily="66" charset="0"/>
                <a:ea typeface="+mj-ea"/>
                <a:cs typeface="+mj-cs"/>
              </a:rPr>
              <a:t> of </a:t>
            </a:r>
            <a:r>
              <a:rPr lang="hu-HU" dirty="0" err="1">
                <a:solidFill>
                  <a:schemeClr val="bg1"/>
                </a:solidFill>
                <a:latin typeface="Viner Hand ITC" panose="03070502030502020203" pitchFamily="66" charset="0"/>
                <a:ea typeface="+mj-ea"/>
                <a:cs typeface="+mj-cs"/>
              </a:rPr>
              <a:t>the</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appropriate</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storage</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of</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food</a:t>
            </a:r>
            <a:r>
              <a:rPr lang="hu-HU" dirty="0">
                <a:solidFill>
                  <a:schemeClr val="bg1"/>
                </a:solidFill>
                <a:latin typeface="Viner Hand ITC" panose="03070502030502020203" pitchFamily="66" charset="0"/>
                <a:ea typeface="+mj-ea"/>
                <a:cs typeface="+mj-cs"/>
              </a:rPr>
              <a:t>!</a:t>
            </a:r>
          </a:p>
          <a:p>
            <a:pPr>
              <a:lnSpc>
                <a:spcPct val="150000"/>
              </a:lnSpc>
              <a:spcBef>
                <a:spcPct val="0"/>
              </a:spcBef>
              <a:buFont typeface="Wingdings" panose="05000000000000000000" pitchFamily="2" charset="2"/>
              <a:buChar char="ü"/>
            </a:pPr>
            <a:r>
              <a:rPr lang="hu-HU" dirty="0" err="1">
                <a:solidFill>
                  <a:schemeClr val="bg1"/>
                </a:solidFill>
                <a:latin typeface="Viner Hand ITC" panose="03070502030502020203" pitchFamily="66" charset="0"/>
                <a:ea typeface="+mj-ea"/>
                <a:cs typeface="+mj-cs"/>
              </a:rPr>
              <a:t>Watch</a:t>
            </a:r>
            <a:r>
              <a:rPr lang="hu-HU" dirty="0">
                <a:solidFill>
                  <a:schemeClr val="bg1"/>
                </a:solidFill>
                <a:latin typeface="Viner Hand ITC" panose="03070502030502020203" pitchFamily="66" charset="0"/>
                <a:ea typeface="+mj-ea"/>
                <a:cs typeface="+mj-cs"/>
              </a:rPr>
              <a:t> out </a:t>
            </a:r>
            <a:r>
              <a:rPr lang="hu-HU" dirty="0" err="1">
                <a:solidFill>
                  <a:schemeClr val="bg1"/>
                </a:solidFill>
                <a:latin typeface="Viner Hand ITC" panose="03070502030502020203" pitchFamily="66" charset="0"/>
                <a:ea typeface="+mj-ea"/>
                <a:cs typeface="+mj-cs"/>
              </a:rPr>
              <a:t>for</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the</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best</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before</a:t>
            </a:r>
            <a:r>
              <a:rPr lang="hu-HU" dirty="0">
                <a:solidFill>
                  <a:schemeClr val="bg1"/>
                </a:solidFill>
                <a:latin typeface="Viner Hand ITC" panose="03070502030502020203" pitchFamily="66" charset="0"/>
                <a:ea typeface="+mj-ea"/>
                <a:cs typeface="+mj-cs"/>
              </a:rPr>
              <a:t> and </a:t>
            </a:r>
            <a:r>
              <a:rPr lang="hu-HU" dirty="0" err="1">
                <a:solidFill>
                  <a:schemeClr val="bg1"/>
                </a:solidFill>
                <a:latin typeface="Viner Hand ITC" panose="03070502030502020203" pitchFamily="66" charset="0"/>
                <a:ea typeface="+mj-ea"/>
                <a:cs typeface="+mj-cs"/>
              </a:rPr>
              <a:t>use-by</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date</a:t>
            </a:r>
            <a:r>
              <a:rPr lang="hu-HU" dirty="0">
                <a:solidFill>
                  <a:schemeClr val="bg1"/>
                </a:solidFill>
                <a:latin typeface="Viner Hand ITC" panose="03070502030502020203" pitchFamily="66" charset="0"/>
                <a:ea typeface="+mj-ea"/>
                <a:cs typeface="+mj-cs"/>
              </a:rPr>
              <a:t> of </a:t>
            </a:r>
            <a:r>
              <a:rPr lang="hu-HU" dirty="0" err="1">
                <a:solidFill>
                  <a:schemeClr val="bg1"/>
                </a:solidFill>
                <a:latin typeface="Viner Hand ITC" panose="03070502030502020203" pitchFamily="66" charset="0"/>
                <a:ea typeface="+mj-ea"/>
                <a:cs typeface="+mj-cs"/>
              </a:rPr>
              <a:t>the</a:t>
            </a:r>
            <a:r>
              <a:rPr lang="hu-HU" dirty="0">
                <a:solidFill>
                  <a:schemeClr val="bg1"/>
                </a:solidFill>
                <a:latin typeface="Viner Hand ITC" panose="03070502030502020203" pitchFamily="66" charset="0"/>
                <a:ea typeface="+mj-ea"/>
                <a:cs typeface="+mj-cs"/>
              </a:rPr>
              <a:t> </a:t>
            </a:r>
            <a:r>
              <a:rPr lang="hu-HU" dirty="0" err="1">
                <a:solidFill>
                  <a:schemeClr val="bg1"/>
                </a:solidFill>
                <a:latin typeface="Viner Hand ITC" panose="03070502030502020203" pitchFamily="66" charset="0"/>
                <a:ea typeface="+mj-ea"/>
                <a:cs typeface="+mj-cs"/>
              </a:rPr>
              <a:t>products</a:t>
            </a:r>
            <a:r>
              <a:rPr lang="hu-HU" dirty="0">
                <a:solidFill>
                  <a:schemeClr val="bg1"/>
                </a:solidFill>
                <a:latin typeface="Viner Hand ITC" panose="03070502030502020203" pitchFamily="66" charset="0"/>
                <a:ea typeface="+mj-ea"/>
                <a:cs typeface="+mj-cs"/>
              </a:rPr>
              <a:t>!</a:t>
            </a:r>
          </a:p>
        </p:txBody>
      </p:sp>
      <p:pic>
        <p:nvPicPr>
          <p:cNvPr id="6148" name="Picture 4" descr="P:\OHU\Koordinációs főosztály\Társadalmi kapcsolatok osztály\Weblapok\_Facebook\2014-03\bigstock-Stale-And-Fresh-Lemon-44926438.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94" b="89914" l="6813" r="95875"/>
                    </a14:imgEffect>
                  </a14:imgLayer>
                </a14:imgProps>
              </a:ext>
              <a:ext uri="{28A0092B-C50C-407E-A947-70E740481C1C}">
                <a14:useLocalDpi xmlns:a14="http://schemas.microsoft.com/office/drawing/2010/main" val="0"/>
              </a:ext>
            </a:extLst>
          </a:blip>
          <a:srcRect/>
          <a:stretch>
            <a:fillRect/>
          </a:stretch>
        </p:blipFill>
        <p:spPr bwMode="auto">
          <a:xfrm>
            <a:off x="3059832" y="5685988"/>
            <a:ext cx="1801110" cy="117201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P:\OHU\EWWR\Emlékeztetők, feljegyzések, jegyzőkönyvek\Képek TCT\10_15\bigstock-watermelon-rind-leftover-isol-2608738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74" b="100000" l="0" r="100000"/>
                    </a14:imgEffect>
                  </a14:imgLayer>
                </a14:imgProps>
              </a:ext>
              <a:ext uri="{28A0092B-C50C-407E-A947-70E740481C1C}">
                <a14:useLocalDpi xmlns:a14="http://schemas.microsoft.com/office/drawing/2010/main" val="0"/>
              </a:ext>
            </a:extLst>
          </a:blip>
          <a:srcRect/>
          <a:stretch>
            <a:fillRect/>
          </a:stretch>
        </p:blipFill>
        <p:spPr bwMode="auto">
          <a:xfrm rot="2105932">
            <a:off x="76057" y="-105818"/>
            <a:ext cx="1907567" cy="13505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OHU\EWWR\Emlékeztetők, feljegyzések, jegyzőkönyvek\Képek TCT\Food waste\bigstock-Black-Overripe-Bananas-On-A-Wh-71143660.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38" b="93258" l="0" r="100000"/>
                    </a14:imgEffect>
                  </a14:imgLayer>
                </a14:imgProps>
              </a:ext>
              <a:ext uri="{28A0092B-C50C-407E-A947-70E740481C1C}">
                <a14:useLocalDpi xmlns:a14="http://schemas.microsoft.com/office/drawing/2010/main" val="0"/>
              </a:ext>
            </a:extLst>
          </a:blip>
          <a:srcRect/>
          <a:stretch>
            <a:fillRect/>
          </a:stretch>
        </p:blipFill>
        <p:spPr bwMode="auto">
          <a:xfrm>
            <a:off x="6830175" y="764704"/>
            <a:ext cx="2072928" cy="138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6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rot="21319047">
            <a:off x="572473" y="4051035"/>
            <a:ext cx="8229600" cy="1143000"/>
          </a:xfrm>
        </p:spPr>
        <p:txBody>
          <a:bodyPr>
            <a:normAutofit/>
          </a:bodyPr>
          <a:lstStyle/>
          <a:p>
            <a:r>
              <a:rPr lang="hu-HU" b="1" dirty="0" err="1">
                <a:solidFill>
                  <a:schemeClr val="bg1"/>
                </a:solidFill>
                <a:latin typeface="Viner Hand ITC" panose="03070502030502020203" pitchFamily="66" charset="0"/>
              </a:rPr>
              <a:t>Thank</a:t>
            </a:r>
            <a:r>
              <a:rPr lang="hu-HU" b="1" dirty="0">
                <a:solidFill>
                  <a:schemeClr val="bg1"/>
                </a:solidFill>
                <a:latin typeface="Viner Hand ITC" panose="03070502030502020203" pitchFamily="66" charset="0"/>
              </a:rPr>
              <a:t> </a:t>
            </a:r>
            <a:r>
              <a:rPr lang="hu-HU" b="1" dirty="0" err="1">
                <a:solidFill>
                  <a:schemeClr val="bg1"/>
                </a:solidFill>
                <a:latin typeface="Viner Hand ITC" panose="03070502030502020203" pitchFamily="66" charset="0"/>
              </a:rPr>
              <a:t>you</a:t>
            </a:r>
            <a:r>
              <a:rPr lang="hu-HU" b="1" dirty="0">
                <a:solidFill>
                  <a:schemeClr val="bg1"/>
                </a:solidFill>
                <a:latin typeface="Viner Hand ITC" panose="03070502030502020203" pitchFamily="66" charset="0"/>
              </a:rPr>
              <a:t> </a:t>
            </a:r>
            <a:r>
              <a:rPr lang="hu-HU" b="1" dirty="0" err="1">
                <a:solidFill>
                  <a:schemeClr val="bg1"/>
                </a:solidFill>
                <a:latin typeface="Viner Hand ITC" panose="03070502030502020203" pitchFamily="66" charset="0"/>
              </a:rPr>
              <a:t>for</a:t>
            </a:r>
            <a:r>
              <a:rPr lang="hu-HU" b="1" dirty="0">
                <a:solidFill>
                  <a:schemeClr val="bg1"/>
                </a:solidFill>
                <a:latin typeface="Viner Hand ITC" panose="03070502030502020203" pitchFamily="66" charset="0"/>
              </a:rPr>
              <a:t> </a:t>
            </a:r>
            <a:r>
              <a:rPr lang="hu-HU" b="1" dirty="0" err="1">
                <a:solidFill>
                  <a:schemeClr val="bg1"/>
                </a:solidFill>
                <a:latin typeface="Viner Hand ITC" panose="03070502030502020203" pitchFamily="66" charset="0"/>
              </a:rPr>
              <a:t>your</a:t>
            </a:r>
            <a:r>
              <a:rPr lang="hu-HU" b="1" dirty="0">
                <a:solidFill>
                  <a:schemeClr val="bg1"/>
                </a:solidFill>
                <a:latin typeface="Viner Hand ITC" panose="03070502030502020203" pitchFamily="66" charset="0"/>
              </a:rPr>
              <a:t> </a:t>
            </a:r>
            <a:r>
              <a:rPr lang="hu-HU" b="1" dirty="0" err="1">
                <a:solidFill>
                  <a:schemeClr val="bg1"/>
                </a:solidFill>
                <a:latin typeface="Viner Hand ITC" panose="03070502030502020203" pitchFamily="66" charset="0"/>
              </a:rPr>
              <a:t>attention</a:t>
            </a:r>
            <a:r>
              <a:rPr lang="hu-HU" b="1" dirty="0">
                <a:solidFill>
                  <a:schemeClr val="bg1"/>
                </a:solidFill>
                <a:latin typeface="Viner Hand ITC" panose="03070502030502020203" pitchFamily="66" charset="0"/>
              </a:rPr>
              <a:t>!</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330"/>
          <a:stretch/>
        </p:blipFill>
        <p:spPr bwMode="auto">
          <a:xfrm rot="21385664">
            <a:off x="2098304" y="1634286"/>
            <a:ext cx="4876800" cy="25012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zövegdoboz 3"/>
          <p:cNvSpPr txBox="1"/>
          <p:nvPr/>
        </p:nvSpPr>
        <p:spPr>
          <a:xfrm rot="21311391">
            <a:off x="1621208" y="772259"/>
            <a:ext cx="5544616" cy="769441"/>
          </a:xfrm>
          <a:prstGeom prst="rect">
            <a:avLst/>
          </a:prstGeom>
          <a:noFill/>
        </p:spPr>
        <p:txBody>
          <a:bodyPr wrap="square" rtlCol="0">
            <a:spAutoFit/>
          </a:bodyPr>
          <a:lstStyle/>
          <a:p>
            <a:pPr algn="ctr">
              <a:spcBef>
                <a:spcPct val="0"/>
              </a:spcBef>
            </a:pPr>
            <a:r>
              <a:rPr lang="hu-HU" sz="4400" b="1" dirty="0" err="1">
                <a:solidFill>
                  <a:schemeClr val="bg1"/>
                </a:solidFill>
                <a:latin typeface="Viner Hand ITC" panose="03070502030502020203" pitchFamily="66" charset="0"/>
                <a:ea typeface="+mj-ea"/>
                <a:cs typeface="+mj-cs"/>
              </a:rPr>
              <a:t>It</a:t>
            </a:r>
            <a:r>
              <a:rPr lang="hu-HU" sz="4400" b="1" dirty="0">
                <a:solidFill>
                  <a:schemeClr val="bg1"/>
                </a:solidFill>
                <a:latin typeface="Viner Hand ITC" panose="03070502030502020203" pitchFamily="66" charset="0"/>
                <a:ea typeface="+mj-ea"/>
                <a:cs typeface="+mj-cs"/>
              </a:rPr>
              <a:t>’s </a:t>
            </a:r>
            <a:r>
              <a:rPr lang="hu-HU" sz="4400" b="1" dirty="0" err="1">
                <a:solidFill>
                  <a:schemeClr val="bg1"/>
                </a:solidFill>
                <a:latin typeface="Viner Hand ITC" panose="03070502030502020203" pitchFamily="66" charset="0"/>
                <a:ea typeface="+mj-ea"/>
                <a:cs typeface="+mj-cs"/>
              </a:rPr>
              <a:t>your</a:t>
            </a:r>
            <a:r>
              <a:rPr lang="hu-HU" sz="4400" b="1" dirty="0">
                <a:solidFill>
                  <a:schemeClr val="bg1"/>
                </a:solidFill>
                <a:latin typeface="Viner Hand ITC" panose="03070502030502020203" pitchFamily="66" charset="0"/>
                <a:ea typeface="+mj-ea"/>
                <a:cs typeface="+mj-cs"/>
              </a:rPr>
              <a:t>  </a:t>
            </a:r>
            <a:r>
              <a:rPr lang="hu-HU" sz="4400" b="1" dirty="0" err="1">
                <a:solidFill>
                  <a:schemeClr val="bg1"/>
                </a:solidFill>
                <a:latin typeface="Viner Hand ITC" panose="03070502030502020203" pitchFamily="66" charset="0"/>
                <a:ea typeface="+mj-ea"/>
                <a:cs typeface="+mj-cs"/>
              </a:rPr>
              <a:t>turn</a:t>
            </a:r>
            <a:r>
              <a:rPr lang="hu-HU" sz="4400" b="1" dirty="0">
                <a:solidFill>
                  <a:schemeClr val="bg1"/>
                </a:solidFill>
                <a:latin typeface="Viner Hand ITC" panose="03070502030502020203" pitchFamily="66" charset="0"/>
                <a:ea typeface="+mj-ea"/>
                <a:cs typeface="+mj-cs"/>
              </a:rPr>
              <a:t>!</a:t>
            </a:r>
          </a:p>
        </p:txBody>
      </p:sp>
      <p:pic>
        <p:nvPicPr>
          <p:cNvPr id="5"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0" y="5937147"/>
            <a:ext cx="3875405" cy="683895"/>
          </a:xfrm>
          <a:prstGeom prst="rect">
            <a:avLst/>
          </a:prstGeom>
          <a:noFill/>
          <a:ln>
            <a:noFill/>
          </a:ln>
        </p:spPr>
      </p:pic>
      <p:pic>
        <p:nvPicPr>
          <p:cNvPr id="6" name="Picture 14" descr="Life+ logo_with text.jpg"/>
          <p:cNvPicPr>
            <a:picLocks noChangeAspect="1"/>
          </p:cNvPicPr>
          <p:nvPr/>
        </p:nvPicPr>
        <p:blipFill>
          <a:blip r:embed="rId4" cstate="print"/>
          <a:stretch>
            <a:fillRect/>
          </a:stretch>
        </p:blipFill>
        <p:spPr>
          <a:xfrm>
            <a:off x="4067872" y="5937147"/>
            <a:ext cx="761826" cy="701647"/>
          </a:xfrm>
          <a:prstGeom prst="rect">
            <a:avLst/>
          </a:prstGeom>
        </p:spPr>
      </p:pic>
      <p:pic>
        <p:nvPicPr>
          <p:cNvPr id="7" name="Picture 2" descr="C:\Users\120194\Pictures\waste-reduc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5668863"/>
            <a:ext cx="869343" cy="118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8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rot="21277684">
            <a:off x="417471" y="544324"/>
            <a:ext cx="7416824" cy="584775"/>
          </a:xfrm>
          <a:prstGeom prst="rect">
            <a:avLst/>
          </a:prstGeom>
          <a:noFill/>
        </p:spPr>
        <p:txBody>
          <a:bodyPr wrap="square" rtlCol="0">
            <a:spAutoFit/>
          </a:bodyPr>
          <a:lstStyle/>
          <a:p>
            <a:pPr algn="ctr">
              <a:spcBef>
                <a:spcPct val="0"/>
              </a:spcBef>
            </a:pPr>
            <a:r>
              <a:rPr lang="hu-HU" sz="3200" dirty="0" err="1">
                <a:solidFill>
                  <a:schemeClr val="bg1"/>
                </a:solidFill>
                <a:latin typeface="Viner Hand ITC" panose="03070502030502020203" pitchFamily="66" charset="0"/>
                <a:ea typeface="+mj-ea"/>
                <a:cs typeface="+mj-cs"/>
              </a:rPr>
              <a:t>Our</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society</a:t>
            </a:r>
            <a:r>
              <a:rPr lang="hu-HU" sz="3200" dirty="0">
                <a:solidFill>
                  <a:schemeClr val="bg1"/>
                </a:solidFill>
                <a:latin typeface="Viner Hand ITC" panose="03070502030502020203" pitchFamily="66" charset="0"/>
                <a:ea typeface="+mj-ea"/>
                <a:cs typeface="+mj-cs"/>
              </a:rPr>
              <a:t> is </a:t>
            </a:r>
            <a:r>
              <a:rPr lang="hu-HU" sz="3200" dirty="0" err="1">
                <a:solidFill>
                  <a:schemeClr val="bg1"/>
                </a:solidFill>
                <a:latin typeface="Viner Hand ITC" panose="03070502030502020203" pitchFamily="66" charset="0"/>
                <a:ea typeface="+mj-ea"/>
                <a:cs typeface="+mj-cs"/>
              </a:rPr>
              <a:t>thriftless</a:t>
            </a:r>
            <a:endParaRPr lang="hu-HU" sz="3200" dirty="0">
              <a:solidFill>
                <a:schemeClr val="bg1"/>
              </a:solidFill>
              <a:latin typeface="Viner Hand ITC" panose="03070502030502020203" pitchFamily="66" charset="0"/>
              <a:ea typeface="+mj-ea"/>
              <a:cs typeface="+mj-cs"/>
            </a:endParaRPr>
          </a:p>
        </p:txBody>
      </p:sp>
      <p:sp>
        <p:nvSpPr>
          <p:cNvPr id="5" name="Szövegdoboz 4"/>
          <p:cNvSpPr txBox="1"/>
          <p:nvPr/>
        </p:nvSpPr>
        <p:spPr>
          <a:xfrm>
            <a:off x="2843808" y="4478897"/>
            <a:ext cx="4320480" cy="1077218"/>
          </a:xfrm>
          <a:prstGeom prst="rect">
            <a:avLst/>
          </a:prstGeom>
          <a:noFill/>
        </p:spPr>
        <p:txBody>
          <a:bodyPr wrap="square" rtlCol="0">
            <a:spAutoFit/>
          </a:bodyPr>
          <a:lstStyle/>
          <a:p>
            <a:r>
              <a:rPr lang="hu-HU" sz="3200" dirty="0" err="1">
                <a:solidFill>
                  <a:schemeClr val="bg1"/>
                </a:solidFill>
                <a:latin typeface="Viner Hand ITC" panose="03070502030502020203" pitchFamily="66" charset="0"/>
              </a:rPr>
              <a:t>Enormous</a:t>
            </a:r>
            <a:r>
              <a:rPr lang="hu-HU" sz="3200" dirty="0">
                <a:solidFill>
                  <a:schemeClr val="bg1"/>
                </a:solidFill>
                <a:latin typeface="Viner Hand ITC" panose="03070502030502020203" pitchFamily="66" charset="0"/>
              </a:rPr>
              <a:t> </a:t>
            </a:r>
            <a:r>
              <a:rPr lang="hu-HU" sz="3200" dirty="0" err="1">
                <a:solidFill>
                  <a:schemeClr val="bg1"/>
                </a:solidFill>
                <a:latin typeface="Viner Hand ITC" panose="03070502030502020203" pitchFamily="66" charset="0"/>
              </a:rPr>
              <a:t>amount</a:t>
            </a:r>
            <a:r>
              <a:rPr lang="hu-HU" sz="3200" dirty="0">
                <a:solidFill>
                  <a:schemeClr val="bg1"/>
                </a:solidFill>
                <a:latin typeface="Viner Hand ITC" panose="03070502030502020203" pitchFamily="66" charset="0"/>
              </a:rPr>
              <a:t> of </a:t>
            </a:r>
            <a:r>
              <a:rPr lang="hu-HU" sz="3200" dirty="0" err="1">
                <a:solidFill>
                  <a:schemeClr val="bg1"/>
                </a:solidFill>
                <a:latin typeface="Viner Hand ITC" panose="03070502030502020203" pitchFamily="66" charset="0"/>
              </a:rPr>
              <a:t>waste</a:t>
            </a:r>
            <a:r>
              <a:rPr lang="hu-HU" sz="3200" dirty="0">
                <a:solidFill>
                  <a:schemeClr val="bg1"/>
                </a:solidFill>
                <a:latin typeface="Viner Hand ITC" panose="03070502030502020203" pitchFamily="66" charset="0"/>
              </a:rPr>
              <a:t> is </a:t>
            </a:r>
            <a:r>
              <a:rPr lang="hu-HU" sz="3200" dirty="0" err="1">
                <a:solidFill>
                  <a:schemeClr val="bg1"/>
                </a:solidFill>
                <a:latin typeface="Viner Hand ITC" panose="03070502030502020203" pitchFamily="66" charset="0"/>
              </a:rPr>
              <a:t>generated</a:t>
            </a:r>
            <a:endParaRPr lang="hu-HU" sz="3200" dirty="0"/>
          </a:p>
        </p:txBody>
      </p:sp>
      <p:sp>
        <p:nvSpPr>
          <p:cNvPr id="6" name="Szövegdoboz 5"/>
          <p:cNvSpPr txBox="1"/>
          <p:nvPr/>
        </p:nvSpPr>
        <p:spPr>
          <a:xfrm rot="179127">
            <a:off x="3588715" y="2043314"/>
            <a:ext cx="4752528" cy="1569660"/>
          </a:xfrm>
          <a:prstGeom prst="rect">
            <a:avLst/>
          </a:prstGeom>
          <a:noFill/>
        </p:spPr>
        <p:txBody>
          <a:bodyPr wrap="square" rtlCol="0">
            <a:spAutoFit/>
          </a:bodyPr>
          <a:lstStyle/>
          <a:p>
            <a:r>
              <a:rPr lang="hu-HU" sz="3200" dirty="0" err="1">
                <a:solidFill>
                  <a:schemeClr val="bg1"/>
                </a:solidFill>
                <a:latin typeface="Viner Hand ITC" panose="03070502030502020203" pitchFamily="66" charset="0"/>
              </a:rPr>
              <a:t>We</a:t>
            </a:r>
            <a:r>
              <a:rPr lang="hu-HU" sz="3200" dirty="0">
                <a:solidFill>
                  <a:schemeClr val="bg1"/>
                </a:solidFill>
                <a:latin typeface="Viner Hand ITC" panose="03070502030502020203" pitchFamily="66" charset="0"/>
              </a:rPr>
              <a:t> </a:t>
            </a:r>
            <a:r>
              <a:rPr lang="hu-HU" sz="3200" dirty="0" err="1">
                <a:solidFill>
                  <a:schemeClr val="bg1"/>
                </a:solidFill>
                <a:latin typeface="Viner Hand ITC" panose="03070502030502020203" pitchFamily="66" charset="0"/>
              </a:rPr>
              <a:t>consume</a:t>
            </a:r>
            <a:r>
              <a:rPr lang="hu-HU" sz="3200" dirty="0">
                <a:solidFill>
                  <a:schemeClr val="bg1"/>
                </a:solidFill>
                <a:latin typeface="Viner Hand ITC" panose="03070502030502020203" pitchFamily="66" charset="0"/>
              </a:rPr>
              <a:t> more and more and </a:t>
            </a:r>
            <a:r>
              <a:rPr lang="hu-HU" sz="3200" dirty="0" err="1">
                <a:solidFill>
                  <a:schemeClr val="bg1"/>
                </a:solidFill>
                <a:latin typeface="Viner Hand ITC" panose="03070502030502020203" pitchFamily="66" charset="0"/>
              </a:rPr>
              <a:t>we</a:t>
            </a:r>
            <a:r>
              <a:rPr lang="hu-HU" sz="3200" dirty="0">
                <a:solidFill>
                  <a:schemeClr val="bg1"/>
                </a:solidFill>
                <a:latin typeface="Viner Hand ITC" panose="03070502030502020203" pitchFamily="66" charset="0"/>
              </a:rPr>
              <a:t> </a:t>
            </a:r>
            <a:r>
              <a:rPr lang="hu-HU" sz="3200" dirty="0" err="1">
                <a:solidFill>
                  <a:schemeClr val="bg1"/>
                </a:solidFill>
                <a:latin typeface="Viner Hand ITC" panose="03070502030502020203" pitchFamily="66" charset="0"/>
              </a:rPr>
              <a:t>buy</a:t>
            </a:r>
            <a:r>
              <a:rPr lang="hu-HU" sz="3200" dirty="0">
                <a:solidFill>
                  <a:schemeClr val="bg1"/>
                </a:solidFill>
                <a:latin typeface="Viner Hand ITC" panose="03070502030502020203" pitchFamily="66" charset="0"/>
              </a:rPr>
              <a:t> </a:t>
            </a:r>
            <a:r>
              <a:rPr lang="hu-HU" sz="3200" dirty="0" err="1">
                <a:solidFill>
                  <a:schemeClr val="bg1"/>
                </a:solidFill>
                <a:latin typeface="Viner Hand ITC" panose="03070502030502020203" pitchFamily="66" charset="0"/>
              </a:rPr>
              <a:t>even</a:t>
            </a:r>
            <a:r>
              <a:rPr lang="hu-HU" sz="3200" dirty="0">
                <a:solidFill>
                  <a:schemeClr val="bg1"/>
                </a:solidFill>
                <a:latin typeface="Viner Hand ITC" panose="03070502030502020203" pitchFamily="66" charset="0"/>
              </a:rPr>
              <a:t> more </a:t>
            </a:r>
            <a:r>
              <a:rPr lang="hu-HU" sz="3200" dirty="0" err="1">
                <a:solidFill>
                  <a:schemeClr val="bg1"/>
                </a:solidFill>
                <a:latin typeface="Viner Hand ITC" panose="03070502030502020203" pitchFamily="66" charset="0"/>
              </a:rPr>
              <a:t>food</a:t>
            </a:r>
            <a:endParaRPr lang="hu-HU" sz="3200" dirty="0"/>
          </a:p>
        </p:txBody>
      </p:sp>
      <p:pic>
        <p:nvPicPr>
          <p:cNvPr id="8" name="Kép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55000" r="95000"/>
                    </a14:imgEffect>
                  </a14:imgLayer>
                </a14:imgProps>
              </a:ext>
              <a:ext uri="{28A0092B-C50C-407E-A947-70E740481C1C}">
                <a14:useLocalDpi xmlns:a14="http://schemas.microsoft.com/office/drawing/2010/main" val="0"/>
              </a:ext>
            </a:extLst>
          </a:blip>
          <a:srcRect l="50000"/>
          <a:stretch/>
        </p:blipFill>
        <p:spPr>
          <a:xfrm>
            <a:off x="5911230" y="588515"/>
            <a:ext cx="1580388" cy="1880616"/>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99397">
            <a:off x="3132277" y="2838927"/>
            <a:ext cx="201136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P:\OHU\EWWR\Emlékeztetők, feljegyzések, jegyzőkönyvek\Képek TCT\Food waste\bigstock-Bin-And-Lid-Full-Of-Fruit-And--410504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016" y="2239390"/>
            <a:ext cx="2017209" cy="3024337"/>
          </a:xfrm>
          <a:prstGeom prst="roundRect">
            <a:avLst>
              <a:gd name="adj" fmla="val 25176"/>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rot="21366680">
            <a:off x="240897" y="249122"/>
            <a:ext cx="7416824" cy="2062103"/>
          </a:xfrm>
          <a:prstGeom prst="rect">
            <a:avLst/>
          </a:prstGeom>
          <a:noFill/>
        </p:spPr>
        <p:txBody>
          <a:bodyPr wrap="square" rtlCol="0">
            <a:spAutoFit/>
          </a:bodyPr>
          <a:lstStyle/>
          <a:p>
            <a:pPr>
              <a:spcBef>
                <a:spcPct val="0"/>
              </a:spcBef>
            </a:pPr>
            <a:r>
              <a:rPr lang="hu-HU" sz="3200" dirty="0">
                <a:solidFill>
                  <a:schemeClr val="bg1"/>
                </a:solidFill>
                <a:latin typeface="Viner Hand ITC" panose="03070502030502020203" pitchFamily="66" charset="0"/>
                <a:ea typeface="+mj-ea"/>
                <a:cs typeface="+mj-cs"/>
              </a:rPr>
              <a:t>Every year</a:t>
            </a:r>
            <a:r>
              <a:rPr lang="hu-HU" sz="3200" b="1" dirty="0">
                <a:solidFill>
                  <a:schemeClr val="bg1"/>
                </a:solidFill>
                <a:latin typeface="Viner Hand ITC" panose="03070502030502020203" pitchFamily="66" charset="0"/>
                <a:ea typeface="+mj-ea"/>
                <a:cs typeface="+mj-cs"/>
              </a:rPr>
              <a:t> </a:t>
            </a:r>
            <a:br>
              <a:rPr lang="hu-HU" sz="3200" b="1" dirty="0">
                <a:solidFill>
                  <a:schemeClr val="bg1"/>
                </a:solidFill>
                <a:latin typeface="Viner Hand ITC" panose="03070502030502020203" pitchFamily="66" charset="0"/>
                <a:ea typeface="+mj-ea"/>
                <a:cs typeface="+mj-cs"/>
              </a:rPr>
            </a:br>
            <a:r>
              <a:rPr lang="hu-HU" sz="3200" b="1" dirty="0">
                <a:solidFill>
                  <a:schemeClr val="bg1"/>
                </a:solidFill>
                <a:latin typeface="Viner Hand ITC" panose="03070502030502020203" pitchFamily="66" charset="0"/>
                <a:ea typeface="+mj-ea"/>
                <a:cs typeface="+mj-cs"/>
              </a:rPr>
              <a:t>	</a:t>
            </a:r>
            <a:r>
              <a:rPr lang="hu-HU" sz="3200" b="1" u="sng" dirty="0">
                <a:solidFill>
                  <a:schemeClr val="bg1"/>
                </a:solidFill>
                <a:latin typeface="Viner Hand ITC" panose="03070502030502020203" pitchFamily="66" charset="0"/>
                <a:ea typeface="+mj-ea"/>
                <a:cs typeface="+mj-cs"/>
              </a:rPr>
              <a:t>89 000 000 ton</a:t>
            </a:r>
            <a:r>
              <a:rPr lang="en-US" sz="3200" b="1" u="sng" dirty="0">
                <a:solidFill>
                  <a:schemeClr val="bg1"/>
                </a:solidFill>
                <a:latin typeface="Viner Hand ITC" panose="03070502030502020203" pitchFamily="66" charset="0"/>
                <a:ea typeface="+mj-ea"/>
                <a:cs typeface="+mj-cs"/>
              </a:rPr>
              <a:t>ne</a:t>
            </a:r>
            <a:r>
              <a:rPr lang="hu-HU" sz="3200" b="1" u="sng" dirty="0">
                <a:solidFill>
                  <a:schemeClr val="bg1"/>
                </a:solidFill>
                <a:latin typeface="Viner Hand ITC" panose="03070502030502020203" pitchFamily="66" charset="0"/>
                <a:ea typeface="+mj-ea"/>
                <a:cs typeface="+mj-cs"/>
              </a:rPr>
              <a:t>s </a:t>
            </a:r>
            <a:br>
              <a:rPr lang="hu-HU" sz="3200" b="1" u="sng" dirty="0">
                <a:solidFill>
                  <a:schemeClr val="bg1"/>
                </a:solidFill>
                <a:latin typeface="Viner Hand ITC" panose="03070502030502020203" pitchFamily="66" charset="0"/>
                <a:ea typeface="+mj-ea"/>
                <a:cs typeface="+mj-cs"/>
              </a:rPr>
            </a:br>
            <a:r>
              <a:rPr lang="hu-HU" sz="3200" b="1" dirty="0">
                <a:solidFill>
                  <a:schemeClr val="bg1"/>
                </a:solidFill>
                <a:latin typeface="Viner Hand ITC" panose="03070502030502020203" pitchFamily="66" charset="0"/>
                <a:ea typeface="+mj-ea"/>
                <a:cs typeface="+mj-cs"/>
              </a:rPr>
              <a:t>		of food become </a:t>
            </a:r>
            <a:r>
              <a:rPr lang="hu-HU" sz="3200" dirty="0">
                <a:solidFill>
                  <a:schemeClr val="bg1"/>
                </a:solidFill>
                <a:latin typeface="Viner Hand ITC" panose="03070502030502020203" pitchFamily="66" charset="0"/>
                <a:ea typeface="+mj-ea"/>
                <a:cs typeface="+mj-cs"/>
              </a:rPr>
              <a:t>waste  				in Europe.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2961">
            <a:off x="2887083" y="2066148"/>
            <a:ext cx="201136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P:\OHU\EWWR\Emlékeztetők, feljegyzések, jegyzőkönyvek\Képek TCT\Food waste\bigstock-Holiday-Trash-23944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5433">
            <a:off x="6150054" y="1206550"/>
            <a:ext cx="2808313" cy="1879522"/>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P:\OHU\EWWR\Emlékeztetők, feljegyzések, jegyzőkönyvek\Képek TCT\Food waste\bigstock-Dirty-Plate-With-Bones-After-D-5547555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24"/>
          <a:stretch/>
        </p:blipFill>
        <p:spPr bwMode="auto">
          <a:xfrm rot="159329">
            <a:off x="300058" y="2188236"/>
            <a:ext cx="2432857" cy="1821689"/>
          </a:xfrm>
          <a:prstGeom prst="round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24795">
            <a:off x="716603" y="4071975"/>
            <a:ext cx="676875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88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431704" y="116632"/>
            <a:ext cx="5688632" cy="1077218"/>
          </a:xfrm>
          <a:prstGeom prst="rect">
            <a:avLst/>
          </a:prstGeom>
          <a:noFill/>
        </p:spPr>
        <p:txBody>
          <a:bodyPr wrap="square" rtlCol="0">
            <a:spAutoFit/>
          </a:bodyPr>
          <a:lstStyle/>
          <a:p>
            <a:pPr algn="r"/>
            <a:r>
              <a:rPr lang="hu-HU" sz="3200" dirty="0" err="1">
                <a:solidFill>
                  <a:schemeClr val="bg1"/>
                </a:solidFill>
                <a:latin typeface="Viner Hand ITC" panose="03070502030502020203" pitchFamily="66" charset="0"/>
                <a:ea typeface="+mj-ea"/>
                <a:cs typeface="+mj-cs"/>
              </a:rPr>
              <a:t>Where</a:t>
            </a:r>
            <a:r>
              <a:rPr lang="hu-HU" sz="3200" dirty="0">
                <a:solidFill>
                  <a:schemeClr val="bg1"/>
                </a:solidFill>
                <a:latin typeface="Viner Hand ITC" panose="03070502030502020203" pitchFamily="66" charset="0"/>
                <a:ea typeface="+mj-ea"/>
                <a:cs typeface="+mj-cs"/>
              </a:rPr>
              <a:t> and </a:t>
            </a:r>
            <a:r>
              <a:rPr lang="hu-HU" sz="3200" dirty="0" err="1">
                <a:solidFill>
                  <a:schemeClr val="bg1"/>
                </a:solidFill>
                <a:latin typeface="Viner Hand ITC" panose="03070502030502020203" pitchFamily="66" charset="0"/>
                <a:ea typeface="+mj-ea"/>
                <a:cs typeface="+mj-cs"/>
              </a:rPr>
              <a:t>why</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does</a:t>
            </a:r>
            <a:r>
              <a:rPr lang="hu-HU" sz="3200" dirty="0">
                <a:solidFill>
                  <a:schemeClr val="bg1"/>
                </a:solidFill>
                <a:latin typeface="Viner Hand ITC" panose="03070502030502020203" pitchFamily="66" charset="0"/>
                <a:ea typeface="+mj-ea"/>
                <a:cs typeface="+mj-cs"/>
              </a:rPr>
              <a:t>	 </a:t>
            </a:r>
            <a:br>
              <a:rPr lang="hu-HU" sz="3200" dirty="0">
                <a:solidFill>
                  <a:schemeClr val="bg1"/>
                </a:solidFill>
                <a:latin typeface="Viner Hand ITC" panose="03070502030502020203" pitchFamily="66" charset="0"/>
                <a:ea typeface="+mj-ea"/>
                <a:cs typeface="+mj-cs"/>
              </a:rPr>
            </a:br>
            <a:r>
              <a:rPr lang="hu-HU" sz="3200" dirty="0" err="1">
                <a:solidFill>
                  <a:schemeClr val="bg1"/>
                </a:solidFill>
                <a:latin typeface="Viner Hand ITC" panose="03070502030502020203" pitchFamily="66" charset="0"/>
                <a:ea typeface="+mj-ea"/>
                <a:cs typeface="+mj-cs"/>
              </a:rPr>
              <a:t>food</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waste</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generate</a:t>
            </a:r>
            <a:r>
              <a:rPr lang="hu-HU" sz="3200" dirty="0">
                <a:solidFill>
                  <a:schemeClr val="bg1"/>
                </a:solidFill>
                <a:latin typeface="Viner Hand ITC" panose="03070502030502020203" pitchFamily="66" charset="0"/>
                <a:ea typeface="+mj-ea"/>
                <a:cs typeface="+mj-cs"/>
              </a:rPr>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833" y="1098773"/>
            <a:ext cx="60864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74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96552" y="7"/>
            <a:ext cx="7956884" cy="584775"/>
          </a:xfrm>
          <a:prstGeom prst="rect">
            <a:avLst/>
          </a:prstGeom>
          <a:noFill/>
        </p:spPr>
        <p:txBody>
          <a:bodyPr wrap="square" rtlCol="0">
            <a:spAutoFit/>
          </a:bodyPr>
          <a:lstStyle/>
          <a:p>
            <a:pPr algn="r"/>
            <a:r>
              <a:rPr lang="hu-HU" sz="3200" dirty="0" err="1">
                <a:solidFill>
                  <a:schemeClr val="bg1"/>
                </a:solidFill>
                <a:latin typeface="Viner Hand ITC" panose="03070502030502020203" pitchFamily="66" charset="0"/>
                <a:ea typeface="+mj-ea"/>
                <a:cs typeface="+mj-cs"/>
              </a:rPr>
              <a:t>How</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does</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food</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industry</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impact</a:t>
            </a:r>
            <a:endParaRPr lang="hu-HU" sz="3200" dirty="0">
              <a:solidFill>
                <a:schemeClr val="bg1"/>
              </a:solidFill>
              <a:latin typeface="Viner Hand ITC" panose="03070502030502020203" pitchFamily="66" charset="0"/>
              <a:ea typeface="+mj-ea"/>
              <a:cs typeface="+mj-cs"/>
            </a:endParaRPr>
          </a:p>
        </p:txBody>
      </p:sp>
      <p:sp>
        <p:nvSpPr>
          <p:cNvPr id="3" name="Szövegdoboz 2"/>
          <p:cNvSpPr txBox="1"/>
          <p:nvPr/>
        </p:nvSpPr>
        <p:spPr>
          <a:xfrm rot="5400000">
            <a:off x="4919312" y="2952249"/>
            <a:ext cx="5580112" cy="584775"/>
          </a:xfrm>
          <a:prstGeom prst="rect">
            <a:avLst/>
          </a:prstGeom>
          <a:noFill/>
        </p:spPr>
        <p:txBody>
          <a:bodyPr wrap="square" rtlCol="0">
            <a:spAutoFit/>
          </a:bodyPr>
          <a:lstStyle/>
          <a:p>
            <a:r>
              <a:rPr lang="hu-HU" sz="3200" dirty="0" err="1">
                <a:solidFill>
                  <a:schemeClr val="bg1"/>
                </a:solidFill>
                <a:latin typeface="Viner Hand ITC" panose="03070502030502020203" pitchFamily="66" charset="0"/>
              </a:rPr>
              <a:t>the</a:t>
            </a:r>
            <a:r>
              <a:rPr lang="hu-HU" sz="3200" dirty="0">
                <a:solidFill>
                  <a:schemeClr val="bg1"/>
                </a:solidFill>
                <a:latin typeface="Viner Hand ITC" panose="03070502030502020203" pitchFamily="66" charset="0"/>
              </a:rPr>
              <a:t> </a:t>
            </a:r>
            <a:r>
              <a:rPr lang="hu-HU" sz="3200" dirty="0" err="1">
                <a:solidFill>
                  <a:schemeClr val="bg1"/>
                </a:solidFill>
                <a:latin typeface="Viner Hand ITC" panose="03070502030502020203" pitchFamily="66" charset="0"/>
              </a:rPr>
              <a:t>environment</a:t>
            </a:r>
            <a:r>
              <a:rPr lang="hu-HU" sz="3200" dirty="0">
                <a:solidFill>
                  <a:schemeClr val="bg1"/>
                </a:solidFill>
                <a:latin typeface="Viner Hand ITC" panose="03070502030502020203" pitchFamily="66" charset="0"/>
              </a:rPr>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707" b="20158"/>
          <a:stretch/>
        </p:blipFill>
        <p:spPr bwMode="auto">
          <a:xfrm>
            <a:off x="611560" y="692696"/>
            <a:ext cx="6552728" cy="594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40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275856" y="1046346"/>
            <a:ext cx="5220073" cy="1077218"/>
          </a:xfrm>
          <a:prstGeom prst="rect">
            <a:avLst/>
          </a:prstGeom>
          <a:noFill/>
        </p:spPr>
        <p:txBody>
          <a:bodyPr wrap="square" rtlCol="0">
            <a:spAutoFit/>
          </a:bodyPr>
          <a:lstStyle/>
          <a:p>
            <a:pPr algn="ctr"/>
            <a:r>
              <a:rPr lang="hu-HU" sz="3200" b="1" u="sng" dirty="0">
                <a:solidFill>
                  <a:schemeClr val="bg1"/>
                </a:solidFill>
                <a:latin typeface="Viner Hand ITC" panose="03070502030502020203" pitchFamily="66" charset="0"/>
                <a:ea typeface="+mj-ea"/>
                <a:cs typeface="+mj-cs"/>
              </a:rPr>
              <a:t>20-30% of </a:t>
            </a:r>
          </a:p>
          <a:p>
            <a:pPr algn="ctr"/>
            <a:r>
              <a:rPr lang="hu-HU" sz="3200" b="1" u="sng" dirty="0" err="1">
                <a:solidFill>
                  <a:schemeClr val="bg1"/>
                </a:solidFill>
                <a:latin typeface="Viner Hand ITC" panose="03070502030502020203" pitchFamily="66" charset="0"/>
                <a:ea typeface="+mj-ea"/>
                <a:cs typeface="+mj-cs"/>
              </a:rPr>
              <a:t>all</a:t>
            </a:r>
            <a:r>
              <a:rPr lang="hu-HU" sz="3200" b="1" u="sng" dirty="0">
                <a:solidFill>
                  <a:schemeClr val="bg1"/>
                </a:solidFill>
                <a:latin typeface="Viner Hand ITC" panose="03070502030502020203" pitchFamily="66" charset="0"/>
                <a:ea typeface="+mj-ea"/>
                <a:cs typeface="+mj-cs"/>
              </a:rPr>
              <a:t> </a:t>
            </a:r>
            <a:r>
              <a:rPr lang="hu-HU" sz="3200" b="1" u="sng" dirty="0" err="1">
                <a:solidFill>
                  <a:schemeClr val="bg1"/>
                </a:solidFill>
                <a:latin typeface="Viner Hand ITC" panose="03070502030502020203" pitchFamily="66" charset="0"/>
                <a:ea typeface="+mj-ea"/>
                <a:cs typeface="+mj-cs"/>
              </a:rPr>
              <a:t>environmental</a:t>
            </a:r>
            <a:r>
              <a:rPr lang="hu-HU" sz="3200" b="1" u="sng" dirty="0">
                <a:solidFill>
                  <a:schemeClr val="bg1"/>
                </a:solidFill>
                <a:latin typeface="Viner Hand ITC" panose="03070502030502020203" pitchFamily="66" charset="0"/>
                <a:ea typeface="+mj-ea"/>
                <a:cs typeface="+mj-cs"/>
              </a:rPr>
              <a:t> </a:t>
            </a:r>
            <a:r>
              <a:rPr lang="hu-HU" sz="3200" b="1" u="sng" dirty="0" err="1">
                <a:solidFill>
                  <a:schemeClr val="bg1"/>
                </a:solidFill>
                <a:latin typeface="Viner Hand ITC" panose="03070502030502020203" pitchFamily="66" charset="0"/>
                <a:ea typeface="+mj-ea"/>
                <a:cs typeface="+mj-cs"/>
              </a:rPr>
              <a:t>impact</a:t>
            </a:r>
            <a:endParaRPr lang="hu-HU" sz="3200" b="1" u="sng" dirty="0">
              <a:solidFill>
                <a:schemeClr val="bg1"/>
              </a:solidFill>
              <a:latin typeface="Viner Hand ITC" panose="03070502030502020203" pitchFamily="66" charset="0"/>
              <a:ea typeface="+mj-ea"/>
              <a:cs typeface="+mj-cs"/>
            </a:endParaRPr>
          </a:p>
        </p:txBody>
      </p:sp>
      <p:sp>
        <p:nvSpPr>
          <p:cNvPr id="5" name="Szövegdoboz 4"/>
          <p:cNvSpPr txBox="1"/>
          <p:nvPr/>
        </p:nvSpPr>
        <p:spPr>
          <a:xfrm rot="20779352">
            <a:off x="180700" y="-17002"/>
            <a:ext cx="5017097" cy="1569660"/>
          </a:xfrm>
          <a:prstGeom prst="rect">
            <a:avLst/>
          </a:prstGeom>
          <a:noFill/>
        </p:spPr>
        <p:txBody>
          <a:bodyPr wrap="square" rtlCol="0">
            <a:spAutoFit/>
          </a:bodyPr>
          <a:lstStyle/>
          <a:p>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In</a:t>
            </a:r>
            <a:r>
              <a:rPr lang="hu-HU" sz="3200" dirty="0">
                <a:solidFill>
                  <a:schemeClr val="bg1"/>
                </a:solidFill>
                <a:latin typeface="Viner Hand ITC" panose="03070502030502020203" pitchFamily="66" charset="0"/>
                <a:ea typeface="+mj-ea"/>
                <a:cs typeface="+mj-cs"/>
              </a:rPr>
              <a:t> Europe </a:t>
            </a:r>
            <a:br>
              <a:rPr lang="hu-HU" sz="3200" dirty="0">
                <a:solidFill>
                  <a:schemeClr val="bg1"/>
                </a:solidFill>
                <a:latin typeface="Viner Hand ITC" panose="03070502030502020203" pitchFamily="66" charset="0"/>
                <a:ea typeface="+mj-ea"/>
                <a:cs typeface="+mj-cs"/>
              </a:rPr>
            </a:br>
            <a:r>
              <a:rPr lang="hu-HU" sz="3200" dirty="0" err="1">
                <a:solidFill>
                  <a:schemeClr val="bg1"/>
                </a:solidFill>
                <a:latin typeface="Viner Hand ITC" panose="03070502030502020203" pitchFamily="66" charset="0"/>
                <a:ea typeface="+mj-ea"/>
                <a:cs typeface="+mj-cs"/>
              </a:rPr>
              <a:t>agricultural</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production</a:t>
            </a:r>
            <a:br>
              <a:rPr lang="hu-HU" sz="3200" dirty="0">
                <a:solidFill>
                  <a:schemeClr val="bg1"/>
                </a:solidFill>
                <a:latin typeface="Viner Hand ITC" panose="03070502030502020203" pitchFamily="66" charset="0"/>
                <a:ea typeface="+mj-ea"/>
                <a:cs typeface="+mj-cs"/>
              </a:rPr>
            </a:br>
            <a:r>
              <a:rPr lang="hu-HU" sz="3200" dirty="0">
                <a:solidFill>
                  <a:schemeClr val="bg1"/>
                </a:solidFill>
                <a:latin typeface="Viner Hand ITC" panose="03070502030502020203" pitchFamily="66" charset="0"/>
                <a:ea typeface="+mj-ea"/>
                <a:cs typeface="+mj-cs"/>
              </a:rPr>
              <a:t>	of </a:t>
            </a:r>
            <a:r>
              <a:rPr lang="hu-HU" sz="3200" dirty="0" err="1">
                <a:solidFill>
                  <a:schemeClr val="bg1"/>
                </a:solidFill>
                <a:latin typeface="Viner Hand ITC" panose="03070502030502020203" pitchFamily="66" charset="0"/>
                <a:ea typeface="+mj-ea"/>
                <a:cs typeface="+mj-cs"/>
              </a:rPr>
              <a:t>food</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accounts</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for</a:t>
            </a:r>
            <a:endParaRPr lang="hu-HU" sz="3200" dirty="0">
              <a:solidFill>
                <a:schemeClr val="bg1"/>
              </a:solidFill>
              <a:latin typeface="Viner Hand ITC" panose="03070502030502020203" pitchFamily="66" charset="0"/>
              <a:ea typeface="+mj-ea"/>
              <a:cs typeface="+mj-cs"/>
            </a:endParaRPr>
          </a:p>
        </p:txBody>
      </p:sp>
      <p:sp>
        <p:nvSpPr>
          <p:cNvPr id="6" name="Szövegdoboz 5"/>
          <p:cNvSpPr txBox="1"/>
          <p:nvPr/>
        </p:nvSpPr>
        <p:spPr>
          <a:xfrm>
            <a:off x="3804091" y="4102796"/>
            <a:ext cx="2304256" cy="1200329"/>
          </a:xfrm>
          <a:prstGeom prst="rect">
            <a:avLst/>
          </a:prstGeom>
          <a:noFill/>
        </p:spPr>
        <p:txBody>
          <a:bodyPr wrap="square" rtlCol="0">
            <a:spAutoFit/>
          </a:bodyPr>
          <a:lstStyle/>
          <a:p>
            <a:pPr algn="ctr"/>
            <a:r>
              <a:rPr lang="hu-HU" sz="2400" b="1" dirty="0">
                <a:solidFill>
                  <a:schemeClr val="bg1"/>
                </a:solidFill>
                <a:latin typeface="Viner Hand ITC" panose="03070502030502020203" pitchFamily="66" charset="0"/>
                <a:ea typeface="+mj-ea"/>
                <a:cs typeface="+mj-cs"/>
              </a:rPr>
              <a:t>90% of</a:t>
            </a:r>
          </a:p>
          <a:p>
            <a:pPr algn="ctr"/>
            <a:r>
              <a:rPr lang="hu-HU" sz="2400" b="1" dirty="0" err="1">
                <a:solidFill>
                  <a:schemeClr val="bg1"/>
                </a:solidFill>
                <a:latin typeface="Viner Hand ITC" panose="03070502030502020203" pitchFamily="66" charset="0"/>
                <a:ea typeface="+mj-ea"/>
                <a:cs typeface="+mj-cs"/>
              </a:rPr>
              <a:t>ammonia</a:t>
            </a:r>
            <a:r>
              <a:rPr lang="hu-HU" sz="2400" b="1" dirty="0">
                <a:solidFill>
                  <a:schemeClr val="bg1"/>
                </a:solidFill>
                <a:latin typeface="Viner Hand ITC" panose="03070502030502020203" pitchFamily="66" charset="0"/>
                <a:ea typeface="+mj-ea"/>
                <a:cs typeface="+mj-cs"/>
              </a:rPr>
              <a:t> </a:t>
            </a:r>
            <a:r>
              <a:rPr lang="hu-HU" sz="2400" b="1" dirty="0" err="1">
                <a:solidFill>
                  <a:schemeClr val="bg1"/>
                </a:solidFill>
                <a:latin typeface="Viner Hand ITC" panose="03070502030502020203" pitchFamily="66" charset="0"/>
                <a:ea typeface="+mj-ea"/>
                <a:cs typeface="+mj-cs"/>
              </a:rPr>
              <a:t>emission</a:t>
            </a:r>
            <a:endParaRPr lang="hu-HU" sz="2400" b="1" dirty="0">
              <a:solidFill>
                <a:schemeClr val="bg1"/>
              </a:solidFill>
              <a:latin typeface="Viner Hand ITC" panose="03070502030502020203" pitchFamily="66" charset="0"/>
              <a:ea typeface="+mj-ea"/>
              <a:cs typeface="+mj-cs"/>
            </a:endParaRPr>
          </a:p>
        </p:txBody>
      </p:sp>
      <p:sp>
        <p:nvSpPr>
          <p:cNvPr id="7" name="Szövegdoboz 6"/>
          <p:cNvSpPr txBox="1"/>
          <p:nvPr/>
        </p:nvSpPr>
        <p:spPr>
          <a:xfrm rot="21389989">
            <a:off x="6177851" y="3342253"/>
            <a:ext cx="2864245" cy="1200329"/>
          </a:xfrm>
          <a:prstGeom prst="rect">
            <a:avLst/>
          </a:prstGeom>
          <a:noFill/>
        </p:spPr>
        <p:txBody>
          <a:bodyPr wrap="square" rtlCol="0">
            <a:spAutoFit/>
          </a:bodyPr>
          <a:lstStyle/>
          <a:p>
            <a:r>
              <a:rPr lang="hu-HU" sz="2400" b="1" dirty="0">
                <a:solidFill>
                  <a:schemeClr val="bg1"/>
                </a:solidFill>
                <a:latin typeface="Viner Hand ITC" panose="03070502030502020203" pitchFamily="66" charset="0"/>
                <a:ea typeface="+mj-ea"/>
                <a:cs typeface="+mj-cs"/>
              </a:rPr>
              <a:t>50-80% of </a:t>
            </a:r>
          </a:p>
          <a:p>
            <a:r>
              <a:rPr lang="hu-HU" sz="2400" b="1" dirty="0" err="1">
                <a:solidFill>
                  <a:schemeClr val="bg1"/>
                </a:solidFill>
                <a:latin typeface="Viner Hand ITC" panose="03070502030502020203" pitchFamily="66" charset="0"/>
                <a:ea typeface="+mj-ea"/>
                <a:cs typeface="+mj-cs"/>
              </a:rPr>
              <a:t>nitrogen</a:t>
            </a:r>
            <a:r>
              <a:rPr lang="hu-HU" sz="2400" b="1" dirty="0">
                <a:solidFill>
                  <a:schemeClr val="bg1"/>
                </a:solidFill>
                <a:latin typeface="Viner Hand ITC" panose="03070502030502020203" pitchFamily="66" charset="0"/>
                <a:ea typeface="+mj-ea"/>
                <a:cs typeface="+mj-cs"/>
              </a:rPr>
              <a:t> </a:t>
            </a:r>
            <a:r>
              <a:rPr lang="hu-HU" sz="2400" b="1" dirty="0" err="1">
                <a:solidFill>
                  <a:schemeClr val="bg1"/>
                </a:solidFill>
                <a:latin typeface="Viner Hand ITC" panose="03070502030502020203" pitchFamily="66" charset="0"/>
                <a:ea typeface="+mj-ea"/>
                <a:cs typeface="+mj-cs"/>
              </a:rPr>
              <a:t>load</a:t>
            </a:r>
            <a:r>
              <a:rPr lang="hu-HU" sz="2400" b="1" dirty="0">
                <a:solidFill>
                  <a:schemeClr val="bg1"/>
                </a:solidFill>
                <a:latin typeface="Viner Hand ITC" panose="03070502030502020203" pitchFamily="66" charset="0"/>
                <a:ea typeface="+mj-ea"/>
                <a:cs typeface="+mj-cs"/>
              </a:rPr>
              <a:t> </a:t>
            </a:r>
            <a:r>
              <a:rPr lang="hu-HU" sz="2400" b="1" dirty="0" err="1">
                <a:solidFill>
                  <a:schemeClr val="bg1"/>
                </a:solidFill>
                <a:latin typeface="Viner Hand ITC" panose="03070502030502020203" pitchFamily="66" charset="0"/>
                <a:ea typeface="+mj-ea"/>
                <a:cs typeface="+mj-cs"/>
              </a:rPr>
              <a:t>in</a:t>
            </a:r>
            <a:r>
              <a:rPr lang="hu-HU" sz="2400" b="1" dirty="0">
                <a:solidFill>
                  <a:schemeClr val="bg1"/>
                </a:solidFill>
                <a:latin typeface="Viner Hand ITC" panose="03070502030502020203" pitchFamily="66" charset="0"/>
                <a:ea typeface="+mj-ea"/>
                <a:cs typeface="+mj-cs"/>
              </a:rPr>
              <a:t> 	</a:t>
            </a:r>
            <a:r>
              <a:rPr lang="hu-HU" sz="2400" b="1" dirty="0" err="1">
                <a:solidFill>
                  <a:schemeClr val="bg1"/>
                </a:solidFill>
                <a:latin typeface="Viner Hand ITC" panose="03070502030502020203" pitchFamily="66" charset="0"/>
                <a:ea typeface="+mj-ea"/>
                <a:cs typeface="+mj-cs"/>
              </a:rPr>
              <a:t>freshwater</a:t>
            </a:r>
            <a:endParaRPr lang="hu-HU" sz="2400" b="1" dirty="0">
              <a:solidFill>
                <a:schemeClr val="bg1"/>
              </a:solidFill>
              <a:latin typeface="Viner Hand ITC" panose="03070502030502020203" pitchFamily="66" charset="0"/>
              <a:ea typeface="+mj-ea"/>
              <a:cs typeface="+mj-cs"/>
            </a:endParaRPr>
          </a:p>
        </p:txBody>
      </p:sp>
      <p:sp>
        <p:nvSpPr>
          <p:cNvPr id="8" name="Szövegdoboz 7"/>
          <p:cNvSpPr txBox="1"/>
          <p:nvPr/>
        </p:nvSpPr>
        <p:spPr>
          <a:xfrm rot="272029">
            <a:off x="1124878" y="2777921"/>
            <a:ext cx="2868808" cy="1200329"/>
          </a:xfrm>
          <a:prstGeom prst="rect">
            <a:avLst/>
          </a:prstGeom>
          <a:noFill/>
        </p:spPr>
        <p:txBody>
          <a:bodyPr wrap="square" rtlCol="0">
            <a:spAutoFit/>
          </a:bodyPr>
          <a:lstStyle/>
          <a:p>
            <a:r>
              <a:rPr lang="hu-HU" sz="2400" b="1" dirty="0">
                <a:solidFill>
                  <a:schemeClr val="bg1"/>
                </a:solidFill>
                <a:latin typeface="Viner Hand ITC" panose="03070502030502020203" pitchFamily="66" charset="0"/>
                <a:ea typeface="+mj-ea"/>
                <a:cs typeface="+mj-cs"/>
              </a:rPr>
              <a:t>	10% of</a:t>
            </a:r>
          </a:p>
          <a:p>
            <a:r>
              <a:rPr lang="hu-HU" sz="2400" b="1" dirty="0" err="1">
                <a:solidFill>
                  <a:schemeClr val="bg1"/>
                </a:solidFill>
                <a:latin typeface="Viner Hand ITC" panose="03070502030502020203" pitchFamily="66" charset="0"/>
                <a:ea typeface="+mj-ea"/>
                <a:cs typeface="+mj-cs"/>
              </a:rPr>
              <a:t>greenhous</a:t>
            </a:r>
            <a:r>
              <a:rPr lang="hu-HU" sz="2400" b="1" dirty="0">
                <a:solidFill>
                  <a:schemeClr val="bg1"/>
                </a:solidFill>
                <a:latin typeface="Viner Hand ITC" panose="03070502030502020203" pitchFamily="66" charset="0"/>
                <a:ea typeface="+mj-ea"/>
                <a:cs typeface="+mj-cs"/>
              </a:rPr>
              <a:t> </a:t>
            </a:r>
            <a:r>
              <a:rPr lang="hu-HU" sz="2400" b="1" dirty="0" err="1">
                <a:solidFill>
                  <a:schemeClr val="bg1"/>
                </a:solidFill>
                <a:latin typeface="Viner Hand ITC" panose="03070502030502020203" pitchFamily="66" charset="0"/>
                <a:ea typeface="+mj-ea"/>
                <a:cs typeface="+mj-cs"/>
              </a:rPr>
              <a:t>egas</a:t>
            </a:r>
            <a:r>
              <a:rPr lang="hu-HU" sz="2400" b="1" dirty="0">
                <a:solidFill>
                  <a:schemeClr val="bg1"/>
                </a:solidFill>
                <a:latin typeface="Viner Hand ITC" panose="03070502030502020203" pitchFamily="66" charset="0"/>
                <a:ea typeface="+mj-ea"/>
                <a:cs typeface="+mj-cs"/>
              </a:rPr>
              <a:t> </a:t>
            </a:r>
            <a:br>
              <a:rPr lang="hu-HU" sz="2400" b="1" dirty="0">
                <a:solidFill>
                  <a:schemeClr val="bg1"/>
                </a:solidFill>
                <a:latin typeface="Viner Hand ITC" panose="03070502030502020203" pitchFamily="66" charset="0"/>
                <a:ea typeface="+mj-ea"/>
                <a:cs typeface="+mj-cs"/>
              </a:rPr>
            </a:br>
            <a:r>
              <a:rPr lang="hu-HU" sz="2400" b="1" dirty="0" err="1">
                <a:solidFill>
                  <a:schemeClr val="bg1"/>
                </a:solidFill>
                <a:latin typeface="Viner Hand ITC" panose="03070502030502020203" pitchFamily="66" charset="0"/>
                <a:ea typeface="+mj-ea"/>
                <a:cs typeface="+mj-cs"/>
              </a:rPr>
              <a:t>emission</a:t>
            </a:r>
            <a:endParaRPr lang="hu-HU" sz="2400" b="1" dirty="0">
              <a:solidFill>
                <a:schemeClr val="bg1"/>
              </a:solidFill>
              <a:latin typeface="Viner Hand ITC" panose="03070502030502020203" pitchFamily="66" charset="0"/>
              <a:ea typeface="+mj-ea"/>
              <a:cs typeface="+mj-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38293">
            <a:off x="2729551" y="1337109"/>
            <a:ext cx="201136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9807">
            <a:off x="5693400" y="1674791"/>
            <a:ext cx="201136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63925">
            <a:off x="3950537" y="2234927"/>
            <a:ext cx="201136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P:\OHU\Koordinációs főosztály\Társadalmi kapcsolatok osztály\Weblapok\_Facebook\2014-03\bigstock-Sustainable-Development-54928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098" y="4067242"/>
            <a:ext cx="3858350" cy="268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4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12171" y="548680"/>
            <a:ext cx="3744416" cy="646331"/>
          </a:xfrm>
          <a:prstGeom prst="rect">
            <a:avLst/>
          </a:prstGeom>
          <a:noFill/>
        </p:spPr>
        <p:txBody>
          <a:bodyPr wrap="square" rtlCol="0">
            <a:spAutoFit/>
          </a:bodyPr>
          <a:lstStyle/>
          <a:p>
            <a:pPr algn="ctr"/>
            <a:r>
              <a:rPr lang="hu-HU" sz="3600" b="1" u="sng" dirty="0" err="1">
                <a:solidFill>
                  <a:schemeClr val="bg1"/>
                </a:solidFill>
                <a:latin typeface="Viner Hand ITC" panose="03070502030502020203" pitchFamily="66" charset="0"/>
                <a:ea typeface="+mj-ea"/>
                <a:cs typeface="+mj-cs"/>
              </a:rPr>
              <a:t>Wasting</a:t>
            </a:r>
            <a:endParaRPr lang="hu-HU" sz="3600" b="1" u="sng" dirty="0">
              <a:solidFill>
                <a:schemeClr val="bg1"/>
              </a:solidFill>
              <a:latin typeface="Viner Hand ITC" panose="03070502030502020203" pitchFamily="66" charset="0"/>
              <a:ea typeface="+mj-ea"/>
              <a:cs typeface="+mj-cs"/>
            </a:endParaRPr>
          </a:p>
        </p:txBody>
      </p:sp>
      <p:sp>
        <p:nvSpPr>
          <p:cNvPr id="5" name="Szövegdoboz 4"/>
          <p:cNvSpPr txBox="1"/>
          <p:nvPr/>
        </p:nvSpPr>
        <p:spPr>
          <a:xfrm rot="370546">
            <a:off x="4618033" y="427362"/>
            <a:ext cx="4104456" cy="1077218"/>
          </a:xfrm>
          <a:prstGeom prst="rect">
            <a:avLst/>
          </a:prstGeom>
          <a:noFill/>
        </p:spPr>
        <p:txBody>
          <a:bodyPr wrap="square" rtlCol="0">
            <a:spAutoFit/>
          </a:bodyPr>
          <a:lstStyle/>
          <a:p>
            <a:pPr algn="ctr"/>
            <a:r>
              <a:rPr lang="hu-HU" sz="3200" dirty="0" err="1">
                <a:solidFill>
                  <a:schemeClr val="bg1"/>
                </a:solidFill>
                <a:latin typeface="Viner Hand ITC" panose="03070502030502020203" pitchFamily="66" charset="0"/>
                <a:ea typeface="+mj-ea"/>
                <a:cs typeface="+mj-cs"/>
              </a:rPr>
              <a:t>Overusing</a:t>
            </a:r>
            <a:r>
              <a:rPr lang="hu-HU" sz="3200" dirty="0">
                <a:solidFill>
                  <a:schemeClr val="bg1"/>
                </a:solidFill>
                <a:latin typeface="Viner Hand ITC" panose="03070502030502020203" pitchFamily="66" charset="0"/>
                <a:ea typeface="+mj-ea"/>
                <a:cs typeface="+mj-cs"/>
              </a:rPr>
              <a:t> of </a:t>
            </a:r>
            <a:r>
              <a:rPr lang="hu-HU" sz="3200" dirty="0" err="1">
                <a:solidFill>
                  <a:schemeClr val="bg1"/>
                </a:solidFill>
                <a:latin typeface="Viner Hand ITC" panose="03070502030502020203" pitchFamily="66" charset="0"/>
                <a:ea typeface="+mj-ea"/>
                <a:cs typeface="+mj-cs"/>
              </a:rPr>
              <a:t>the</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environment</a:t>
            </a:r>
            <a:endParaRPr lang="hu-HU" sz="3200" dirty="0">
              <a:solidFill>
                <a:schemeClr val="bg1"/>
              </a:solidFill>
              <a:latin typeface="Viner Hand ITC" panose="03070502030502020203" pitchFamily="66" charset="0"/>
              <a:ea typeface="+mj-ea"/>
              <a:cs typeface="+mj-cs"/>
            </a:endParaRPr>
          </a:p>
        </p:txBody>
      </p:sp>
      <p:sp>
        <p:nvSpPr>
          <p:cNvPr id="6" name="Szövegdoboz 5"/>
          <p:cNvSpPr txBox="1"/>
          <p:nvPr/>
        </p:nvSpPr>
        <p:spPr>
          <a:xfrm rot="266362">
            <a:off x="-307269" y="3046268"/>
            <a:ext cx="3934611" cy="1077218"/>
          </a:xfrm>
          <a:prstGeom prst="rect">
            <a:avLst/>
          </a:prstGeom>
          <a:noFill/>
        </p:spPr>
        <p:txBody>
          <a:bodyPr wrap="square" rtlCol="0">
            <a:spAutoFit/>
          </a:bodyPr>
          <a:lstStyle/>
          <a:p>
            <a:pPr algn="ctr"/>
            <a:r>
              <a:rPr lang="hu-HU" sz="3200" dirty="0" err="1">
                <a:solidFill>
                  <a:schemeClr val="bg1"/>
                </a:solidFill>
                <a:latin typeface="Viner Hand ITC" panose="03070502030502020203" pitchFamily="66" charset="0"/>
                <a:ea typeface="+mj-ea"/>
                <a:cs typeface="+mj-cs"/>
              </a:rPr>
              <a:t>Polluting</a:t>
            </a:r>
            <a:r>
              <a:rPr lang="hu-HU" sz="3200" dirty="0">
                <a:solidFill>
                  <a:schemeClr val="bg1"/>
                </a:solidFill>
                <a:latin typeface="Viner Hand ITC" panose="03070502030502020203" pitchFamily="66" charset="0"/>
                <a:ea typeface="+mj-ea"/>
                <a:cs typeface="+mj-cs"/>
              </a:rPr>
              <a:t> of </a:t>
            </a:r>
            <a:r>
              <a:rPr lang="hu-HU" sz="3200" dirty="0" err="1">
                <a:solidFill>
                  <a:schemeClr val="bg1"/>
                </a:solidFill>
                <a:latin typeface="Viner Hand ITC" panose="03070502030502020203" pitchFamily="66" charset="0"/>
                <a:ea typeface="+mj-ea"/>
                <a:cs typeface="+mj-cs"/>
              </a:rPr>
              <a:t>the</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environment</a:t>
            </a:r>
            <a:endParaRPr lang="hu-HU" sz="3200" dirty="0">
              <a:solidFill>
                <a:schemeClr val="bg1"/>
              </a:solidFill>
              <a:latin typeface="Viner Hand ITC" panose="03070502030502020203" pitchFamily="66" charset="0"/>
              <a:ea typeface="+mj-ea"/>
              <a:cs typeface="+mj-cs"/>
            </a:endParaRPr>
          </a:p>
        </p:txBody>
      </p:sp>
      <p:sp>
        <p:nvSpPr>
          <p:cNvPr id="7" name="Szövegdoboz 6"/>
          <p:cNvSpPr txBox="1"/>
          <p:nvPr/>
        </p:nvSpPr>
        <p:spPr>
          <a:xfrm rot="21349366">
            <a:off x="3566115" y="2296849"/>
            <a:ext cx="4037979" cy="1077218"/>
          </a:xfrm>
          <a:prstGeom prst="rect">
            <a:avLst/>
          </a:prstGeom>
          <a:noFill/>
        </p:spPr>
        <p:txBody>
          <a:bodyPr wrap="square" rtlCol="0">
            <a:spAutoFit/>
          </a:bodyPr>
          <a:lstStyle/>
          <a:p>
            <a:pPr algn="ctr"/>
            <a:r>
              <a:rPr lang="hu-HU" sz="3200" dirty="0" err="1">
                <a:solidFill>
                  <a:schemeClr val="bg1"/>
                </a:solidFill>
                <a:latin typeface="Viner Hand ITC" panose="03070502030502020203" pitchFamily="66" charset="0"/>
                <a:ea typeface="+mj-ea"/>
                <a:cs typeface="+mj-cs"/>
              </a:rPr>
              <a:t>Throwing</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money</a:t>
            </a:r>
            <a:r>
              <a:rPr lang="hu-HU" sz="3200" dirty="0">
                <a:solidFill>
                  <a:schemeClr val="bg1"/>
                </a:solidFill>
                <a:latin typeface="Viner Hand ITC" panose="03070502030502020203" pitchFamily="66" charset="0"/>
                <a:ea typeface="+mj-ea"/>
                <a:cs typeface="+mj-cs"/>
              </a:rPr>
              <a:t> down </a:t>
            </a:r>
            <a:r>
              <a:rPr lang="hu-HU" sz="3200" dirty="0" err="1">
                <a:solidFill>
                  <a:schemeClr val="bg1"/>
                </a:solidFill>
                <a:latin typeface="Viner Hand ITC" panose="03070502030502020203" pitchFamily="66" charset="0"/>
                <a:ea typeface="+mj-ea"/>
                <a:cs typeface="+mj-cs"/>
              </a:rPr>
              <a:t>the</a:t>
            </a:r>
            <a:r>
              <a:rPr lang="hu-HU" sz="3200" dirty="0">
                <a:solidFill>
                  <a:schemeClr val="bg1"/>
                </a:solidFill>
                <a:latin typeface="Viner Hand ITC" panose="03070502030502020203" pitchFamily="66" charset="0"/>
                <a:ea typeface="+mj-ea"/>
                <a:cs typeface="+mj-cs"/>
              </a:rPr>
              <a:t> </a:t>
            </a:r>
            <a:r>
              <a:rPr lang="hu-HU" sz="3200" dirty="0" err="1">
                <a:solidFill>
                  <a:schemeClr val="bg1"/>
                </a:solidFill>
                <a:latin typeface="Viner Hand ITC" panose="03070502030502020203" pitchFamily="66" charset="0"/>
                <a:ea typeface="+mj-ea"/>
                <a:cs typeface="+mj-cs"/>
              </a:rPr>
              <a:t>drain</a:t>
            </a:r>
            <a:endParaRPr lang="hu-HU" sz="3200" dirty="0">
              <a:solidFill>
                <a:schemeClr val="bg1"/>
              </a:solidFill>
              <a:latin typeface="Viner Hand ITC" panose="03070502030502020203" pitchFamily="66" charset="0"/>
              <a:ea typeface="+mj-ea"/>
              <a:cs typeface="+mj-cs"/>
            </a:endParaRPr>
          </a:p>
        </p:txBody>
      </p:sp>
      <p:pic>
        <p:nvPicPr>
          <p:cNvPr id="8" name="Kép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867" b="89823" l="4211" r="38158"/>
                    </a14:imgEffect>
                  </a14:imgLayer>
                </a14:imgProps>
              </a:ext>
              <a:ext uri="{28A0092B-C50C-407E-A947-70E740481C1C}">
                <a14:useLocalDpi xmlns:a14="http://schemas.microsoft.com/office/drawing/2010/main" val="0"/>
              </a:ext>
            </a:extLst>
          </a:blip>
          <a:srcRect r="57577"/>
          <a:stretch/>
        </p:blipFill>
        <p:spPr>
          <a:xfrm>
            <a:off x="682548" y="970230"/>
            <a:ext cx="1340902" cy="2592288"/>
          </a:xfrm>
          <a:prstGeom prst="rect">
            <a:avLst/>
          </a:prstGeom>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612506" y="-423555"/>
            <a:ext cx="13414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676314">
            <a:off x="2405354" y="611872"/>
            <a:ext cx="13414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P:\OHU\EWWR\Emlékeztetők, feljegyzések, jegyzőkönyvek\Képek TCT\Other\bigstock-Trash-can-full-of-dollar-bills-61276676.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6813" l="2812" r="99157">
                        <a14:foregroundMark x1="86504" y1="66938" x2="86504" y2="66938"/>
                        <a14:foregroundMark x1="87160" y1="79188" x2="87160" y2="79188"/>
                        <a14:foregroundMark x1="73383" y1="64438" x2="73383" y2="64438"/>
                        <a14:foregroundMark x1="12184" y1="69563" x2="12184" y2="69563"/>
                      </a14:backgroundRemoval>
                    </a14:imgEffect>
                  </a14:imgLayer>
                </a14:imgProps>
              </a:ext>
              <a:ext uri="{28A0092B-C50C-407E-A947-70E740481C1C}">
                <a14:useLocalDpi xmlns:a14="http://schemas.microsoft.com/office/drawing/2010/main" val="0"/>
              </a:ext>
            </a:extLst>
          </a:blip>
          <a:srcRect/>
          <a:stretch>
            <a:fillRect/>
          </a:stretch>
        </p:blipFill>
        <p:spPr bwMode="auto">
          <a:xfrm>
            <a:off x="4894441" y="2895606"/>
            <a:ext cx="2269151" cy="34020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OHU\Koordinációs főosztály\Társadalmi kapcsolatok osztály\Weblapok\_Facebook\2014-03\bigstock-Illustration-of-Waste-Dump-in--4805051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4218" y="4274148"/>
            <a:ext cx="2736304" cy="227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ohudc\Public\OHU\EWWR\Emlékeztetők, feljegyzések, jegyzőkönyvek\Képek TCT\10_15\bigstock-Think-Outside-The-Box-Concept-4878256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100000"/>
                    </a14:imgEffect>
                  </a14:imgLayer>
                </a14:imgProps>
              </a:ext>
              <a:ext uri="{28A0092B-C50C-407E-A947-70E740481C1C}">
                <a14:useLocalDpi xmlns:a14="http://schemas.microsoft.com/office/drawing/2010/main" val="0"/>
              </a:ext>
            </a:extLst>
          </a:blip>
          <a:srcRect/>
          <a:stretch>
            <a:fillRect/>
          </a:stretch>
        </p:blipFill>
        <p:spPr bwMode="auto">
          <a:xfrm>
            <a:off x="5652736" y="-228213"/>
            <a:ext cx="3428544" cy="3657213"/>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rot="21430251">
            <a:off x="-183383" y="440848"/>
            <a:ext cx="4399993" cy="648072"/>
          </a:xfrm>
        </p:spPr>
        <p:txBody>
          <a:bodyPr>
            <a:normAutofit/>
          </a:bodyPr>
          <a:lstStyle/>
          <a:p>
            <a:r>
              <a:rPr lang="hu-HU" sz="3200" u="sng" dirty="0" err="1">
                <a:solidFill>
                  <a:schemeClr val="bg1"/>
                </a:solidFill>
                <a:latin typeface="Viner Hand ITC" panose="03070502030502020203" pitchFamily="66" charset="0"/>
              </a:rPr>
              <a:t>Unrealistic</a:t>
            </a:r>
            <a:r>
              <a:rPr lang="hu-HU" sz="3200" u="sng" dirty="0">
                <a:solidFill>
                  <a:schemeClr val="bg1"/>
                </a:solidFill>
                <a:latin typeface="Viner Hand ITC" panose="03070502030502020203" pitchFamily="66" charset="0"/>
              </a:rPr>
              <a:t> </a:t>
            </a:r>
            <a:r>
              <a:rPr lang="hu-HU" sz="3200" u="sng" dirty="0" err="1">
                <a:solidFill>
                  <a:schemeClr val="bg1"/>
                </a:solidFill>
                <a:latin typeface="Viner Hand ITC" panose="03070502030502020203" pitchFamily="66" charset="0"/>
              </a:rPr>
              <a:t>demands</a:t>
            </a:r>
            <a:endParaRPr lang="hu-HU" sz="3200" u="sng" dirty="0">
              <a:solidFill>
                <a:schemeClr val="bg1"/>
              </a:solidFill>
              <a:latin typeface="Viner Hand ITC" panose="03070502030502020203" pitchFamily="66" charset="0"/>
            </a:endParaRPr>
          </a:p>
        </p:txBody>
      </p:sp>
      <p:sp>
        <p:nvSpPr>
          <p:cNvPr id="3" name="Tartalom helye 2"/>
          <p:cNvSpPr>
            <a:spLocks noGrp="1"/>
          </p:cNvSpPr>
          <p:nvPr>
            <p:ph idx="1"/>
          </p:nvPr>
        </p:nvSpPr>
        <p:spPr>
          <a:xfrm rot="229239">
            <a:off x="1740472" y="1354401"/>
            <a:ext cx="4770276" cy="1152128"/>
          </a:xfrm>
        </p:spPr>
        <p:txBody>
          <a:bodyPr>
            <a:normAutofit/>
          </a:bodyPr>
          <a:lstStyle/>
          <a:p>
            <a:pPr marL="0" indent="0">
              <a:spcBef>
                <a:spcPct val="0"/>
              </a:spcBef>
              <a:buNone/>
            </a:pPr>
            <a:r>
              <a:rPr lang="hu-HU" sz="2800" dirty="0" err="1">
                <a:solidFill>
                  <a:schemeClr val="bg1"/>
                </a:solidFill>
                <a:latin typeface="Viner Hand ITC" panose="03070502030502020203" pitchFamily="66" charset="0"/>
                <a:ea typeface="+mj-ea"/>
                <a:cs typeface="+mj-cs"/>
              </a:rPr>
              <a:t>Fresh</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vegetables</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fruits</a:t>
            </a:r>
            <a:r>
              <a:rPr lang="hu-HU" sz="2800" dirty="0">
                <a:solidFill>
                  <a:schemeClr val="bg1"/>
                </a:solidFill>
                <a:latin typeface="Viner Hand ITC" panose="03070502030502020203" pitchFamily="66" charset="0"/>
                <a:ea typeface="+mj-ea"/>
                <a:cs typeface="+mj-cs"/>
              </a:rPr>
              <a:t> </a:t>
            </a:r>
            <a:br>
              <a:rPr lang="hu-HU" sz="2800" dirty="0">
                <a:solidFill>
                  <a:schemeClr val="bg1"/>
                </a:solidFill>
                <a:latin typeface="Viner Hand ITC" panose="03070502030502020203" pitchFamily="66" charset="0"/>
                <a:ea typeface="+mj-ea"/>
                <a:cs typeface="+mj-cs"/>
              </a:rPr>
            </a:br>
            <a:r>
              <a:rPr lang="hu-HU" sz="2800" dirty="0" err="1">
                <a:solidFill>
                  <a:schemeClr val="bg1"/>
                </a:solidFill>
                <a:latin typeface="Viner Hand ITC" panose="03070502030502020203" pitchFamily="66" charset="0"/>
                <a:ea typeface="+mj-ea"/>
                <a:cs typeface="+mj-cs"/>
              </a:rPr>
              <a:t>in</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every</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season</a:t>
            </a:r>
            <a:endParaRPr lang="hu-HU" sz="2800" dirty="0">
              <a:solidFill>
                <a:schemeClr val="bg1"/>
              </a:solidFill>
              <a:latin typeface="Viner Hand ITC" panose="03070502030502020203" pitchFamily="66" charset="0"/>
              <a:ea typeface="+mj-ea"/>
              <a:cs typeface="+mj-cs"/>
            </a:endParaRPr>
          </a:p>
        </p:txBody>
      </p:sp>
      <p:sp>
        <p:nvSpPr>
          <p:cNvPr id="5" name="Szövegdoboz 4"/>
          <p:cNvSpPr txBox="1"/>
          <p:nvPr/>
        </p:nvSpPr>
        <p:spPr>
          <a:xfrm rot="21373641">
            <a:off x="2377890" y="4171320"/>
            <a:ext cx="2773374" cy="954107"/>
          </a:xfrm>
          <a:prstGeom prst="rect">
            <a:avLst/>
          </a:prstGeom>
          <a:noFill/>
        </p:spPr>
        <p:txBody>
          <a:bodyPr wrap="square" rtlCol="0">
            <a:spAutoFit/>
          </a:bodyPr>
          <a:lstStyle/>
          <a:p>
            <a:pPr>
              <a:spcBef>
                <a:spcPct val="0"/>
              </a:spcBef>
            </a:pPr>
            <a:r>
              <a:rPr lang="hu-HU" sz="2800" dirty="0" err="1">
                <a:solidFill>
                  <a:schemeClr val="bg1"/>
                </a:solidFill>
                <a:latin typeface="Viner Hand ITC" panose="03070502030502020203" pitchFamily="66" charset="0"/>
                <a:ea typeface="+mj-ea"/>
                <a:cs typeface="+mj-cs"/>
              </a:rPr>
              <a:t>Aesthetic</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counts</a:t>
            </a:r>
            <a:r>
              <a:rPr lang="hu-HU" sz="2800" dirty="0">
                <a:solidFill>
                  <a:schemeClr val="bg1"/>
                </a:solidFill>
                <a:latin typeface="Viner Hand ITC" panose="03070502030502020203" pitchFamily="66" charset="0"/>
                <a:ea typeface="+mj-ea"/>
                <a:cs typeface="+mj-cs"/>
              </a:rPr>
              <a:t> more</a:t>
            </a:r>
            <a:endParaRPr lang="hu-HU" dirty="0"/>
          </a:p>
        </p:txBody>
      </p:sp>
      <p:sp>
        <p:nvSpPr>
          <p:cNvPr id="7" name="Szövegdoboz 6"/>
          <p:cNvSpPr txBox="1"/>
          <p:nvPr/>
        </p:nvSpPr>
        <p:spPr>
          <a:xfrm rot="21352363">
            <a:off x="477043" y="2338953"/>
            <a:ext cx="3744416" cy="1384995"/>
          </a:xfrm>
          <a:prstGeom prst="rect">
            <a:avLst/>
          </a:prstGeom>
          <a:noFill/>
        </p:spPr>
        <p:txBody>
          <a:bodyPr wrap="square" rtlCol="0">
            <a:spAutoFit/>
          </a:bodyPr>
          <a:lstStyle/>
          <a:p>
            <a:pPr>
              <a:spcBef>
                <a:spcPct val="0"/>
              </a:spcBef>
            </a:pPr>
            <a:r>
              <a:rPr lang="hu-HU" sz="2800" dirty="0">
                <a:solidFill>
                  <a:schemeClr val="bg1"/>
                </a:solidFill>
                <a:latin typeface="Viner Hand ITC" panose="03070502030502020203" pitchFamily="66" charset="0"/>
                <a:ea typeface="+mj-ea"/>
                <a:cs typeface="+mj-cs"/>
              </a:rPr>
              <a:t>Foods </a:t>
            </a:r>
            <a:r>
              <a:rPr lang="hu-HU" sz="2800" dirty="0" err="1">
                <a:solidFill>
                  <a:schemeClr val="bg1"/>
                </a:solidFill>
                <a:latin typeface="Viner Hand ITC" panose="03070502030502020203" pitchFamily="66" charset="0"/>
                <a:ea typeface="+mj-ea"/>
                <a:cs typeface="+mj-cs"/>
              </a:rPr>
              <a:t>avaible</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from</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every</a:t>
            </a:r>
            <a:r>
              <a:rPr lang="hu-HU" sz="2800" dirty="0">
                <a:solidFill>
                  <a:schemeClr val="bg1"/>
                </a:solidFill>
                <a:latin typeface="Viner Hand ITC" panose="03070502030502020203" pitchFamily="66" charset="0"/>
                <a:ea typeface="+mj-ea"/>
                <a:cs typeface="+mj-cs"/>
              </a:rPr>
              <a:t> part of </a:t>
            </a:r>
            <a:r>
              <a:rPr lang="hu-HU" sz="2800" dirty="0" err="1">
                <a:solidFill>
                  <a:schemeClr val="bg1"/>
                </a:solidFill>
                <a:latin typeface="Viner Hand ITC" panose="03070502030502020203" pitchFamily="66" charset="0"/>
                <a:ea typeface="+mj-ea"/>
                <a:cs typeface="+mj-cs"/>
              </a:rPr>
              <a:t>the</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world</a:t>
            </a:r>
            <a:endParaRPr lang="hu-HU" sz="2800" dirty="0">
              <a:solidFill>
                <a:schemeClr val="bg1"/>
              </a:solidFill>
              <a:latin typeface="Viner Hand ITC" panose="03070502030502020203" pitchFamily="66" charset="0"/>
              <a:ea typeface="+mj-ea"/>
              <a:cs typeface="+mj-cs"/>
            </a:endParaRPr>
          </a:p>
        </p:txBody>
      </p:sp>
      <p:sp>
        <p:nvSpPr>
          <p:cNvPr id="8" name="Szövegdoboz 7"/>
          <p:cNvSpPr txBox="1"/>
          <p:nvPr/>
        </p:nvSpPr>
        <p:spPr>
          <a:xfrm rot="215652">
            <a:off x="5039451" y="3126315"/>
            <a:ext cx="3240360" cy="1815882"/>
          </a:xfrm>
          <a:prstGeom prst="rect">
            <a:avLst/>
          </a:prstGeom>
          <a:noFill/>
        </p:spPr>
        <p:txBody>
          <a:bodyPr wrap="square" rtlCol="0">
            <a:spAutoFit/>
          </a:bodyPr>
          <a:lstStyle/>
          <a:p>
            <a:pPr>
              <a:spcBef>
                <a:spcPct val="0"/>
              </a:spcBef>
            </a:pPr>
            <a:r>
              <a:rPr lang="hu-HU" sz="2800" dirty="0" err="1">
                <a:solidFill>
                  <a:schemeClr val="bg1"/>
                </a:solidFill>
                <a:latin typeface="Viner Hand ITC" panose="03070502030502020203" pitchFamily="66" charset="0"/>
                <a:ea typeface="+mj-ea"/>
                <a:cs typeface="+mj-cs"/>
              </a:rPr>
              <a:t>Wherever</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it</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comes</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from</a:t>
            </a:r>
            <a:r>
              <a:rPr lang="hu-HU" sz="2800" dirty="0">
                <a:solidFill>
                  <a:schemeClr val="bg1"/>
                </a:solidFill>
                <a:latin typeface="Viner Hand ITC" panose="03070502030502020203" pitchFamily="66" charset="0"/>
                <a:ea typeface="+mj-ea"/>
                <a:cs typeface="+mj-cs"/>
              </a:rPr>
              <a:t>, no </a:t>
            </a:r>
            <a:r>
              <a:rPr lang="hu-HU" sz="2800" dirty="0" err="1">
                <a:solidFill>
                  <a:schemeClr val="bg1"/>
                </a:solidFill>
                <a:latin typeface="Viner Hand ITC" panose="03070502030502020203" pitchFamily="66" charset="0"/>
                <a:ea typeface="+mj-ea"/>
                <a:cs typeface="+mj-cs"/>
              </a:rPr>
              <a:t>matter</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how</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many</a:t>
            </a:r>
            <a:r>
              <a:rPr lang="hu-HU" sz="2800" dirty="0">
                <a:solidFill>
                  <a:schemeClr val="bg1"/>
                </a:solidFill>
                <a:latin typeface="Viner Hand ITC" panose="03070502030502020203" pitchFamily="66" charset="0"/>
                <a:ea typeface="+mj-ea"/>
                <a:cs typeface="+mj-cs"/>
              </a:rPr>
              <a:t> </a:t>
            </a:r>
            <a:r>
              <a:rPr lang="hu-HU" sz="2800" dirty="0" err="1">
                <a:solidFill>
                  <a:schemeClr val="bg1"/>
                </a:solidFill>
                <a:latin typeface="Viner Hand ITC" panose="03070502030502020203" pitchFamily="66" charset="0"/>
                <a:ea typeface="+mj-ea"/>
                <a:cs typeface="+mj-cs"/>
              </a:rPr>
              <a:t>layers</a:t>
            </a:r>
            <a:r>
              <a:rPr lang="hu-HU" sz="2800" dirty="0">
                <a:solidFill>
                  <a:schemeClr val="bg1"/>
                </a:solidFill>
                <a:latin typeface="Viner Hand ITC" panose="03070502030502020203" pitchFamily="66" charset="0"/>
                <a:ea typeface="+mj-ea"/>
                <a:cs typeface="+mj-cs"/>
              </a:rPr>
              <a:t> of </a:t>
            </a:r>
            <a:r>
              <a:rPr lang="hu-HU" sz="2800" dirty="0" err="1">
                <a:solidFill>
                  <a:schemeClr val="bg1"/>
                </a:solidFill>
                <a:latin typeface="Viner Hand ITC" panose="03070502030502020203" pitchFamily="66" charset="0"/>
                <a:ea typeface="+mj-ea"/>
                <a:cs typeface="+mj-cs"/>
              </a:rPr>
              <a:t>packaging</a:t>
            </a:r>
            <a:endParaRPr lang="hu-HU" dirty="0"/>
          </a:p>
        </p:txBody>
      </p:sp>
      <p:pic>
        <p:nvPicPr>
          <p:cNvPr id="8196" name="Picture 4" descr="P:\OHU\Koordinációs főosztály\Társadalmi kapcsolatok osztály\Weblapok\_Facebook\2014-04\bigstock-Trash-icons-58185116.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6167" b="96439" l="77750" r="97500">
                        <a14:foregroundMark x1="92375" y1="76570" x2="92375" y2="76570"/>
                        <a14:foregroundMark x1="90813" y1="70572" x2="90813" y2="70572"/>
                        <a14:foregroundMark x1="93813" y1="83411" x2="93813" y2="83411"/>
                        <a14:backgroundMark x1="83500" y1="74414" x2="83500" y2="74414"/>
                        <a14:backgroundMark x1="84375" y1="75258" x2="84375" y2="75258"/>
                        <a14:backgroundMark x1="85375" y1="75726" x2="85375" y2="75726"/>
                        <a14:backgroundMark x1="85125" y1="77413" x2="85125" y2="77413"/>
                        <a14:backgroundMark x1="84438" y1="76570" x2="84438" y2="76570"/>
                        <a14:backgroundMark x1="83813" y1="79100" x2="83813" y2="79100"/>
                        <a14:backgroundMark x1="82375" y1="78632" x2="82375" y2="78632"/>
                        <a14:backgroundMark x1="84563" y1="83130" x2="84563" y2="83130"/>
                        <a14:backgroundMark x1="84563" y1="84817" x2="84563" y2="84817"/>
                        <a14:backgroundMark x1="83688" y1="85567" x2="83688" y2="85567"/>
                      </a14:backgroundRemoval>
                    </a14:imgEffect>
                  </a14:imgLayer>
                </a14:imgProps>
              </a:ext>
              <a:ext uri="{28A0092B-C50C-407E-A947-70E740481C1C}">
                <a14:useLocalDpi xmlns:a14="http://schemas.microsoft.com/office/drawing/2010/main" val="0"/>
              </a:ext>
            </a:extLst>
          </a:blip>
          <a:srcRect l="75340" t="64814"/>
          <a:stretch/>
        </p:blipFill>
        <p:spPr bwMode="auto">
          <a:xfrm>
            <a:off x="-12560" y="3942912"/>
            <a:ext cx="2200440" cy="209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4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ackgroundRemoval t="0" b="97969" l="376" r="98684">
                        <a14:foregroundMark x1="67293" y1="41094" x2="67293" y2="41094"/>
                        <a14:foregroundMark x1="47368" y1="75938" x2="47368" y2="75938"/>
                        <a14:foregroundMark x1="46898" y1="59688" x2="46898" y2="59688"/>
                        <a14:foregroundMark x1="29605" y1="27187" x2="29605" y2="27187"/>
                        <a14:foregroundMark x1="24530" y1="14063" x2="24530" y2="14063"/>
                        <a14:foregroundMark x1="19831" y1="10000" x2="19831" y2="10000"/>
                        <a14:foregroundMark x1="15226" y1="14844" x2="15226" y2="14844"/>
                        <a14:foregroundMark x1="10150" y1="13750" x2="10150" y2="13750"/>
                        <a14:foregroundMark x1="26410" y1="8438" x2="26410" y2="8438"/>
                        <a14:foregroundMark x1="19831" y1="9063" x2="19831" y2="9063"/>
                        <a14:foregroundMark x1="15414" y1="9219" x2="15414" y2="9219"/>
                        <a14:foregroundMark x1="9023" y1="10000" x2="9023" y2="10000"/>
                        <a14:foregroundMark x1="13628" y1="15781" x2="13628" y2="15781"/>
                        <a14:foregroundMark x1="38440" y1="75156" x2="38440" y2="75156"/>
                        <a14:foregroundMark x1="40132" y1="45469" x2="40132" y2="45469"/>
                        <a14:foregroundMark x1="32613" y1="43438" x2="32613" y2="43438"/>
                        <a14:foregroundMark x1="25188" y1="40469" x2="25188" y2="40469"/>
                        <a14:foregroundMark x1="22650" y1="45938" x2="22650" y2="45938"/>
                        <a14:foregroundMark x1="17293" y1="46250" x2="17293" y2="46250"/>
                        <a14:foregroundMark x1="18045" y1="50781" x2="18045" y2="50781"/>
                        <a14:foregroundMark x1="19267" y1="17969" x2="19267" y2="17969"/>
                        <a14:foregroundMark x1="65602" y1="14844" x2="65602" y2="14844"/>
                        <a14:backgroundMark x1="38252" y1="54688" x2="38252" y2="54688"/>
                      </a14:backgroundRemoval>
                    </a14:imgEffect>
                  </a14:imgLayer>
                </a14:imgProps>
              </a:ext>
              <a:ext uri="{28A0092B-C50C-407E-A947-70E740481C1C}">
                <a14:useLocalDpi xmlns:a14="http://schemas.microsoft.com/office/drawing/2010/main" val="0"/>
              </a:ext>
            </a:extLst>
          </a:blip>
          <a:srcRect/>
          <a:stretch>
            <a:fillRect/>
          </a:stretch>
        </p:blipFill>
        <p:spPr bwMode="auto">
          <a:xfrm>
            <a:off x="1115616" y="479920"/>
            <a:ext cx="7416824" cy="44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zövegdoboz 8"/>
          <p:cNvSpPr txBox="1"/>
          <p:nvPr/>
        </p:nvSpPr>
        <p:spPr>
          <a:xfrm>
            <a:off x="395536" y="4861609"/>
            <a:ext cx="6568016" cy="1200329"/>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2012</a:t>
            </a:r>
            <a:r>
              <a:rPr lang="hu-HU" dirty="0"/>
              <a:t>: </a:t>
            </a:r>
            <a:r>
              <a:rPr lang="en-US" dirty="0"/>
              <a:t>the European Food Banks distributed 388 000 tons of food,</a:t>
            </a:r>
            <a:endParaRPr lang="hu-HU" dirty="0"/>
          </a:p>
          <a:p>
            <a:r>
              <a:rPr lang="en-US" dirty="0"/>
              <a:t> equivalent to </a:t>
            </a:r>
            <a:r>
              <a:rPr lang="en-US" b="1" dirty="0"/>
              <a:t>776 million meals, to 5.4 million people </a:t>
            </a:r>
            <a:r>
              <a:rPr lang="en-US" dirty="0"/>
              <a:t>in </a:t>
            </a:r>
            <a:endParaRPr lang="hu-HU" dirty="0"/>
          </a:p>
          <a:p>
            <a:r>
              <a:rPr lang="en-US" dirty="0"/>
              <a:t>partnership with 32 000 charitable </a:t>
            </a:r>
            <a:r>
              <a:rPr lang="en-US" dirty="0" err="1"/>
              <a:t>organisations</a:t>
            </a:r>
            <a:r>
              <a:rPr lang="en-US" dirty="0"/>
              <a:t> and social services </a:t>
            </a:r>
          </a:p>
          <a:p>
            <a:endParaRPr lang="en-US" dirty="0"/>
          </a:p>
        </p:txBody>
      </p:sp>
    </p:spTree>
    <p:extLst>
      <p:ext uri="{BB962C8B-B14F-4D97-AF65-F5344CB8AC3E}">
        <p14:creationId xmlns:p14="http://schemas.microsoft.com/office/powerpoint/2010/main" val="170861451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1421</Words>
  <Application>Microsoft Office PowerPoint</Application>
  <PresentationFormat>On-screen Show (4:3)</PresentationFormat>
  <Paragraphs>99</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Viner Hand ITC</vt:lpstr>
      <vt:lpstr>Wingdings</vt:lpstr>
      <vt:lpstr>Office-téma</vt:lpstr>
      <vt:lpstr>What on Earth  is Food Waste?</vt:lpstr>
      <vt:lpstr>PowerPoint Presentation</vt:lpstr>
      <vt:lpstr>PowerPoint Presentation</vt:lpstr>
      <vt:lpstr>PowerPoint Presentation</vt:lpstr>
      <vt:lpstr>PowerPoint Presentation</vt:lpstr>
      <vt:lpstr>PowerPoint Presentation</vt:lpstr>
      <vt:lpstr>PowerPoint Presentation</vt:lpstr>
      <vt:lpstr>Unrealistic demands</vt:lpstr>
      <vt:lpstr>PowerPoint Presentation</vt:lpstr>
      <vt:lpstr>Enough of wasting food!</vt:lpstr>
      <vt:lpstr>Take part in  the European Week  for Waste Reduction! </vt:lpstr>
      <vt:lpstr>Some useful tips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fán terem az ételhulladék?</dc:title>
  <dc:creator>Horváth Ádám</dc:creator>
  <cp:lastModifiedBy>acrUser</cp:lastModifiedBy>
  <cp:revision>60</cp:revision>
  <dcterms:created xsi:type="dcterms:W3CDTF">2014-10-30T10:27:30Z</dcterms:created>
  <dcterms:modified xsi:type="dcterms:W3CDTF">2020-08-19T10:22:51Z</dcterms:modified>
</cp:coreProperties>
</file>