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15"/>
  </p:notesMasterIdLst>
  <p:handoutMasterIdLst>
    <p:handoutMasterId r:id="rId16"/>
  </p:handoutMasterIdLst>
  <p:sldIdLst>
    <p:sldId id="258" r:id="rId4"/>
    <p:sldId id="260" r:id="rId5"/>
    <p:sldId id="275" r:id="rId6"/>
    <p:sldId id="276" r:id="rId7"/>
    <p:sldId id="269" r:id="rId8"/>
    <p:sldId id="272" r:id="rId9"/>
    <p:sldId id="270" r:id="rId10"/>
    <p:sldId id="271" r:id="rId11"/>
    <p:sldId id="268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2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/>
      <dgm:t>
        <a:bodyPr/>
        <a:lstStyle/>
        <a:p>
          <a:r>
            <a:rPr lang="et-EE" dirty="0"/>
            <a:t>Project manager</a:t>
          </a:r>
          <a:endParaRPr lang="en-US" dirty="0"/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n-US"/>
        </a:p>
      </dgm:t>
    </dgm:pt>
    <dgm:pt modelId="{38FB0022-09EC-4D6F-86C0-C813C6F2F39A}">
      <dgm:prSet phldrT="[Text]"/>
      <dgm:spPr/>
      <dgm:t>
        <a:bodyPr/>
        <a:lstStyle/>
        <a:p>
          <a:r>
            <a:rPr lang="et-EE" dirty="0"/>
            <a:t>Teachers</a:t>
          </a:r>
          <a:endParaRPr lang="en-US" dirty="0"/>
        </a:p>
      </dgm: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/>
      <dgm:t>
        <a:bodyPr/>
        <a:lstStyle/>
        <a:p>
          <a:endParaRPr lang="en-US"/>
        </a:p>
      </dgm:t>
    </dgm:pt>
    <dgm:pt modelId="{9131EDB8-27A6-42FD-A541-052EFC01D4C6}">
      <dgm:prSet phldrT="[Text]"/>
      <dgm:spPr/>
      <dgm:t>
        <a:bodyPr/>
        <a:lstStyle/>
        <a:p>
          <a:r>
            <a:rPr lang="et-EE" dirty="0"/>
            <a:t>Project team</a:t>
          </a:r>
          <a:endParaRPr lang="en-US" dirty="0"/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/>
      <dgm:t>
        <a:bodyPr/>
        <a:lstStyle/>
        <a:p>
          <a:endParaRPr lang="en-US"/>
        </a:p>
      </dgm:t>
    </dgm:pt>
    <dgm:pt modelId="{23116FF9-AEB9-43F5-882D-9ECB1FD5DE18}">
      <dgm:prSet phldrT="[Text]"/>
      <dgm:spPr/>
      <dgm:t>
        <a:bodyPr/>
        <a:lstStyle/>
        <a:p>
          <a:r>
            <a:rPr lang="et-EE" dirty="0"/>
            <a:t>Parents</a:t>
          </a:r>
          <a:endParaRPr lang="en-US" dirty="0"/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en-US"/>
        </a:p>
      </dgm:t>
    </dgm:pt>
    <dgm:pt modelId="{DA2EE66E-1894-4E15-A659-CCDCFE4DAD65}">
      <dgm:prSet phldrT="[Text]"/>
      <dgm:spPr/>
      <dgm:t>
        <a:bodyPr/>
        <a:lstStyle/>
        <a:p>
          <a:r>
            <a:rPr lang="et-EE" dirty="0"/>
            <a:t>Administration</a:t>
          </a:r>
          <a:endParaRPr lang="en-US" dirty="0"/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/>
      <dgm:t>
        <a:bodyPr/>
        <a:lstStyle/>
        <a:p>
          <a:endParaRPr lang="en-US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558890D5-4F42-4C33-B381-CD393B37A1FF}" type="pres">
      <dgm:prSet presAssocID="{012EDDC6-207F-4EE3-9DEB-146599520561}" presName="node" presStyleLbl="node1" presStyleIdx="0" presStyleCnt="5" custRadScaleRad="91420" custRadScaleInc="537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73C755A-5077-47FB-BDC0-FF7A84FD3F26}" type="pres">
      <dgm:prSet presAssocID="{7985EE53-BD3D-4DB3-B5BD-6B9FFA75B9E6}" presName="sibTrans" presStyleLbl="sibTrans2D1" presStyleIdx="0" presStyleCnt="5"/>
      <dgm:spPr/>
      <dgm:t>
        <a:bodyPr/>
        <a:lstStyle/>
        <a:p>
          <a:endParaRPr lang="et-EE"/>
        </a:p>
      </dgm:t>
    </dgm:pt>
    <dgm:pt modelId="{746707A3-847D-4DEF-8437-C19565999197}" type="pres">
      <dgm:prSet presAssocID="{7985EE53-BD3D-4DB3-B5BD-6B9FFA75B9E6}" presName="connectorText" presStyleLbl="sibTrans2D1" presStyleIdx="0" presStyleCnt="5"/>
      <dgm:spPr/>
      <dgm:t>
        <a:bodyPr/>
        <a:lstStyle/>
        <a:p>
          <a:endParaRPr lang="et-EE"/>
        </a:p>
      </dgm:t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19BC63E-F731-4648-BC28-EDC25FC57AA9}" type="pres">
      <dgm:prSet presAssocID="{612BA10D-4F4F-4BF6-9059-06A94BDAF34E}" presName="sibTrans" presStyleLbl="sibTrans2D1" presStyleIdx="1" presStyleCnt="5"/>
      <dgm:spPr/>
      <dgm:t>
        <a:bodyPr/>
        <a:lstStyle/>
        <a:p>
          <a:endParaRPr lang="et-EE"/>
        </a:p>
      </dgm:t>
    </dgm:pt>
    <dgm:pt modelId="{018B9E75-742E-4303-A16C-8A821310EF15}" type="pres">
      <dgm:prSet presAssocID="{612BA10D-4F4F-4BF6-9059-06A94BDAF34E}" presName="connectorText" presStyleLbl="sibTrans2D1" presStyleIdx="1" presStyleCnt="5"/>
      <dgm:spPr/>
      <dgm:t>
        <a:bodyPr/>
        <a:lstStyle/>
        <a:p>
          <a:endParaRPr lang="et-EE"/>
        </a:p>
      </dgm:t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701657F-6946-4A4C-877D-2A88A526B7E1}" type="pres">
      <dgm:prSet presAssocID="{EA86A114-EBD1-49CF-AB76-042FF3D636A5}" presName="sibTrans" presStyleLbl="sibTrans2D1" presStyleIdx="2" presStyleCnt="5"/>
      <dgm:spPr/>
      <dgm:t>
        <a:bodyPr/>
        <a:lstStyle/>
        <a:p>
          <a:endParaRPr lang="et-EE"/>
        </a:p>
      </dgm:t>
    </dgm:pt>
    <dgm:pt modelId="{A60042D3-910C-4160-96CD-1A63C2C4C0FB}" type="pres">
      <dgm:prSet presAssocID="{EA86A114-EBD1-49CF-AB76-042FF3D636A5}" presName="connectorText" presStyleLbl="sibTrans2D1" presStyleIdx="2" presStyleCnt="5"/>
      <dgm:spPr/>
      <dgm:t>
        <a:bodyPr/>
        <a:lstStyle/>
        <a:p>
          <a:endParaRPr lang="et-EE"/>
        </a:p>
      </dgm:t>
    </dgm:pt>
    <dgm:pt modelId="{28372633-A8CE-4898-AF86-305447452F30}" type="pres">
      <dgm:prSet presAssocID="{9131EDB8-27A6-42FD-A541-052EFC01D4C6}" presName="node" presStyleLbl="node1" presStyleIdx="3" presStyleCnt="5" custRadScaleRad="98298" custRadScaleInc="45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BFA7701-5D17-48E5-8EAF-0CE4B894FCD8}" type="pres">
      <dgm:prSet presAssocID="{13A2EB04-B868-427A-B17F-16729BFA55DA}" presName="sibTrans" presStyleLbl="sibTrans2D1" presStyleIdx="3" presStyleCnt="5"/>
      <dgm:spPr/>
      <dgm:t>
        <a:bodyPr/>
        <a:lstStyle/>
        <a:p>
          <a:endParaRPr lang="et-EE"/>
        </a:p>
      </dgm:t>
    </dgm:pt>
    <dgm:pt modelId="{2F68EEE9-28D4-49EC-A4B1-C191492E34F2}" type="pres">
      <dgm:prSet presAssocID="{13A2EB04-B868-427A-B17F-16729BFA55DA}" presName="connectorText" presStyleLbl="sibTrans2D1" presStyleIdx="3" presStyleCnt="5"/>
      <dgm:spPr/>
      <dgm:t>
        <a:bodyPr/>
        <a:lstStyle/>
        <a:p>
          <a:endParaRPr lang="et-EE"/>
        </a:p>
      </dgm:t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70EC530-2BF9-418C-9EBE-CFD33FE15D7D}" type="pres">
      <dgm:prSet presAssocID="{BEE765C7-6165-4808-9B3B-A6627557B77F}" presName="sibTrans" presStyleLbl="sibTrans2D1" presStyleIdx="4" presStyleCnt="5"/>
      <dgm:spPr/>
      <dgm:t>
        <a:bodyPr/>
        <a:lstStyle/>
        <a:p>
          <a:endParaRPr lang="et-EE"/>
        </a:p>
      </dgm:t>
    </dgm:pt>
    <dgm:pt modelId="{75E8BE9C-270B-4810-939F-EB750969C50A}" type="pres">
      <dgm:prSet presAssocID="{BEE765C7-6165-4808-9B3B-A6627557B77F}" presName="connectorText" presStyleLbl="sibTrans2D1" presStyleIdx="4" presStyleCnt="5"/>
      <dgm:spPr/>
      <dgm:t>
        <a:bodyPr/>
        <a:lstStyle/>
        <a:p>
          <a:endParaRPr lang="et-EE"/>
        </a:p>
      </dgm:t>
    </dgm:pt>
  </dgm:ptLst>
  <dgm:cxnLst>
    <dgm:cxn modelId="{178C50D8-77D8-41C7-84A7-20D85C0A1825}" type="presOf" srcId="{BEE765C7-6165-4808-9B3B-A6627557B77F}" destId="{670EC530-2BF9-418C-9EBE-CFD33FE15D7D}" srcOrd="0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22D86A64-D851-411D-98DD-66DB08D887DE}" type="presOf" srcId="{012EDDC6-207F-4EE3-9DEB-146599520561}" destId="{558890D5-4F42-4C33-B381-CD393B37A1FF}" srcOrd="0" destOrd="0" presId="urn:microsoft.com/office/officeart/2005/8/layout/cycle2"/>
    <dgm:cxn modelId="{5637A8D1-6DDD-43E0-A654-B84F12CA0E6D}" type="presOf" srcId="{EA86A114-EBD1-49CF-AB76-042FF3D636A5}" destId="{A60042D3-910C-4160-96CD-1A63C2C4C0FB}" srcOrd="1" destOrd="0" presId="urn:microsoft.com/office/officeart/2005/8/layout/cycle2"/>
    <dgm:cxn modelId="{2E4A0F44-C22C-4A79-B441-BE1F243004F3}" type="presOf" srcId="{612BA10D-4F4F-4BF6-9059-06A94BDAF34E}" destId="{719BC63E-F731-4648-BC28-EDC25FC57AA9}" srcOrd="0" destOrd="0" presId="urn:microsoft.com/office/officeart/2005/8/layout/cycle2"/>
    <dgm:cxn modelId="{E6D814D4-FE86-41BE-AC34-7861C8901BCD}" type="presOf" srcId="{13633CBA-2502-434A-928C-6EC6967F259D}" destId="{EA3ADED0-C9AD-4C17-98CE-D872DACD90E8}" srcOrd="0" destOrd="0" presId="urn:microsoft.com/office/officeart/2005/8/layout/cycle2"/>
    <dgm:cxn modelId="{70A15E49-F97C-4E32-8474-DA58034FE49C}" type="presOf" srcId="{7985EE53-BD3D-4DB3-B5BD-6B9FFA75B9E6}" destId="{746707A3-847D-4DEF-8437-C19565999197}" srcOrd="1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70E930A6-C827-4F72-B6F2-9BC8DC8AB8CD}" type="presOf" srcId="{23116FF9-AEB9-43F5-882D-9ECB1FD5DE18}" destId="{4DD53E4A-81C3-4CAD-B31F-4C20BA5CFCD7}" srcOrd="0" destOrd="0" presId="urn:microsoft.com/office/officeart/2005/8/layout/cycle2"/>
    <dgm:cxn modelId="{08C26720-4CBB-4226-9FAA-5FA72C464F41}" type="presOf" srcId="{612BA10D-4F4F-4BF6-9059-06A94BDAF34E}" destId="{018B9E75-742E-4303-A16C-8A821310EF15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66822E6F-E441-4678-A445-668144701D63}" type="presOf" srcId="{13A2EB04-B868-427A-B17F-16729BFA55DA}" destId="{2F68EEE9-28D4-49EC-A4B1-C191492E34F2}" srcOrd="1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6A3565DD-D04C-4E82-B5A0-4809B84DBC70}" type="presOf" srcId="{13A2EB04-B868-427A-B17F-16729BFA55DA}" destId="{3BFA7701-5D17-48E5-8EAF-0CE4B894FCD8}" srcOrd="0" destOrd="0" presId="urn:microsoft.com/office/officeart/2005/8/layout/cycle2"/>
    <dgm:cxn modelId="{04CB5DA5-3FF2-4B6D-8DE7-1F090C09BE47}" type="presOf" srcId="{EA86A114-EBD1-49CF-AB76-042FF3D636A5}" destId="{3701657F-6946-4A4C-877D-2A88A526B7E1}" srcOrd="0" destOrd="0" presId="urn:microsoft.com/office/officeart/2005/8/layout/cycle2"/>
    <dgm:cxn modelId="{8426E189-4684-4E41-AAAC-C4772D18A644}" type="presOf" srcId="{38FB0022-09EC-4D6F-86C0-C813C6F2F39A}" destId="{91CB6799-0928-4E01-9EDA-41B17BB04FAF}" srcOrd="0" destOrd="0" presId="urn:microsoft.com/office/officeart/2005/8/layout/cycle2"/>
    <dgm:cxn modelId="{3EDF7B8C-7598-4E0B-B3E9-3F82986F4CD4}" type="presOf" srcId="{9131EDB8-27A6-42FD-A541-052EFC01D4C6}" destId="{28372633-A8CE-4898-AF86-305447452F30}" srcOrd="0" destOrd="0" presId="urn:microsoft.com/office/officeart/2005/8/layout/cycle2"/>
    <dgm:cxn modelId="{142518E3-74EC-49D4-B3EA-D407F6E4F483}" type="presOf" srcId="{BEE765C7-6165-4808-9B3B-A6627557B77F}" destId="{75E8BE9C-270B-4810-939F-EB750969C50A}" srcOrd="1" destOrd="0" presId="urn:microsoft.com/office/officeart/2005/8/layout/cycle2"/>
    <dgm:cxn modelId="{54F8772A-7F81-4F90-B03D-21A18269F8D4}" type="presOf" srcId="{DA2EE66E-1894-4E15-A659-CCDCFE4DAD65}" destId="{7C5A343C-E262-450D-959C-A644EA0CABBE}" srcOrd="0" destOrd="0" presId="urn:microsoft.com/office/officeart/2005/8/layout/cycle2"/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6BAAF43C-7E5B-435B-A7D7-29098A98B81E}" type="presOf" srcId="{7985EE53-BD3D-4DB3-B5BD-6B9FFA75B9E6}" destId="{973C755A-5077-47FB-BDC0-FF7A84FD3F26}" srcOrd="0" destOrd="0" presId="urn:microsoft.com/office/officeart/2005/8/layout/cycle2"/>
    <dgm:cxn modelId="{DFA86892-7D69-4BFB-B34F-2C8C07271E8B}" type="presParOf" srcId="{EA3ADED0-C9AD-4C17-98CE-D872DACD90E8}" destId="{558890D5-4F42-4C33-B381-CD393B37A1FF}" srcOrd="0" destOrd="0" presId="urn:microsoft.com/office/officeart/2005/8/layout/cycle2"/>
    <dgm:cxn modelId="{7F9B98CF-1D17-4778-A91B-7B74EBAA0FA8}" type="presParOf" srcId="{EA3ADED0-C9AD-4C17-98CE-D872DACD90E8}" destId="{973C755A-5077-47FB-BDC0-FF7A84FD3F26}" srcOrd="1" destOrd="0" presId="urn:microsoft.com/office/officeart/2005/8/layout/cycle2"/>
    <dgm:cxn modelId="{58B0DBF7-4E3D-49F6-8D26-ACACE46843EA}" type="presParOf" srcId="{973C755A-5077-47FB-BDC0-FF7A84FD3F26}" destId="{746707A3-847D-4DEF-8437-C19565999197}" srcOrd="0" destOrd="0" presId="urn:microsoft.com/office/officeart/2005/8/layout/cycle2"/>
    <dgm:cxn modelId="{381EE5FA-8238-4893-AAE3-669FE20776B0}" type="presParOf" srcId="{EA3ADED0-C9AD-4C17-98CE-D872DACD90E8}" destId="{7C5A343C-E262-450D-959C-A644EA0CABBE}" srcOrd="2" destOrd="0" presId="urn:microsoft.com/office/officeart/2005/8/layout/cycle2"/>
    <dgm:cxn modelId="{516E789B-A1EF-4A99-AEAC-BA725AC33E92}" type="presParOf" srcId="{EA3ADED0-C9AD-4C17-98CE-D872DACD90E8}" destId="{719BC63E-F731-4648-BC28-EDC25FC57AA9}" srcOrd="3" destOrd="0" presId="urn:microsoft.com/office/officeart/2005/8/layout/cycle2"/>
    <dgm:cxn modelId="{13FBEBCD-DC9D-4FEF-AE29-4C9E0849BF3F}" type="presParOf" srcId="{719BC63E-F731-4648-BC28-EDC25FC57AA9}" destId="{018B9E75-742E-4303-A16C-8A821310EF15}" srcOrd="0" destOrd="0" presId="urn:microsoft.com/office/officeart/2005/8/layout/cycle2"/>
    <dgm:cxn modelId="{FB008668-0FF3-46C7-8959-1F236FB4F4D0}" type="presParOf" srcId="{EA3ADED0-C9AD-4C17-98CE-D872DACD90E8}" destId="{91CB6799-0928-4E01-9EDA-41B17BB04FAF}" srcOrd="4" destOrd="0" presId="urn:microsoft.com/office/officeart/2005/8/layout/cycle2"/>
    <dgm:cxn modelId="{971F10E2-5CED-4C4E-9252-D755753EA2E9}" type="presParOf" srcId="{EA3ADED0-C9AD-4C17-98CE-D872DACD90E8}" destId="{3701657F-6946-4A4C-877D-2A88A526B7E1}" srcOrd="5" destOrd="0" presId="urn:microsoft.com/office/officeart/2005/8/layout/cycle2"/>
    <dgm:cxn modelId="{A68F6CC6-1A0A-4333-8003-8FEDD4F0E677}" type="presParOf" srcId="{3701657F-6946-4A4C-877D-2A88A526B7E1}" destId="{A60042D3-910C-4160-96CD-1A63C2C4C0FB}" srcOrd="0" destOrd="0" presId="urn:microsoft.com/office/officeart/2005/8/layout/cycle2"/>
    <dgm:cxn modelId="{10A74CE4-5A25-4509-ADD3-06BB9CEF21C7}" type="presParOf" srcId="{EA3ADED0-C9AD-4C17-98CE-D872DACD90E8}" destId="{28372633-A8CE-4898-AF86-305447452F30}" srcOrd="6" destOrd="0" presId="urn:microsoft.com/office/officeart/2005/8/layout/cycle2"/>
    <dgm:cxn modelId="{1B430A39-072A-40C5-B4BD-47B08DF907B6}" type="presParOf" srcId="{EA3ADED0-C9AD-4C17-98CE-D872DACD90E8}" destId="{3BFA7701-5D17-48E5-8EAF-0CE4B894FCD8}" srcOrd="7" destOrd="0" presId="urn:microsoft.com/office/officeart/2005/8/layout/cycle2"/>
    <dgm:cxn modelId="{46827EAB-B72B-42D7-AFD7-E30968E9F4C3}" type="presParOf" srcId="{3BFA7701-5D17-48E5-8EAF-0CE4B894FCD8}" destId="{2F68EEE9-28D4-49EC-A4B1-C191492E34F2}" srcOrd="0" destOrd="0" presId="urn:microsoft.com/office/officeart/2005/8/layout/cycle2"/>
    <dgm:cxn modelId="{9F3F7806-C569-417D-8EC1-52CA3866F5CB}" type="presParOf" srcId="{EA3ADED0-C9AD-4C17-98CE-D872DACD90E8}" destId="{4DD53E4A-81C3-4CAD-B31F-4C20BA5CFCD7}" srcOrd="8" destOrd="0" presId="urn:microsoft.com/office/officeart/2005/8/layout/cycle2"/>
    <dgm:cxn modelId="{30A9895D-4071-42A8-815E-0C83C1883982}" type="presParOf" srcId="{EA3ADED0-C9AD-4C17-98CE-D872DACD90E8}" destId="{670EC530-2BF9-418C-9EBE-CFD33FE15D7D}" srcOrd="9" destOrd="0" presId="urn:microsoft.com/office/officeart/2005/8/layout/cycle2"/>
    <dgm:cxn modelId="{687D3A8C-60B6-45BD-AF82-A0D5A13C4B1D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686126" y="234208"/>
          <a:ext cx="1343862" cy="13438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100" kern="1200" dirty="0"/>
            <a:t>Project manager</a:t>
          </a:r>
          <a:endParaRPr lang="en-US" sz="1100" kern="1200" dirty="0"/>
        </a:p>
      </dsp:txBody>
      <dsp:txXfrm>
        <a:off x="1882930" y="431012"/>
        <a:ext cx="950254" cy="950254"/>
      </dsp:txXfrm>
    </dsp:sp>
    <dsp:sp modelId="{973C755A-5077-47FB-BDC0-FF7A84FD3F26}">
      <dsp:nvSpPr>
        <dsp:cNvPr id="0" name=""/>
        <dsp:cNvSpPr/>
      </dsp:nvSpPr>
      <dsp:spPr>
        <a:xfrm rot="1998570">
          <a:off x="2996242" y="1193832"/>
          <a:ext cx="289474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03375" y="1260698"/>
        <a:ext cx="202632" cy="272131"/>
      </dsp:txXfrm>
    </dsp:sp>
    <dsp:sp modelId="{7C5A343C-E262-450D-959C-A644EA0CABBE}">
      <dsp:nvSpPr>
        <dsp:cNvPr id="0" name=""/>
        <dsp:cNvSpPr/>
      </dsp:nvSpPr>
      <dsp:spPr>
        <a:xfrm>
          <a:off x="3265664" y="1272146"/>
          <a:ext cx="1343862" cy="13438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100" kern="1200" dirty="0"/>
            <a:t>Administration</a:t>
          </a:r>
          <a:endParaRPr lang="en-US" sz="1100" kern="1200" dirty="0"/>
        </a:p>
      </dsp:txBody>
      <dsp:txXfrm>
        <a:off x="3462468" y="1468950"/>
        <a:ext cx="950254" cy="950254"/>
      </dsp:txXfrm>
    </dsp:sp>
    <dsp:sp modelId="{719BC63E-F731-4648-BC28-EDC25FC57AA9}">
      <dsp:nvSpPr>
        <dsp:cNvPr id="0" name=""/>
        <dsp:cNvSpPr/>
      </dsp:nvSpPr>
      <dsp:spPr>
        <a:xfrm rot="6480000">
          <a:off x="3450301" y="2667270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520450" y="2707015"/>
        <a:ext cx="250082" cy="272131"/>
      </dsp:txXfrm>
    </dsp:sp>
    <dsp:sp modelId="{91CB6799-0928-4E01-9EDA-41B17BB04FAF}">
      <dsp:nvSpPr>
        <dsp:cNvPr id="0" name=""/>
        <dsp:cNvSpPr/>
      </dsp:nvSpPr>
      <dsp:spPr>
        <a:xfrm>
          <a:off x="2642087" y="3191318"/>
          <a:ext cx="1343862" cy="13438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100" kern="1200" dirty="0"/>
            <a:t>Teachers</a:t>
          </a:r>
          <a:endParaRPr lang="en-US" sz="1100" kern="1200" dirty="0"/>
        </a:p>
      </dsp:txBody>
      <dsp:txXfrm>
        <a:off x="2838891" y="3388122"/>
        <a:ext cx="950254" cy="950254"/>
      </dsp:txXfrm>
    </dsp:sp>
    <dsp:sp modelId="{3701657F-6946-4A4C-877D-2A88A526B7E1}">
      <dsp:nvSpPr>
        <dsp:cNvPr id="0" name=""/>
        <dsp:cNvSpPr/>
      </dsp:nvSpPr>
      <dsp:spPr>
        <a:xfrm rot="10845434">
          <a:off x="2146422" y="3623356"/>
          <a:ext cx="350331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251516" y="3714761"/>
        <a:ext cx="245232" cy="272131"/>
      </dsp:txXfrm>
    </dsp:sp>
    <dsp:sp modelId="{28372633-A8CE-4898-AF86-305447452F30}">
      <dsp:nvSpPr>
        <dsp:cNvPr id="0" name=""/>
        <dsp:cNvSpPr/>
      </dsp:nvSpPr>
      <dsp:spPr>
        <a:xfrm>
          <a:off x="637398" y="3164823"/>
          <a:ext cx="1343862" cy="13438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100" kern="1200" dirty="0"/>
            <a:t>Project team</a:t>
          </a:r>
          <a:endParaRPr lang="en-US" sz="1100" kern="1200" dirty="0"/>
        </a:p>
      </dsp:txBody>
      <dsp:txXfrm>
        <a:off x="834202" y="3361627"/>
        <a:ext cx="950254" cy="950254"/>
      </dsp:txXfrm>
    </dsp:sp>
    <dsp:sp modelId="{3BFA7701-5D17-48E5-8EAF-0CE4B894FCD8}">
      <dsp:nvSpPr>
        <dsp:cNvPr id="0" name=""/>
        <dsp:cNvSpPr/>
      </dsp:nvSpPr>
      <dsp:spPr>
        <a:xfrm rot="15084213">
          <a:off x="820974" y="2672923"/>
          <a:ext cx="346131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889451" y="2812843"/>
        <a:ext cx="242292" cy="272131"/>
      </dsp:txXfrm>
    </dsp:sp>
    <dsp:sp modelId="{4DD53E4A-81C3-4CAD-B31F-4C20BA5CFCD7}">
      <dsp:nvSpPr>
        <dsp:cNvPr id="0" name=""/>
        <dsp:cNvSpPr/>
      </dsp:nvSpPr>
      <dsp:spPr>
        <a:xfrm>
          <a:off x="572" y="1272146"/>
          <a:ext cx="1343862" cy="13438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100" kern="1200" dirty="0"/>
            <a:t>Parents</a:t>
          </a:r>
          <a:endParaRPr lang="en-US" sz="1100" kern="1200" dirty="0"/>
        </a:p>
      </dsp:txBody>
      <dsp:txXfrm>
        <a:off x="197376" y="1468950"/>
        <a:ext cx="950254" cy="950254"/>
      </dsp:txXfrm>
    </dsp:sp>
    <dsp:sp modelId="{670EC530-2BF9-418C-9EBE-CFD33FE15D7D}">
      <dsp:nvSpPr>
        <dsp:cNvPr id="0" name=""/>
        <dsp:cNvSpPr/>
      </dsp:nvSpPr>
      <dsp:spPr>
        <a:xfrm rot="19702553">
          <a:off x="1338719" y="1203330"/>
          <a:ext cx="336886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346223" y="1320538"/>
        <a:ext cx="235820" cy="27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10/30/2016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5" y="173881"/>
            <a:ext cx="2382113" cy="680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17" y="173881"/>
            <a:ext cx="2440388" cy="642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65" y="852173"/>
            <a:ext cx="3861680" cy="6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D479-8942-46E8-A226-A4E01F7A105C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t-EE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t-EE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9085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9522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737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136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4667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2577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1416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286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38205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9749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9868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816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712" y="169739"/>
            <a:ext cx="2487800" cy="710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51" y="237012"/>
            <a:ext cx="2495561" cy="65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64" y="849645"/>
            <a:ext cx="3861680" cy="6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A9AB-74F5-4B0A-BB22-D64A92FF3AF8}" type="datetimeFigureOut">
              <a:rPr lang="et-EE" smtClean="0"/>
              <a:t>30.10.2016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4A427-2C44-48D6-843E-343F049D1B7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518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2199861"/>
            <a:ext cx="4846320" cy="2557669"/>
          </a:xfrm>
        </p:spPr>
        <p:txBody>
          <a:bodyPr>
            <a:normAutofit fontScale="90000"/>
          </a:bodyPr>
          <a:lstStyle/>
          <a:p>
            <a:r>
              <a:rPr lang="et-EE" dirty="0"/>
              <a:t>Sauga basic school and </a:t>
            </a:r>
            <a:br>
              <a:rPr lang="et-EE" dirty="0"/>
            </a:br>
            <a:r>
              <a:rPr lang="et-EE" dirty="0"/>
              <a:t>Erasmus+ project 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4903304"/>
            <a:ext cx="4846320" cy="926646"/>
          </a:xfrm>
        </p:spPr>
        <p:txBody>
          <a:bodyPr>
            <a:noAutofit/>
          </a:bodyPr>
          <a:lstStyle/>
          <a:p>
            <a:r>
              <a:rPr lang="et-EE" sz="2000" dirty="0"/>
              <a:t>Erasmus+ project manager in Sauga basic school</a:t>
            </a:r>
          </a:p>
          <a:p>
            <a:r>
              <a:rPr lang="et-EE" sz="2000" dirty="0"/>
              <a:t>Magdalena Donerstak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Project team</a:t>
            </a:r>
            <a:endParaRPr lang="et-E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7" y="1694707"/>
            <a:ext cx="6266183" cy="46996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July 22, 2012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Footer text here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02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dirty="0" smtClean="0"/>
              <a:t>T</a:t>
            </a:r>
            <a:r>
              <a:rPr lang="en-US" dirty="0" smtClean="0"/>
              <a:t>hank </a:t>
            </a:r>
            <a:r>
              <a:rPr lang="en-US" dirty="0"/>
              <a:t>you for your </a:t>
            </a:r>
            <a:r>
              <a:rPr lang="en-US" dirty="0" smtClean="0"/>
              <a:t>attention</a:t>
            </a:r>
            <a:r>
              <a:rPr lang="et-EE" dirty="0" smtClean="0"/>
              <a:t>!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July 22, 2012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Footer text here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72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410817"/>
            <a:ext cx="10371573" cy="1048836"/>
          </a:xfrm>
        </p:spPr>
        <p:txBody>
          <a:bodyPr/>
          <a:lstStyle/>
          <a:p>
            <a:r>
              <a:rPr lang="et-EE" dirty="0"/>
              <a:t>About our school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6" y="1679097"/>
            <a:ext cx="10350874" cy="4490405"/>
          </a:xfrm>
        </p:spPr>
        <p:txBody>
          <a:bodyPr/>
          <a:lstStyle/>
          <a:p>
            <a:r>
              <a:rPr lang="et-EE" dirty="0"/>
              <a:t>Sauga basic school was established in 1820.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1" y="2120311"/>
            <a:ext cx="6620791" cy="430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89" y="3489912"/>
            <a:ext cx="4048803" cy="261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99301" y="3010858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Building the school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Our school in year 2016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Modern IT technology. </a:t>
            </a:r>
          </a:p>
          <a:p>
            <a:r>
              <a:rPr lang="et-EE" dirty="0" smtClean="0"/>
              <a:t>Renovated classrooms. </a:t>
            </a:r>
          </a:p>
          <a:p>
            <a:r>
              <a:rPr lang="et-EE" dirty="0" smtClean="0"/>
              <a:t>Cooking class. </a:t>
            </a:r>
          </a:p>
          <a:p>
            <a:r>
              <a:rPr lang="et-EE" dirty="0" smtClean="0"/>
              <a:t>Prioritizing learning foreign </a:t>
            </a:r>
          </a:p>
          <a:p>
            <a:pPr marL="0" indent="0">
              <a:buNone/>
            </a:pPr>
            <a:r>
              <a:rPr lang="et-EE" dirty="0" smtClean="0"/>
              <a:t>languages. </a:t>
            </a:r>
          </a:p>
          <a:p>
            <a:r>
              <a:rPr lang="et-EE" dirty="0" smtClean="0"/>
              <a:t>Prioritizing computer lessons. 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July 22, 2012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Footer text here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t-EE" smtClean="0"/>
              <a:t>3</a:t>
            </a:fld>
            <a:endParaRPr lang="et-E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73" y="1684083"/>
            <a:ext cx="6415250" cy="3611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3830" y="5520298"/>
            <a:ext cx="499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Police introducing traffic rules to first graders.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498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Plans for the future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Renovate schools’ facade.</a:t>
            </a:r>
          </a:p>
          <a:p>
            <a:r>
              <a:rPr lang="et-EE" dirty="0" smtClean="0"/>
              <a:t>Renovate the basement in order to move some of the classrooms there. </a:t>
            </a:r>
          </a:p>
          <a:p>
            <a:r>
              <a:rPr lang="et-EE" dirty="0" smtClean="0"/>
              <a:t>Be involved in different projects. </a:t>
            </a:r>
          </a:p>
          <a:p>
            <a:r>
              <a:rPr lang="et-EE" dirty="0" smtClean="0"/>
              <a:t>Holding on to traditions. </a:t>
            </a:r>
          </a:p>
          <a:p>
            <a:r>
              <a:rPr lang="et-EE" dirty="0" smtClean="0"/>
              <a:t>Continually being an eco friendly </a:t>
            </a:r>
          </a:p>
          <a:p>
            <a:pPr marL="0" indent="0">
              <a:buNone/>
            </a:pPr>
            <a:r>
              <a:rPr lang="et-EE" dirty="0" smtClean="0"/>
              <a:t>school. </a:t>
            </a:r>
          </a:p>
          <a:p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July 22, 2012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Footer text here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t-EE" smtClean="0"/>
              <a:t>4</a:t>
            </a:fld>
            <a:endParaRPr lang="et-E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07" y="294604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763" y="276087"/>
            <a:ext cx="9350212" cy="757583"/>
          </a:xfrm>
        </p:spPr>
        <p:txBody>
          <a:bodyPr/>
          <a:lstStyle/>
          <a:p>
            <a:r>
              <a:rPr lang="et-EE" dirty="0"/>
              <a:t>Students in year 2016/2017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712" y="1311966"/>
            <a:ext cx="5777949" cy="4864998"/>
          </a:xfrm>
        </p:spPr>
        <p:txBody>
          <a:bodyPr/>
          <a:lstStyle/>
          <a:p>
            <a:r>
              <a:rPr lang="et-EE" dirty="0"/>
              <a:t>This year we have 157 students in our school. </a:t>
            </a:r>
          </a:p>
          <a:p>
            <a:r>
              <a:rPr lang="et-EE" dirty="0"/>
              <a:t>Every year the number of pupils attending Sauga basic school increases. </a:t>
            </a:r>
          </a:p>
          <a:p>
            <a:r>
              <a:rPr lang="et-EE" dirty="0"/>
              <a:t>In the picture there are 20 students who started school this September 2016.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3252" y="1934817"/>
            <a:ext cx="4253948" cy="4242145"/>
          </a:xfrm>
        </p:spPr>
        <p:txBody>
          <a:bodyPr/>
          <a:lstStyle/>
          <a:p>
            <a:pPr algn="ctr">
              <a:defRPr/>
            </a:pPr>
            <a:r>
              <a:rPr lang="et-EE" sz="2000" dirty="0"/>
              <a:t>Class 1– 20 students</a:t>
            </a:r>
          </a:p>
          <a:p>
            <a:pPr algn="ctr">
              <a:defRPr/>
            </a:pPr>
            <a:r>
              <a:rPr lang="et-EE" sz="2000" dirty="0"/>
              <a:t>Class 2A and 2B– 28 students</a:t>
            </a:r>
          </a:p>
          <a:p>
            <a:pPr algn="ctr">
              <a:defRPr/>
            </a:pPr>
            <a:r>
              <a:rPr lang="et-EE" sz="2000" dirty="0"/>
              <a:t>Class 3 – 30 students</a:t>
            </a:r>
          </a:p>
          <a:p>
            <a:pPr algn="ctr">
              <a:defRPr/>
            </a:pPr>
            <a:r>
              <a:rPr lang="et-EE" sz="2000" dirty="0"/>
              <a:t>Class 4 – 18 students</a:t>
            </a:r>
          </a:p>
          <a:p>
            <a:pPr algn="ctr">
              <a:defRPr/>
            </a:pPr>
            <a:r>
              <a:rPr lang="et-EE" sz="2000" dirty="0"/>
              <a:t>Class 5 – 12 students</a:t>
            </a:r>
          </a:p>
          <a:p>
            <a:pPr algn="ctr">
              <a:defRPr/>
            </a:pPr>
            <a:r>
              <a:rPr lang="et-EE" sz="2000" dirty="0"/>
              <a:t>Class 6 – 10 students</a:t>
            </a:r>
          </a:p>
          <a:p>
            <a:pPr algn="ctr">
              <a:defRPr/>
            </a:pPr>
            <a:r>
              <a:rPr lang="et-EE" sz="2000" dirty="0"/>
              <a:t>Class 7 – 11 students</a:t>
            </a:r>
          </a:p>
          <a:p>
            <a:pPr algn="ctr">
              <a:defRPr/>
            </a:pPr>
            <a:r>
              <a:rPr lang="et-EE" sz="2000" dirty="0"/>
              <a:t>Class 8 – 15 students</a:t>
            </a:r>
          </a:p>
          <a:p>
            <a:pPr algn="ctr">
              <a:defRPr/>
            </a:pPr>
            <a:r>
              <a:rPr lang="et-EE" sz="2000" dirty="0"/>
              <a:t>Class 9 – 13 students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t-EE" smtClean="0"/>
              <a:t>5</a:t>
            </a:fld>
            <a:endParaRPr lang="et-E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12" y="3309847"/>
            <a:ext cx="5659145" cy="31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Everyday work in our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School day starts at 8.25 a.m.</a:t>
            </a:r>
          </a:p>
          <a:p>
            <a:r>
              <a:rPr lang="et-EE" dirty="0"/>
              <a:t>Students have 5 to 7 lessons every day according to the schedule.</a:t>
            </a:r>
          </a:p>
          <a:p>
            <a:r>
              <a:rPr lang="et-EE" dirty="0"/>
              <a:t>School busses leave approximately at 3 p.m.</a:t>
            </a:r>
          </a:p>
          <a:p>
            <a:r>
              <a:rPr lang="et-EE" dirty="0"/>
              <a:t>We have a l</a:t>
            </a:r>
            <a:r>
              <a:rPr lang="en-US" dirty="0" err="1"/>
              <a:t>ong</a:t>
            </a:r>
            <a:r>
              <a:rPr lang="en-US" dirty="0"/>
              <a:t> day childcare with catering</a:t>
            </a:r>
            <a:r>
              <a:rPr lang="et-EE" dirty="0"/>
              <a:t>.</a:t>
            </a:r>
          </a:p>
          <a:p>
            <a:r>
              <a:rPr lang="en-US" dirty="0"/>
              <a:t> </a:t>
            </a:r>
            <a:r>
              <a:rPr lang="et-EE" dirty="0"/>
              <a:t>Students participate in several </a:t>
            </a:r>
            <a:r>
              <a:rPr lang="en-US" dirty="0"/>
              <a:t>hobby </a:t>
            </a:r>
            <a:endParaRPr lang="et-EE" dirty="0"/>
          </a:p>
          <a:p>
            <a:pPr marL="0" indent="0">
              <a:buNone/>
            </a:pPr>
            <a:r>
              <a:rPr lang="en-US" dirty="0"/>
              <a:t>lessons – </a:t>
            </a:r>
            <a:r>
              <a:rPr lang="et-EE" dirty="0"/>
              <a:t>they </a:t>
            </a:r>
            <a:r>
              <a:rPr lang="en-US" dirty="0"/>
              <a:t>can play musical instruments,</a:t>
            </a:r>
            <a:endParaRPr lang="et-EE" dirty="0"/>
          </a:p>
          <a:p>
            <a:pPr marL="0" indent="0">
              <a:buNone/>
            </a:pPr>
            <a:r>
              <a:rPr lang="en-US" dirty="0"/>
              <a:t>sing in a choir</a:t>
            </a:r>
            <a:r>
              <a:rPr lang="et-EE" dirty="0"/>
              <a:t>,</a:t>
            </a:r>
            <a:r>
              <a:rPr lang="en-US" dirty="0"/>
              <a:t> study </a:t>
            </a:r>
            <a:r>
              <a:rPr lang="en-US" dirty="0" err="1"/>
              <a:t>Englis</a:t>
            </a:r>
            <a:r>
              <a:rPr lang="et-EE" dirty="0"/>
              <a:t>h etc. </a:t>
            </a:r>
          </a:p>
          <a:p>
            <a:r>
              <a:rPr lang="et-EE" dirty="0"/>
              <a:t>In the picture pupils are taking part of </a:t>
            </a:r>
          </a:p>
          <a:p>
            <a:pPr marL="0" indent="0">
              <a:buNone/>
            </a:pPr>
            <a:r>
              <a:rPr lang="et-EE" dirty="0"/>
              <a:t>the cooking course which is one of the most</a:t>
            </a:r>
          </a:p>
          <a:p>
            <a:pPr marL="0" indent="0">
              <a:buNone/>
            </a:pPr>
            <a:r>
              <a:rPr lang="et-EE" dirty="0"/>
              <a:t>popular after school hobby lessons.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t-EE" smtClean="0"/>
              <a:t>6</a:t>
            </a:fld>
            <a:endParaRPr lang="et-E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16" y="2861545"/>
            <a:ext cx="5220548" cy="29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Administration and </a:t>
            </a:r>
            <a:br>
              <a:rPr lang="et-EE" dirty="0"/>
            </a:br>
            <a:r>
              <a:rPr lang="et-EE" dirty="0"/>
              <a:t>teachers in our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There are 4 members of the administration: headmaster, head teacher, youth worker and manager of the economy. </a:t>
            </a:r>
          </a:p>
          <a:p>
            <a:r>
              <a:rPr lang="et-EE" dirty="0"/>
              <a:t>There are 16 teachers teaching </a:t>
            </a:r>
          </a:p>
          <a:p>
            <a:pPr marL="0" indent="0">
              <a:buNone/>
            </a:pPr>
            <a:r>
              <a:rPr lang="et-EE" dirty="0"/>
              <a:t>in Sauga basic school. </a:t>
            </a:r>
          </a:p>
          <a:p>
            <a:r>
              <a:rPr lang="en-US" dirty="0"/>
              <a:t>The school has a speech therapist</a:t>
            </a:r>
            <a:r>
              <a:rPr lang="et-EE" dirty="0"/>
              <a:t>, </a:t>
            </a:r>
          </a:p>
          <a:p>
            <a:pPr marL="0" indent="0">
              <a:buNone/>
            </a:pPr>
            <a:r>
              <a:rPr lang="et-EE" dirty="0"/>
              <a:t>who is also the</a:t>
            </a:r>
            <a:r>
              <a:rPr lang="en-US" dirty="0"/>
              <a:t> special need </a:t>
            </a:r>
            <a:endParaRPr lang="et-EE" dirty="0"/>
          </a:p>
          <a:p>
            <a:pPr marL="0" indent="0">
              <a:buNone/>
            </a:pPr>
            <a:r>
              <a:rPr lang="en-US" dirty="0"/>
              <a:t>support teacher</a:t>
            </a:r>
            <a:r>
              <a:rPr lang="et-EE" dirty="0"/>
              <a:t>. </a:t>
            </a:r>
          </a:p>
          <a:p>
            <a:r>
              <a:rPr lang="et-EE" dirty="0"/>
              <a:t>In the picture there are some of </a:t>
            </a:r>
          </a:p>
          <a:p>
            <a:pPr marL="0" indent="0">
              <a:buNone/>
            </a:pPr>
            <a:r>
              <a:rPr lang="et-EE" dirty="0"/>
              <a:t>our teachers on Teachers’ day. </a:t>
            </a:r>
          </a:p>
          <a:p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t-EE" smtClean="0"/>
              <a:t>7</a:t>
            </a:fld>
            <a:endParaRPr lang="et-E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22" y="2291631"/>
            <a:ext cx="5698435" cy="42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763" y="529345"/>
            <a:ext cx="9350212" cy="663352"/>
          </a:xfrm>
        </p:spPr>
        <p:txBody>
          <a:bodyPr>
            <a:normAutofit fontScale="90000"/>
          </a:bodyPr>
          <a:lstStyle/>
          <a:p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>About youth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2" y="1510747"/>
            <a:ext cx="4930551" cy="4702440"/>
          </a:xfrm>
        </p:spPr>
        <p:txBody>
          <a:bodyPr>
            <a:normAutofit fontScale="92500"/>
          </a:bodyPr>
          <a:lstStyle/>
          <a:p>
            <a:pPr algn="ctr"/>
            <a:r>
              <a:rPr lang="et-EE" dirty="0"/>
              <a:t>Youth worker is part of the administration.</a:t>
            </a:r>
          </a:p>
          <a:p>
            <a:pPr algn="ctr"/>
            <a:r>
              <a:rPr lang="et-EE" dirty="0"/>
              <a:t>The purpose is to make school life more</a:t>
            </a:r>
          </a:p>
          <a:p>
            <a:pPr marL="0" indent="0" algn="ctr">
              <a:buNone/>
            </a:pPr>
            <a:r>
              <a:rPr lang="et-EE" dirty="0"/>
              <a:t>interesting. </a:t>
            </a:r>
          </a:p>
          <a:p>
            <a:pPr algn="ctr"/>
            <a:r>
              <a:rPr lang="et-EE" dirty="0"/>
              <a:t>Organizing different out-of-class </a:t>
            </a:r>
          </a:p>
          <a:p>
            <a:pPr marL="0" indent="0" algn="ctr">
              <a:buNone/>
            </a:pPr>
            <a:r>
              <a:rPr lang="et-EE" dirty="0"/>
              <a:t>activities such as excursions. </a:t>
            </a:r>
          </a:p>
          <a:p>
            <a:pPr algn="ctr"/>
            <a:r>
              <a:rPr lang="et-EE" dirty="0"/>
              <a:t>Organizing the work of all the hobby </a:t>
            </a:r>
          </a:p>
          <a:p>
            <a:pPr marL="0" indent="0" algn="ctr">
              <a:buNone/>
            </a:pPr>
            <a:r>
              <a:rPr lang="et-EE" dirty="0"/>
              <a:t>class teachers. </a:t>
            </a:r>
          </a:p>
          <a:p>
            <a:pPr algn="ctr"/>
            <a:r>
              <a:rPr lang="et-EE" dirty="0"/>
              <a:t>Organizing celebrations for most of the</a:t>
            </a:r>
          </a:p>
          <a:p>
            <a:pPr marL="0" indent="0" algn="ctr">
              <a:buNone/>
            </a:pPr>
            <a:r>
              <a:rPr lang="et-EE" dirty="0"/>
              <a:t>holidays as Halloween, Teachers’ Day and</a:t>
            </a:r>
          </a:p>
          <a:p>
            <a:pPr marL="0" indent="0" algn="ctr">
              <a:buNone/>
            </a:pPr>
            <a:r>
              <a:rPr lang="et-EE" dirty="0"/>
              <a:t>Christmas in the school environment. </a:t>
            </a:r>
          </a:p>
          <a:p>
            <a:pPr algn="ctr"/>
            <a:r>
              <a:rPr lang="et-EE" dirty="0"/>
              <a:t>Project work management. </a:t>
            </a:r>
          </a:p>
          <a:p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t-EE" smtClean="0"/>
              <a:t>8</a:t>
            </a:fld>
            <a:endParaRPr lang="et-E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53" y="1996424"/>
            <a:ext cx="6532996" cy="36780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7561" y="5802740"/>
            <a:ext cx="55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Halloween in 2015</a:t>
            </a:r>
          </a:p>
        </p:txBody>
      </p:sp>
    </p:spTree>
    <p:extLst>
      <p:ext uri="{BB962C8B-B14F-4D97-AF65-F5344CB8AC3E}">
        <p14:creationId xmlns:p14="http://schemas.microsoft.com/office/powerpoint/2010/main" val="2909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Erasmus+ projects in our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As our school is small all the members of our school will be involved in the project work. </a:t>
            </a:r>
          </a:p>
          <a:p>
            <a:r>
              <a:rPr lang="et-EE" dirty="0"/>
              <a:t>In 2016 to 2018 we will work on two projects. </a:t>
            </a:r>
          </a:p>
          <a:p>
            <a:r>
              <a:rPr lang="et-EE" dirty="0"/>
              <a:t>For that we have created a project team of 21 </a:t>
            </a:r>
            <a:r>
              <a:rPr lang="et-EE" dirty="0" smtClean="0"/>
              <a:t>students. </a:t>
            </a:r>
            <a:endParaRPr lang="et-EE" dirty="0"/>
          </a:p>
          <a:p>
            <a:r>
              <a:rPr lang="et-EE" dirty="0"/>
              <a:t>There are </a:t>
            </a:r>
            <a:r>
              <a:rPr lang="et-EE" dirty="0" smtClean="0"/>
              <a:t>four </a:t>
            </a:r>
            <a:r>
              <a:rPr lang="et-EE" dirty="0"/>
              <a:t>key teachers involved in a project. </a:t>
            </a:r>
            <a:endParaRPr lang="et-EE" dirty="0" smtClean="0"/>
          </a:p>
          <a:p>
            <a:r>
              <a:rPr lang="et-EE" dirty="0" smtClean="0"/>
              <a:t>Every Monday we have the administration meeting.</a:t>
            </a:r>
            <a:endParaRPr lang="et-EE" dirty="0"/>
          </a:p>
        </p:txBody>
      </p:sp>
      <p:graphicFrame>
        <p:nvGraphicFramePr>
          <p:cNvPr id="10" name="Content Placeholder 9" descr="Basic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7785705"/>
              </p:ext>
            </p:extLst>
          </p:nvPr>
        </p:nvGraphicFramePr>
        <p:xfrm>
          <a:off x="6172200" y="1555750"/>
          <a:ext cx="46101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568</Words>
  <Application>Microsoft Office PowerPoint</Application>
  <PresentationFormat>Widescreen</PresentationFormat>
  <Paragraphs>116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Ecology 16x9</vt:lpstr>
      <vt:lpstr>Custom Design</vt:lpstr>
      <vt:lpstr>Sauga basic school and  Erasmus+ project management </vt:lpstr>
      <vt:lpstr>About our school history</vt:lpstr>
      <vt:lpstr>Our school in year 2016</vt:lpstr>
      <vt:lpstr>Plans for the future</vt:lpstr>
      <vt:lpstr>Students in year 2016/2017</vt:lpstr>
      <vt:lpstr>Everyday work in our school</vt:lpstr>
      <vt:lpstr>Administration and  teachers in our school</vt:lpstr>
      <vt:lpstr>   About youth work</vt:lpstr>
      <vt:lpstr>Erasmus+ projects in our school</vt:lpstr>
      <vt:lpstr>Project team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2016-10-28T12:12:09Z</dcterms:created>
  <dcterms:modified xsi:type="dcterms:W3CDTF">2016-10-30T14:29:24Z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