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88F48-DABE-4D44-9764-54B06CD5E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34BD6B-E255-4694-AB72-76400B2D8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91790A-5F0E-40F9-9D03-C5AF9FB2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347F00-B74B-43C0-AC41-33C842BA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853F5D-8D19-4A19-80A3-C1656331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8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2E15-27D0-44B1-A6D2-4EB3FAA1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62F2DD0-4518-468B-A36B-4EF8887A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F228BC-83D8-476E-9A77-36546E4F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B0847F-030D-4EE3-9043-13A06612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0935FC-9914-4EA3-B134-8C41E07F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68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591AE59-C739-43DF-A267-A9121F51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F406ED-51B9-44D5-840E-6AC0191EC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87337E-DC05-4E15-B871-23D97B52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A9F5F-51FF-4DC6-8B07-29A02F83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C21ADE-1773-4CA9-9754-F0B5EC4E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2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1A676-B273-4C92-B163-18508B32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E32D8C-D345-4314-AC00-FB06242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F247A6-84EE-4D07-9BC3-FCB8E717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E484DB-0F88-48BC-8FBF-BDF67F48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853CB2-AF19-47F4-B194-1B6E015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1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88E3E-9F30-4B4D-9352-2A70258B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5FF2B7-0396-4B78-AA84-EDA2FA0A7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0B94A9-B416-482B-AEBF-0DE3E1D2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23FC20-A417-4EF4-9195-B2C1EF3F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6BA5F5-BF96-40E4-9899-CD73D0AC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9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FD140-42FF-4E68-9A1B-999245C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862A65-26ED-41B7-ABF8-D39C71A52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005EBC-DD29-472A-B5CC-D36DF2B83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1F8E6B-76B0-4952-969B-485816CF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3889F7-4BFF-41BE-9747-A56C68EF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EE8F2C7-47F5-4847-8356-D6DAFA7A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43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C3E12-2A15-4442-B4A4-38C70822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6F9F27F-C5FF-4EC8-9AAB-B087F90F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0D21422-325D-442A-B4BD-21135E1A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F39498C-C049-4700-806B-1D86A1AD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2D0EA3B-6102-4846-BA84-5CB5F5667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A0068E2-6E1F-4C8E-BCBD-067B29CD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9668A55-C18C-492E-8A97-BE3E7276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BD2531E-A0C0-43CB-814C-AC0D4CAF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19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2FE46-03B3-4247-B4F6-B8606D48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7A8865F-28C7-43F8-B223-0970DEC0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9E39CCC-2170-491D-9158-4CFD49A2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66F0CA6-CC4A-4856-8914-0FDF06A9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83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216A45-8FDB-4776-83F8-B471882E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10DA8D-638F-4E1B-AA7F-EC319004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5E7C77F-CE69-4369-96CC-A499F4C3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46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A5D5A-3891-49AE-8132-87DB30CE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7001A4-BEEE-42E0-A5E8-8F7AFACA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17F78B-2C5F-4D26-B3EF-E27B6517C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E455C1-1CB9-4DAE-8802-51B422C1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9D8054-5D36-4E92-89BC-1D5ADFE4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92C3A9-69F7-4BF9-A8E2-5F0F6F0B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20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4098B-FE44-47B3-AC1A-23F4113C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CE6F3DB-BE2C-43CB-A7A0-77F698101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B836FA-746A-40CA-99E6-4D92CB3AA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E1D476-B846-4433-A289-69FC1951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8BEE410-176B-4EB1-9B36-92A287EB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78E2820-C925-4FE5-B596-748BD39A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51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9B97063-2EE6-46AA-B5FF-B9C53087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C61861-B516-4CF7-8F6C-188745C2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992D02-5F08-4257-A5AB-A82DFFF8E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C555-ED2E-421D-9043-F28F89A0B502}" type="datetimeFigureOut">
              <a:rPr lang="hr-HR" smtClean="0"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9C1E5E-DF9A-4EE7-B12B-493762B02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09ECEC-CBB1-485D-88F8-5D49E52F9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3CAA8-4CB9-4349-B1E2-DBEFDF6A02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1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2D8D8C-2A8F-4F28-ABFF-8EB10FAA6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hr-HR" sz="6600" dirty="0" err="1" smtClean="0"/>
              <a:t>Lužnica</a:t>
            </a:r>
            <a:r>
              <a:rPr lang="hr-HR" sz="6600" dirty="0" smtClean="0"/>
              <a:t> </a:t>
            </a:r>
            <a:r>
              <a:rPr lang="hr-HR" sz="6600" smtClean="0"/>
              <a:t>castle</a:t>
            </a:r>
            <a:endParaRPr lang="hr-HR" sz="6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A5D41C-5B80-4E8A-A774-ED9F5627B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hr-HR" dirty="0"/>
              <a:t>Magdalena </a:t>
            </a:r>
            <a:r>
              <a:rPr lang="hr-HR" dirty="0" err="1"/>
              <a:t>Vugec,Lorena</a:t>
            </a:r>
            <a:r>
              <a:rPr lang="hr-HR" dirty="0"/>
              <a:t> Žmegač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932D965-BABD-46B1-848B-E9F52486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4" b="660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CDA3EB-6D95-4D63-A90C-E21C95D6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What and where is Lužnica Castel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96D7E3-1C36-4469-A9EC-C42957D8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2400" dirty="0" err="1"/>
              <a:t>Lužnica</a:t>
            </a:r>
            <a:r>
              <a:rPr lang="hr-HR" sz="2400" dirty="0"/>
              <a:t> </a:t>
            </a:r>
            <a:r>
              <a:rPr lang="hr-HR" sz="2400" dirty="0" err="1"/>
              <a:t>Castle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a </a:t>
            </a:r>
            <a:r>
              <a:rPr lang="hr-HR" sz="2400" dirty="0" err="1"/>
              <a:t>castle</a:t>
            </a:r>
            <a:r>
              <a:rPr lang="hr-HR" sz="2400" dirty="0"/>
              <a:t> </a:t>
            </a:r>
            <a:r>
              <a:rPr lang="hr-HR" sz="2400" dirty="0" err="1"/>
              <a:t>located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Lužnica</a:t>
            </a:r>
            <a:endParaRPr lang="hr-HR" sz="2400" dirty="0"/>
          </a:p>
          <a:p>
            <a:r>
              <a:rPr lang="pl-PL" sz="2400" dirty="0"/>
              <a:t> </a:t>
            </a:r>
            <a:r>
              <a:rPr lang="en-US" sz="2400" dirty="0"/>
              <a:t>It was built in the second half of the 18th century</a:t>
            </a:r>
            <a:endParaRPr lang="hr-HR" sz="2400" dirty="0"/>
          </a:p>
          <a:p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owned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chatolic</a:t>
            </a:r>
            <a:r>
              <a:rPr lang="hr-HR" sz="2400" dirty="0"/>
              <a:t> </a:t>
            </a:r>
            <a:r>
              <a:rPr lang="hr-HR" sz="2400" dirty="0" err="1"/>
              <a:t>order</a:t>
            </a:r>
            <a:r>
              <a:rPr lang="hr-HR" sz="2400" dirty="0"/>
              <a:t> „ </a:t>
            </a:r>
            <a:r>
              <a:rPr lang="hr-HR" sz="2400" dirty="0" err="1"/>
              <a:t>Sisters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charity</a:t>
            </a:r>
            <a:r>
              <a:rPr lang="hr-HR" sz="2400" dirty="0"/>
              <a:t>”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63551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D7FDDBA-5C5B-41A6-8C8C-03D8C2656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" b="1950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32172B-A79B-4D9A-A245-97CEAE94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History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C94BD-096C-40D7-A96E-5BCB8973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337139"/>
            <a:ext cx="4593021" cy="352084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first owner of the </a:t>
            </a:r>
            <a:r>
              <a:rPr lang="en-US" sz="2000" dirty="0" err="1"/>
              <a:t>Lužnica</a:t>
            </a:r>
            <a:r>
              <a:rPr lang="en-US" sz="2000" dirty="0"/>
              <a:t> estate was the noble </a:t>
            </a:r>
            <a:r>
              <a:rPr lang="en-US" sz="2000" dirty="0" err="1"/>
              <a:t>Čikulin</a:t>
            </a:r>
            <a:r>
              <a:rPr lang="en-US" sz="2000" dirty="0"/>
              <a:t> family, originally from Italy.</a:t>
            </a:r>
          </a:p>
          <a:p>
            <a:r>
              <a:rPr lang="hr-HR" sz="2000" dirty="0"/>
              <a:t>In </a:t>
            </a:r>
            <a:r>
              <a:rPr lang="hr-HR" sz="2000" dirty="0" err="1"/>
              <a:t>the</a:t>
            </a:r>
            <a:r>
              <a:rPr lang="hr-HR" sz="2000" dirty="0"/>
              <a:t> 18.th </a:t>
            </a:r>
            <a:r>
              <a:rPr lang="hr-HR" sz="2000" dirty="0" err="1"/>
              <a:t>century</a:t>
            </a:r>
            <a:r>
              <a:rPr lang="hr-HR" sz="2000" dirty="0"/>
              <a:t> </a:t>
            </a:r>
            <a:r>
              <a:rPr lang="hr-HR" sz="2000" dirty="0" err="1"/>
              <a:t>family</a:t>
            </a:r>
            <a:r>
              <a:rPr lang="hr-HR" sz="2000" dirty="0"/>
              <a:t> </a:t>
            </a:r>
            <a:r>
              <a:rPr lang="hr-HR" sz="2000" dirty="0" err="1"/>
              <a:t>Moscon</a:t>
            </a:r>
            <a:r>
              <a:rPr lang="hr-HR" sz="2000" dirty="0"/>
              <a:t> </a:t>
            </a:r>
            <a:r>
              <a:rPr lang="hr-HR" sz="2000" dirty="0" err="1"/>
              <a:t>bought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Lužnica</a:t>
            </a:r>
            <a:r>
              <a:rPr lang="hr-HR" sz="2000" dirty="0"/>
              <a:t> </a:t>
            </a:r>
            <a:r>
              <a:rPr lang="hr-HR" sz="2000" dirty="0" err="1"/>
              <a:t>estate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his</a:t>
            </a:r>
            <a:r>
              <a:rPr lang="hr-HR" sz="2000" dirty="0"/>
              <a:t> </a:t>
            </a:r>
            <a:r>
              <a:rPr lang="hr-HR" sz="2000" dirty="0" err="1"/>
              <a:t>owner</a:t>
            </a:r>
            <a:r>
              <a:rPr lang="hr-HR" sz="2000" dirty="0"/>
              <a:t> </a:t>
            </a:r>
            <a:r>
              <a:rPr lang="hr-HR" sz="2000" dirty="0" err="1"/>
              <a:t>was</a:t>
            </a:r>
            <a:r>
              <a:rPr lang="hr-HR" sz="2000" dirty="0"/>
              <a:t> 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Maksimilijana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Moscon</a:t>
            </a:r>
            <a:endParaRPr lang="hr-HR" sz="2000" b="0" i="0" dirty="0">
              <a:effectLst/>
              <a:latin typeface="Arial" panose="020B0604020202020204" pitchFamily="34" charset="0"/>
            </a:endParaRPr>
          </a:p>
          <a:p>
            <a:r>
              <a:rPr lang="hr-HR" sz="2000" dirty="0" err="1">
                <a:latin typeface="Arial" panose="020B0604020202020204" pitchFamily="34" charset="0"/>
              </a:rPr>
              <a:t>Her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husband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b="0" i="0" dirty="0">
                <a:effectLst/>
                <a:latin typeface="Arial" panose="020B0604020202020204" pitchFamily="34" charset="0"/>
              </a:rPr>
              <a:t>Ivan </a:t>
            </a:r>
            <a:r>
              <a:rPr lang="hr-HR" sz="2000" b="0" i="0" dirty="0" err="1">
                <a:effectLst/>
                <a:latin typeface="Arial" panose="020B0604020202020204" pitchFamily="34" charset="0"/>
              </a:rPr>
              <a:t>Hyacinthy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after</a:t>
            </a:r>
            <a:r>
              <a:rPr lang="hr-HR" sz="2000" dirty="0">
                <a:latin typeface="Arial" panose="020B0604020202020204" pitchFamily="34" charset="0"/>
              </a:rPr>
              <a:t> he </a:t>
            </a:r>
            <a:r>
              <a:rPr lang="hr-HR" sz="2000" dirty="0" err="1">
                <a:latin typeface="Arial" panose="020B0604020202020204" pitchFamily="34" charset="0"/>
              </a:rPr>
              <a:t>died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left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the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whole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estate</a:t>
            </a:r>
            <a:r>
              <a:rPr lang="hr-HR" sz="2000" dirty="0">
                <a:latin typeface="Arial" panose="020B0604020202020204" pitchFamily="34" charset="0"/>
              </a:rPr>
              <a:t> to Kaptol, </a:t>
            </a:r>
            <a:r>
              <a:rPr lang="hr-HR" sz="2000" dirty="0" err="1">
                <a:latin typeface="Arial" panose="020B0604020202020204" pitchFamily="34" charset="0"/>
              </a:rPr>
              <a:t>wich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is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part</a:t>
            </a:r>
            <a:r>
              <a:rPr lang="hr-HR" sz="2000" dirty="0">
                <a:latin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</a:rPr>
              <a:t>of</a:t>
            </a:r>
            <a:r>
              <a:rPr lang="hr-HR" sz="2000" dirty="0">
                <a:latin typeface="Arial" panose="020B0604020202020204" pitchFamily="34" charset="0"/>
              </a:rPr>
              <a:t> Zagreb </a:t>
            </a:r>
            <a:r>
              <a:rPr lang="hr-HR" sz="2000" dirty="0" err="1">
                <a:latin typeface="Arial" panose="020B0604020202020204" pitchFamily="34" charset="0"/>
              </a:rPr>
              <a:t>Archdiocese</a:t>
            </a:r>
            <a:endParaRPr lang="hr-HR" sz="2000" dirty="0">
              <a:latin typeface="Arial" panose="020B0604020202020204" pitchFamily="34" charset="0"/>
            </a:endParaRP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453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BEB0B10-2214-46A3-9357-A73F9FE7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2" b="19178"/>
          <a:stretch/>
        </p:blipFill>
        <p:spPr>
          <a:xfrm>
            <a:off x="0" y="-19049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86B562-A676-4025-972C-DCF40AA9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99817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/>
              <a:t>Outdoor</a:t>
            </a:r>
            <a:r>
              <a:rPr lang="hr-HR" sz="3600" dirty="0"/>
              <a:t> </a:t>
            </a:r>
            <a:r>
              <a:rPr lang="hr-HR" sz="3600" dirty="0" err="1"/>
              <a:t>look</a:t>
            </a:r>
            <a:endParaRPr lang="hr-HR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9D4508-4847-483C-93F3-2D005A78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44" y="2105026"/>
            <a:ext cx="5189484" cy="4322912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Lužnica</a:t>
            </a:r>
            <a:r>
              <a:rPr lang="en-US" sz="2400" dirty="0"/>
              <a:t> Castle is a one-</a:t>
            </a:r>
            <a:r>
              <a:rPr lang="en-US" sz="2400" dirty="0" err="1"/>
              <a:t>storey</a:t>
            </a:r>
            <a:r>
              <a:rPr lang="en-US" sz="2400" dirty="0"/>
              <a:t> three-winged baroque castle with a prominent central hall</a:t>
            </a:r>
            <a:endParaRPr lang="hr-HR" sz="2400" dirty="0"/>
          </a:p>
          <a:p>
            <a:r>
              <a:rPr lang="en-US" sz="2400" dirty="0"/>
              <a:t>The castle is also adorned with four corner towers of cylindrical shape with conical roofs</a:t>
            </a:r>
            <a:endParaRPr lang="hr-HR" sz="2400" dirty="0"/>
          </a:p>
          <a:p>
            <a:r>
              <a:rPr lang="en-US" sz="2400" dirty="0"/>
              <a:t>The castle is surrounded by a park created at the end of the 18th century, with an area of ​​eight hectares with rich vegetation, a</a:t>
            </a:r>
            <a:r>
              <a:rPr lang="hr-HR" sz="2400" dirty="0"/>
              <a:t> 2,5 </a:t>
            </a:r>
            <a:r>
              <a:rPr lang="en-US" sz="2400" dirty="0"/>
              <a:t>kilometer-long promenade, a lake and gazebos.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2128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C8B2AAB-7A67-4736-9FA7-AFAE0AB9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38" b="25412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E353F9-CC02-480C-A1E7-54148C9E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90436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/>
              <a:t>Indoor</a:t>
            </a:r>
            <a:r>
              <a:rPr lang="hr-HR" sz="3600" dirty="0"/>
              <a:t> </a:t>
            </a:r>
            <a:r>
              <a:rPr lang="hr-HR" sz="3600" dirty="0" err="1"/>
              <a:t>look</a:t>
            </a:r>
            <a:endParaRPr lang="hr-HR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928F35-EEDD-4DF9-AAEA-1FEA29B0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75" y="2542660"/>
            <a:ext cx="5543221" cy="477462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castle has two floors; ground floor and first floor which in the past were functionally and class divided</a:t>
            </a:r>
            <a:endParaRPr lang="hr-HR" sz="2400" dirty="0"/>
          </a:p>
          <a:p>
            <a:r>
              <a:rPr lang="en-US" sz="2400" dirty="0"/>
              <a:t>The ground floor and basement of the </a:t>
            </a:r>
            <a:r>
              <a:rPr lang="en-US" sz="2400" dirty="0" err="1"/>
              <a:t>Lužnica</a:t>
            </a:r>
            <a:r>
              <a:rPr lang="en-US" sz="2400" dirty="0"/>
              <a:t> castle were used for services and economic needs, while the first floor served as a living space for the castle owner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en-US" sz="2400" dirty="0"/>
              <a:t>family.</a:t>
            </a:r>
            <a:endParaRPr lang="hr-HR" sz="2400" dirty="0"/>
          </a:p>
          <a:p>
            <a:r>
              <a:rPr lang="en-US" sz="2400" dirty="0"/>
              <a:t>The two floors were connected by a wooden staircase located in the lobby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6633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rava, na otvorenom, grupa, ljudi&#10;&#10;Opis je automatski generiran">
            <a:extLst>
              <a:ext uri="{FF2B5EF4-FFF2-40B4-BE49-F238E27FC236}">
                <a16:creationId xmlns:a16="http://schemas.microsoft.com/office/drawing/2014/main" id="{343E518E-B838-4407-8133-62170B9A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5" b="310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EB3A03-8BD5-4A91-9549-9B81A7A1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/>
              <a:t>Castel Lužnica today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A167CB-9FCF-49D7-A1AE-32EAB5F0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lnSpcReduction="10000"/>
          </a:bodyPr>
          <a:lstStyle/>
          <a:p>
            <a:r>
              <a:rPr lang="hr-HR" dirty="0" err="1"/>
              <a:t>Today</a:t>
            </a:r>
            <a:r>
              <a:rPr lang="hr-HR" dirty="0"/>
              <a:t> Castel </a:t>
            </a:r>
            <a:r>
              <a:rPr lang="hr-HR" dirty="0" err="1"/>
              <a:t>Lužnica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muzeum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esteat</a:t>
            </a:r>
            <a:r>
              <a:rPr lang="hr-HR" dirty="0"/>
              <a:t> </a:t>
            </a:r>
            <a:r>
              <a:rPr lang="hr-HR" dirty="0" err="1"/>
              <a:t>Lužnica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renovated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Chatlic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 </a:t>
            </a:r>
            <a:r>
              <a:rPr lang="hr-HR" dirty="0" err="1"/>
              <a:t>Sisters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charity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being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as a centar </a:t>
            </a:r>
            <a:r>
              <a:rPr lang="hr-HR" dirty="0" err="1"/>
              <a:t>Chatolic</a:t>
            </a:r>
            <a:r>
              <a:rPr lang="hr-HR" dirty="0"/>
              <a:t> </a:t>
            </a:r>
            <a:r>
              <a:rPr lang="hr-HR" dirty="0" err="1"/>
              <a:t>center</a:t>
            </a:r>
            <a:r>
              <a:rPr lang="hr-HR" dirty="0"/>
              <a:t> for </a:t>
            </a:r>
            <a:r>
              <a:rPr lang="hr-HR" dirty="0" err="1"/>
              <a:t>reunion</a:t>
            </a:r>
            <a:endParaRPr lang="hr-HR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063676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264</Words>
  <Application>Microsoft Office PowerPoint</Application>
  <PresentationFormat>Široki zaslon</PresentationFormat>
  <Paragraphs>22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Lužnica castle</vt:lpstr>
      <vt:lpstr>What and where is Lužnica Castel</vt:lpstr>
      <vt:lpstr>History</vt:lpstr>
      <vt:lpstr>Outdoor look</vt:lpstr>
      <vt:lpstr>Indoor look</vt:lpstr>
      <vt:lpstr>Castel Lužnica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Dvorac Lužnica</dc:title>
  <dc:creator>Magdalena Vugec</dc:creator>
  <cp:lastModifiedBy>Ana Hribar Beluhan</cp:lastModifiedBy>
  <cp:revision>2</cp:revision>
  <dcterms:created xsi:type="dcterms:W3CDTF">2021-10-02T13:19:29Z</dcterms:created>
  <dcterms:modified xsi:type="dcterms:W3CDTF">2021-10-25T10:00:37Z</dcterms:modified>
</cp:coreProperties>
</file>