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4"/>
  </p:sldMasterIdLst>
  <p:notesMasterIdLst>
    <p:notesMasterId r:id="rId13"/>
  </p:notesMasterIdLst>
  <p:sldIdLst>
    <p:sldId id="256" r:id="rId5"/>
    <p:sldId id="257" r:id="rId6"/>
    <p:sldId id="262" r:id="rId7"/>
    <p:sldId id="258" r:id="rId8"/>
    <p:sldId id="287" r:id="rId9"/>
    <p:sldId id="260" r:id="rId10"/>
    <p:sldId id="279" r:id="rId11"/>
    <p:sldId id="270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D9C40F-F413-4C47-91F1-3DCBB97991F7}" v="16" dt="2021-10-27T11:00:35.639"/>
    <p1510:client id="{8D5451CF-5C3E-4BEA-900A-66AFBE9A55C8}" v="12" dt="2021-04-26T05:28:57.020"/>
  </p1510:revLst>
</p1510:revInfo>
</file>

<file path=ppt/tableStyles.xml><?xml version="1.0" encoding="utf-8"?>
<a:tblStyleLst xmlns:a="http://schemas.openxmlformats.org/drawingml/2006/main" def="{05C742C8-E9FB-44DE-9CBD-6C38F41AFAF8}">
  <a:tblStyle styleId="{05C742C8-E9FB-44DE-9CBD-6C38F41AFA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FD9CDE-CD98-4A3D-8BBD-CC91CFA4EDD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2" autoAdjust="0"/>
    <p:restoredTop sz="94227" autoAdjust="0"/>
  </p:normalViewPr>
  <p:slideViewPr>
    <p:cSldViewPr snapToGrid="0">
      <p:cViewPr varScale="1">
        <p:scale>
          <a:sx n="90" d="100"/>
          <a:sy n="90" d="100"/>
        </p:scale>
        <p:origin x="870" y="72"/>
      </p:cViewPr>
      <p:guideLst/>
    </p:cSldViewPr>
  </p:slideViewPr>
  <p:outlineViewPr>
    <p:cViewPr>
      <p:scale>
        <a:sx n="33" d="100"/>
        <a:sy n="33" d="100"/>
      </p:scale>
      <p:origin x="0" y="-11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na Moldoveanu" userId="S::cmoldoveanu@moisil.ro::85a24ef9-bbbe-4829-9329-4360ebbcc4ad" providerId="AD" clId="Web-{8CD9C40F-F413-4C47-91F1-3DCBB97991F7}"/>
    <pc:docChg chg="modSld">
      <pc:chgData name="Cristina Moldoveanu" userId="S::cmoldoveanu@moisil.ro::85a24ef9-bbbe-4829-9329-4360ebbcc4ad" providerId="AD" clId="Web-{8CD9C40F-F413-4C47-91F1-3DCBB97991F7}" dt="2021-10-27T11:00:35.639" v="14" actId="1076"/>
      <pc:docMkLst>
        <pc:docMk/>
      </pc:docMkLst>
      <pc:sldChg chg="modSp">
        <pc:chgData name="Cristina Moldoveanu" userId="S::cmoldoveanu@moisil.ro::85a24ef9-bbbe-4829-9329-4360ebbcc4ad" providerId="AD" clId="Web-{8CD9C40F-F413-4C47-91F1-3DCBB97991F7}" dt="2021-10-27T11:00:35.639" v="14" actId="1076"/>
        <pc:sldMkLst>
          <pc:docMk/>
          <pc:sldMk cId="0" sldId="256"/>
        </pc:sldMkLst>
        <pc:spChg chg="mod">
          <ac:chgData name="Cristina Moldoveanu" userId="S::cmoldoveanu@moisil.ro::85a24ef9-bbbe-4829-9329-4360ebbcc4ad" providerId="AD" clId="Web-{8CD9C40F-F413-4C47-91F1-3DCBB97991F7}" dt="2021-10-27T11:00:35.639" v="14" actId="1076"/>
          <ac:spMkLst>
            <pc:docMk/>
            <pc:sldMk cId="0" sldId="256"/>
            <ac:spMk id="7" creationId="{891E4FD3-495F-4E63-9D9B-EC85E963E1A6}"/>
          </ac:spMkLst>
        </pc:spChg>
        <pc:spChg chg="mod">
          <ac:chgData name="Cristina Moldoveanu" userId="S::cmoldoveanu@moisil.ro::85a24ef9-bbbe-4829-9329-4360ebbcc4ad" providerId="AD" clId="Web-{8CD9C40F-F413-4C47-91F1-3DCBB97991F7}" dt="2021-10-27T11:00:27.998" v="13" actId="1076"/>
          <ac:spMkLst>
            <pc:docMk/>
            <pc:sldMk cId="0" sldId="256"/>
            <ac:spMk id="71" creationId="{00000000-0000-0000-0000-000000000000}"/>
          </ac:spMkLst>
        </pc:spChg>
      </pc:sldChg>
    </pc:docChg>
  </pc:docChgLst>
  <pc:docChgLst>
    <pc:chgData name="Cristina Moldoveanu" userId="S::cmoldoveanu@moisil.ro::85a24ef9-bbbe-4829-9329-4360ebbcc4ad" providerId="AD" clId="Web-{8D5451CF-5C3E-4BEA-900A-66AFBE9A55C8}"/>
    <pc:docChg chg="modSld">
      <pc:chgData name="Cristina Moldoveanu" userId="S::cmoldoveanu@moisil.ro::85a24ef9-bbbe-4829-9329-4360ebbcc4ad" providerId="AD" clId="Web-{8D5451CF-5C3E-4BEA-900A-66AFBE9A55C8}" dt="2021-04-26T05:28:57.020" v="9" actId="20577"/>
      <pc:docMkLst>
        <pc:docMk/>
      </pc:docMkLst>
      <pc:sldChg chg="modSp">
        <pc:chgData name="Cristina Moldoveanu" userId="S::cmoldoveanu@moisil.ro::85a24ef9-bbbe-4829-9329-4360ebbcc4ad" providerId="AD" clId="Web-{8D5451CF-5C3E-4BEA-900A-66AFBE9A55C8}" dt="2021-04-26T05:28:01.221" v="1" actId="20577"/>
        <pc:sldMkLst>
          <pc:docMk/>
          <pc:sldMk cId="0" sldId="257"/>
        </pc:sldMkLst>
        <pc:spChg chg="mod">
          <ac:chgData name="Cristina Moldoveanu" userId="S::cmoldoveanu@moisil.ro::85a24ef9-bbbe-4829-9329-4360ebbcc4ad" providerId="AD" clId="Web-{8D5451CF-5C3E-4BEA-900A-66AFBE9A55C8}" dt="2021-04-26T05:28:01.221" v="1" actId="20577"/>
          <ac:spMkLst>
            <pc:docMk/>
            <pc:sldMk cId="0" sldId="257"/>
            <ac:spMk id="8" creationId="{FBFEE105-2214-4A04-BD20-ACD9E6B13892}"/>
          </ac:spMkLst>
        </pc:spChg>
      </pc:sldChg>
      <pc:sldChg chg="modSp">
        <pc:chgData name="Cristina Moldoveanu" userId="S::cmoldoveanu@moisil.ro::85a24ef9-bbbe-4829-9329-4360ebbcc4ad" providerId="AD" clId="Web-{8D5451CF-5C3E-4BEA-900A-66AFBE9A55C8}" dt="2021-04-26T05:28:43.957" v="5" actId="20577"/>
        <pc:sldMkLst>
          <pc:docMk/>
          <pc:sldMk cId="0" sldId="258"/>
        </pc:sldMkLst>
        <pc:spChg chg="mod">
          <ac:chgData name="Cristina Moldoveanu" userId="S::cmoldoveanu@moisil.ro::85a24ef9-bbbe-4829-9329-4360ebbcc4ad" providerId="AD" clId="Web-{8D5451CF-5C3E-4BEA-900A-66AFBE9A55C8}" dt="2021-04-26T05:28:43.957" v="5" actId="20577"/>
          <ac:spMkLst>
            <pc:docMk/>
            <pc:sldMk cId="0" sldId="258"/>
            <ac:spMk id="2" creationId="{84256A90-EE73-4738-8BB8-078709BE6F40}"/>
          </ac:spMkLst>
        </pc:spChg>
      </pc:sldChg>
      <pc:sldChg chg="modSp">
        <pc:chgData name="Cristina Moldoveanu" userId="S::cmoldoveanu@moisil.ro::85a24ef9-bbbe-4829-9329-4360ebbcc4ad" providerId="AD" clId="Web-{8D5451CF-5C3E-4BEA-900A-66AFBE9A55C8}" dt="2021-04-26T05:28:18.753" v="3" actId="20577"/>
        <pc:sldMkLst>
          <pc:docMk/>
          <pc:sldMk cId="0" sldId="262"/>
        </pc:sldMkLst>
        <pc:spChg chg="mod">
          <ac:chgData name="Cristina Moldoveanu" userId="S::cmoldoveanu@moisil.ro::85a24ef9-bbbe-4829-9329-4360ebbcc4ad" providerId="AD" clId="Web-{8D5451CF-5C3E-4BEA-900A-66AFBE9A55C8}" dt="2021-04-26T05:28:18.753" v="3" actId="20577"/>
          <ac:spMkLst>
            <pc:docMk/>
            <pc:sldMk cId="0" sldId="262"/>
            <ac:spMk id="113" creationId="{00000000-0000-0000-0000-000000000000}"/>
          </ac:spMkLst>
        </pc:spChg>
      </pc:sldChg>
      <pc:sldChg chg="modSp">
        <pc:chgData name="Cristina Moldoveanu" userId="S::cmoldoveanu@moisil.ro::85a24ef9-bbbe-4829-9329-4360ebbcc4ad" providerId="AD" clId="Web-{8D5451CF-5C3E-4BEA-900A-66AFBE9A55C8}" dt="2021-04-26T05:28:57.020" v="9" actId="20577"/>
        <pc:sldMkLst>
          <pc:docMk/>
          <pc:sldMk cId="0" sldId="287"/>
        </pc:sldMkLst>
        <pc:spChg chg="mod">
          <ac:chgData name="Cristina Moldoveanu" userId="S::cmoldoveanu@moisil.ro::85a24ef9-bbbe-4829-9329-4360ebbcc4ad" providerId="AD" clId="Web-{8D5451CF-5C3E-4BEA-900A-66AFBE9A55C8}" dt="2021-04-26T05:28:50.238" v="7" actId="20577"/>
          <ac:spMkLst>
            <pc:docMk/>
            <pc:sldMk cId="0" sldId="287"/>
            <ac:spMk id="501" creationId="{00000000-0000-0000-0000-000000000000}"/>
          </ac:spMkLst>
        </pc:spChg>
        <pc:spChg chg="mod">
          <ac:chgData name="Cristina Moldoveanu" userId="S::cmoldoveanu@moisil.ro::85a24ef9-bbbe-4829-9329-4360ebbcc4ad" providerId="AD" clId="Web-{8D5451CF-5C3E-4BEA-900A-66AFBE9A55C8}" dt="2021-04-26T05:28:57.020" v="9" actId="20577"/>
          <ac:spMkLst>
            <pc:docMk/>
            <pc:sldMk cId="0" sldId="287"/>
            <ac:spMk id="51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b2f7c811e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b2f7c811e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551200" y="1023700"/>
            <a:ext cx="4041600" cy="30960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644575" y="1115800"/>
            <a:ext cx="3840600" cy="29022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854250" y="1115800"/>
            <a:ext cx="3435600" cy="290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272975" y="272725"/>
            <a:ext cx="4598100" cy="4598100"/>
          </a:xfrm>
          <a:prstGeom prst="ellipse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2364625" y="364375"/>
            <a:ext cx="4414800" cy="4414800"/>
          </a:xfrm>
          <a:prstGeom prst="donut">
            <a:avLst>
              <a:gd name="adj" fmla="val 673"/>
            </a:avLst>
          </a:prstGeom>
          <a:gradFill>
            <a:gsLst>
              <a:gs pos="0">
                <a:schemeClr val="accent4"/>
              </a:gs>
              <a:gs pos="20000">
                <a:schemeClr val="accent5"/>
              </a:gs>
              <a:gs pos="30000">
                <a:schemeClr val="accent6"/>
              </a:gs>
              <a:gs pos="39000">
                <a:schemeClr val="accent5"/>
              </a:gs>
              <a:gs pos="54000">
                <a:schemeClr val="accent4"/>
              </a:gs>
              <a:gs pos="71000">
                <a:schemeClr val="accent5"/>
              </a:gs>
              <a:gs pos="87000">
                <a:schemeClr val="accent4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776175" y="1075800"/>
            <a:ext cx="3591600" cy="299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i="1"/>
            </a:lvl1pPr>
            <a:lvl2pPr marL="914400" lvl="1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⬝"/>
              <a:defRPr i="1"/>
            </a:lvl2pPr>
            <a:lvl3pPr marL="1371600" lvl="2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⬝"/>
              <a:defRPr i="1"/>
            </a:lvl3pPr>
            <a:lvl4pPr marL="1828800" lvl="3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i="1"/>
            </a:lvl4pPr>
            <a:lvl5pPr marL="2286000" lvl="4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i="1"/>
            </a:lvl5pPr>
            <a:lvl6pPr marL="2743200" lvl="5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i="1"/>
            </a:lvl6pPr>
            <a:lvl7pPr marL="3200400" lvl="6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i="1"/>
            </a:lvl7pPr>
            <a:lvl8pPr marL="3657600" lvl="7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i="1"/>
            </a:lvl8pPr>
            <a:lvl9pPr marL="4114800" lvl="8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i="1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4405437" y="669500"/>
            <a:ext cx="333125" cy="2761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chemeClr val="accent4"/>
                    </a:gs>
                    <a:gs pos="20000">
                      <a:schemeClr val="accent5"/>
                    </a:gs>
                    <a:gs pos="30000">
                      <a:schemeClr val="accent6"/>
                    </a:gs>
                    <a:gs pos="39000">
                      <a:schemeClr val="accent5"/>
                    </a:gs>
                    <a:gs pos="54000">
                      <a:schemeClr val="accent4"/>
                    </a:gs>
                    <a:gs pos="71000">
                      <a:schemeClr val="accent5"/>
                    </a:gs>
                    <a:gs pos="87000">
                      <a:schemeClr val="accent4"/>
                    </a:gs>
                    <a:gs pos="100000">
                      <a:schemeClr val="accent6"/>
                    </a:gs>
                  </a:gsLst>
                  <a:lin ang="2700006" scaled="0"/>
                </a:gradFill>
                <a:latin typeface="Montserrat;600"/>
              </a:rPr>
              <a:t>“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041150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041075" y="1342825"/>
            <a:ext cx="7061700" cy="282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1pPr>
            <a:lvl2pPr marL="914400" lvl="1" indent="-368300" rtl="0">
              <a:spcBef>
                <a:spcPts val="800"/>
              </a:spcBef>
              <a:spcAft>
                <a:spcPts val="0"/>
              </a:spcAft>
              <a:buSzPts val="2200"/>
              <a:buChar char="⬝"/>
              <a:defRPr/>
            </a:lvl2pPr>
            <a:lvl3pPr marL="1371600" lvl="2" indent="-368300" rtl="0">
              <a:spcBef>
                <a:spcPts val="800"/>
              </a:spcBef>
              <a:spcAft>
                <a:spcPts val="0"/>
              </a:spcAft>
              <a:buSzPts val="2200"/>
              <a:buChar char="⬝"/>
              <a:defRPr/>
            </a:lvl3pPr>
            <a:lvl4pPr marL="1828800" lvl="3" indent="-3683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8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800"/>
              </a:spcBef>
              <a:spcAft>
                <a:spcPts val="8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1041125" y="1342725"/>
            <a:ext cx="3299400" cy="27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803420" y="1342725"/>
            <a:ext cx="3299400" cy="27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0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1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001721">
              <a:alpha val="7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41075" y="1342825"/>
            <a:ext cx="7061700" cy="28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▫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marL="914400" lvl="1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⬝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marL="1371600" lvl="2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⬝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marL="1828800" lvl="3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●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marL="2286000" lvl="4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○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marL="2743200" lvl="5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■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marL="3200400" lvl="6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●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marL="3657600" lvl="7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○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marL="4114800" lvl="8" indent="-3683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200"/>
              <a:buFont typeface="Frank Ruhl Libre Light"/>
              <a:buChar char="■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ccess.com/blog/how-to-build-your-courage-to-achieve-anyth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regeurope.eu/fileadmin/user_upload/tx_tevprojects/library/file_1509364323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hyperlink" Target="https://www.euronews.com/2020/02/12/brussels-threatens-romania-over-illegal-logging-in-primary-forest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ctrTitle"/>
          </p:nvPr>
        </p:nvSpPr>
        <p:spPr>
          <a:xfrm>
            <a:off x="1826878" y="678875"/>
            <a:ext cx="3482755" cy="196764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400" b="1" dirty="0">
                <a:latin typeface="Great Vibes" panose="02000507080000020002" pitchFamily="2" charset="-18"/>
              </a:rPr>
              <a:t>Green Life in</a:t>
            </a:r>
            <a:endParaRPr sz="2400" b="1" dirty="0">
              <a:latin typeface="Great Vibes"/>
            </a:endParaRPr>
          </a:p>
        </p:txBody>
      </p:sp>
      <p:pic>
        <p:nvPicPr>
          <p:cNvPr id="3" name="Imagine 2" descr="O imagine care conține text&#10;&#10;Descriere generată automat">
            <a:extLst>
              <a:ext uri="{FF2B5EF4-FFF2-40B4-BE49-F238E27FC236}">
                <a16:creationId xmlns:a16="http://schemas.microsoft.com/office/drawing/2014/main" id="{8BB68504-6315-48C8-91DA-F54F1D1804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30" b="13476"/>
          <a:stretch/>
        </p:blipFill>
        <p:spPr>
          <a:xfrm>
            <a:off x="7901320" y="4185463"/>
            <a:ext cx="1242680" cy="958037"/>
          </a:xfrm>
          <a:prstGeom prst="rect">
            <a:avLst/>
          </a:prstGeom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168F240D-757E-4588-BD97-39D912ACB3EB}"/>
              </a:ext>
            </a:extLst>
          </p:cNvPr>
          <p:cNvSpPr txBox="1"/>
          <p:nvPr/>
        </p:nvSpPr>
        <p:spPr>
          <a:xfrm>
            <a:off x="2398232" y="2828684"/>
            <a:ext cx="4347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~ current issues in our community ~</a:t>
            </a:r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B887D64F-791E-4839-8CF8-276FAC3A45C1}"/>
              </a:ext>
            </a:extLst>
          </p:cNvPr>
          <p:cNvSpPr txBox="1"/>
          <p:nvPr/>
        </p:nvSpPr>
        <p:spPr>
          <a:xfrm>
            <a:off x="5422605" y="3689498"/>
            <a:ext cx="2307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Pavel Eva</a:t>
            </a:r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891E4FD3-495F-4E63-9D9B-EC85E963E1A6}"/>
              </a:ext>
            </a:extLst>
          </p:cNvPr>
          <p:cNvSpPr txBox="1"/>
          <p:nvPr/>
        </p:nvSpPr>
        <p:spPr>
          <a:xfrm>
            <a:off x="4572148" y="1477507"/>
            <a:ext cx="209461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Great Vibes" panose="02000507080000020002" pitchFamily="2" charset="-18"/>
              </a:rPr>
              <a:t>Bucharest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n-lt"/>
              </a:rPr>
              <a:t>2</a:t>
            </a:fld>
            <a:endParaRPr>
              <a:latin typeface="+mn-lt"/>
            </a:endParaRPr>
          </a:p>
        </p:txBody>
      </p:sp>
      <p:pic>
        <p:nvPicPr>
          <p:cNvPr id="7" name="Imagine 6" descr="O imagine care conține text&#10;&#10;Descriere generată automat">
            <a:extLst>
              <a:ext uri="{FF2B5EF4-FFF2-40B4-BE49-F238E27FC236}">
                <a16:creationId xmlns:a16="http://schemas.microsoft.com/office/drawing/2014/main" id="{86D02066-DB6E-4783-9CA7-CF12719011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30" b="13476"/>
          <a:stretch/>
        </p:blipFill>
        <p:spPr>
          <a:xfrm>
            <a:off x="8102774" y="4340774"/>
            <a:ext cx="1041225" cy="802726"/>
          </a:xfrm>
          <a:prstGeom prst="rect">
            <a:avLst/>
          </a:prstGeom>
        </p:spPr>
      </p:pic>
      <p:sp>
        <p:nvSpPr>
          <p:cNvPr id="5" name="Titlu 4">
            <a:extLst>
              <a:ext uri="{FF2B5EF4-FFF2-40B4-BE49-F238E27FC236}">
                <a16:creationId xmlns:a16="http://schemas.microsoft.com/office/drawing/2014/main" id="{9946778B-0087-4CEB-993F-7098F6E66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150" y="759726"/>
            <a:ext cx="7061700" cy="699000"/>
          </a:xfrm>
        </p:spPr>
        <p:txBody>
          <a:bodyPr/>
          <a:lstStyle/>
          <a:p>
            <a:r>
              <a:rPr lang="en-US" sz="3200">
                <a:latin typeface="Great Vibes" panose="02000507080000020002" pitchFamily="2" charset="-18"/>
              </a:rPr>
              <a:t>The general issues</a:t>
            </a:r>
          </a:p>
        </p:txBody>
      </p:sp>
      <p:sp>
        <p:nvSpPr>
          <p:cNvPr id="8" name="Substituent text 7">
            <a:extLst>
              <a:ext uri="{FF2B5EF4-FFF2-40B4-BE49-F238E27FC236}">
                <a16:creationId xmlns:a16="http://schemas.microsoft.com/office/drawing/2014/main" id="{FBFEE105-2214-4A04-BD20-ACD9E6B1389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03374" y="1728663"/>
            <a:ext cx="3299400" cy="2795400"/>
          </a:xfrm>
        </p:spPr>
        <p:txBody>
          <a:bodyPr/>
          <a:lstStyle/>
          <a:p>
            <a:r>
              <a:rPr lang="en-US" sz="1200" b="1" dirty="0">
                <a:latin typeface="Cavolini"/>
                <a:cs typeface="Cavolini"/>
              </a:rPr>
              <a:t>Production</a:t>
            </a:r>
          </a:p>
          <a:p>
            <a:pPr marL="101600" indent="0">
              <a:buNone/>
            </a:pPr>
            <a:endParaRPr lang="en-US" sz="1200" b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sz="1200" b="1" dirty="0">
                <a:latin typeface="Cavolini"/>
                <a:cs typeface="Cavolini"/>
              </a:rPr>
              <a:t>Consumption </a:t>
            </a:r>
            <a:endParaRPr lang="en-US" sz="1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sz="1200" b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sz="1200" b="1" dirty="0">
                <a:latin typeface="Cavolini"/>
                <a:cs typeface="Cavolini"/>
              </a:rPr>
              <a:t>Ecological education; quality of life</a:t>
            </a:r>
          </a:p>
          <a:p>
            <a:endParaRPr lang="en-US" sz="1200" b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sz="1200" b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sz="1200" b="1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Substituent text 9">
            <a:extLst>
              <a:ext uri="{FF2B5EF4-FFF2-40B4-BE49-F238E27FC236}">
                <a16:creationId xmlns:a16="http://schemas.microsoft.com/office/drawing/2014/main" id="{69AF2DAF-EC4C-474E-AC61-5DC673E7B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231" y="1728663"/>
            <a:ext cx="3380350" cy="2795400"/>
          </a:xfrm>
        </p:spPr>
        <p:txBody>
          <a:bodyPr/>
          <a:lstStyle/>
          <a:p>
            <a:r>
              <a:rPr lang="en-US" sz="1200" b="1">
                <a:latin typeface="Cavolini" panose="03000502040302020204" pitchFamily="66" charset="0"/>
                <a:cs typeface="Cavolini" panose="03000502040302020204" pitchFamily="66" charset="0"/>
              </a:rPr>
              <a:t>Air quality; atmosphere protection; climate change</a:t>
            </a:r>
          </a:p>
          <a:p>
            <a:pPr marL="101600" indent="0" algn="just">
              <a:buNone/>
            </a:pPr>
            <a:endParaRPr lang="en-US" sz="1200" b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just"/>
            <a:r>
              <a:rPr lang="en-US" sz="1200" b="1">
                <a:latin typeface="Cavolini" panose="03000502040302020204" pitchFamily="66" charset="0"/>
                <a:cs typeface="Cavolini" panose="03000502040302020204" pitchFamily="66" charset="0"/>
              </a:rPr>
              <a:t>Water</a:t>
            </a:r>
          </a:p>
          <a:p>
            <a:pPr marL="101600" indent="0" algn="just">
              <a:buNone/>
            </a:pPr>
            <a:endParaRPr lang="en-US" sz="1200" b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just"/>
            <a:r>
              <a:rPr lang="en-US" sz="1200" b="1">
                <a:latin typeface="Cavolini" panose="03000502040302020204" pitchFamily="66" charset="0"/>
                <a:cs typeface="Cavolini" panose="03000502040302020204" pitchFamily="66" charset="0"/>
              </a:rPr>
              <a:t>Littering; dangerous chemical substances; soil quality </a:t>
            </a:r>
          </a:p>
          <a:p>
            <a:pPr marL="101600" indent="0" algn="just">
              <a:buNone/>
            </a:pPr>
            <a:endParaRPr lang="en-US" sz="1200" b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just"/>
            <a:r>
              <a:rPr lang="en-US" sz="1200" b="1">
                <a:latin typeface="Cavolini" panose="03000502040302020204" pitchFamily="66" charset="0"/>
                <a:cs typeface="Cavolini" panose="03000502040302020204" pitchFamily="66" charset="0"/>
              </a:rPr>
              <a:t>Protection of nature, biodiversity, and the forest </a:t>
            </a:r>
          </a:p>
          <a:p>
            <a:pPr marL="101600" indent="0" algn="just">
              <a:buNone/>
            </a:pPr>
            <a:endParaRPr lang="en-US" sz="1200" b="1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ctrTitle" idx="4294967295"/>
          </p:nvPr>
        </p:nvSpPr>
        <p:spPr>
          <a:xfrm>
            <a:off x="669903" y="721904"/>
            <a:ext cx="5422500" cy="71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5"/>
                </a:solidFill>
                <a:latin typeface="Great Vibes" panose="02000507080000020002" pitchFamily="2" charset="-18"/>
                <a:ea typeface="Montserrat ExtraLight"/>
                <a:cs typeface="Montserrat ExtraLight"/>
                <a:sym typeface="Montserrat ExtraLight"/>
              </a:rPr>
              <a:t>The increased level of production &amp; consumption</a:t>
            </a:r>
            <a:endParaRPr sz="2800" b="1">
              <a:solidFill>
                <a:schemeClr val="accent5"/>
              </a:solidFill>
              <a:latin typeface="Great Vibes" panose="02000507080000020002" pitchFamily="2" charset="-18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4294967295"/>
          </p:nvPr>
        </p:nvSpPr>
        <p:spPr>
          <a:xfrm>
            <a:off x="1095206" y="1365076"/>
            <a:ext cx="7007568" cy="64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just">
              <a:spcAft>
                <a:spcPts val="80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Cavolini"/>
                <a:cs typeface="Cavolini"/>
              </a:rPr>
              <a:t>Consequences: ~ the increase of energy consumption which          causes the reduction of limited resources </a:t>
            </a:r>
            <a:endParaRPr lang="en-US" sz="1600" b="1">
              <a:solidFill>
                <a:schemeClr val="accent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Cavolini"/>
                <a:cs typeface="Cavolini"/>
              </a:rPr>
              <a:t>                        ~ infrastructure issues </a:t>
            </a:r>
            <a:endParaRPr lang="en-US" sz="1600" b="1" dirty="0">
              <a:solidFill>
                <a:schemeClr val="accent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Cavolini"/>
                <a:cs typeface="Cavolini"/>
              </a:rPr>
              <a:t>                        ~ a high level of water consumption</a:t>
            </a:r>
          </a:p>
          <a:p>
            <a:pPr marL="0" lvl="0" indent="0" algn="just" rtl="0">
              <a:spcBef>
                <a:spcPts val="0"/>
              </a:spcBef>
              <a:spcAft>
                <a:spcPts val="800"/>
              </a:spcAft>
              <a:buNone/>
            </a:pPr>
            <a:endParaRPr lang="en-US" sz="1600" b="1">
              <a:solidFill>
                <a:schemeClr val="accent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Cavolini"/>
                <a:cs typeface="Cavolini"/>
              </a:rPr>
              <a:t>Solutions: ~ be responsible with the amount of food we buy, how much water and electricity we use on a daily basis </a:t>
            </a:r>
            <a:endParaRPr lang="en-US" sz="1600" b="1" dirty="0">
              <a:solidFill>
                <a:schemeClr val="accent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Cavolini"/>
                <a:cs typeface="Cavolini"/>
              </a:rPr>
              <a:t>                ~ find other alternatives for electricity like switching to energy-efficient lighting </a:t>
            </a:r>
            <a:endParaRPr sz="1600" b="1">
              <a:solidFill>
                <a:schemeClr val="accent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6" name="Google Shape;126;p19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3</a:t>
            </a:fld>
            <a:endParaRPr>
              <a:latin typeface="+mj-lt"/>
            </a:endParaRPr>
          </a:p>
        </p:txBody>
      </p:sp>
      <p:pic>
        <p:nvPicPr>
          <p:cNvPr id="17" name="Imagine 16" descr="O imagine care conține text&#10;&#10;Descriere generată automat">
            <a:extLst>
              <a:ext uri="{FF2B5EF4-FFF2-40B4-BE49-F238E27FC236}">
                <a16:creationId xmlns:a16="http://schemas.microsoft.com/office/drawing/2014/main" id="{A2BAA0E9-8F23-4705-9F12-E5C71D7A9D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30" b="13476"/>
          <a:stretch/>
        </p:blipFill>
        <p:spPr>
          <a:xfrm>
            <a:off x="8102774" y="4340774"/>
            <a:ext cx="1041225" cy="8027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ctrTitle" idx="4294967295"/>
          </p:nvPr>
        </p:nvSpPr>
        <p:spPr>
          <a:xfrm>
            <a:off x="-1703344" y="757601"/>
            <a:ext cx="6424200" cy="493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Great Vibes" panose="02000507080000020002" pitchFamily="2" charset="-18"/>
              </a:rPr>
              <a:t>Deforestation</a:t>
            </a:r>
            <a:endParaRPr sz="2800" b="1">
              <a:latin typeface="Great Vibes" panose="02000507080000020002" pitchFamily="2" charset="-18"/>
            </a:endParaRPr>
          </a:p>
        </p:txBody>
      </p:sp>
      <p:sp>
        <p:nvSpPr>
          <p:cNvPr id="86" name="Google Shape;86;p15"/>
          <p:cNvSpPr txBox="1">
            <a:spLocks noGrp="1"/>
          </p:cNvSpPr>
          <p:nvPr>
            <p:ph type="subTitle" idx="4294967295"/>
          </p:nvPr>
        </p:nvSpPr>
        <p:spPr>
          <a:xfrm>
            <a:off x="1004242" y="1205630"/>
            <a:ext cx="7433227" cy="128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=permanent removal of trees to make room for something besides forest. This can include clearing the land for agriculture or grazing, or using the timber for fuel, construction or manufacturing.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endParaRPr sz="1400" b="1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8" name="Google Shape;88;p15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n-lt"/>
              </a:rPr>
              <a:t>4</a:t>
            </a:fld>
            <a:endParaRPr>
              <a:latin typeface="+mn-lt"/>
            </a:endParaRPr>
          </a:p>
        </p:txBody>
      </p:sp>
      <p:pic>
        <p:nvPicPr>
          <p:cNvPr id="6" name="Imagine 5" descr="O imagine care conține text&#10;&#10;Descriere generată automat">
            <a:extLst>
              <a:ext uri="{FF2B5EF4-FFF2-40B4-BE49-F238E27FC236}">
                <a16:creationId xmlns:a16="http://schemas.microsoft.com/office/drawing/2014/main" id="{6DA6A434-9A40-4AC7-A2B0-E23CFED381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430" b="13476"/>
          <a:stretch/>
        </p:blipFill>
        <p:spPr>
          <a:xfrm>
            <a:off x="8102775" y="4340774"/>
            <a:ext cx="1041225" cy="802726"/>
          </a:xfrm>
          <a:prstGeom prst="rect">
            <a:avLst/>
          </a:prstGeom>
        </p:spPr>
      </p:pic>
      <p:pic>
        <p:nvPicPr>
          <p:cNvPr id="1026" name="Picture 2" descr="92 Deforestation Tree Log Black And White Stock Photos, Pictures &amp;  Royalty-Free Images - iStock">
            <a:extLst>
              <a:ext uri="{FF2B5EF4-FFF2-40B4-BE49-F238E27FC236}">
                <a16:creationId xmlns:a16="http://schemas.microsoft.com/office/drawing/2014/main" id="{EC439DD6-FEFF-43A8-8A7D-FD09AD193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17" y="2075545"/>
            <a:ext cx="3403748" cy="226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tăText 1">
            <a:extLst>
              <a:ext uri="{FF2B5EF4-FFF2-40B4-BE49-F238E27FC236}">
                <a16:creationId xmlns:a16="http://schemas.microsoft.com/office/drawing/2014/main" id="{84256A90-EE73-4738-8BB8-078709BE6F40}"/>
              </a:ext>
            </a:extLst>
          </p:cNvPr>
          <p:cNvSpPr txBox="1"/>
          <p:nvPr/>
        </p:nvSpPr>
        <p:spPr>
          <a:xfrm>
            <a:off x="4203964" y="1926728"/>
            <a:ext cx="4139819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b="1" dirty="0">
                <a:solidFill>
                  <a:schemeClr val="tx1"/>
                </a:solidFill>
                <a:latin typeface="Cavolini"/>
                <a:cs typeface="Cavolini"/>
              </a:rPr>
              <a:t> </a:t>
            </a:r>
            <a:r>
              <a:rPr lang="en-US" sz="1400" b="1" dirty="0">
                <a:solidFill>
                  <a:schemeClr val="tx1"/>
                </a:solidFill>
                <a:latin typeface="Cavolini"/>
                <a:cs typeface="Cavolini"/>
              </a:rPr>
              <a:t> However, in our city and many others, unauthorized takedowns of trees have been going on for a long time, whether in the context of building new neighborhoods, factories or, simply because of the need for more space.</a:t>
            </a:r>
            <a:r>
              <a:rPr lang="en-US" b="1" dirty="0">
                <a:solidFill>
                  <a:schemeClr val="tx1"/>
                </a:solidFill>
                <a:latin typeface="Cavolini"/>
                <a:cs typeface="Cavolini"/>
              </a:rPr>
              <a:t> </a:t>
            </a:r>
            <a:r>
              <a:rPr lang="en-US" sz="1400" b="1" dirty="0">
                <a:solidFill>
                  <a:schemeClr val="tx1"/>
                </a:solidFill>
                <a:latin typeface="Cavolini"/>
                <a:cs typeface="Cavolini"/>
              </a:rPr>
              <a:t> These reasons do not make up for the fact that we are throwing away our source of oxygen and the only things that bring you a fresh breath of air in our </a:t>
            </a:r>
            <a:r>
              <a:rPr lang="en-US" b="1" dirty="0">
                <a:solidFill>
                  <a:schemeClr val="tx1"/>
                </a:solidFill>
                <a:latin typeface="Cavolini"/>
                <a:cs typeface="Cavolini"/>
              </a:rPr>
              <a:t>already </a:t>
            </a:r>
            <a:r>
              <a:rPr lang="en-US" sz="1400" b="1" dirty="0">
                <a:solidFill>
                  <a:schemeClr val="tx1"/>
                </a:solidFill>
                <a:latin typeface="Cavolini"/>
                <a:cs typeface="Cavolini"/>
              </a:rPr>
              <a:t>crowded city.</a:t>
            </a:r>
            <a:r>
              <a:rPr lang="en-US" b="1" dirty="0">
                <a:solidFill>
                  <a:schemeClr val="tx1"/>
                </a:solidFill>
                <a:latin typeface="Cavolini"/>
                <a:cs typeface="Cavolini"/>
              </a:rPr>
              <a:t> 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4"/>
          <p:cNvSpPr txBox="1">
            <a:spLocks noGrp="1"/>
          </p:cNvSpPr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2800" dirty="0">
                <a:latin typeface="Great Vibes"/>
              </a:rPr>
              <a:t>Funnel to success ~ steps towards  taking action </a:t>
            </a:r>
            <a:endParaRPr sz="2800">
              <a:latin typeface="Great Vibes" panose="02000507080000020002" pitchFamily="2" charset="-18"/>
            </a:endParaRPr>
          </a:p>
        </p:txBody>
      </p:sp>
      <p:sp>
        <p:nvSpPr>
          <p:cNvPr id="502" name="Google Shape;502;p44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5</a:t>
            </a:fld>
            <a:endParaRPr>
              <a:latin typeface="+mj-lt"/>
            </a:endParaRPr>
          </a:p>
        </p:txBody>
      </p:sp>
      <p:grpSp>
        <p:nvGrpSpPr>
          <p:cNvPr id="503" name="Google Shape;503;p44"/>
          <p:cNvGrpSpPr/>
          <p:nvPr/>
        </p:nvGrpSpPr>
        <p:grpSpPr>
          <a:xfrm>
            <a:off x="1156584" y="1319396"/>
            <a:ext cx="3315545" cy="2980734"/>
            <a:chOff x="3778727" y="4460423"/>
            <a:chExt cx="720160" cy="647437"/>
          </a:xfrm>
        </p:grpSpPr>
        <p:sp>
          <p:nvSpPr>
            <p:cNvPr id="504" name="Google Shape;504;p44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Aharoni" panose="02010803020104030203" pitchFamily="2" charset="-79"/>
                  <a:ea typeface="Montserrat"/>
                  <a:cs typeface="Aharoni" panose="02010803020104030203" pitchFamily="2" charset="-79"/>
                  <a:sym typeface="Montserrat"/>
                </a:rPr>
                <a:t>ACTION</a:t>
              </a:r>
              <a:endParaRPr sz="1200" i="0" u="none" strike="noStrike" cap="none">
                <a:solidFill>
                  <a:schemeClr val="lt1"/>
                </a:solidFill>
                <a:latin typeface="Aharoni" panose="02010803020104030203" pitchFamily="2" charset="-79"/>
                <a:ea typeface="Montserrat"/>
                <a:cs typeface="Aharoni" panose="02010803020104030203" pitchFamily="2" charset="-79"/>
                <a:sym typeface="Montserrat"/>
              </a:endParaRPr>
            </a:p>
          </p:txBody>
        </p:sp>
        <p:sp>
          <p:nvSpPr>
            <p:cNvPr id="505" name="Google Shape;505;p44"/>
            <p:cNvSpPr/>
            <p:nvPr/>
          </p:nvSpPr>
          <p:spPr>
            <a:xfrm>
              <a:off x="4002204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Aharoni" panose="02010803020104030203" pitchFamily="2" charset="-79"/>
                  <a:ea typeface="Montserrat"/>
                  <a:cs typeface="Aharoni" panose="02010803020104030203" pitchFamily="2" charset="-79"/>
                  <a:sym typeface="Montserrat"/>
                </a:rPr>
                <a:t>LOYALTY</a:t>
              </a:r>
              <a:endParaRPr sz="1200" i="0" u="none" strike="noStrike" cap="none">
                <a:solidFill>
                  <a:schemeClr val="lt1"/>
                </a:solidFill>
                <a:latin typeface="Aharoni" panose="02010803020104030203" pitchFamily="2" charset="-79"/>
                <a:ea typeface="Montserrat"/>
                <a:cs typeface="Aharoni" panose="02010803020104030203" pitchFamily="2" charset="-79"/>
                <a:sym typeface="Montserrat"/>
              </a:endParaRPr>
            </a:p>
          </p:txBody>
        </p:sp>
        <p:sp>
          <p:nvSpPr>
            <p:cNvPr id="506" name="Google Shape;506;p44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Aharoni" panose="02010803020104030203" pitchFamily="2" charset="-79"/>
                  <a:ea typeface="Montserrat"/>
                  <a:cs typeface="Aharoni" panose="02010803020104030203" pitchFamily="2" charset="-79"/>
                  <a:sym typeface="Montserrat"/>
                </a:rPr>
                <a:t>AWARENESS</a:t>
              </a:r>
              <a:endParaRPr sz="1200" i="0" u="none" strike="noStrike" cap="none">
                <a:solidFill>
                  <a:schemeClr val="lt1"/>
                </a:solidFill>
                <a:latin typeface="Aharoni" panose="02010803020104030203" pitchFamily="2" charset="-79"/>
                <a:ea typeface="Montserrat"/>
                <a:cs typeface="Aharoni" panose="02010803020104030203" pitchFamily="2" charset="-79"/>
                <a:sym typeface="Montserrat"/>
              </a:endParaRPr>
            </a:p>
          </p:txBody>
        </p:sp>
        <p:sp>
          <p:nvSpPr>
            <p:cNvPr id="507" name="Google Shape;507;p44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Aharoni" panose="02010803020104030203" pitchFamily="2" charset="-79"/>
                  <a:ea typeface="Montserrat"/>
                  <a:cs typeface="Aharoni" panose="02010803020104030203" pitchFamily="2" charset="-79"/>
                  <a:sym typeface="Montserrat"/>
                </a:rPr>
                <a:t>EVALUATION</a:t>
              </a:r>
              <a:endParaRPr sz="1200" i="0" u="none" strike="noStrike" cap="none">
                <a:solidFill>
                  <a:schemeClr val="lt1"/>
                </a:solidFill>
                <a:latin typeface="Aharoni" panose="02010803020104030203" pitchFamily="2" charset="-79"/>
                <a:ea typeface="Montserrat"/>
                <a:cs typeface="Aharoni" panose="02010803020104030203" pitchFamily="2" charset="-79"/>
                <a:sym typeface="Montserrat"/>
              </a:endParaRPr>
            </a:p>
          </p:txBody>
        </p:sp>
        <p:sp>
          <p:nvSpPr>
            <p:cNvPr id="508" name="Google Shape;508;p44"/>
            <p:cNvSpPr/>
            <p:nvPr/>
          </p:nvSpPr>
          <p:spPr>
            <a:xfrm>
              <a:off x="3824940" y="4615245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Aharoni" panose="02010803020104030203" pitchFamily="2" charset="-79"/>
                  <a:ea typeface="Montserrat"/>
                  <a:cs typeface="Aharoni" panose="02010803020104030203" pitchFamily="2" charset="-79"/>
                  <a:sym typeface="Montserrat"/>
                </a:rPr>
                <a:t>DISCOVERY</a:t>
              </a:r>
              <a:endParaRPr sz="1200" i="0" u="none" strike="noStrike" cap="none">
                <a:solidFill>
                  <a:schemeClr val="lt1"/>
                </a:solidFill>
                <a:latin typeface="Aharoni" panose="02010803020104030203" pitchFamily="2" charset="-79"/>
                <a:ea typeface="Montserrat"/>
                <a:cs typeface="Aharoni" panose="02010803020104030203" pitchFamily="2" charset="-79"/>
                <a:sym typeface="Montserrat"/>
              </a:endParaRPr>
            </a:p>
          </p:txBody>
        </p:sp>
        <p:sp>
          <p:nvSpPr>
            <p:cNvPr id="509" name="Google Shape;509;p44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Aharoni" panose="02010803020104030203" pitchFamily="2" charset="-79"/>
                  <a:ea typeface="Montserrat"/>
                  <a:cs typeface="Aharoni" panose="02010803020104030203" pitchFamily="2" charset="-79"/>
                  <a:sym typeface="Montserrat"/>
                </a:rPr>
                <a:t>INTENT</a:t>
              </a:r>
              <a:endParaRPr sz="1200" i="0" u="none" strike="noStrike" cap="none">
                <a:solidFill>
                  <a:schemeClr val="lt1"/>
                </a:solidFill>
                <a:latin typeface="Aharoni" panose="02010803020104030203" pitchFamily="2" charset="-79"/>
                <a:ea typeface="Montserrat"/>
                <a:cs typeface="Aharoni" panose="02010803020104030203" pitchFamily="2" charset="-79"/>
                <a:sym typeface="Montserrat"/>
              </a:endParaRPr>
            </a:p>
          </p:txBody>
        </p:sp>
        <p:sp>
          <p:nvSpPr>
            <p:cNvPr id="510" name="Google Shape;510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511" name="Google Shape;511;p44"/>
          <p:cNvCxnSpPr/>
          <p:nvPr/>
        </p:nvCxnSpPr>
        <p:spPr>
          <a:xfrm>
            <a:off x="4398703" y="1812949"/>
            <a:ext cx="9711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12" name="Google Shape;512;p44"/>
          <p:cNvSpPr txBox="1"/>
          <p:nvPr/>
        </p:nvSpPr>
        <p:spPr>
          <a:xfrm>
            <a:off x="5369609" y="1756060"/>
            <a:ext cx="25608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getting others attention is the most crucial factor in achieving your goal</a:t>
            </a:r>
            <a:endParaRPr sz="1000" dirty="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513" name="Google Shape;513;p44"/>
          <p:cNvCxnSpPr/>
          <p:nvPr/>
        </p:nvCxnSpPr>
        <p:spPr>
          <a:xfrm>
            <a:off x="4247928" y="2225059"/>
            <a:ext cx="1114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14" name="Google Shape;514;p44"/>
          <p:cNvSpPr txBox="1"/>
          <p:nvPr/>
        </p:nvSpPr>
        <p:spPr>
          <a:xfrm>
            <a:off x="5426481" y="2225059"/>
            <a:ext cx="25608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having enough information on the subject is what makes people trust you and your purpose</a:t>
            </a:r>
            <a:endParaRPr sz="10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515" name="Google Shape;515;p44"/>
          <p:cNvCxnSpPr/>
          <p:nvPr/>
        </p:nvCxnSpPr>
        <p:spPr>
          <a:xfrm>
            <a:off x="4052374" y="2698070"/>
            <a:ext cx="13173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16" name="Google Shape;516;p44"/>
          <p:cNvSpPr txBox="1"/>
          <p:nvPr/>
        </p:nvSpPr>
        <p:spPr>
          <a:xfrm>
            <a:off x="5290612" y="2698057"/>
            <a:ext cx="25608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 constantly checking your thoughts helps improve them and it also makes the concept more clear in your head</a:t>
            </a:r>
            <a:endParaRPr sz="10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517" name="Google Shape;517;p44"/>
          <p:cNvCxnSpPr/>
          <p:nvPr/>
        </p:nvCxnSpPr>
        <p:spPr>
          <a:xfrm>
            <a:off x="3860952" y="3183716"/>
            <a:ext cx="14904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18" name="Google Shape;518;p44"/>
          <p:cNvSpPr txBox="1"/>
          <p:nvPr/>
        </p:nvSpPr>
        <p:spPr>
          <a:xfrm>
            <a:off x="5283050" y="3120570"/>
            <a:ext cx="25608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 the intention to make a change  is what motivates you to take action</a:t>
            </a:r>
            <a:endParaRPr sz="10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519" name="Google Shape;519;p44"/>
          <p:cNvCxnSpPr/>
          <p:nvPr/>
        </p:nvCxnSpPr>
        <p:spPr>
          <a:xfrm>
            <a:off x="3690975" y="3583168"/>
            <a:ext cx="16788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20" name="Google Shape;520;p44"/>
          <p:cNvSpPr txBox="1"/>
          <p:nvPr/>
        </p:nvSpPr>
        <p:spPr>
          <a:xfrm>
            <a:off x="5404216" y="3546512"/>
            <a:ext cx="25608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the gesture is where your efforts start to get recognized by others </a:t>
            </a:r>
            <a:endParaRPr sz="10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521" name="Google Shape;521;p44"/>
          <p:cNvCxnSpPr/>
          <p:nvPr/>
        </p:nvCxnSpPr>
        <p:spPr>
          <a:xfrm>
            <a:off x="3495228" y="4025706"/>
            <a:ext cx="18669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22" name="Google Shape;522;p44"/>
          <p:cNvSpPr txBox="1"/>
          <p:nvPr/>
        </p:nvSpPr>
        <p:spPr>
          <a:xfrm>
            <a:off x="5194162" y="4051219"/>
            <a:ext cx="2560800" cy="28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 your fidelity towards the goal is what determines </a:t>
            </a:r>
            <a:r>
              <a:rPr lang="en-US" sz="10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whether or not you can take on the challenge</a:t>
            </a:r>
            <a:endParaRPr sz="10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pic>
        <p:nvPicPr>
          <p:cNvPr id="24" name="Imagine 23" descr="O imagine care conține text&#10;&#10;Descriere generată automat">
            <a:extLst>
              <a:ext uri="{FF2B5EF4-FFF2-40B4-BE49-F238E27FC236}">
                <a16:creationId xmlns:a16="http://schemas.microsoft.com/office/drawing/2014/main" id="{81E69493-51B9-485D-B91C-A614F8C613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30" b="13476"/>
          <a:stretch/>
        </p:blipFill>
        <p:spPr>
          <a:xfrm>
            <a:off x="8102774" y="4340774"/>
            <a:ext cx="1041225" cy="8027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2818166" y="1360966"/>
            <a:ext cx="3507667" cy="279179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>
              <a:buNone/>
            </a:pPr>
            <a:r>
              <a:rPr lang="en-US" sz="2400" b="1" i="0">
                <a:solidFill>
                  <a:schemeClr val="accent6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Inaction breeds doubt and fear. Action breeds </a:t>
            </a:r>
            <a:r>
              <a:rPr lang="en-US" sz="2400" b="1" i="0" strike="noStrike">
                <a:solidFill>
                  <a:schemeClr val="accent6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confidence and courage</a:t>
            </a:r>
            <a:r>
              <a:rPr lang="en-US" sz="2400" b="1" i="0">
                <a:solidFill>
                  <a:schemeClr val="accent6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. You just choose which one defines you.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n-lt"/>
              </a:rPr>
              <a:t>6</a:t>
            </a:fld>
            <a:endParaRPr>
              <a:latin typeface="+mn-lt"/>
            </a:endParaRPr>
          </a:p>
        </p:txBody>
      </p:sp>
      <p:pic>
        <p:nvPicPr>
          <p:cNvPr id="4" name="Imagine 3" descr="O imagine care conține text&#10;&#10;Descriere generată automat">
            <a:extLst>
              <a:ext uri="{FF2B5EF4-FFF2-40B4-BE49-F238E27FC236}">
                <a16:creationId xmlns:a16="http://schemas.microsoft.com/office/drawing/2014/main" id="{8B23C5A5-D991-4BC5-83CF-41AAD7AC2C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430" b="13476"/>
          <a:stretch/>
        </p:blipFill>
        <p:spPr>
          <a:xfrm>
            <a:off x="8102774" y="4340774"/>
            <a:ext cx="1041225" cy="8027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6"/>
          <p:cNvSpPr txBox="1">
            <a:spLocks noGrp="1"/>
          </p:cNvSpPr>
          <p:nvPr>
            <p:ph type="title"/>
          </p:nvPr>
        </p:nvSpPr>
        <p:spPr>
          <a:xfrm>
            <a:off x="1041074" y="781388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Great Vibes" panose="02000507080000020002" pitchFamily="2" charset="-18"/>
              </a:rPr>
              <a:t>Credits</a:t>
            </a:r>
            <a:endParaRPr sz="4000" b="1">
              <a:latin typeface="Great Vibes" panose="02000507080000020002" pitchFamily="2" charset="-18"/>
            </a:endParaRPr>
          </a:p>
        </p:txBody>
      </p:sp>
      <p:sp>
        <p:nvSpPr>
          <p:cNvPr id="332" name="Google Shape;332;p36"/>
          <p:cNvSpPr txBox="1">
            <a:spLocks noGrp="1"/>
          </p:cNvSpPr>
          <p:nvPr>
            <p:ph type="body" idx="1"/>
          </p:nvPr>
        </p:nvSpPr>
        <p:spPr>
          <a:xfrm>
            <a:off x="1041074" y="1623544"/>
            <a:ext cx="7061700" cy="282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▫"/>
            </a:pPr>
            <a:r>
              <a:rPr lang="en-US" sz="1800">
                <a:hlinkClick r:id="rId3"/>
              </a:rPr>
              <a:t>https://www.interregeurope.eu/fileadmin/user_upload/tx_tevprojects/library/file_1509364323.pdf</a:t>
            </a:r>
            <a:endParaRPr lang="en-US" sz="1800"/>
          </a:p>
          <a:p>
            <a:pPr marL="457200" lvl="0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▫"/>
            </a:pPr>
            <a:r>
              <a:rPr lang="en-US" sz="1800">
                <a:hlinkClick r:id="rId4"/>
              </a:rPr>
              <a:t>https://www.euronews.com/2020/02/12/brussels-threatens-romania-over-illegal-logging-in-primary-forests</a:t>
            </a:r>
            <a:endParaRPr lang="en-US" sz="1800"/>
          </a:p>
          <a:p>
            <a:pPr marL="457200" lvl="0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▫"/>
            </a:pPr>
            <a:endParaRPr lang="en-US" sz="1800"/>
          </a:p>
          <a:p>
            <a:pPr marL="457200" lvl="0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▫"/>
            </a:pPr>
            <a:endParaRPr sz="1800"/>
          </a:p>
        </p:txBody>
      </p:sp>
      <p:sp>
        <p:nvSpPr>
          <p:cNvPr id="333" name="Google Shape;333;p36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7</a:t>
            </a:fld>
            <a:endParaRPr>
              <a:latin typeface="+mj-lt"/>
            </a:endParaRPr>
          </a:p>
        </p:txBody>
      </p:sp>
      <p:pic>
        <p:nvPicPr>
          <p:cNvPr id="5" name="Imagine 4" descr="O imagine care conține text&#10;&#10;Descriere generată automat">
            <a:extLst>
              <a:ext uri="{FF2B5EF4-FFF2-40B4-BE49-F238E27FC236}">
                <a16:creationId xmlns:a16="http://schemas.microsoft.com/office/drawing/2014/main" id="{5203940F-460C-4B8E-A451-B3BE414B3D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430" b="13476"/>
          <a:stretch/>
        </p:blipFill>
        <p:spPr>
          <a:xfrm>
            <a:off x="8102774" y="4340774"/>
            <a:ext cx="1041225" cy="8027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>
            <a:spLocks noGrp="1"/>
          </p:cNvSpPr>
          <p:nvPr>
            <p:ph type="ctrTitle" idx="4294967295"/>
          </p:nvPr>
        </p:nvSpPr>
        <p:spPr>
          <a:xfrm>
            <a:off x="1307805" y="1787550"/>
            <a:ext cx="6393195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5"/>
                </a:solidFill>
                <a:latin typeface="Mistral" panose="03090702030407020403" pitchFamily="66" charset="0"/>
                <a:ea typeface="Montserrat Thin"/>
                <a:cs typeface="Montserrat Thin"/>
                <a:sym typeface="Montserrat Thin"/>
              </a:rPr>
              <a:t>Thank you for your time!</a:t>
            </a:r>
            <a:endParaRPr sz="9600">
              <a:solidFill>
                <a:schemeClr val="accent5"/>
              </a:solidFill>
              <a:latin typeface="Mistral" panose="03090702030407020403" pitchFamily="66" charset="0"/>
              <a:ea typeface="Montserrat Thin"/>
              <a:cs typeface="Montserrat Thin"/>
              <a:sym typeface="Montserrat Thin"/>
            </a:endParaRPr>
          </a:p>
        </p:txBody>
      </p:sp>
      <p:sp>
        <p:nvSpPr>
          <p:cNvPr id="205" name="Google Shape;205;p27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n-lt"/>
              </a:rPr>
              <a:t>8</a:t>
            </a:fld>
            <a:endParaRPr>
              <a:latin typeface="+mn-lt"/>
            </a:endParaRPr>
          </a:p>
        </p:txBody>
      </p:sp>
      <p:pic>
        <p:nvPicPr>
          <p:cNvPr id="5" name="Imagine 4" descr="O imagine care conține text&#10;&#10;Descriere generată automat">
            <a:extLst>
              <a:ext uri="{FF2B5EF4-FFF2-40B4-BE49-F238E27FC236}">
                <a16:creationId xmlns:a16="http://schemas.microsoft.com/office/drawing/2014/main" id="{4B6F22CD-D499-49B8-A2CD-8BFA8B4F3B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430" b="13476"/>
          <a:stretch/>
        </p:blipFill>
        <p:spPr>
          <a:xfrm>
            <a:off x="7901320" y="4185463"/>
            <a:ext cx="1242680" cy="9580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orfolk template">
  <a:themeElements>
    <a:clrScheme name="Custom 347">
      <a:dk1>
        <a:srgbClr val="334147"/>
      </a:dk1>
      <a:lt1>
        <a:srgbClr val="FFFFFF"/>
      </a:lt1>
      <a:dk2>
        <a:srgbClr val="89918C"/>
      </a:dk2>
      <a:lt2>
        <a:srgbClr val="F5F6F0"/>
      </a:lt2>
      <a:accent1>
        <a:srgbClr val="6EA7BB"/>
      </a:accent1>
      <a:accent2>
        <a:srgbClr val="4988A7"/>
      </a:accent2>
      <a:accent3>
        <a:srgbClr val="025766"/>
      </a:accent3>
      <a:accent4>
        <a:srgbClr val="F6D2A2"/>
      </a:accent4>
      <a:accent5>
        <a:srgbClr val="C59F72"/>
      </a:accent5>
      <a:accent6>
        <a:srgbClr val="997545"/>
      </a:accent6>
      <a:hlink>
        <a:srgbClr val="02576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5B71B7F2BCDB409327CE44659A6740" ma:contentTypeVersion="10" ma:contentTypeDescription="Create a new document." ma:contentTypeScope="" ma:versionID="92f1aea40cd41deb9320209abcbb1b7c">
  <xsd:schema xmlns:xsd="http://www.w3.org/2001/XMLSchema" xmlns:xs="http://www.w3.org/2001/XMLSchema" xmlns:p="http://schemas.microsoft.com/office/2006/metadata/properties" xmlns:ns2="96149734-91f8-4dfc-92d3-418d4b32aac7" targetNamespace="http://schemas.microsoft.com/office/2006/metadata/properties" ma:root="true" ma:fieldsID="bcdabb240cf680ffc8eea5f84e651f44" ns2:_="">
    <xsd:import namespace="96149734-91f8-4dfc-92d3-418d4b32aa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149734-91f8-4dfc-92d3-418d4b32aa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10BA75-AEFE-4894-BE4B-88D473DCF0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A3DA2D-EE5D-419A-A5F9-4A198F06E51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BED438E-C62B-4210-AB4C-C461F414B0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149734-91f8-4dfc-92d3-418d4b32aa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414</Words>
  <Application>Microsoft Office PowerPoint</Application>
  <PresentationFormat>On-screen Show (16:9)</PresentationFormat>
  <Paragraphs>55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Norfolk template</vt:lpstr>
      <vt:lpstr>Green Life in</vt:lpstr>
      <vt:lpstr>The general issues</vt:lpstr>
      <vt:lpstr>The increased level of production &amp; consumption</vt:lpstr>
      <vt:lpstr>Deforestation</vt:lpstr>
      <vt:lpstr>Funnel to success ~ steps towards  taking action </vt:lpstr>
      <vt:lpstr>PowerPoint Presentation</vt:lpstr>
      <vt:lpstr>Credits</vt:lpstr>
      <vt:lpstr>Thank you for your 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Life in Bucharest</dc:title>
  <cp:lastModifiedBy>Pavel Eva</cp:lastModifiedBy>
  <cp:revision>32</cp:revision>
  <dcterms:modified xsi:type="dcterms:W3CDTF">2021-10-27T11:00:40Z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0x010100985B71B7F2BCDB409327CE44659A6740</vt:lpwstr>
  </property>
</Properties>
</file>