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65" r:id="rId3"/>
    <p:sldId id="257" r:id="rId4"/>
    <p:sldId id="263" r:id="rId5"/>
    <p:sldId id="258" r:id="rId6"/>
    <p:sldId id="259" r:id="rId7"/>
    <p:sldId id="260" r:id="rId8"/>
    <p:sldId id="261" r:id="rId9"/>
    <p:sldId id="266" r:id="rId10"/>
    <p:sldId id="262"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iEe3hBXZEy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blog.esllibrary.com/2011/05/11/podcast-consumeris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899160"/>
            <a:ext cx="4221480" cy="42214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681" y="899160"/>
            <a:ext cx="4329108" cy="4221480"/>
          </a:xfrm>
          <a:prstGeom prst="rect">
            <a:avLst/>
          </a:prstGeom>
        </p:spPr>
      </p:pic>
    </p:spTree>
    <p:extLst>
      <p:ext uri="{BB962C8B-B14F-4D97-AF65-F5344CB8AC3E}">
        <p14:creationId xmlns:p14="http://schemas.microsoft.com/office/powerpoint/2010/main" val="143318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 song:  Shania Twain „Ka- Ching“</a:t>
            </a:r>
            <a:endParaRPr lang="lt-LT" dirty="0"/>
          </a:p>
        </p:txBody>
      </p:sp>
      <p:sp>
        <p:nvSpPr>
          <p:cNvPr id="3" name="Content Placeholder 2"/>
          <p:cNvSpPr>
            <a:spLocks noGrp="1"/>
          </p:cNvSpPr>
          <p:nvPr>
            <p:ph idx="1"/>
          </p:nvPr>
        </p:nvSpPr>
        <p:spPr/>
        <p:txBody>
          <a:bodyPr/>
          <a:lstStyle/>
          <a:p>
            <a:pPr marL="0" indent="0" algn="ctr">
              <a:buNone/>
            </a:pPr>
            <a:endParaRPr lang="lt-LT" dirty="0" smtClean="0"/>
          </a:p>
          <a:p>
            <a:pPr marL="0" indent="0" algn="ctr">
              <a:buNone/>
            </a:pPr>
            <a:r>
              <a:rPr lang="lt-LT" dirty="0"/>
              <a:t/>
            </a:r>
            <a:br>
              <a:rPr lang="lt-LT" dirty="0"/>
            </a:br>
            <a:r>
              <a:rPr lang="lt-LT" dirty="0" smtClean="0">
                <a:hlinkClick r:id="rId2"/>
              </a:rPr>
              <a:t>ttps</a:t>
            </a:r>
            <a:r>
              <a:rPr lang="lt-LT" dirty="0">
                <a:hlinkClick r:id="rId2"/>
              </a:rPr>
              <a:t>://</a:t>
            </a:r>
            <a:r>
              <a:rPr lang="lt-LT" dirty="0" smtClean="0">
                <a:hlinkClick r:id="rId2"/>
              </a:rPr>
              <a:t>www.youtube.com/watch?v=iEe3hBXZEyI</a:t>
            </a:r>
            <a:endParaRPr lang="lt-LT" dirty="0" smtClean="0"/>
          </a:p>
          <a:p>
            <a:endParaRPr lang="lt-LT" dirty="0"/>
          </a:p>
        </p:txBody>
      </p:sp>
      <p:pic>
        <p:nvPicPr>
          <p:cNvPr id="4" name="Picture 3"/>
          <p:cNvPicPr>
            <a:picLocks noChangeAspect="1"/>
          </p:cNvPicPr>
          <p:nvPr/>
        </p:nvPicPr>
        <p:blipFill>
          <a:blip r:embed="rId3"/>
          <a:stretch>
            <a:fillRect/>
          </a:stretch>
        </p:blipFill>
        <p:spPr>
          <a:xfrm>
            <a:off x="4127322" y="2116863"/>
            <a:ext cx="2939684" cy="1999418"/>
          </a:xfrm>
          <a:prstGeom prst="rect">
            <a:avLst/>
          </a:prstGeom>
        </p:spPr>
      </p:pic>
    </p:spTree>
    <p:extLst>
      <p:ext uri="{BB962C8B-B14F-4D97-AF65-F5344CB8AC3E}">
        <p14:creationId xmlns:p14="http://schemas.microsoft.com/office/powerpoint/2010/main" val="215443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096851" cy="3429479"/>
          </a:xfrm>
          <a:prstGeom prst="rect">
            <a:avLst/>
          </a:prstGeom>
        </p:spPr>
      </p:pic>
      <p:pic>
        <p:nvPicPr>
          <p:cNvPr id="5" name="Picture 4"/>
          <p:cNvPicPr>
            <a:picLocks noChangeAspect="1"/>
          </p:cNvPicPr>
          <p:nvPr/>
        </p:nvPicPr>
        <p:blipFill>
          <a:blip r:embed="rId3"/>
          <a:stretch>
            <a:fillRect/>
          </a:stretch>
        </p:blipFill>
        <p:spPr>
          <a:xfrm>
            <a:off x="6096850" y="0"/>
            <a:ext cx="6095149" cy="6858000"/>
          </a:xfrm>
          <a:prstGeom prst="rect">
            <a:avLst/>
          </a:prstGeom>
        </p:spPr>
      </p:pic>
      <p:pic>
        <p:nvPicPr>
          <p:cNvPr id="6" name="Picture 5"/>
          <p:cNvPicPr>
            <a:picLocks noChangeAspect="1"/>
          </p:cNvPicPr>
          <p:nvPr/>
        </p:nvPicPr>
        <p:blipFill>
          <a:blip r:embed="rId4"/>
          <a:stretch>
            <a:fillRect/>
          </a:stretch>
        </p:blipFill>
        <p:spPr>
          <a:xfrm>
            <a:off x="901338" y="3644537"/>
            <a:ext cx="4031167" cy="2743200"/>
          </a:xfrm>
          <a:prstGeom prst="rect">
            <a:avLst/>
          </a:prstGeom>
        </p:spPr>
      </p:pic>
    </p:spTree>
    <p:extLst>
      <p:ext uri="{BB962C8B-B14F-4D97-AF65-F5344CB8AC3E}">
        <p14:creationId xmlns:p14="http://schemas.microsoft.com/office/powerpoint/2010/main" val="141323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2126" y="653707"/>
            <a:ext cx="7463391" cy="5590339"/>
          </a:xfrm>
          <a:prstGeom prst="rect">
            <a:avLst/>
          </a:prstGeom>
        </p:spPr>
      </p:pic>
    </p:spTree>
    <p:extLst>
      <p:ext uri="{BB962C8B-B14F-4D97-AF65-F5344CB8AC3E}">
        <p14:creationId xmlns:p14="http://schemas.microsoft.com/office/powerpoint/2010/main" val="68375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consumer society</a:t>
            </a:r>
          </a:p>
        </p:txBody>
      </p:sp>
      <p:sp>
        <p:nvSpPr>
          <p:cNvPr id="3" name="Content Placeholder 2"/>
          <p:cNvSpPr>
            <a:spLocks noGrp="1"/>
          </p:cNvSpPr>
          <p:nvPr>
            <p:ph idx="1"/>
          </p:nvPr>
        </p:nvSpPr>
        <p:spPr>
          <a:xfrm>
            <a:off x="1141413" y="1920241"/>
            <a:ext cx="9905998" cy="3870960"/>
          </a:xfrm>
        </p:spPr>
        <p:txBody>
          <a:bodyPr>
            <a:normAutofit lnSpcReduction="10000"/>
          </a:bodyPr>
          <a:lstStyle/>
          <a:p>
            <a:r>
              <a:rPr lang="en-US" sz="3200" dirty="0"/>
              <a:t>a society in which people often buy new goods, especially goods that they do not need, and in which a high value is placed on owning many </a:t>
            </a:r>
            <a:r>
              <a:rPr lang="en-US" sz="3200" dirty="0" smtClean="0"/>
              <a:t>things</a:t>
            </a:r>
            <a:endParaRPr lang="lt-LT" sz="3200" dirty="0" smtClean="0"/>
          </a:p>
          <a:p>
            <a:r>
              <a:rPr lang="lt-LT" sz="3200" dirty="0" smtClean="0"/>
              <a:t>A  podcast on consumerism:</a:t>
            </a:r>
          </a:p>
          <a:p>
            <a:r>
              <a:rPr lang="lt-LT" sz="3200" dirty="0">
                <a:hlinkClick r:id="rId2"/>
              </a:rPr>
              <a:t>https://blog.esllibrary.com/2011/05/11/podcast-consumerism</a:t>
            </a:r>
            <a:r>
              <a:rPr lang="lt-LT" sz="3200" dirty="0" smtClean="0">
                <a:hlinkClick r:id="rId2"/>
              </a:rPr>
              <a:t>/</a:t>
            </a:r>
            <a:endParaRPr lang="lt-LT" sz="3200" dirty="0" smtClean="0"/>
          </a:p>
          <a:p>
            <a:endParaRPr lang="lt-LT" sz="3200" dirty="0"/>
          </a:p>
        </p:txBody>
      </p:sp>
    </p:spTree>
    <p:extLst>
      <p:ext uri="{BB962C8B-B14F-4D97-AF65-F5344CB8AC3E}">
        <p14:creationId xmlns:p14="http://schemas.microsoft.com/office/powerpoint/2010/main" val="107844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58" y="927462"/>
            <a:ext cx="10519370" cy="5447211"/>
          </a:xfrm>
          <a:prstGeom prst="rect">
            <a:avLst/>
          </a:prstGeom>
        </p:spPr>
      </p:pic>
    </p:spTree>
    <p:extLst>
      <p:ext uri="{BB962C8B-B14F-4D97-AF65-F5344CB8AC3E}">
        <p14:creationId xmlns:p14="http://schemas.microsoft.com/office/powerpoint/2010/main" val="300821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the Pros of Consumerism</a:t>
            </a:r>
          </a:p>
        </p:txBody>
      </p:sp>
      <p:sp>
        <p:nvSpPr>
          <p:cNvPr id="3" name="Content Placeholder 2"/>
          <p:cNvSpPr>
            <a:spLocks noGrp="1"/>
          </p:cNvSpPr>
          <p:nvPr>
            <p:ph idx="1"/>
          </p:nvPr>
        </p:nvSpPr>
        <p:spPr/>
        <p:txBody>
          <a:bodyPr/>
          <a:lstStyle/>
          <a:p>
            <a:r>
              <a:rPr lang="lt-LT" dirty="0" smtClean="0"/>
              <a:t>stimulates </a:t>
            </a:r>
            <a:r>
              <a:rPr lang="lt-LT" dirty="0"/>
              <a:t>economic growth</a:t>
            </a:r>
            <a:r>
              <a:rPr lang="lt-LT" dirty="0" smtClean="0"/>
              <a:t>.</a:t>
            </a:r>
          </a:p>
          <a:p>
            <a:r>
              <a:rPr lang="lt-LT" dirty="0"/>
              <a:t>boosts creativity and innovation</a:t>
            </a:r>
            <a:r>
              <a:rPr lang="lt-LT" dirty="0" smtClean="0"/>
              <a:t>.</a:t>
            </a:r>
          </a:p>
          <a:p>
            <a:r>
              <a:rPr lang="en-US" dirty="0"/>
              <a:t>encourages freelancing, entrepreneurialism, and self-employment</a:t>
            </a:r>
            <a:r>
              <a:rPr lang="en-US" dirty="0" smtClean="0"/>
              <a:t>.</a:t>
            </a:r>
            <a:endParaRPr lang="lt-LT" dirty="0" smtClean="0"/>
          </a:p>
          <a:p>
            <a:pPr marL="0" indent="0">
              <a:buNone/>
            </a:pPr>
            <a:endParaRPr lang="lt-LT" dirty="0"/>
          </a:p>
        </p:txBody>
      </p:sp>
      <p:pic>
        <p:nvPicPr>
          <p:cNvPr id="4" name="Picture 3"/>
          <p:cNvPicPr>
            <a:picLocks noChangeAspect="1"/>
          </p:cNvPicPr>
          <p:nvPr/>
        </p:nvPicPr>
        <p:blipFill>
          <a:blip r:embed="rId2"/>
          <a:stretch>
            <a:fillRect/>
          </a:stretch>
        </p:blipFill>
        <p:spPr>
          <a:xfrm>
            <a:off x="7943850" y="2181089"/>
            <a:ext cx="2705100" cy="1685925"/>
          </a:xfrm>
          <a:prstGeom prst="rect">
            <a:avLst/>
          </a:prstGeom>
        </p:spPr>
      </p:pic>
    </p:spTree>
    <p:extLst>
      <p:ext uri="{BB962C8B-B14F-4D97-AF65-F5344CB8AC3E}">
        <p14:creationId xmlns:p14="http://schemas.microsoft.com/office/powerpoint/2010/main" val="243198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the Cons of Consumerism</a:t>
            </a:r>
          </a:p>
        </p:txBody>
      </p:sp>
      <p:sp>
        <p:nvSpPr>
          <p:cNvPr id="3" name="Content Placeholder 2"/>
          <p:cNvSpPr>
            <a:spLocks noGrp="1"/>
          </p:cNvSpPr>
          <p:nvPr>
            <p:ph idx="1"/>
          </p:nvPr>
        </p:nvSpPr>
        <p:spPr/>
        <p:txBody>
          <a:bodyPr/>
          <a:lstStyle/>
          <a:p>
            <a:r>
              <a:rPr lang="en-US" dirty="0"/>
              <a:t>The economy takes precedence over the environment</a:t>
            </a:r>
            <a:r>
              <a:rPr lang="en-US" dirty="0" smtClean="0"/>
              <a:t>.</a:t>
            </a:r>
            <a:endParaRPr lang="lt-LT" dirty="0" smtClean="0"/>
          </a:p>
          <a:p>
            <a:r>
              <a:rPr lang="lt-LT" dirty="0"/>
              <a:t>encourages </a:t>
            </a:r>
            <a:r>
              <a:rPr lang="lt-LT" dirty="0" smtClean="0"/>
              <a:t>debt</a:t>
            </a:r>
          </a:p>
          <a:p>
            <a:r>
              <a:rPr lang="lt-LT" dirty="0"/>
              <a:t>leads to health problems</a:t>
            </a:r>
            <a:r>
              <a:rPr lang="lt-LT" dirty="0" smtClean="0"/>
              <a:t>.</a:t>
            </a:r>
          </a:p>
          <a:p>
            <a:pPr marL="0" indent="0">
              <a:buNone/>
            </a:pPr>
            <a:endParaRPr lang="lt-LT" dirty="0"/>
          </a:p>
        </p:txBody>
      </p:sp>
      <p:pic>
        <p:nvPicPr>
          <p:cNvPr id="4" name="Picture 3"/>
          <p:cNvPicPr>
            <a:picLocks noChangeAspect="1"/>
          </p:cNvPicPr>
          <p:nvPr/>
        </p:nvPicPr>
        <p:blipFill>
          <a:blip r:embed="rId2"/>
          <a:stretch>
            <a:fillRect/>
          </a:stretch>
        </p:blipFill>
        <p:spPr>
          <a:xfrm>
            <a:off x="8232595" y="3370217"/>
            <a:ext cx="2287632" cy="2287632"/>
          </a:xfrm>
          <a:prstGeom prst="rect">
            <a:avLst/>
          </a:prstGeom>
        </p:spPr>
      </p:pic>
    </p:spTree>
    <p:extLst>
      <p:ext uri="{BB962C8B-B14F-4D97-AF65-F5344CB8AC3E}">
        <p14:creationId xmlns:p14="http://schemas.microsoft.com/office/powerpoint/2010/main" val="181019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Does Consumer Culture Affect the Environment?</a:t>
            </a:r>
            <a:endParaRPr lang="lt-LT" dirty="0"/>
          </a:p>
        </p:txBody>
      </p:sp>
      <p:sp>
        <p:nvSpPr>
          <p:cNvPr id="3" name="Content Placeholder 2"/>
          <p:cNvSpPr>
            <a:spLocks noGrp="1"/>
          </p:cNvSpPr>
          <p:nvPr>
            <p:ph idx="1"/>
          </p:nvPr>
        </p:nvSpPr>
        <p:spPr/>
        <p:txBody>
          <a:bodyPr/>
          <a:lstStyle/>
          <a:p>
            <a:r>
              <a:rPr lang="en-US" dirty="0"/>
              <a:t>One of the main issues that we see present with consumer culture is its impact on the environment. William Rees of the University of British Columbia reports that we consume 30% more material than is sustainable from the world resources  (Scientific American, 2011). </a:t>
            </a:r>
            <a:endParaRPr lang="lt-LT" dirty="0" smtClean="0"/>
          </a:p>
          <a:p>
            <a:r>
              <a:rPr lang="en-US" dirty="0"/>
              <a:t>Since the 1920s the amount of waste that humans produce has increased by nearly 10,000 percent (Atkin, 2019). </a:t>
            </a:r>
            <a:endParaRPr lang="lt-LT" dirty="0"/>
          </a:p>
        </p:txBody>
      </p:sp>
    </p:spTree>
    <p:extLst>
      <p:ext uri="{BB962C8B-B14F-4D97-AF65-F5344CB8AC3E}">
        <p14:creationId xmlns:p14="http://schemas.microsoft.com/office/powerpoint/2010/main" val="245131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Initiatives for change</a:t>
            </a:r>
          </a:p>
        </p:txBody>
      </p:sp>
      <p:sp>
        <p:nvSpPr>
          <p:cNvPr id="3" name="Content Placeholder 2"/>
          <p:cNvSpPr>
            <a:spLocks noGrp="1"/>
          </p:cNvSpPr>
          <p:nvPr>
            <p:ph idx="1"/>
          </p:nvPr>
        </p:nvSpPr>
        <p:spPr/>
        <p:txBody>
          <a:bodyPr/>
          <a:lstStyle/>
          <a:p>
            <a:r>
              <a:rPr lang="en-US" dirty="0"/>
              <a:t>in the UK  where there is a movement occurring called </a:t>
            </a:r>
            <a:r>
              <a:rPr lang="en-US" dirty="0">
                <a:solidFill>
                  <a:schemeClr val="accent1">
                    <a:lumMod val="75000"/>
                  </a:schemeClr>
                </a:solidFill>
              </a:rPr>
              <a:t>the Right to Repair </a:t>
            </a:r>
            <a:r>
              <a:rPr lang="en-US" dirty="0"/>
              <a:t>(</a:t>
            </a:r>
            <a:r>
              <a:rPr lang="en-US" dirty="0" err="1"/>
              <a:t>Harrabin</a:t>
            </a:r>
            <a:r>
              <a:rPr lang="en-US" dirty="0"/>
              <a:t>, 2020). This movement is trying to reduce the throw-away culture that is present. </a:t>
            </a:r>
            <a:endParaRPr lang="lt-LT" dirty="0" smtClean="0"/>
          </a:p>
          <a:p>
            <a:endParaRPr lang="lt-LT" dirty="0"/>
          </a:p>
          <a:p>
            <a:r>
              <a:rPr lang="en-US" dirty="0"/>
              <a:t>Another initiative seen is the increase in consumers participating in </a:t>
            </a:r>
            <a:r>
              <a:rPr lang="en-US" dirty="0">
                <a:solidFill>
                  <a:schemeClr val="accent5"/>
                </a:solidFill>
              </a:rPr>
              <a:t>No Buy Day</a:t>
            </a:r>
            <a:r>
              <a:rPr lang="en-US" dirty="0"/>
              <a:t>, which is held the Saturday after Black Friday every year(Macleod, 2019). The whole goal of this day is urging the world to change their purchasing habits, by consuming and producing less. </a:t>
            </a:r>
            <a:endParaRPr lang="lt-LT" dirty="0"/>
          </a:p>
        </p:txBody>
      </p:sp>
      <p:pic>
        <p:nvPicPr>
          <p:cNvPr id="4" name="Picture 3"/>
          <p:cNvPicPr>
            <a:picLocks noChangeAspect="1"/>
          </p:cNvPicPr>
          <p:nvPr/>
        </p:nvPicPr>
        <p:blipFill>
          <a:blip r:embed="rId2"/>
          <a:stretch>
            <a:fillRect/>
          </a:stretch>
        </p:blipFill>
        <p:spPr>
          <a:xfrm>
            <a:off x="8024812" y="609600"/>
            <a:ext cx="2543175" cy="1800225"/>
          </a:xfrm>
          <a:prstGeom prst="rect">
            <a:avLst/>
          </a:prstGeom>
        </p:spPr>
      </p:pic>
    </p:spTree>
    <p:extLst>
      <p:ext uri="{BB962C8B-B14F-4D97-AF65-F5344CB8AC3E}">
        <p14:creationId xmlns:p14="http://schemas.microsoft.com/office/powerpoint/2010/main" val="80965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3508" y="352697"/>
            <a:ext cx="5401059" cy="6283233"/>
          </a:xfrm>
          <a:prstGeom prst="rect">
            <a:avLst/>
          </a:prstGeom>
        </p:spPr>
      </p:pic>
    </p:spTree>
    <p:extLst>
      <p:ext uri="{BB962C8B-B14F-4D97-AF65-F5344CB8AC3E}">
        <p14:creationId xmlns:p14="http://schemas.microsoft.com/office/powerpoint/2010/main" val="3545627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TM03457485[[fn=Mesh]]</Template>
  <TotalTime>64</TotalTime>
  <Words>251</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Mesh</vt:lpstr>
      <vt:lpstr>PowerPoint Presentation</vt:lpstr>
      <vt:lpstr>PowerPoint Presentation</vt:lpstr>
      <vt:lpstr>consumer society</vt:lpstr>
      <vt:lpstr>PowerPoint Presentation</vt:lpstr>
      <vt:lpstr>the Pros of Consumerism</vt:lpstr>
      <vt:lpstr>the Cons of Consumerism</vt:lpstr>
      <vt:lpstr>How Does Consumer Culture Affect the Environment?</vt:lpstr>
      <vt:lpstr>Initiatives for change</vt:lpstr>
      <vt:lpstr>PowerPoint Presentation</vt:lpstr>
      <vt:lpstr>A song:  Shania Twain „Ka- Ching“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 aspects of Consumer society</dc:title>
  <dc:creator>Gaiziunai vilties25</dc:creator>
  <cp:lastModifiedBy>Gaiziunai vilties25</cp:lastModifiedBy>
  <cp:revision>7</cp:revision>
  <dcterms:created xsi:type="dcterms:W3CDTF">2021-06-01T15:52:12Z</dcterms:created>
  <dcterms:modified xsi:type="dcterms:W3CDTF">2021-07-08T06:36:54Z</dcterms:modified>
</cp:coreProperties>
</file>