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0" r:id="rId6"/>
    <p:sldId id="263" r:id="rId7"/>
    <p:sldId id="262"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F7D3DB-DD03-443A-B9D2-46D3443A3770}" type="datetimeFigureOut">
              <a:rPr lang="lt-LT" smtClean="0"/>
              <a:t>2022-06-01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31420D4-1382-46D2-9AA0-CA34F3F9FD0B}" type="slidenum">
              <a:rPr lang="lt-LT" smtClean="0"/>
              <a:t>‹#›</a:t>
            </a:fld>
            <a:endParaRPr lang="lt-LT"/>
          </a:p>
        </p:txBody>
      </p:sp>
    </p:spTree>
    <p:extLst>
      <p:ext uri="{BB962C8B-B14F-4D97-AF65-F5344CB8AC3E}">
        <p14:creationId xmlns:p14="http://schemas.microsoft.com/office/powerpoint/2010/main" val="73031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7D3DB-DD03-443A-B9D2-46D3443A3770}" type="datetimeFigureOut">
              <a:rPr lang="lt-LT" smtClean="0"/>
              <a:t>2022-06-01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31420D4-1382-46D2-9AA0-CA34F3F9FD0B}" type="slidenum">
              <a:rPr lang="lt-LT" smtClean="0"/>
              <a:t>‹#›</a:t>
            </a:fld>
            <a:endParaRPr lang="lt-LT"/>
          </a:p>
        </p:txBody>
      </p:sp>
    </p:spTree>
    <p:extLst>
      <p:ext uri="{BB962C8B-B14F-4D97-AF65-F5344CB8AC3E}">
        <p14:creationId xmlns:p14="http://schemas.microsoft.com/office/powerpoint/2010/main" val="374154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7D3DB-DD03-443A-B9D2-46D3443A3770}" type="datetimeFigureOut">
              <a:rPr lang="lt-LT" smtClean="0"/>
              <a:t>2022-06-01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31420D4-1382-46D2-9AA0-CA34F3F9FD0B}" type="slidenum">
              <a:rPr lang="lt-LT" smtClean="0"/>
              <a:t>‹#›</a:t>
            </a:fld>
            <a:endParaRPr lang="lt-LT"/>
          </a:p>
        </p:txBody>
      </p:sp>
    </p:spTree>
    <p:extLst>
      <p:ext uri="{BB962C8B-B14F-4D97-AF65-F5344CB8AC3E}">
        <p14:creationId xmlns:p14="http://schemas.microsoft.com/office/powerpoint/2010/main" val="135345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7D3DB-DD03-443A-B9D2-46D3443A3770}" type="datetimeFigureOut">
              <a:rPr lang="lt-LT" smtClean="0"/>
              <a:t>2022-06-01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31420D4-1382-46D2-9AA0-CA34F3F9FD0B}" type="slidenum">
              <a:rPr lang="lt-LT" smtClean="0"/>
              <a:t>‹#›</a:t>
            </a:fld>
            <a:endParaRPr lang="lt-LT"/>
          </a:p>
        </p:txBody>
      </p:sp>
    </p:spTree>
    <p:extLst>
      <p:ext uri="{BB962C8B-B14F-4D97-AF65-F5344CB8AC3E}">
        <p14:creationId xmlns:p14="http://schemas.microsoft.com/office/powerpoint/2010/main" val="44615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0F7D3DB-DD03-443A-B9D2-46D3443A3770}" type="datetimeFigureOut">
              <a:rPr lang="lt-LT" smtClean="0"/>
              <a:t>2022-06-01</a:t>
            </a:fld>
            <a:endParaRPr lang="lt-LT"/>
          </a:p>
        </p:txBody>
      </p:sp>
      <p:sp>
        <p:nvSpPr>
          <p:cNvPr id="5" name="Footer Placeholder 4"/>
          <p:cNvSpPr>
            <a:spLocks noGrp="1"/>
          </p:cNvSpPr>
          <p:nvPr>
            <p:ph type="ftr" sz="quarter" idx="11"/>
          </p:nvPr>
        </p:nvSpPr>
        <p:spPr>
          <a:xfrm>
            <a:off x="2182708" y="6272784"/>
            <a:ext cx="6327648" cy="365125"/>
          </a:xfrm>
        </p:spPr>
        <p:txBody>
          <a:bodyPr/>
          <a:lstStyle/>
          <a:p>
            <a:endParaRPr lang="lt-L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31420D4-1382-46D2-9AA0-CA34F3F9FD0B}" type="slidenum">
              <a:rPr lang="lt-LT" smtClean="0"/>
              <a:t>‹#›</a:t>
            </a:fld>
            <a:endParaRPr lang="lt-LT"/>
          </a:p>
        </p:txBody>
      </p:sp>
    </p:spTree>
    <p:extLst>
      <p:ext uri="{BB962C8B-B14F-4D97-AF65-F5344CB8AC3E}">
        <p14:creationId xmlns:p14="http://schemas.microsoft.com/office/powerpoint/2010/main" val="343289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F7D3DB-DD03-443A-B9D2-46D3443A3770}" type="datetimeFigureOut">
              <a:rPr lang="lt-LT" smtClean="0"/>
              <a:t>2022-06-01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31420D4-1382-46D2-9AA0-CA34F3F9FD0B}" type="slidenum">
              <a:rPr lang="lt-LT" smtClean="0"/>
              <a:t>‹#›</a:t>
            </a:fld>
            <a:endParaRPr lang="lt-LT"/>
          </a:p>
        </p:txBody>
      </p:sp>
    </p:spTree>
    <p:extLst>
      <p:ext uri="{BB962C8B-B14F-4D97-AF65-F5344CB8AC3E}">
        <p14:creationId xmlns:p14="http://schemas.microsoft.com/office/powerpoint/2010/main" val="171937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F7D3DB-DD03-443A-B9D2-46D3443A3770}" type="datetimeFigureOut">
              <a:rPr lang="lt-LT" smtClean="0"/>
              <a:t>2022-06-01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431420D4-1382-46D2-9AA0-CA34F3F9FD0B}" type="slidenum">
              <a:rPr lang="lt-LT" smtClean="0"/>
              <a:t>‹#›</a:t>
            </a:fld>
            <a:endParaRPr lang="lt-LT"/>
          </a:p>
        </p:txBody>
      </p:sp>
    </p:spTree>
    <p:extLst>
      <p:ext uri="{BB962C8B-B14F-4D97-AF65-F5344CB8AC3E}">
        <p14:creationId xmlns:p14="http://schemas.microsoft.com/office/powerpoint/2010/main" val="36030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F7D3DB-DD03-443A-B9D2-46D3443A3770}" type="datetimeFigureOut">
              <a:rPr lang="lt-LT" smtClean="0"/>
              <a:t>2022-06-01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431420D4-1382-46D2-9AA0-CA34F3F9FD0B}" type="slidenum">
              <a:rPr lang="lt-LT" smtClean="0"/>
              <a:t>‹#›</a:t>
            </a:fld>
            <a:endParaRPr lang="lt-LT"/>
          </a:p>
        </p:txBody>
      </p:sp>
    </p:spTree>
    <p:extLst>
      <p:ext uri="{BB962C8B-B14F-4D97-AF65-F5344CB8AC3E}">
        <p14:creationId xmlns:p14="http://schemas.microsoft.com/office/powerpoint/2010/main" val="42280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7D3DB-DD03-443A-B9D2-46D3443A3770}" type="datetimeFigureOut">
              <a:rPr lang="lt-LT" smtClean="0"/>
              <a:t>2022-06-01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431420D4-1382-46D2-9AA0-CA34F3F9FD0B}" type="slidenum">
              <a:rPr lang="lt-LT" smtClean="0"/>
              <a:t>‹#›</a:t>
            </a:fld>
            <a:endParaRPr lang="lt-LT"/>
          </a:p>
        </p:txBody>
      </p:sp>
    </p:spTree>
    <p:extLst>
      <p:ext uri="{BB962C8B-B14F-4D97-AF65-F5344CB8AC3E}">
        <p14:creationId xmlns:p14="http://schemas.microsoft.com/office/powerpoint/2010/main" val="321842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F7D3DB-DD03-443A-B9D2-46D3443A3770}" type="datetimeFigureOut">
              <a:rPr lang="lt-LT" smtClean="0"/>
              <a:t>2022-06-01</a:t>
            </a:fld>
            <a:endParaRPr lang="lt-LT"/>
          </a:p>
        </p:txBody>
      </p:sp>
      <p:sp>
        <p:nvSpPr>
          <p:cNvPr id="6" name="Footer Placeholder 5"/>
          <p:cNvSpPr>
            <a:spLocks noGrp="1"/>
          </p:cNvSpPr>
          <p:nvPr>
            <p:ph type="ftr" sz="quarter" idx="11"/>
          </p:nvPr>
        </p:nvSpPr>
        <p:spPr/>
        <p:txBody>
          <a:bodyPr/>
          <a:lstStyle/>
          <a:p>
            <a:endParaRPr lang="lt-L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31420D4-1382-46D2-9AA0-CA34F3F9FD0B}" type="slidenum">
              <a:rPr lang="lt-LT" smtClean="0"/>
              <a:t>‹#›</a:t>
            </a:fld>
            <a:endParaRPr lang="lt-LT"/>
          </a:p>
        </p:txBody>
      </p:sp>
    </p:spTree>
    <p:extLst>
      <p:ext uri="{BB962C8B-B14F-4D97-AF65-F5344CB8AC3E}">
        <p14:creationId xmlns:p14="http://schemas.microsoft.com/office/powerpoint/2010/main" val="10753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F7D3DB-DD03-443A-B9D2-46D3443A3770}" type="datetimeFigureOut">
              <a:rPr lang="lt-LT" smtClean="0"/>
              <a:t>2022-06-01</a:t>
            </a:fld>
            <a:endParaRPr lang="lt-L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31420D4-1382-46D2-9AA0-CA34F3F9FD0B}" type="slidenum">
              <a:rPr lang="lt-LT" smtClean="0"/>
              <a:t>‹#›</a:t>
            </a:fld>
            <a:endParaRPr lang="lt-LT"/>
          </a:p>
        </p:txBody>
      </p:sp>
    </p:spTree>
    <p:extLst>
      <p:ext uri="{BB962C8B-B14F-4D97-AF65-F5344CB8AC3E}">
        <p14:creationId xmlns:p14="http://schemas.microsoft.com/office/powerpoint/2010/main" val="357376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0F7D3DB-DD03-443A-B9D2-46D3443A3770}" type="datetimeFigureOut">
              <a:rPr lang="lt-LT" smtClean="0"/>
              <a:t>2022-06-01</a:t>
            </a:fld>
            <a:endParaRPr lang="lt-L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lt-L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31420D4-1382-46D2-9AA0-CA34F3F9FD0B}" type="slidenum">
              <a:rPr lang="lt-LT" smtClean="0"/>
              <a:t>‹#›</a:t>
            </a:fld>
            <a:endParaRPr lang="lt-LT"/>
          </a:p>
        </p:txBody>
      </p:sp>
    </p:spTree>
    <p:extLst>
      <p:ext uri="{BB962C8B-B14F-4D97-AF65-F5344CB8AC3E}">
        <p14:creationId xmlns:p14="http://schemas.microsoft.com/office/powerpoint/2010/main" val="981543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yoclinic.org/diseases-conditions/specific-phobias/expert-answers/fear-of-public-speaking/faq-20058416" TargetMode="External"/><Relationship Id="rId2" Type="http://schemas.openxmlformats.org/officeDocument/2006/relationships/hyperlink" Target="https://slidemodel.com/public-speaking/" TargetMode="External"/><Relationship Id="rId1" Type="http://schemas.openxmlformats.org/officeDocument/2006/relationships/slideLayout" Target="../slideLayouts/slideLayout2.xml"/><Relationship Id="rId6" Type="http://schemas.openxmlformats.org/officeDocument/2006/relationships/hyperlink" Target="https://www.futurelearn.com/info/blog/the-art-of-public-speaking" TargetMode="External"/><Relationship Id="rId5" Type="http://schemas.openxmlformats.org/officeDocument/2006/relationships/hyperlink" Target="https://business.tutsplus.com/tutorials/what-is-public-speaking--cms-31255" TargetMode="External"/><Relationship Id="rId4" Type="http://schemas.openxmlformats.org/officeDocument/2006/relationships/hyperlink" Target="https://professional.dce.harvard.edu/blog/10-tips-for-improving-your-public-speaking-skil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4CCB-77A0-EA91-4B17-2D1638DBAB6D}"/>
              </a:ext>
            </a:extLst>
          </p:cNvPr>
          <p:cNvSpPr>
            <a:spLocks noGrp="1"/>
          </p:cNvSpPr>
          <p:nvPr>
            <p:ph type="ctrTitle"/>
          </p:nvPr>
        </p:nvSpPr>
        <p:spPr/>
        <p:txBody>
          <a:bodyPr/>
          <a:lstStyle/>
          <a:p>
            <a:r>
              <a:rPr lang="lt-LT" dirty="0"/>
              <a:t>Public speaking</a:t>
            </a:r>
          </a:p>
        </p:txBody>
      </p:sp>
      <p:sp>
        <p:nvSpPr>
          <p:cNvPr id="3" name="Subtitle 2">
            <a:extLst>
              <a:ext uri="{FF2B5EF4-FFF2-40B4-BE49-F238E27FC236}">
                <a16:creationId xmlns:a16="http://schemas.microsoft.com/office/drawing/2014/main" id="{27C8CFC2-5F1E-35DF-AEB3-66C6CE72E5D9}"/>
              </a:ext>
            </a:extLst>
          </p:cNvPr>
          <p:cNvSpPr>
            <a:spLocks noGrp="1"/>
          </p:cNvSpPr>
          <p:nvPr>
            <p:ph type="subTitle" idx="1"/>
          </p:nvPr>
        </p:nvSpPr>
        <p:spPr/>
        <p:txBody>
          <a:bodyPr>
            <a:normAutofit/>
          </a:bodyPr>
          <a:lstStyle/>
          <a:p>
            <a:r>
              <a:rPr lang="lt-LT" dirty="0" smtClean="0"/>
              <a:t>Presented by</a:t>
            </a:r>
          </a:p>
          <a:p>
            <a:r>
              <a:rPr lang="lt-LT" dirty="0" smtClean="0"/>
              <a:t>Lina </a:t>
            </a:r>
            <a:r>
              <a:rPr lang="lt-LT" dirty="0"/>
              <a:t>Rainyte </a:t>
            </a:r>
            <a:r>
              <a:rPr lang="lt-LT" dirty="0" smtClean="0"/>
              <a:t>IIIb</a:t>
            </a:r>
          </a:p>
          <a:p>
            <a:endParaRPr lang="lt-LT"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25820" y="3931722"/>
            <a:ext cx="2632364" cy="26323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184" y="206095"/>
            <a:ext cx="3034969" cy="2452255"/>
          </a:xfrm>
          <a:prstGeom prst="rect">
            <a:avLst/>
          </a:prstGeom>
        </p:spPr>
      </p:pic>
    </p:spTree>
    <p:extLst>
      <p:ext uri="{BB962C8B-B14F-4D97-AF65-F5344CB8AC3E}">
        <p14:creationId xmlns:p14="http://schemas.microsoft.com/office/powerpoint/2010/main" val="3610363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595FA-96DB-8BCB-E121-2726FC4675CD}"/>
              </a:ext>
            </a:extLst>
          </p:cNvPr>
          <p:cNvSpPr>
            <a:spLocks noGrp="1"/>
          </p:cNvSpPr>
          <p:nvPr>
            <p:ph idx="1"/>
          </p:nvPr>
        </p:nvSpPr>
        <p:spPr>
          <a:xfrm>
            <a:off x="214604" y="261257"/>
            <a:ext cx="10913644" cy="5910943"/>
          </a:xfrm>
        </p:spPr>
        <p:txBody>
          <a:bodyPr/>
          <a:lstStyle/>
          <a:p>
            <a:r>
              <a:rPr lang="en-GB" b="1" dirty="0"/>
              <a:t>2. Maintain Eye Contact with the Audience</a:t>
            </a:r>
            <a:r>
              <a:rPr lang="lt-LT" b="1" dirty="0"/>
              <a:t>. </a:t>
            </a:r>
            <a:r>
              <a:rPr lang="en-GB" dirty="0"/>
              <a:t>By maintaining such gradual eye contact, you can build a better rapport with all audience members. Then again, it prevents your thoughts from getting scattered if you leave your gaze scanning over everyone. Also, by focusing on one person at a time, you deliberately ignore the stares from others. This helps minimize the anxiety-inducing “fight or flee” reflex. </a:t>
            </a:r>
            <a:endParaRPr lang="lt-LT" dirty="0"/>
          </a:p>
        </p:txBody>
      </p:sp>
      <p:pic>
        <p:nvPicPr>
          <p:cNvPr id="4" name="Picture 3">
            <a:extLst>
              <a:ext uri="{FF2B5EF4-FFF2-40B4-BE49-F238E27FC236}">
                <a16:creationId xmlns:a16="http://schemas.microsoft.com/office/drawing/2014/main" id="{30CEE3C4-BE3A-DF32-8C42-80D15C73C955}"/>
              </a:ext>
            </a:extLst>
          </p:cNvPr>
          <p:cNvPicPr>
            <a:picLocks noChangeAspect="1"/>
          </p:cNvPicPr>
          <p:nvPr/>
        </p:nvPicPr>
        <p:blipFill>
          <a:blip r:embed="rId2"/>
          <a:stretch>
            <a:fillRect/>
          </a:stretch>
        </p:blipFill>
        <p:spPr>
          <a:xfrm>
            <a:off x="4170784" y="2406831"/>
            <a:ext cx="6229350" cy="3604124"/>
          </a:xfrm>
          <a:prstGeom prst="rect">
            <a:avLst/>
          </a:prstGeom>
        </p:spPr>
      </p:pic>
    </p:spTree>
    <p:extLst>
      <p:ext uri="{BB962C8B-B14F-4D97-AF65-F5344CB8AC3E}">
        <p14:creationId xmlns:p14="http://schemas.microsoft.com/office/powerpoint/2010/main" val="79473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B3266-B95F-549A-B0B0-1F8C7AD3A652}"/>
              </a:ext>
            </a:extLst>
          </p:cNvPr>
          <p:cNvSpPr>
            <a:spLocks noGrp="1"/>
          </p:cNvSpPr>
          <p:nvPr>
            <p:ph idx="1"/>
          </p:nvPr>
        </p:nvSpPr>
        <p:spPr>
          <a:xfrm>
            <a:off x="317241" y="289249"/>
            <a:ext cx="10811007" cy="5882951"/>
          </a:xfrm>
        </p:spPr>
        <p:txBody>
          <a:bodyPr/>
          <a:lstStyle/>
          <a:p>
            <a:r>
              <a:rPr lang="en-GB" b="1" dirty="0"/>
              <a:t>3. Try the “Inward, Outward, Forward” Formula For Your Speech</a:t>
            </a:r>
            <a:r>
              <a:rPr lang="lt-LT" b="1" dirty="0"/>
              <a:t>. </a:t>
            </a:r>
            <a:r>
              <a:rPr lang="en-GB" dirty="0"/>
              <a:t>The Inward, Outward, Forward format of structuring your speech is a good way to make a strong point within a short time span. It helps the listeners retain your core message and align with your way of thinking. Here’s how it works:</a:t>
            </a:r>
            <a:endParaRPr lang="lt-LT" dirty="0"/>
          </a:p>
          <a:p>
            <a:pPr marL="457200" indent="-457200">
              <a:buFont typeface="+mj-lt"/>
              <a:buAutoNum type="arabicPeriod"/>
            </a:pPr>
            <a:r>
              <a:rPr lang="en-GB" dirty="0"/>
              <a:t>Explain why you are bringing up the topic. </a:t>
            </a:r>
          </a:p>
          <a:p>
            <a:pPr marL="457200" indent="-457200">
              <a:buFont typeface="+mj-lt"/>
              <a:buAutoNum type="arabicPeriod"/>
            </a:pPr>
            <a:r>
              <a:rPr lang="en-GB" dirty="0"/>
              <a:t>Provide evidence on what others think about it. </a:t>
            </a:r>
          </a:p>
          <a:p>
            <a:pPr marL="457200" indent="-457200">
              <a:buFont typeface="+mj-lt"/>
              <a:buAutoNum type="arabicPeriod"/>
            </a:pPr>
            <a:r>
              <a:rPr lang="en-GB" dirty="0"/>
              <a:t>End with a solution to the stated problem.</a:t>
            </a:r>
            <a:endParaRPr lang="lt-LT" dirty="0"/>
          </a:p>
          <a:p>
            <a:pPr marL="457200" indent="-457200">
              <a:buFont typeface="+mj-lt"/>
              <a:buAutoNum type="arabicPeriod"/>
            </a:pPr>
            <a:endParaRPr lang="lt-LT" dirty="0"/>
          </a:p>
          <a:p>
            <a:r>
              <a:rPr lang="en-GB" dirty="0"/>
              <a:t>For example, if you are doing an after-action review meeting with your team, you can first summarize the main challenge you’ve faced. Then present examples of how individuals or other teams are handling similar issues. Lastly, sum up your proposal on the follow-up steps and solutions you’d recommend trying. </a:t>
            </a:r>
            <a:endParaRPr lang="lt-LT" dirty="0"/>
          </a:p>
        </p:txBody>
      </p:sp>
    </p:spTree>
    <p:extLst>
      <p:ext uri="{BB962C8B-B14F-4D97-AF65-F5344CB8AC3E}">
        <p14:creationId xmlns:p14="http://schemas.microsoft.com/office/powerpoint/2010/main" val="276229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0B2D1-11FA-8ACF-7107-A2032399AD5D}"/>
              </a:ext>
            </a:extLst>
          </p:cNvPr>
          <p:cNvSpPr>
            <a:spLocks noGrp="1"/>
          </p:cNvSpPr>
          <p:nvPr>
            <p:ph idx="1"/>
          </p:nvPr>
        </p:nvSpPr>
        <p:spPr>
          <a:xfrm>
            <a:off x="345233" y="354563"/>
            <a:ext cx="10783015" cy="5817637"/>
          </a:xfrm>
        </p:spPr>
        <p:txBody>
          <a:bodyPr/>
          <a:lstStyle/>
          <a:p>
            <a:r>
              <a:rPr lang="en-GB" b="1" dirty="0"/>
              <a:t>4. Use the “Commander’s Intent” Technique to Make Your Ideas Stick</a:t>
            </a:r>
            <a:r>
              <a:rPr lang="lt-LT" b="1" dirty="0"/>
              <a:t>. </a:t>
            </a:r>
            <a:r>
              <a:rPr lang="lt-LT" dirty="0"/>
              <a:t>Commander’s Intent (CI) is a technique the military personnel uses to communicate the main directive. </a:t>
            </a:r>
          </a:p>
          <a:p>
            <a:r>
              <a:rPr lang="en-GB" dirty="0"/>
              <a:t>A CI is a brief statement, placed on top of every order, summarizing the plan’s goal and desired end results. You can apply the same tactic to highlight the main points from each section of your speech. Or to prepare accompanying slides for the presentation.</a:t>
            </a:r>
          </a:p>
          <a:p>
            <a:endParaRPr lang="en-GB" dirty="0"/>
          </a:p>
          <a:p>
            <a:r>
              <a:rPr lang="en-GB" dirty="0"/>
              <a:t>Add a CI statement to the most important slides. Then expand on the idea within your speech. Doing so will help the audience focus on the key discussion point and retain the information better. </a:t>
            </a:r>
            <a:endParaRPr lang="lt-LT" dirty="0"/>
          </a:p>
        </p:txBody>
      </p:sp>
      <p:pic>
        <p:nvPicPr>
          <p:cNvPr id="4" name="Picture 3">
            <a:extLst>
              <a:ext uri="{FF2B5EF4-FFF2-40B4-BE49-F238E27FC236}">
                <a16:creationId xmlns:a16="http://schemas.microsoft.com/office/drawing/2014/main" id="{822AD4B4-283E-3495-3672-F8084D5811CE}"/>
              </a:ext>
            </a:extLst>
          </p:cNvPr>
          <p:cNvPicPr>
            <a:picLocks noChangeAspect="1"/>
          </p:cNvPicPr>
          <p:nvPr/>
        </p:nvPicPr>
        <p:blipFill>
          <a:blip r:embed="rId2"/>
          <a:stretch>
            <a:fillRect/>
          </a:stretch>
        </p:blipFill>
        <p:spPr>
          <a:xfrm>
            <a:off x="3228392" y="3263381"/>
            <a:ext cx="4848535" cy="3273605"/>
          </a:xfrm>
          <a:prstGeom prst="rect">
            <a:avLst/>
          </a:prstGeom>
        </p:spPr>
      </p:pic>
    </p:spTree>
    <p:extLst>
      <p:ext uri="{BB962C8B-B14F-4D97-AF65-F5344CB8AC3E}">
        <p14:creationId xmlns:p14="http://schemas.microsoft.com/office/powerpoint/2010/main" val="3404471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CB17B1-7D4E-147C-67BE-AE41E0C4BC49}"/>
              </a:ext>
            </a:extLst>
          </p:cNvPr>
          <p:cNvSpPr>
            <a:spLocks noGrp="1"/>
          </p:cNvSpPr>
          <p:nvPr>
            <p:ph idx="1"/>
          </p:nvPr>
        </p:nvSpPr>
        <p:spPr>
          <a:xfrm>
            <a:off x="242596" y="242596"/>
            <a:ext cx="10885652" cy="5929604"/>
          </a:xfrm>
        </p:spPr>
        <p:txBody>
          <a:bodyPr/>
          <a:lstStyle/>
          <a:p>
            <a:r>
              <a:rPr lang="en-GB" b="1" dirty="0"/>
              <a:t>5. Choose the Right Pitch and Tone of Voice</a:t>
            </a:r>
            <a:r>
              <a:rPr lang="lt-LT" b="1" dirty="0"/>
              <a:t>. </a:t>
            </a:r>
            <a:endParaRPr lang="lt-LT" dirty="0"/>
          </a:p>
          <a:p>
            <a:r>
              <a:rPr lang="lt-LT" dirty="0"/>
              <a:t>V</a:t>
            </a:r>
            <a:r>
              <a:rPr lang="en-GB" dirty="0" err="1"/>
              <a:t>oice</a:t>
            </a:r>
            <a:r>
              <a:rPr lang="en-GB" dirty="0"/>
              <a:t> is the most effective means for conveying emotions. It’s more </a:t>
            </a:r>
            <a:r>
              <a:rPr lang="en-GB" dirty="0" err="1"/>
              <a:t>channeling</a:t>
            </a:r>
            <a:r>
              <a:rPr lang="en-GB" dirty="0"/>
              <a:t> to disguise your attitude when you talk. So if you sound unconfident, anxious, doubting, or bored, the audience will likely sense that and act accordingly. </a:t>
            </a:r>
          </a:p>
          <a:p>
            <a:endParaRPr lang="en-GB" dirty="0"/>
          </a:p>
          <a:p>
            <a:r>
              <a:rPr lang="en-GB" dirty="0"/>
              <a:t>For that reason, many amazing public speakers undergo voice coaching. They train to project the right emotions via their voice and naturally adjust pitch and vocal tone to convey different ideas. Most strive to achieve the maximum resonance point — a resonance that infers power to your voice.</a:t>
            </a:r>
            <a:endParaRPr lang="lt-LT" dirty="0"/>
          </a:p>
        </p:txBody>
      </p:sp>
      <p:pic>
        <p:nvPicPr>
          <p:cNvPr id="4" name="Picture 3">
            <a:extLst>
              <a:ext uri="{FF2B5EF4-FFF2-40B4-BE49-F238E27FC236}">
                <a16:creationId xmlns:a16="http://schemas.microsoft.com/office/drawing/2014/main" id="{F2E32017-B890-9B3A-9628-BA992F64DF0B}"/>
              </a:ext>
            </a:extLst>
          </p:cNvPr>
          <p:cNvPicPr>
            <a:picLocks noChangeAspect="1"/>
          </p:cNvPicPr>
          <p:nvPr/>
        </p:nvPicPr>
        <p:blipFill>
          <a:blip r:embed="rId2"/>
          <a:stretch>
            <a:fillRect/>
          </a:stretch>
        </p:blipFill>
        <p:spPr>
          <a:xfrm>
            <a:off x="5738327" y="3328157"/>
            <a:ext cx="4718568" cy="3035612"/>
          </a:xfrm>
          <a:prstGeom prst="rect">
            <a:avLst/>
          </a:prstGeom>
        </p:spPr>
      </p:pic>
    </p:spTree>
    <p:extLst>
      <p:ext uri="{BB962C8B-B14F-4D97-AF65-F5344CB8AC3E}">
        <p14:creationId xmlns:p14="http://schemas.microsoft.com/office/powerpoint/2010/main" val="231127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61CFE0-0BC6-AFC1-4100-903EBE1EEAE8}"/>
              </a:ext>
            </a:extLst>
          </p:cNvPr>
          <p:cNvSpPr>
            <a:spLocks noGrp="1"/>
          </p:cNvSpPr>
          <p:nvPr>
            <p:ph idx="1"/>
          </p:nvPr>
        </p:nvSpPr>
        <p:spPr>
          <a:xfrm>
            <a:off x="233265" y="391886"/>
            <a:ext cx="10894983" cy="5780314"/>
          </a:xfrm>
        </p:spPr>
        <p:txBody>
          <a:bodyPr/>
          <a:lstStyle/>
          <a:p>
            <a:r>
              <a:rPr lang="en-GB" b="1" dirty="0"/>
              <a:t>Final Tip: Work on Your Body Language</a:t>
            </a:r>
            <a:r>
              <a:rPr lang="lt-LT" b="1" dirty="0"/>
              <a:t>. </a:t>
            </a:r>
            <a:r>
              <a:rPr lang="en-GB" dirty="0"/>
              <a:t>When presenting in person, your body language will also be telling of your confidence and authority. Plus, it will shape the audience’s perception of you, just like your voice.</a:t>
            </a:r>
            <a:endParaRPr lang="lt-LT" b="1" dirty="0"/>
          </a:p>
          <a:p>
            <a:endParaRPr lang="lt-LT" b="1" dirty="0"/>
          </a:p>
          <a:p>
            <a:r>
              <a:rPr lang="en-GB" dirty="0"/>
              <a:t>Don’t self-block (aka trying to shrink your body).</a:t>
            </a:r>
            <a:r>
              <a:rPr lang="lt-LT" dirty="0"/>
              <a:t> </a:t>
            </a:r>
            <a:r>
              <a:rPr lang="en-GB" dirty="0"/>
              <a:t>This means crossing arms, slouching, keeping hands in the pocket, etc. Such movements act as a barricade between you and the audience. They make you appear less trustworthy. To avoid them, hold on to the microphone or a presentation clicker.</a:t>
            </a:r>
            <a:endParaRPr lang="lt-LT" dirty="0"/>
          </a:p>
          <a:p>
            <a:endParaRPr lang="lt-LT" dirty="0"/>
          </a:p>
          <a:p>
            <a:r>
              <a:rPr lang="en-GB" dirty="0"/>
              <a:t>Practice breathing and hand gestures.</a:t>
            </a:r>
            <a:r>
              <a:rPr lang="lt-LT" dirty="0"/>
              <a:t> </a:t>
            </a:r>
            <a:r>
              <a:rPr lang="en-GB" dirty="0"/>
              <a:t>Uneven, raspy breathing will affect your pitch and tone of voice. So practice taking slow, measured breaths to pace your speech better. Take longer pauses when you want to emphasize a point.  Also, use mild hand gestures, head nods, and arm movements to engage with the audience. But don’t gesticulate too much as this will appear distractive. </a:t>
            </a:r>
          </a:p>
        </p:txBody>
      </p:sp>
    </p:spTree>
    <p:extLst>
      <p:ext uri="{BB962C8B-B14F-4D97-AF65-F5344CB8AC3E}">
        <p14:creationId xmlns:p14="http://schemas.microsoft.com/office/powerpoint/2010/main" val="144091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7870-AC77-C9F8-A1F4-2F25503ACE5D}"/>
              </a:ext>
            </a:extLst>
          </p:cNvPr>
          <p:cNvSpPr>
            <a:spLocks noGrp="1"/>
          </p:cNvSpPr>
          <p:nvPr>
            <p:ph type="title"/>
          </p:nvPr>
        </p:nvSpPr>
        <p:spPr/>
        <p:txBody>
          <a:bodyPr/>
          <a:lstStyle/>
          <a:p>
            <a:r>
              <a:rPr lang="lt-LT" dirty="0"/>
              <a:t>Links:</a:t>
            </a:r>
          </a:p>
        </p:txBody>
      </p:sp>
      <p:sp>
        <p:nvSpPr>
          <p:cNvPr id="3" name="Content Placeholder 2">
            <a:extLst>
              <a:ext uri="{FF2B5EF4-FFF2-40B4-BE49-F238E27FC236}">
                <a16:creationId xmlns:a16="http://schemas.microsoft.com/office/drawing/2014/main" id="{D2D28540-65B5-CA73-B65E-F9DC23A8D3CB}"/>
              </a:ext>
            </a:extLst>
          </p:cNvPr>
          <p:cNvSpPr>
            <a:spLocks noGrp="1"/>
          </p:cNvSpPr>
          <p:nvPr>
            <p:ph idx="1"/>
          </p:nvPr>
        </p:nvSpPr>
        <p:spPr/>
        <p:txBody>
          <a:bodyPr/>
          <a:lstStyle/>
          <a:p>
            <a:r>
              <a:rPr lang="lt-LT" dirty="0">
                <a:hlinkClick r:id="rId2"/>
              </a:rPr>
              <a:t>https://slidemodel.com/public-speaking/</a:t>
            </a:r>
            <a:endParaRPr lang="lt-LT" dirty="0"/>
          </a:p>
          <a:p>
            <a:r>
              <a:rPr lang="lt-LT" dirty="0">
                <a:hlinkClick r:id="rId3"/>
              </a:rPr>
              <a:t>https://www.mayoclinic.org/diseases-conditions/specific-phobias/expert-answers/fear-of-public-speaking/faq-20058416</a:t>
            </a:r>
            <a:endParaRPr lang="lt-LT" dirty="0"/>
          </a:p>
          <a:p>
            <a:r>
              <a:rPr lang="lt-LT" dirty="0">
                <a:hlinkClick r:id="rId4"/>
              </a:rPr>
              <a:t>https://professional.dce.harvard.edu/blog/10-tips-for-improving-your-public-speaking-skills/</a:t>
            </a:r>
            <a:endParaRPr lang="lt-LT" dirty="0"/>
          </a:p>
          <a:p>
            <a:r>
              <a:rPr lang="lt-LT" dirty="0">
                <a:hlinkClick r:id="rId5"/>
              </a:rPr>
              <a:t>https://business.tutsplus.com/tutorials/what-is-public-speaking--cms-31255</a:t>
            </a:r>
            <a:endParaRPr lang="lt-LT" dirty="0"/>
          </a:p>
          <a:p>
            <a:r>
              <a:rPr lang="lt-LT" dirty="0">
                <a:hlinkClick r:id="rId6"/>
              </a:rPr>
              <a:t>https://www.futurelearn.com/info/blog/the-art-of-public-speaking</a:t>
            </a:r>
            <a:endParaRPr lang="lt-LT" dirty="0"/>
          </a:p>
          <a:p>
            <a:endParaRPr lang="lt-LT" dirty="0"/>
          </a:p>
        </p:txBody>
      </p:sp>
    </p:spTree>
    <p:extLst>
      <p:ext uri="{BB962C8B-B14F-4D97-AF65-F5344CB8AC3E}">
        <p14:creationId xmlns:p14="http://schemas.microsoft.com/office/powerpoint/2010/main" val="180230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7286-7229-7EC2-D5B2-A48E21D67137}"/>
              </a:ext>
            </a:extLst>
          </p:cNvPr>
          <p:cNvSpPr>
            <a:spLocks noGrp="1"/>
          </p:cNvSpPr>
          <p:nvPr>
            <p:ph type="title"/>
          </p:nvPr>
        </p:nvSpPr>
        <p:spPr/>
        <p:txBody>
          <a:bodyPr/>
          <a:lstStyle/>
          <a:p>
            <a:r>
              <a:rPr lang="lt-LT" dirty="0"/>
              <a:t>Content:</a:t>
            </a:r>
          </a:p>
        </p:txBody>
      </p:sp>
      <p:sp>
        <p:nvSpPr>
          <p:cNvPr id="3" name="Content Placeholder 2">
            <a:extLst>
              <a:ext uri="{FF2B5EF4-FFF2-40B4-BE49-F238E27FC236}">
                <a16:creationId xmlns:a16="http://schemas.microsoft.com/office/drawing/2014/main" id="{2CCB7A8C-D42F-307B-E9D5-52AAA8D752B2}"/>
              </a:ext>
            </a:extLst>
          </p:cNvPr>
          <p:cNvSpPr>
            <a:spLocks noGrp="1"/>
          </p:cNvSpPr>
          <p:nvPr>
            <p:ph idx="1"/>
          </p:nvPr>
        </p:nvSpPr>
        <p:spPr/>
        <p:txBody>
          <a:bodyPr/>
          <a:lstStyle/>
          <a:p>
            <a:r>
              <a:rPr lang="en-GB" dirty="0"/>
              <a:t>What Is Public Speaking? &amp; Why Is It Important? </a:t>
            </a:r>
            <a:r>
              <a:rPr lang="lt-LT" dirty="0"/>
              <a:t>;</a:t>
            </a:r>
          </a:p>
          <a:p>
            <a:r>
              <a:rPr lang="en-GB" dirty="0"/>
              <a:t>Why do I have a fear of public speaking?</a:t>
            </a:r>
            <a:endParaRPr lang="lt-LT" dirty="0"/>
          </a:p>
          <a:p>
            <a:r>
              <a:rPr lang="en-GB" dirty="0"/>
              <a:t>How to deal with public speaking anxiety</a:t>
            </a:r>
            <a:r>
              <a:rPr lang="lt-LT" dirty="0"/>
              <a:t>;</a:t>
            </a:r>
          </a:p>
          <a:p>
            <a:r>
              <a:rPr lang="en-GB" dirty="0"/>
              <a:t>How to Be a Better Public Speaker: 6 Tips</a:t>
            </a:r>
            <a:r>
              <a:rPr lang="lt-LT" dirty="0"/>
              <a:t>; </a:t>
            </a:r>
          </a:p>
          <a:p>
            <a:endParaRPr lang="lt-LT" dirty="0"/>
          </a:p>
          <a:p>
            <a:endParaRPr lang="lt-LT" dirty="0"/>
          </a:p>
          <a:p>
            <a:endParaRPr lang="lt-LT" dirty="0"/>
          </a:p>
        </p:txBody>
      </p:sp>
    </p:spTree>
    <p:extLst>
      <p:ext uri="{BB962C8B-B14F-4D97-AF65-F5344CB8AC3E}">
        <p14:creationId xmlns:p14="http://schemas.microsoft.com/office/powerpoint/2010/main" val="34286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B0B9-57FA-815A-1831-E690F886BDF2}"/>
              </a:ext>
            </a:extLst>
          </p:cNvPr>
          <p:cNvSpPr>
            <a:spLocks noGrp="1"/>
          </p:cNvSpPr>
          <p:nvPr>
            <p:ph type="title"/>
          </p:nvPr>
        </p:nvSpPr>
        <p:spPr/>
        <p:txBody>
          <a:bodyPr/>
          <a:lstStyle/>
          <a:p>
            <a:r>
              <a:rPr lang="en-GB" dirty="0"/>
              <a:t>What Is Public Speaking? &amp; Why Is It Important?</a:t>
            </a:r>
            <a:endParaRPr lang="lt-LT" dirty="0"/>
          </a:p>
        </p:txBody>
      </p:sp>
      <p:sp>
        <p:nvSpPr>
          <p:cNvPr id="3" name="Content Placeholder 2">
            <a:extLst>
              <a:ext uri="{FF2B5EF4-FFF2-40B4-BE49-F238E27FC236}">
                <a16:creationId xmlns:a16="http://schemas.microsoft.com/office/drawing/2014/main" id="{8132ABBD-5C49-D6C6-A985-A8BABD98AF7E}"/>
              </a:ext>
            </a:extLst>
          </p:cNvPr>
          <p:cNvSpPr>
            <a:spLocks noGrp="1"/>
          </p:cNvSpPr>
          <p:nvPr>
            <p:ph sz="half" idx="1"/>
          </p:nvPr>
        </p:nvSpPr>
        <p:spPr/>
        <p:txBody>
          <a:bodyPr/>
          <a:lstStyle/>
          <a:p>
            <a:r>
              <a:rPr lang="en-GB" dirty="0"/>
              <a:t>Public speaking is the act of presenting an idea to the public, using your voice. The ‘public’ can range from a very small group of people to a huge audience. For most people, a bigger audience equates to more fear, but some people are just as terrified as presenting to a small group.</a:t>
            </a:r>
            <a:endParaRPr lang="lt-LT" dirty="0"/>
          </a:p>
        </p:txBody>
      </p:sp>
      <p:pic>
        <p:nvPicPr>
          <p:cNvPr id="5" name="Content Placeholder 4">
            <a:extLst>
              <a:ext uri="{FF2B5EF4-FFF2-40B4-BE49-F238E27FC236}">
                <a16:creationId xmlns:a16="http://schemas.microsoft.com/office/drawing/2014/main" id="{04488687-A7CE-4575-5D65-44C3145DD3C8}"/>
              </a:ext>
            </a:extLst>
          </p:cNvPr>
          <p:cNvPicPr>
            <a:picLocks noGrp="1" noChangeAspect="1"/>
          </p:cNvPicPr>
          <p:nvPr>
            <p:ph sz="half" idx="2"/>
          </p:nvPr>
        </p:nvPicPr>
        <p:blipFill>
          <a:blip r:embed="rId2"/>
          <a:stretch>
            <a:fillRect/>
          </a:stretch>
        </p:blipFill>
        <p:spPr>
          <a:xfrm>
            <a:off x="6588223" y="3279804"/>
            <a:ext cx="4754562" cy="2664932"/>
          </a:xfrm>
          <a:prstGeom prst="rect">
            <a:avLst/>
          </a:prstGeom>
        </p:spPr>
      </p:pic>
    </p:spTree>
    <p:extLst>
      <p:ext uri="{BB962C8B-B14F-4D97-AF65-F5344CB8AC3E}">
        <p14:creationId xmlns:p14="http://schemas.microsoft.com/office/powerpoint/2010/main" val="221984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48BDA-6323-921A-C29A-67CABA411DFF}"/>
              </a:ext>
            </a:extLst>
          </p:cNvPr>
          <p:cNvPicPr>
            <a:picLocks noChangeAspect="1"/>
          </p:cNvPicPr>
          <p:nvPr/>
        </p:nvPicPr>
        <p:blipFill>
          <a:blip r:embed="rId2"/>
          <a:stretch>
            <a:fillRect/>
          </a:stretch>
        </p:blipFill>
        <p:spPr>
          <a:xfrm>
            <a:off x="839755" y="350342"/>
            <a:ext cx="5256245" cy="3078658"/>
          </a:xfrm>
          <a:prstGeom prst="rect">
            <a:avLst/>
          </a:prstGeom>
        </p:spPr>
      </p:pic>
      <p:sp>
        <p:nvSpPr>
          <p:cNvPr id="3" name="Content Placeholder 2">
            <a:extLst>
              <a:ext uri="{FF2B5EF4-FFF2-40B4-BE49-F238E27FC236}">
                <a16:creationId xmlns:a16="http://schemas.microsoft.com/office/drawing/2014/main" id="{C1E876BC-85EB-D183-0D88-7708F510B630}"/>
              </a:ext>
            </a:extLst>
          </p:cNvPr>
          <p:cNvSpPr>
            <a:spLocks noGrp="1"/>
          </p:cNvSpPr>
          <p:nvPr>
            <p:ph idx="1"/>
          </p:nvPr>
        </p:nvSpPr>
        <p:spPr>
          <a:xfrm>
            <a:off x="1069848" y="3610946"/>
            <a:ext cx="10058400" cy="2561253"/>
          </a:xfrm>
        </p:spPr>
        <p:txBody>
          <a:bodyPr>
            <a:normAutofit lnSpcReduction="10000"/>
          </a:bodyPr>
          <a:lstStyle/>
          <a:p>
            <a:r>
              <a:rPr lang="en-GB" dirty="0"/>
              <a:t>When we fear public speaking or are required to give a speech you may ask yourself why is public speaking important? Believe it or not but public speaking is one of the most important skills you will ever develop in your life.</a:t>
            </a:r>
          </a:p>
          <a:p>
            <a:endParaRPr lang="en-GB" dirty="0"/>
          </a:p>
          <a:p>
            <a:r>
              <a:rPr lang="en-GB" dirty="0"/>
              <a:t>Public speaking is so important that it could be the deciding factor in many things such as your career development, your business growth and even in the relationships you have with your friends and family. Public speaking is a skill worth learning</a:t>
            </a:r>
            <a:endParaRPr lang="lt-LT" dirty="0"/>
          </a:p>
        </p:txBody>
      </p:sp>
    </p:spTree>
    <p:extLst>
      <p:ext uri="{BB962C8B-B14F-4D97-AF65-F5344CB8AC3E}">
        <p14:creationId xmlns:p14="http://schemas.microsoft.com/office/powerpoint/2010/main" val="393414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C5A7-0D97-7F7B-CDA8-CE4C64187EA5}"/>
              </a:ext>
            </a:extLst>
          </p:cNvPr>
          <p:cNvSpPr>
            <a:spLocks noGrp="1"/>
          </p:cNvSpPr>
          <p:nvPr>
            <p:ph type="title"/>
          </p:nvPr>
        </p:nvSpPr>
        <p:spPr/>
        <p:txBody>
          <a:bodyPr/>
          <a:lstStyle/>
          <a:p>
            <a:r>
              <a:rPr lang="en-GB" dirty="0"/>
              <a:t>Why do I have a fear of public speaking?</a:t>
            </a:r>
            <a:endParaRPr lang="lt-LT" dirty="0"/>
          </a:p>
        </p:txBody>
      </p:sp>
      <p:sp>
        <p:nvSpPr>
          <p:cNvPr id="3" name="Content Placeholder 2">
            <a:extLst>
              <a:ext uri="{FF2B5EF4-FFF2-40B4-BE49-F238E27FC236}">
                <a16:creationId xmlns:a16="http://schemas.microsoft.com/office/drawing/2014/main" id="{18B3A8C0-603D-FB0F-9AD2-02B5A0F23B40}"/>
              </a:ext>
            </a:extLst>
          </p:cNvPr>
          <p:cNvSpPr>
            <a:spLocks noGrp="1"/>
          </p:cNvSpPr>
          <p:nvPr>
            <p:ph sz="half" idx="1"/>
          </p:nvPr>
        </p:nvSpPr>
        <p:spPr/>
        <p:txBody>
          <a:bodyPr/>
          <a:lstStyle/>
          <a:p>
            <a:r>
              <a:rPr lang="en-GB" dirty="0"/>
              <a:t>In order to face your fears head-on, it’s important to understand why you feel anxious about public speaking. There could be many reasons why, but the reasons we’re going to talk about are pretty universal.</a:t>
            </a:r>
            <a:endParaRPr lang="lt-LT" dirty="0"/>
          </a:p>
        </p:txBody>
      </p:sp>
      <p:pic>
        <p:nvPicPr>
          <p:cNvPr id="5" name="Content Placeholder 4">
            <a:extLst>
              <a:ext uri="{FF2B5EF4-FFF2-40B4-BE49-F238E27FC236}">
                <a16:creationId xmlns:a16="http://schemas.microsoft.com/office/drawing/2014/main" id="{E9DCEA12-626F-C8B8-DD7B-A33C69256CBD}"/>
              </a:ext>
            </a:extLst>
          </p:cNvPr>
          <p:cNvPicPr>
            <a:picLocks noGrp="1" noChangeAspect="1"/>
          </p:cNvPicPr>
          <p:nvPr>
            <p:ph sz="half" idx="2"/>
          </p:nvPr>
        </p:nvPicPr>
        <p:blipFill>
          <a:blip r:embed="rId2"/>
          <a:stretch>
            <a:fillRect/>
          </a:stretch>
        </p:blipFill>
        <p:spPr>
          <a:xfrm>
            <a:off x="6624735" y="2862482"/>
            <a:ext cx="3604869" cy="2397657"/>
          </a:xfrm>
          <a:prstGeom prst="rect">
            <a:avLst/>
          </a:prstGeom>
        </p:spPr>
      </p:pic>
    </p:spTree>
    <p:extLst>
      <p:ext uri="{BB962C8B-B14F-4D97-AF65-F5344CB8AC3E}">
        <p14:creationId xmlns:p14="http://schemas.microsoft.com/office/powerpoint/2010/main" val="12946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AAD30-D9C6-41D9-DF6A-376784E222CB}"/>
              </a:ext>
            </a:extLst>
          </p:cNvPr>
          <p:cNvSpPr>
            <a:spLocks noGrp="1"/>
          </p:cNvSpPr>
          <p:nvPr>
            <p:ph idx="1"/>
          </p:nvPr>
        </p:nvSpPr>
        <p:spPr>
          <a:xfrm>
            <a:off x="223933" y="298580"/>
            <a:ext cx="11831217" cy="5957596"/>
          </a:xfrm>
        </p:spPr>
        <p:txBody>
          <a:bodyPr/>
          <a:lstStyle/>
          <a:p>
            <a:r>
              <a:rPr lang="en-GB" b="1" dirty="0"/>
              <a:t>1. You feel self-conscious as the centre of attention</a:t>
            </a:r>
            <a:r>
              <a:rPr lang="lt-LT" b="1" dirty="0"/>
              <a:t>. </a:t>
            </a:r>
            <a:r>
              <a:rPr lang="en-GB" dirty="0"/>
              <a:t>If you try to view the talk as a conversation between people, rather than a presentation to an unknown audience, you may be able to rise above your self-consciousness. </a:t>
            </a:r>
            <a:endParaRPr lang="lt-LT" dirty="0"/>
          </a:p>
          <a:p>
            <a:r>
              <a:rPr lang="en-GB" b="1" dirty="0"/>
              <a:t>2. You’re having a physiological response</a:t>
            </a:r>
            <a:r>
              <a:rPr lang="lt-LT" b="1" dirty="0"/>
              <a:t>. </a:t>
            </a:r>
            <a:r>
              <a:rPr lang="en-GB" dirty="0"/>
              <a:t>This can cause rapid breathing, shaking, and an increased heart rate, all of which make it harder to talk confidently. You may even be tempted to run away and exit the scary situation completely. Not to worry though, as later we’ll explore some strategies you can use to slow down this physiological response.</a:t>
            </a:r>
            <a:endParaRPr lang="lt-LT" dirty="0"/>
          </a:p>
          <a:p>
            <a:r>
              <a:rPr lang="en-GB" b="1" dirty="0"/>
              <a:t>3. You’re worried about appearing nervous</a:t>
            </a:r>
            <a:r>
              <a:rPr lang="lt-LT" b="1" dirty="0"/>
              <a:t>. </a:t>
            </a:r>
            <a:r>
              <a:rPr lang="en-GB" dirty="0"/>
              <a:t>The hard truth is, that the audience will not notice or remember a lot of the things that you’re concerned about. Gary </a:t>
            </a:r>
            <a:r>
              <a:rPr lang="en-GB" dirty="0" err="1"/>
              <a:t>Genard</a:t>
            </a:r>
            <a:r>
              <a:rPr lang="en-GB" dirty="0"/>
              <a:t>, public speaking expert, suggests that you should place the spotlight on your audience instead, and think about how you can impact them.</a:t>
            </a:r>
            <a:endParaRPr lang="lt-LT" dirty="0"/>
          </a:p>
          <a:p>
            <a:r>
              <a:rPr lang="en-GB" b="1" dirty="0"/>
              <a:t>4. You’re comparing yourself to others</a:t>
            </a:r>
            <a:r>
              <a:rPr lang="lt-LT" b="1" dirty="0"/>
              <a:t>. </a:t>
            </a:r>
            <a:r>
              <a:rPr lang="en-GB" dirty="0"/>
              <a:t>It’s easy to compare yourself to great speakers, whether that’s professionals or one of your friends who has bucket loads of confidence. However, if all speakers were the same, speeches wouldn’t be interesting at all. Besides, your purpose isn’t to be an amazing speaker, it’s to provide something for your audience, whether that’s inspiration or something else.</a:t>
            </a:r>
            <a:endParaRPr lang="lt-LT" dirty="0"/>
          </a:p>
          <a:p>
            <a:r>
              <a:rPr lang="en-GB" b="1" dirty="0"/>
              <a:t>5. You’ve failed or experienced difficulties in the past</a:t>
            </a:r>
            <a:r>
              <a:rPr lang="lt-LT" b="1" dirty="0"/>
              <a:t>.</a:t>
            </a:r>
            <a:r>
              <a:rPr lang="en-GB" b="1" dirty="0"/>
              <a:t> </a:t>
            </a:r>
            <a:r>
              <a:rPr lang="lt-LT" dirty="0"/>
              <a:t>I</a:t>
            </a:r>
            <a:r>
              <a:rPr lang="en-GB" dirty="0"/>
              <a:t>f fear of failure can impede your ability to speak well, then anticipating success can have an equally positive impact. It’s all about changing your mindset</a:t>
            </a:r>
            <a:r>
              <a:rPr lang="lt-LT" dirty="0"/>
              <a:t>.</a:t>
            </a:r>
          </a:p>
        </p:txBody>
      </p:sp>
    </p:spTree>
    <p:extLst>
      <p:ext uri="{BB962C8B-B14F-4D97-AF65-F5344CB8AC3E}">
        <p14:creationId xmlns:p14="http://schemas.microsoft.com/office/powerpoint/2010/main" val="338325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0854-7576-FB36-D633-81AFD8A47DCD}"/>
              </a:ext>
            </a:extLst>
          </p:cNvPr>
          <p:cNvSpPr>
            <a:spLocks noGrp="1"/>
          </p:cNvSpPr>
          <p:nvPr>
            <p:ph type="title"/>
          </p:nvPr>
        </p:nvSpPr>
        <p:spPr/>
        <p:txBody>
          <a:bodyPr/>
          <a:lstStyle/>
          <a:p>
            <a:r>
              <a:rPr lang="en-GB" dirty="0"/>
              <a:t>How to deal with public speaking anxiety</a:t>
            </a:r>
            <a:r>
              <a:rPr lang="lt-LT" dirty="0"/>
              <a:t>?</a:t>
            </a:r>
          </a:p>
        </p:txBody>
      </p:sp>
      <p:sp>
        <p:nvSpPr>
          <p:cNvPr id="3" name="Content Placeholder 2">
            <a:extLst>
              <a:ext uri="{FF2B5EF4-FFF2-40B4-BE49-F238E27FC236}">
                <a16:creationId xmlns:a16="http://schemas.microsoft.com/office/drawing/2014/main" id="{BB4CEEA5-85EF-EB5C-3774-E65CBA3F7650}"/>
              </a:ext>
            </a:extLst>
          </p:cNvPr>
          <p:cNvSpPr>
            <a:spLocks noGrp="1"/>
          </p:cNvSpPr>
          <p:nvPr>
            <p:ph sz="half" idx="1"/>
          </p:nvPr>
        </p:nvSpPr>
        <p:spPr/>
        <p:txBody>
          <a:bodyPr/>
          <a:lstStyle/>
          <a:p>
            <a:r>
              <a:rPr lang="en-GB" dirty="0"/>
              <a:t>Fear of public speaking is a common form of anxiety. It can range from slight nervousness to paralyzing fear and panic. Many people with this fear avoid public speaking situations altogether, or they suffer through them with shaking hands and a quavering voice. But with preparation and persistence, you can overcome your fear.</a:t>
            </a:r>
            <a:endParaRPr lang="lt-LT" dirty="0"/>
          </a:p>
        </p:txBody>
      </p:sp>
      <p:sp>
        <p:nvSpPr>
          <p:cNvPr id="4" name="Content Placeholder 3">
            <a:extLst>
              <a:ext uri="{FF2B5EF4-FFF2-40B4-BE49-F238E27FC236}">
                <a16:creationId xmlns:a16="http://schemas.microsoft.com/office/drawing/2014/main" id="{A92D88B9-7356-DFA1-B6C0-B356F1D9EFA5}"/>
              </a:ext>
            </a:extLst>
          </p:cNvPr>
          <p:cNvSpPr>
            <a:spLocks noGrp="1"/>
          </p:cNvSpPr>
          <p:nvPr>
            <p:ph sz="half" idx="2"/>
          </p:nvPr>
        </p:nvSpPr>
        <p:spPr/>
        <p:txBody>
          <a:bodyPr>
            <a:normAutofit/>
          </a:bodyPr>
          <a:lstStyle/>
          <a:p>
            <a:r>
              <a:rPr lang="lt-LT" sz="1600" dirty="0"/>
              <a:t>These steps may help:</a:t>
            </a:r>
          </a:p>
          <a:p>
            <a:pPr marL="342900" indent="-342900">
              <a:buFont typeface="+mj-lt"/>
              <a:buAutoNum type="arabicPeriod"/>
            </a:pPr>
            <a:r>
              <a:rPr lang="lt-LT" sz="1600" dirty="0"/>
              <a:t>Know your topic;</a:t>
            </a:r>
          </a:p>
          <a:p>
            <a:pPr marL="342900" indent="-342900">
              <a:buFont typeface="+mj-lt"/>
              <a:buAutoNum type="arabicPeriod"/>
            </a:pPr>
            <a:r>
              <a:rPr lang="lt-LT" sz="1600" dirty="0"/>
              <a:t>Get organized;</a:t>
            </a:r>
          </a:p>
          <a:p>
            <a:pPr marL="342900" indent="-342900">
              <a:buFont typeface="+mj-lt"/>
              <a:buAutoNum type="arabicPeriod"/>
            </a:pPr>
            <a:r>
              <a:rPr lang="en-GB" sz="1600" dirty="0"/>
              <a:t>Practice, and then practice some more</a:t>
            </a:r>
            <a:r>
              <a:rPr lang="lt-LT" sz="1600" dirty="0"/>
              <a:t>;</a:t>
            </a:r>
          </a:p>
          <a:p>
            <a:pPr marL="342900" indent="-342900">
              <a:buFont typeface="+mj-lt"/>
              <a:buAutoNum type="arabicPeriod"/>
            </a:pPr>
            <a:r>
              <a:rPr lang="lt-LT" sz="1600" dirty="0"/>
              <a:t>Challenge specific worries;</a:t>
            </a:r>
          </a:p>
          <a:p>
            <a:pPr marL="342900" indent="-342900">
              <a:buFont typeface="+mj-lt"/>
              <a:buAutoNum type="arabicPeriod"/>
            </a:pPr>
            <a:r>
              <a:rPr lang="lt-LT" sz="1600" dirty="0"/>
              <a:t>Visualize your success;</a:t>
            </a:r>
          </a:p>
          <a:p>
            <a:pPr marL="342900" indent="-342900">
              <a:buFont typeface="+mj-lt"/>
              <a:buAutoNum type="arabicPeriod"/>
            </a:pPr>
            <a:r>
              <a:rPr lang="lt-LT" sz="1600" dirty="0"/>
              <a:t>Do some deep breathing;</a:t>
            </a:r>
          </a:p>
          <a:p>
            <a:pPr marL="342900" indent="-342900">
              <a:buFont typeface="+mj-lt"/>
              <a:buAutoNum type="arabicPeriod"/>
            </a:pPr>
            <a:r>
              <a:rPr lang="en-GB" sz="1600" dirty="0"/>
              <a:t>Focus on your material, not on your audience</a:t>
            </a:r>
            <a:r>
              <a:rPr lang="lt-LT" sz="1600" dirty="0"/>
              <a:t>;</a:t>
            </a:r>
          </a:p>
          <a:p>
            <a:pPr marL="342900" indent="-342900">
              <a:buFont typeface="+mj-lt"/>
              <a:buAutoNum type="arabicPeriod"/>
            </a:pPr>
            <a:r>
              <a:rPr lang="en-GB" sz="1600" dirty="0"/>
              <a:t>Don't fear a moment of silence</a:t>
            </a:r>
            <a:r>
              <a:rPr lang="lt-LT" sz="1600" dirty="0"/>
              <a:t>;</a:t>
            </a:r>
          </a:p>
          <a:p>
            <a:pPr marL="342900" indent="-342900">
              <a:buFont typeface="+mj-lt"/>
              <a:buAutoNum type="arabicPeriod"/>
            </a:pPr>
            <a:r>
              <a:rPr lang="lt-LT" sz="1600" dirty="0"/>
              <a:t>Recognize your success.</a:t>
            </a:r>
          </a:p>
          <a:p>
            <a:pPr marL="0" indent="0">
              <a:buNone/>
            </a:pPr>
            <a:endParaRPr lang="lt-LT" sz="1600" dirty="0"/>
          </a:p>
          <a:p>
            <a:pPr marL="342900" indent="-342900">
              <a:buFont typeface="+mj-lt"/>
              <a:buAutoNum type="arabicPeriod"/>
            </a:pPr>
            <a:endParaRPr lang="lt-LT" sz="1600" dirty="0"/>
          </a:p>
        </p:txBody>
      </p:sp>
    </p:spTree>
    <p:extLst>
      <p:ext uri="{BB962C8B-B14F-4D97-AF65-F5344CB8AC3E}">
        <p14:creationId xmlns:p14="http://schemas.microsoft.com/office/powerpoint/2010/main" val="338992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E5F02D-1F48-71CD-DB92-E9D73CC23821}"/>
              </a:ext>
            </a:extLst>
          </p:cNvPr>
          <p:cNvPicPr>
            <a:picLocks noChangeAspect="1"/>
          </p:cNvPicPr>
          <p:nvPr/>
        </p:nvPicPr>
        <p:blipFill>
          <a:blip r:embed="rId2"/>
          <a:stretch>
            <a:fillRect/>
          </a:stretch>
        </p:blipFill>
        <p:spPr>
          <a:xfrm>
            <a:off x="381000" y="214312"/>
            <a:ext cx="11430000" cy="6429375"/>
          </a:xfrm>
          <a:prstGeom prst="rect">
            <a:avLst/>
          </a:prstGeom>
        </p:spPr>
      </p:pic>
    </p:spTree>
    <p:extLst>
      <p:ext uri="{BB962C8B-B14F-4D97-AF65-F5344CB8AC3E}">
        <p14:creationId xmlns:p14="http://schemas.microsoft.com/office/powerpoint/2010/main" val="347269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68610-3989-04CD-2134-BBE719F8A454}"/>
              </a:ext>
            </a:extLst>
          </p:cNvPr>
          <p:cNvSpPr>
            <a:spLocks noGrp="1"/>
          </p:cNvSpPr>
          <p:nvPr>
            <p:ph idx="1"/>
          </p:nvPr>
        </p:nvSpPr>
        <p:spPr>
          <a:xfrm>
            <a:off x="317241" y="382554"/>
            <a:ext cx="11457992" cy="6046237"/>
          </a:xfrm>
        </p:spPr>
        <p:txBody>
          <a:bodyPr/>
          <a:lstStyle/>
          <a:p>
            <a:r>
              <a:rPr lang="en-GB" b="1" dirty="0"/>
              <a:t>1. Nail Your Opening</a:t>
            </a:r>
            <a:r>
              <a:rPr lang="lt-LT" b="1" dirty="0"/>
              <a:t>. </a:t>
            </a:r>
            <a:r>
              <a:rPr lang="en-GB" dirty="0"/>
              <a:t>The presenter’s anxiety is at highest during the first 30-60 seconds of the speaking. Once you get past that, you’ll hail more confidently through the rest of your speech. Hence, make sure to get a positive response from your audience from the get-go.</a:t>
            </a:r>
            <a:endParaRPr lang="lt-LT" dirty="0"/>
          </a:p>
        </p:txBody>
      </p:sp>
      <p:sp>
        <p:nvSpPr>
          <p:cNvPr id="5" name="TextBox 4">
            <a:extLst>
              <a:ext uri="{FF2B5EF4-FFF2-40B4-BE49-F238E27FC236}">
                <a16:creationId xmlns:a16="http://schemas.microsoft.com/office/drawing/2014/main" id="{260D1ACD-59B4-6C97-7B37-2BAD23CC748A}"/>
              </a:ext>
            </a:extLst>
          </p:cNvPr>
          <p:cNvSpPr txBox="1"/>
          <p:nvPr/>
        </p:nvSpPr>
        <p:spPr>
          <a:xfrm>
            <a:off x="3048778" y="1859340"/>
            <a:ext cx="6097554" cy="3139321"/>
          </a:xfrm>
          <a:prstGeom prst="rect">
            <a:avLst/>
          </a:prstGeom>
          <a:noFill/>
        </p:spPr>
        <p:txBody>
          <a:bodyPr wrap="square">
            <a:spAutoFit/>
          </a:bodyPr>
          <a:lstStyle/>
          <a:p>
            <a:r>
              <a:rPr lang="en-GB" dirty="0"/>
              <a:t>Here are some ideas for starting a public speech: </a:t>
            </a:r>
          </a:p>
          <a:p>
            <a:endParaRPr lang="en-GB" dirty="0"/>
          </a:p>
          <a:p>
            <a:pPr marL="285750" indent="-285750">
              <a:buFont typeface="Arial" panose="020B0604020202020204" pitchFamily="34" charset="0"/>
              <a:buChar char="•"/>
            </a:pPr>
            <a:r>
              <a:rPr lang="en-GB" dirty="0"/>
              <a:t>Begin with the ending: use BLUF technique — bottom line upfront </a:t>
            </a:r>
          </a:p>
          <a:p>
            <a:pPr marL="285750" indent="-285750">
              <a:buFont typeface="Arial" panose="020B0604020202020204" pitchFamily="34" charset="0"/>
              <a:buChar char="•"/>
            </a:pPr>
            <a:r>
              <a:rPr lang="en-GB" dirty="0"/>
              <a:t>Share a personal story to build empathy </a:t>
            </a:r>
          </a:p>
          <a:p>
            <a:pPr marL="285750" indent="-285750">
              <a:buFont typeface="Arial" panose="020B0604020202020204" pitchFamily="34" charset="0"/>
              <a:buChar char="•"/>
            </a:pPr>
            <a:r>
              <a:rPr lang="en-GB" dirty="0"/>
              <a:t>Ask a rhetorical question to make the audience think </a:t>
            </a:r>
          </a:p>
          <a:p>
            <a:pPr marL="285750" indent="-285750">
              <a:buFont typeface="Arial" panose="020B0604020202020204" pitchFamily="34" charset="0"/>
              <a:buChar char="•"/>
            </a:pPr>
            <a:r>
              <a:rPr lang="en-GB" dirty="0"/>
              <a:t>Provide a quote that sets the tone for your narrative </a:t>
            </a:r>
          </a:p>
          <a:p>
            <a:pPr marL="285750" indent="-285750">
              <a:buFont typeface="Arial" panose="020B0604020202020204" pitchFamily="34" charset="0"/>
              <a:buChar char="•"/>
            </a:pPr>
            <a:r>
              <a:rPr lang="en-GB" dirty="0"/>
              <a:t>Project into the future to get the audience focused on outcomes </a:t>
            </a:r>
          </a:p>
          <a:p>
            <a:pPr marL="285750" indent="-285750">
              <a:buFont typeface="Arial" panose="020B0604020202020204" pitchFamily="34" charset="0"/>
              <a:buChar char="•"/>
            </a:pPr>
            <a:r>
              <a:rPr lang="en-GB" dirty="0"/>
              <a:t>Use some </a:t>
            </a:r>
            <a:r>
              <a:rPr lang="en-GB" dirty="0" err="1"/>
              <a:t>humor</a:t>
            </a:r>
            <a:r>
              <a:rPr lang="en-GB" dirty="0"/>
              <a:t> to squeeze out some laughs and relax yourself </a:t>
            </a:r>
            <a:endParaRPr lang="lt-LT" dirty="0"/>
          </a:p>
        </p:txBody>
      </p:sp>
    </p:spTree>
    <p:extLst>
      <p:ext uri="{BB962C8B-B14F-4D97-AF65-F5344CB8AC3E}">
        <p14:creationId xmlns:p14="http://schemas.microsoft.com/office/powerpoint/2010/main" val="3536737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113</TotalTime>
  <Words>1434</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Rockwell</vt:lpstr>
      <vt:lpstr>Rockwell Condensed</vt:lpstr>
      <vt:lpstr>Wingdings</vt:lpstr>
      <vt:lpstr>Wood Type</vt:lpstr>
      <vt:lpstr>Public speaking</vt:lpstr>
      <vt:lpstr>Content:</vt:lpstr>
      <vt:lpstr>What Is Public Speaking? &amp; Why Is It Important?</vt:lpstr>
      <vt:lpstr>PowerPoint Presentation</vt:lpstr>
      <vt:lpstr>Why do I have a fear of public speaking?</vt:lpstr>
      <vt:lpstr>PowerPoint Presentation</vt:lpstr>
      <vt:lpstr>How to deal with public speaking anxiety?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speaking</dc:title>
  <dc:creator>Lina Rainyte</dc:creator>
  <cp:lastModifiedBy>Gaiziunai vilties25</cp:lastModifiedBy>
  <cp:revision>2</cp:revision>
  <dcterms:created xsi:type="dcterms:W3CDTF">2022-05-27T13:47:15Z</dcterms:created>
  <dcterms:modified xsi:type="dcterms:W3CDTF">2022-06-01T09:35:26Z</dcterms:modified>
</cp:coreProperties>
</file>