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C45E9-6FB8-48EC-98F5-E9D8A80456EB}" v="1001" dt="2021-06-16T10:53:09.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3" autoAdjust="0"/>
    <p:restoredTop sz="94660"/>
  </p:normalViewPr>
  <p:slideViewPr>
    <p:cSldViewPr snapToGrid="0">
      <p:cViewPr varScale="1">
        <p:scale>
          <a:sx n="73" d="100"/>
          <a:sy n="73" d="100"/>
        </p:scale>
        <p:origin x="4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7/8/2021</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3615685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7/8/2021</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913671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7/8/2021</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77768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7/8/2021</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55389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7/8/2021</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784394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7/8/2021</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2970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7/8/2021</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8004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7/8/2021</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511474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7/8/2021</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092326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7/8/2021</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73453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7/8/2021</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842514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7/8/2021</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48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717" r:id="rId3"/>
    <p:sldLayoutId id="2147483716" r:id="rId4"/>
    <p:sldLayoutId id="2147483715" r:id="rId5"/>
    <p:sldLayoutId id="2147483714" r:id="rId6"/>
    <p:sldLayoutId id="2147483713" r:id="rId7"/>
    <p:sldLayoutId id="2147483712" r:id="rId8"/>
    <p:sldLayoutId id="2147483711" r:id="rId9"/>
    <p:sldLayoutId id="2147483710" r:id="rId10"/>
    <p:sldLayoutId id="2147483709"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oJAbATJCugs"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www.youtube.com/watch?v=G4H1N_yXBiA" TargetMode="External"/><Relationship Id="rId4" Type="http://schemas.openxmlformats.org/officeDocument/2006/relationships/hyperlink" Target="https://www.youtube.com/watch?v=0YssYbZ-Eh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3E0473-C315-42D8-A82A-A2FE49DC67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23A251-68F2-43E5-812B-4BBAE1AF53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descr="A picture containing water, outdoor, nature, ice&#10;&#10;Description automatically generated">
            <a:extLst>
              <a:ext uri="{FF2B5EF4-FFF2-40B4-BE49-F238E27FC236}">
                <a16:creationId xmlns:a16="http://schemas.microsoft.com/office/drawing/2014/main" id="{1C5AB571-BF0C-462C-A469-6B56FDC6A0D9}"/>
              </a:ext>
            </a:extLst>
          </p:cNvPr>
          <p:cNvPicPr>
            <a:picLocks noChangeAspect="1"/>
          </p:cNvPicPr>
          <p:nvPr/>
        </p:nvPicPr>
        <p:blipFill rotWithShape="1">
          <a:blip r:embed="rId2">
            <a:alphaModFix amt="40000"/>
          </a:blip>
          <a:srcRect t="6228" r="-1" b="9480"/>
          <a:stretch/>
        </p:blipFill>
        <p:spPr>
          <a:xfrm>
            <a:off x="1525" y="10"/>
            <a:ext cx="12188951" cy="6857990"/>
          </a:xfrm>
          <a:prstGeom prst="rect">
            <a:avLst/>
          </a:prstGeom>
        </p:spPr>
      </p:pic>
      <p:grpSp>
        <p:nvGrpSpPr>
          <p:cNvPr id="13" name="decorative circle">
            <a:extLst>
              <a:ext uri="{FF2B5EF4-FFF2-40B4-BE49-F238E27FC236}">
                <a16:creationId xmlns:a16="http://schemas.microsoft.com/office/drawing/2014/main" id="{0350AF23-2606-421F-AB7B-23D9B48F3E9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526A544A-3C76-4502-A741-F4DB0E2CD2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17B8593-D171-47B5-8D1A-E34E7B13847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FEF60D4-64F6-450F-B86D-383EEA1C84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97D4A7C-B520-46CB-9A94-711F53997BD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7B976F-E84B-4936-90D7-C8298A5E7BD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C91FFEC-59DF-4D22-A925-F5152076924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8931E95-0847-47E4-8AEC-312312A0323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C094915-EF93-49A0-9B90-C44FB9B5007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2562606" y="1122363"/>
            <a:ext cx="7063739" cy="2387600"/>
          </a:xfrm>
        </p:spPr>
        <p:txBody>
          <a:bodyPr>
            <a:normAutofit/>
          </a:bodyPr>
          <a:lstStyle/>
          <a:p>
            <a:r>
              <a:rPr lang="en-US">
                <a:solidFill>
                  <a:srgbClr val="FFFFFF"/>
                </a:solidFill>
              </a:rPr>
              <a:t>GLOBAL WARMING</a:t>
            </a:r>
          </a:p>
        </p:txBody>
      </p:sp>
      <p:sp>
        <p:nvSpPr>
          <p:cNvPr id="3" name="Subtitle 2"/>
          <p:cNvSpPr>
            <a:spLocks noGrp="1"/>
          </p:cNvSpPr>
          <p:nvPr>
            <p:ph type="subTitle" idx="1"/>
          </p:nvPr>
        </p:nvSpPr>
        <p:spPr>
          <a:xfrm>
            <a:off x="2562606" y="4632316"/>
            <a:ext cx="7063739" cy="1781546"/>
          </a:xfrm>
        </p:spPr>
        <p:txBody>
          <a:bodyPr vert="horz" lIns="91440" tIns="45720" rIns="91440" bIns="45720" rtlCol="0">
            <a:normAutofit lnSpcReduction="10000"/>
          </a:bodyPr>
          <a:lstStyle/>
          <a:p>
            <a:endParaRPr lang="lt-LT" dirty="0" smtClean="0">
              <a:solidFill>
                <a:srgbClr val="FFFFFF"/>
              </a:solidFill>
            </a:endParaRPr>
          </a:p>
          <a:p>
            <a:endParaRPr lang="lt-LT" dirty="0">
              <a:solidFill>
                <a:srgbClr val="FFFFFF"/>
              </a:solidFill>
            </a:endParaRPr>
          </a:p>
          <a:p>
            <a:r>
              <a:rPr lang="en-US" dirty="0" smtClean="0">
                <a:solidFill>
                  <a:srgbClr val="FFFFFF"/>
                </a:solidFill>
              </a:rPr>
              <a:t>Presentation </a:t>
            </a:r>
            <a:r>
              <a:rPr lang="en-US" dirty="0">
                <a:solidFill>
                  <a:srgbClr val="FFFFFF"/>
                </a:solidFill>
              </a:rPr>
              <a:t>by: </a:t>
            </a:r>
            <a:endParaRPr lang="lt-LT" dirty="0" smtClean="0">
              <a:solidFill>
                <a:srgbClr val="FFFFFF"/>
              </a:solidFill>
            </a:endParaRPr>
          </a:p>
          <a:p>
            <a:r>
              <a:rPr lang="en-US" dirty="0" err="1" smtClean="0">
                <a:solidFill>
                  <a:srgbClr val="FFFFFF"/>
                </a:solidFill>
              </a:rPr>
              <a:t>Agnius</a:t>
            </a:r>
            <a:r>
              <a:rPr lang="en-US" dirty="0" smtClean="0">
                <a:solidFill>
                  <a:srgbClr val="FFFFFF"/>
                </a:solidFill>
              </a:rPr>
              <a:t> </a:t>
            </a:r>
            <a:r>
              <a:rPr lang="en-US" dirty="0" err="1">
                <a:solidFill>
                  <a:srgbClr val="FFFFFF"/>
                </a:solidFill>
              </a:rPr>
              <a:t>Stučinskas</a:t>
            </a:r>
            <a:r>
              <a:rPr lang="en-US" dirty="0">
                <a:solidFill>
                  <a:srgbClr val="FFFFFF"/>
                </a:solidFill>
              </a:rPr>
              <a:t> IIB</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4" y="94043"/>
            <a:ext cx="2218083" cy="22180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6345" y="4561064"/>
            <a:ext cx="2381250" cy="2087930"/>
          </a:xfrm>
          <a:prstGeom prst="rect">
            <a:avLst/>
          </a:prstGeom>
        </p:spPr>
      </p:pic>
    </p:spTree>
    <p:extLst>
      <p:ext uri="{BB962C8B-B14F-4D97-AF65-F5344CB8AC3E}">
        <p14:creationId xmlns:p14="http://schemas.microsoft.com/office/powerpoint/2010/main" val="1194440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a:extLst>
              <a:ext uri="{FF2B5EF4-FFF2-40B4-BE49-F238E27FC236}">
                <a16:creationId xmlns:a16="http://schemas.microsoft.com/office/drawing/2014/main" id="{74B5BBB0-2382-4327-815C-643029EBF0BA}"/>
              </a:ext>
            </a:extLst>
          </p:cNvPr>
          <p:cNvPicPr>
            <a:picLocks noChangeAspect="1"/>
          </p:cNvPicPr>
          <p:nvPr/>
        </p:nvPicPr>
        <p:blipFill rotWithShape="1">
          <a:blip r:embed="rId2">
            <a:alphaModFix amt="35000"/>
          </a:blip>
          <a:srcRect l="2175" r="4958" b="-1"/>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9605116-A83D-48A6-A516-483A319DEA59}"/>
              </a:ext>
            </a:extLst>
          </p:cNvPr>
          <p:cNvSpPr>
            <a:spLocks noGrp="1"/>
          </p:cNvSpPr>
          <p:nvPr>
            <p:ph type="title"/>
          </p:nvPr>
        </p:nvSpPr>
        <p:spPr>
          <a:xfrm>
            <a:off x="2076993" y="777240"/>
            <a:ext cx="8177349" cy="2493876"/>
          </a:xfrm>
        </p:spPr>
        <p:txBody>
          <a:bodyPr anchor="b">
            <a:normAutofit/>
          </a:bodyPr>
          <a:lstStyle/>
          <a:p>
            <a:pPr algn="ctr"/>
            <a:r>
              <a:rPr lang="en-GB" sz="4400" dirty="0" smtClean="0">
                <a:solidFill>
                  <a:srgbClr val="FFFFFF"/>
                </a:solidFill>
              </a:rPr>
              <a:t>What </a:t>
            </a:r>
            <a:r>
              <a:rPr lang="en-GB" sz="4400" dirty="0">
                <a:solidFill>
                  <a:srgbClr val="FFFFFF"/>
                </a:solidFill>
              </a:rPr>
              <a:t>is </a:t>
            </a:r>
            <a:r>
              <a:rPr lang="lt-LT" sz="4400" dirty="0" smtClean="0">
                <a:solidFill>
                  <a:srgbClr val="FFFFFF"/>
                </a:solidFill>
              </a:rPr>
              <a:t>global warming</a:t>
            </a:r>
            <a:r>
              <a:rPr lang="en-GB" sz="4400" dirty="0" smtClean="0">
                <a:solidFill>
                  <a:srgbClr val="FFFFFF"/>
                </a:solidFill>
              </a:rPr>
              <a:t>?</a:t>
            </a:r>
            <a:endParaRPr lang="en-GB" sz="4400" dirty="0">
              <a:solidFill>
                <a:srgbClr val="FFFFFF"/>
              </a:solidFill>
            </a:endParaRPr>
          </a:p>
        </p:txBody>
      </p:sp>
      <p:sp>
        <p:nvSpPr>
          <p:cNvPr id="3" name="Content Placeholder 2">
            <a:extLst>
              <a:ext uri="{FF2B5EF4-FFF2-40B4-BE49-F238E27FC236}">
                <a16:creationId xmlns:a16="http://schemas.microsoft.com/office/drawing/2014/main" id="{C55C518A-2A12-4850-A353-A787E8619B76}"/>
              </a:ext>
            </a:extLst>
          </p:cNvPr>
          <p:cNvSpPr>
            <a:spLocks noGrp="1"/>
          </p:cNvSpPr>
          <p:nvPr>
            <p:ph idx="1"/>
          </p:nvPr>
        </p:nvSpPr>
        <p:spPr>
          <a:xfrm>
            <a:off x="3327722" y="3429000"/>
            <a:ext cx="5782804" cy="2333562"/>
          </a:xfrm>
        </p:spPr>
        <p:txBody>
          <a:bodyPr vert="horz" lIns="91440" tIns="45720" rIns="91440" bIns="45720" rtlCol="0" anchor="t">
            <a:noAutofit/>
          </a:bodyPr>
          <a:lstStyle/>
          <a:p>
            <a:pPr algn="ctr">
              <a:buClr>
                <a:srgbClr val="B1005E"/>
              </a:buClr>
            </a:pPr>
            <a:r>
              <a:rPr lang="en-GB" sz="2800" dirty="0" smtClean="0">
                <a:solidFill>
                  <a:srgbClr val="FFFFFF"/>
                </a:solidFill>
                <a:ea typeface="+mn-lt"/>
                <a:cs typeface="+mn-lt"/>
              </a:rPr>
              <a:t>Global </a:t>
            </a:r>
            <a:r>
              <a:rPr lang="en-GB" sz="2800" dirty="0">
                <a:solidFill>
                  <a:srgbClr val="FFFFFF"/>
                </a:solidFill>
                <a:ea typeface="+mn-lt"/>
                <a:cs typeface="+mn-lt"/>
              </a:rPr>
              <a:t>warming usually refers to human-induced warming of the Earth system, whereas climate change can refer to natural as well as anthropogenic change. The two terms are often used interchangeably.</a:t>
            </a:r>
            <a:endParaRPr lang="en-GB" sz="2800" dirty="0">
              <a:solidFill>
                <a:srgbClr val="FFFFFF"/>
              </a:solidFill>
            </a:endParaRPr>
          </a:p>
          <a:p>
            <a:pPr algn="ctr">
              <a:buClr>
                <a:srgbClr val="B1005E"/>
              </a:buClr>
            </a:pPr>
            <a:endParaRPr lang="en-GB" sz="2800" dirty="0">
              <a:solidFill>
                <a:srgbClr val="FFFFFF"/>
              </a:solidFill>
              <a:cs typeface="Calibri"/>
            </a:endParaRPr>
          </a:p>
        </p:txBody>
      </p:sp>
    </p:spTree>
    <p:extLst>
      <p:ext uri="{BB962C8B-B14F-4D97-AF65-F5344CB8AC3E}">
        <p14:creationId xmlns:p14="http://schemas.microsoft.com/office/powerpoint/2010/main" val="1001255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descr="A picture containing nature, outdoor, clouds&#10;&#10;Description automatically generated">
            <a:extLst>
              <a:ext uri="{FF2B5EF4-FFF2-40B4-BE49-F238E27FC236}">
                <a16:creationId xmlns:a16="http://schemas.microsoft.com/office/drawing/2014/main" id="{60747D4A-A51C-4096-9453-D0FF04DEDA02}"/>
              </a:ext>
            </a:extLst>
          </p:cNvPr>
          <p:cNvPicPr>
            <a:picLocks noChangeAspect="1"/>
          </p:cNvPicPr>
          <p:nvPr/>
        </p:nvPicPr>
        <p:blipFill rotWithShape="1">
          <a:blip r:embed="rId2">
            <a:alphaModFix amt="35000"/>
          </a:blip>
          <a:srcRect r="11133"/>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478D68A-2870-4386-B5D9-C8EDBD61F992}"/>
              </a:ext>
            </a:extLst>
          </p:cNvPr>
          <p:cNvSpPr>
            <a:spLocks noGrp="1"/>
          </p:cNvSpPr>
          <p:nvPr>
            <p:ph type="title"/>
          </p:nvPr>
        </p:nvSpPr>
        <p:spPr>
          <a:xfrm>
            <a:off x="3327722" y="777240"/>
            <a:ext cx="5782804" cy="1739431"/>
          </a:xfrm>
        </p:spPr>
        <p:txBody>
          <a:bodyPr anchor="b">
            <a:normAutofit fontScale="90000"/>
          </a:bodyPr>
          <a:lstStyle/>
          <a:p>
            <a:pPr algn="ctr"/>
            <a:r>
              <a:rPr lang="en-GB" sz="4400" dirty="0">
                <a:solidFill>
                  <a:srgbClr val="FFFFFF"/>
                </a:solidFill>
              </a:rPr>
              <a:t>Consequences </a:t>
            </a:r>
            <a:r>
              <a:rPr lang="lt-LT" sz="4400" dirty="0" smtClean="0">
                <a:solidFill>
                  <a:srgbClr val="FFFFFF"/>
                </a:solidFill>
              </a:rPr>
              <a:t>of global warming </a:t>
            </a:r>
            <a:r>
              <a:rPr lang="en-GB" sz="4400" dirty="0" smtClean="0">
                <a:solidFill>
                  <a:srgbClr val="FFFFFF"/>
                </a:solidFill>
              </a:rPr>
              <a:t>on </a:t>
            </a:r>
            <a:r>
              <a:rPr lang="en-GB" sz="4400" dirty="0">
                <a:solidFill>
                  <a:srgbClr val="FFFFFF"/>
                </a:solidFill>
              </a:rPr>
              <a:t>our </a:t>
            </a:r>
            <a:r>
              <a:rPr lang="en-GB" sz="4400" dirty="0" smtClean="0">
                <a:solidFill>
                  <a:srgbClr val="FFFFFF"/>
                </a:solidFill>
              </a:rPr>
              <a:t>planet</a:t>
            </a:r>
            <a:endParaRPr lang="en-GB" sz="4400" dirty="0">
              <a:solidFill>
                <a:srgbClr val="FFFFFF"/>
              </a:solidFill>
            </a:endParaRPr>
          </a:p>
        </p:txBody>
      </p:sp>
      <p:sp>
        <p:nvSpPr>
          <p:cNvPr id="3" name="Content Placeholder 2">
            <a:extLst>
              <a:ext uri="{FF2B5EF4-FFF2-40B4-BE49-F238E27FC236}">
                <a16:creationId xmlns:a16="http://schemas.microsoft.com/office/drawing/2014/main" id="{76CEC9FD-BC20-461C-9DA8-B7C004E3A128}"/>
              </a:ext>
            </a:extLst>
          </p:cNvPr>
          <p:cNvSpPr>
            <a:spLocks noGrp="1"/>
          </p:cNvSpPr>
          <p:nvPr>
            <p:ph idx="1"/>
          </p:nvPr>
        </p:nvSpPr>
        <p:spPr>
          <a:xfrm>
            <a:off x="3327722" y="2704011"/>
            <a:ext cx="5782804" cy="3058551"/>
          </a:xfrm>
        </p:spPr>
        <p:txBody>
          <a:bodyPr vert="horz" lIns="91440" tIns="45720" rIns="91440" bIns="45720" rtlCol="0" anchor="t">
            <a:noAutofit/>
          </a:bodyPr>
          <a:lstStyle/>
          <a:p>
            <a:pPr algn="ctr"/>
            <a:r>
              <a:rPr lang="en-GB" sz="1800" dirty="0">
                <a:solidFill>
                  <a:srgbClr val="FFFFFF"/>
                </a:solidFill>
                <a:cs typeface="Calibri"/>
              </a:rPr>
              <a:t>So the main points about global warming is change in weather. Of course we have many other major problems that occur during global warming and in the future, those problems could destroy our planet.</a:t>
            </a:r>
          </a:p>
          <a:p>
            <a:pPr algn="ctr">
              <a:buClr>
                <a:srgbClr val="B1005E"/>
              </a:buClr>
            </a:pPr>
            <a:r>
              <a:rPr lang="en-GB" sz="1800" dirty="0">
                <a:solidFill>
                  <a:srgbClr val="FFFFFF"/>
                </a:solidFill>
                <a:cs typeface="Calibri"/>
              </a:rPr>
              <a:t>The main key points to global warming are:</a:t>
            </a:r>
          </a:p>
          <a:p>
            <a:pPr algn="ctr">
              <a:buClr>
                <a:srgbClr val="B1005E"/>
              </a:buClr>
            </a:pPr>
            <a:r>
              <a:rPr lang="en-GB" sz="1800" dirty="0">
                <a:solidFill>
                  <a:srgbClr val="FFFFFF"/>
                </a:solidFill>
                <a:cs typeface="Calibri"/>
              </a:rPr>
              <a:t>Change in weather.</a:t>
            </a:r>
          </a:p>
          <a:p>
            <a:pPr algn="ctr">
              <a:buClr>
                <a:srgbClr val="B1005E"/>
              </a:buClr>
            </a:pPr>
            <a:r>
              <a:rPr lang="en-GB" sz="1800" dirty="0">
                <a:solidFill>
                  <a:srgbClr val="FFFFFF"/>
                </a:solidFill>
                <a:cs typeface="Calibri"/>
              </a:rPr>
              <a:t>Extreme weather conditions.</a:t>
            </a:r>
          </a:p>
          <a:p>
            <a:pPr algn="ctr">
              <a:buClr>
                <a:srgbClr val="B1005E"/>
              </a:buClr>
            </a:pPr>
            <a:r>
              <a:rPr lang="en-GB" sz="1800" dirty="0">
                <a:solidFill>
                  <a:srgbClr val="FFFFFF"/>
                </a:solidFill>
                <a:cs typeface="Calibri"/>
              </a:rPr>
              <a:t>Increase in average temperatures.</a:t>
            </a:r>
          </a:p>
          <a:p>
            <a:pPr algn="ctr">
              <a:buClr>
                <a:srgbClr val="B1005E"/>
              </a:buClr>
            </a:pPr>
            <a:r>
              <a:rPr lang="en-GB" sz="1800" dirty="0">
                <a:solidFill>
                  <a:srgbClr val="FFFFFF"/>
                </a:solidFill>
                <a:cs typeface="Calibri"/>
              </a:rPr>
              <a:t>Ice melt.</a:t>
            </a:r>
          </a:p>
          <a:p>
            <a:pPr algn="ctr">
              <a:buClr>
                <a:srgbClr val="B1005E"/>
              </a:buClr>
            </a:pPr>
            <a:r>
              <a:rPr lang="en-GB" sz="1800" dirty="0">
                <a:solidFill>
                  <a:srgbClr val="FFFFFF"/>
                </a:solidFill>
                <a:ea typeface="+mn-lt"/>
                <a:cs typeface="+mn-lt"/>
              </a:rPr>
              <a:t>Sea levels and ocean acidification.</a:t>
            </a:r>
          </a:p>
          <a:p>
            <a:pPr algn="ctr">
              <a:buClr>
                <a:srgbClr val="B1005E"/>
              </a:buClr>
            </a:pPr>
            <a:r>
              <a:rPr lang="en-GB" sz="1800" dirty="0">
                <a:solidFill>
                  <a:srgbClr val="FFFFFF"/>
                </a:solidFill>
                <a:cs typeface="Calibri"/>
              </a:rPr>
              <a:t>Plants and animals.</a:t>
            </a:r>
          </a:p>
        </p:txBody>
      </p:sp>
    </p:spTree>
    <p:extLst>
      <p:ext uri="{BB962C8B-B14F-4D97-AF65-F5344CB8AC3E}">
        <p14:creationId xmlns:p14="http://schemas.microsoft.com/office/powerpoint/2010/main" val="320489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a:extLst>
              <a:ext uri="{FF2B5EF4-FFF2-40B4-BE49-F238E27FC236}">
                <a16:creationId xmlns:a16="http://schemas.microsoft.com/office/drawing/2014/main" id="{32AC2843-6625-495D-9907-4A5550639D2E}"/>
              </a:ext>
            </a:extLst>
          </p:cNvPr>
          <p:cNvPicPr>
            <a:picLocks noChangeAspect="1"/>
          </p:cNvPicPr>
          <p:nvPr/>
        </p:nvPicPr>
        <p:blipFill rotWithShape="1">
          <a:blip r:embed="rId2">
            <a:alphaModFix amt="35000"/>
          </a:blip>
          <a:srcRect l="7134" r="-1" b="-1"/>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57443F-37E2-449F-BC06-B5D1C65D8E73}"/>
              </a:ext>
            </a:extLst>
          </p:cNvPr>
          <p:cNvSpPr>
            <a:spLocks noGrp="1"/>
          </p:cNvSpPr>
          <p:nvPr>
            <p:ph type="title"/>
          </p:nvPr>
        </p:nvSpPr>
        <p:spPr>
          <a:xfrm>
            <a:off x="3327722" y="777240"/>
            <a:ext cx="5782804" cy="1556322"/>
          </a:xfrm>
        </p:spPr>
        <p:txBody>
          <a:bodyPr anchor="b">
            <a:normAutofit/>
          </a:bodyPr>
          <a:lstStyle/>
          <a:p>
            <a:pPr algn="ctr"/>
            <a:r>
              <a:rPr lang="en-GB" sz="4400" dirty="0">
                <a:solidFill>
                  <a:srgbClr val="FFFFFF"/>
                </a:solidFill>
              </a:rPr>
              <a:t>Example of global </a:t>
            </a:r>
            <a:r>
              <a:rPr lang="en-GB" sz="4400" dirty="0" smtClean="0">
                <a:solidFill>
                  <a:srgbClr val="FFFFFF"/>
                </a:solidFill>
              </a:rPr>
              <a:t>warming</a:t>
            </a:r>
            <a:endParaRPr lang="en-GB" sz="4400" dirty="0">
              <a:solidFill>
                <a:srgbClr val="FFFFFF"/>
              </a:solidFill>
            </a:endParaRPr>
          </a:p>
        </p:txBody>
      </p:sp>
      <p:sp>
        <p:nvSpPr>
          <p:cNvPr id="3" name="Content Placeholder 2">
            <a:extLst>
              <a:ext uri="{FF2B5EF4-FFF2-40B4-BE49-F238E27FC236}">
                <a16:creationId xmlns:a16="http://schemas.microsoft.com/office/drawing/2014/main" id="{2B0D2715-E493-4013-87A6-433A1EAC1B3B}"/>
              </a:ext>
            </a:extLst>
          </p:cNvPr>
          <p:cNvSpPr>
            <a:spLocks noGrp="1"/>
          </p:cNvSpPr>
          <p:nvPr>
            <p:ph idx="1"/>
          </p:nvPr>
        </p:nvSpPr>
        <p:spPr>
          <a:xfrm>
            <a:off x="3327722" y="2333562"/>
            <a:ext cx="5782804" cy="3429000"/>
          </a:xfrm>
        </p:spPr>
        <p:txBody>
          <a:bodyPr vert="horz" lIns="91440" tIns="45720" rIns="91440" bIns="45720" rtlCol="0" anchor="t">
            <a:noAutofit/>
          </a:bodyPr>
          <a:lstStyle/>
          <a:p>
            <a:pPr algn="ctr"/>
            <a:r>
              <a:rPr lang="en-GB" sz="1800" dirty="0">
                <a:solidFill>
                  <a:srgbClr val="FFFFFF"/>
                </a:solidFill>
                <a:ea typeface="+mn-lt"/>
                <a:cs typeface="+mn-lt"/>
              </a:rPr>
              <a:t>The rate at which sea levels are rising throughout the world is increasing. This is due to both the melting of glaciers and the thermal expansion of the oceans as they absorb atmospheric heat increases caused by emissions. Widespread decreases in the extent of snow and ice is an example of global warming.</a:t>
            </a:r>
          </a:p>
          <a:p>
            <a:pPr algn="ctr">
              <a:buClr>
                <a:srgbClr val="B1005E"/>
              </a:buClr>
            </a:pPr>
            <a:r>
              <a:rPr lang="en-GB" sz="1800" dirty="0">
                <a:solidFill>
                  <a:srgbClr val="FFFFFF"/>
                </a:solidFill>
                <a:ea typeface="+mn-lt"/>
                <a:cs typeface="+mn-lt"/>
              </a:rPr>
              <a:t>Some climate models predict that there will be a nearly complete unfreezing and de-icing of the Arctic by September 2037.</a:t>
            </a:r>
          </a:p>
          <a:p>
            <a:pPr algn="ctr">
              <a:buClr>
                <a:srgbClr val="B1005E"/>
              </a:buClr>
            </a:pPr>
            <a:r>
              <a:rPr lang="en-GB" sz="1800" dirty="0">
                <a:solidFill>
                  <a:srgbClr val="FFFFFF"/>
                </a:solidFill>
                <a:ea typeface="+mn-lt"/>
                <a:cs typeface="+mn-lt"/>
              </a:rPr>
              <a:t>A major rise in sea levels is also anticipated. Manhattan, California and other coastal areas could find themselves underwater with homes and buildings destroyed and people displaced. The Golden Gate Bridge, an icon of San Francisco, could be partially underwater as could Manhattan subways and iconic buildings in New York City.</a:t>
            </a:r>
            <a:endParaRPr lang="en-GB" sz="1800" dirty="0">
              <a:solidFill>
                <a:srgbClr val="FFFFFF"/>
              </a:solidFill>
              <a:cs typeface="Calibri"/>
            </a:endParaRPr>
          </a:p>
        </p:txBody>
      </p:sp>
    </p:spTree>
    <p:extLst>
      <p:ext uri="{BB962C8B-B14F-4D97-AF65-F5344CB8AC3E}">
        <p14:creationId xmlns:p14="http://schemas.microsoft.com/office/powerpoint/2010/main" val="82187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descr="A picture containing water, dog, mammal, bear&#10;&#10;Description automatically generated">
            <a:extLst>
              <a:ext uri="{FF2B5EF4-FFF2-40B4-BE49-F238E27FC236}">
                <a16:creationId xmlns:a16="http://schemas.microsoft.com/office/drawing/2014/main" id="{DFC81784-66DF-45C2-9D2F-3380771DB1B2}"/>
              </a:ext>
            </a:extLst>
          </p:cNvPr>
          <p:cNvPicPr>
            <a:picLocks noChangeAspect="1"/>
          </p:cNvPicPr>
          <p:nvPr/>
        </p:nvPicPr>
        <p:blipFill rotWithShape="1">
          <a:blip r:embed="rId2">
            <a:alphaModFix amt="35000"/>
          </a:blip>
          <a:srcRect t="4698" r="-1" b="11010"/>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0B27E03-6B6E-4593-BCFA-59D7B5C04978}"/>
              </a:ext>
            </a:extLst>
          </p:cNvPr>
          <p:cNvSpPr>
            <a:spLocks noGrp="1"/>
          </p:cNvSpPr>
          <p:nvPr>
            <p:ph type="title"/>
          </p:nvPr>
        </p:nvSpPr>
        <p:spPr>
          <a:xfrm>
            <a:off x="3327722" y="777240"/>
            <a:ext cx="5782804" cy="1162346"/>
          </a:xfrm>
        </p:spPr>
        <p:txBody>
          <a:bodyPr anchor="b">
            <a:normAutofit fontScale="90000"/>
          </a:bodyPr>
          <a:lstStyle/>
          <a:p>
            <a:pPr algn="ctr"/>
            <a:r>
              <a:rPr lang="en-GB" sz="4400" dirty="0">
                <a:solidFill>
                  <a:srgbClr val="FFFFFF"/>
                </a:solidFill>
              </a:rPr>
              <a:t>Strategies to fight back global </a:t>
            </a:r>
            <a:r>
              <a:rPr lang="en-GB" sz="4400" dirty="0" smtClean="0">
                <a:solidFill>
                  <a:srgbClr val="FFFFFF"/>
                </a:solidFill>
              </a:rPr>
              <a:t>warming</a:t>
            </a:r>
            <a:endParaRPr lang="en-GB" sz="4400" dirty="0">
              <a:solidFill>
                <a:srgbClr val="FFFFFF"/>
              </a:solidFill>
            </a:endParaRPr>
          </a:p>
        </p:txBody>
      </p:sp>
      <p:sp>
        <p:nvSpPr>
          <p:cNvPr id="3" name="Content Placeholder 2">
            <a:extLst>
              <a:ext uri="{FF2B5EF4-FFF2-40B4-BE49-F238E27FC236}">
                <a16:creationId xmlns:a16="http://schemas.microsoft.com/office/drawing/2014/main" id="{463BBB57-3176-4EF6-9E12-BB09396534A3}"/>
              </a:ext>
            </a:extLst>
          </p:cNvPr>
          <p:cNvSpPr>
            <a:spLocks noGrp="1"/>
          </p:cNvSpPr>
          <p:nvPr>
            <p:ph idx="1"/>
          </p:nvPr>
        </p:nvSpPr>
        <p:spPr>
          <a:xfrm>
            <a:off x="3327722" y="2299063"/>
            <a:ext cx="5782804" cy="4558937"/>
          </a:xfrm>
        </p:spPr>
        <p:txBody>
          <a:bodyPr vert="horz" lIns="91440" tIns="45720" rIns="91440" bIns="45720" rtlCol="0" anchor="t">
            <a:noAutofit/>
          </a:bodyPr>
          <a:lstStyle/>
          <a:p>
            <a:pPr algn="ctr"/>
            <a:r>
              <a:rPr lang="en-GB" dirty="0">
                <a:solidFill>
                  <a:srgbClr val="FFFFFF"/>
                </a:solidFill>
                <a:ea typeface="+mn-lt"/>
                <a:cs typeface="+mn-lt"/>
              </a:rPr>
              <a:t>Demand Climate Action </a:t>
            </a:r>
          </a:p>
          <a:p>
            <a:pPr algn="ctr">
              <a:buClr>
                <a:srgbClr val="B1005E"/>
              </a:buClr>
            </a:pPr>
            <a:r>
              <a:rPr lang="en-GB" dirty="0">
                <a:solidFill>
                  <a:srgbClr val="FFFFFF"/>
                </a:solidFill>
                <a:ea typeface="+mn-lt"/>
                <a:cs typeface="+mn-lt"/>
              </a:rPr>
              <a:t>Speak up! ... </a:t>
            </a:r>
          </a:p>
          <a:p>
            <a:pPr algn="ctr">
              <a:buClr>
                <a:srgbClr val="B1005E"/>
              </a:buClr>
            </a:pPr>
            <a:r>
              <a:rPr lang="en-GB" dirty="0">
                <a:solidFill>
                  <a:srgbClr val="FFFFFF"/>
                </a:solidFill>
                <a:ea typeface="+mn-lt"/>
                <a:cs typeface="+mn-lt"/>
              </a:rPr>
              <a:t>Power your home with renewable energy. ... </a:t>
            </a:r>
          </a:p>
          <a:p>
            <a:pPr algn="ctr">
              <a:buClr>
                <a:srgbClr val="B1005E"/>
              </a:buClr>
            </a:pPr>
            <a:r>
              <a:rPr lang="en-GB" dirty="0">
                <a:solidFill>
                  <a:srgbClr val="FFFFFF"/>
                </a:solidFill>
                <a:ea typeface="+mn-lt"/>
                <a:cs typeface="+mn-lt"/>
              </a:rPr>
              <a:t>Weatherize, weatherize, weatherize. ... </a:t>
            </a:r>
          </a:p>
          <a:p>
            <a:pPr algn="ctr">
              <a:buClr>
                <a:srgbClr val="B1005E"/>
              </a:buClr>
            </a:pPr>
            <a:r>
              <a:rPr lang="en-GB" dirty="0">
                <a:solidFill>
                  <a:srgbClr val="FFFFFF"/>
                </a:solidFill>
                <a:ea typeface="+mn-lt"/>
                <a:cs typeface="+mn-lt"/>
              </a:rPr>
              <a:t>Invest in energy-efficient appliances. ... </a:t>
            </a:r>
          </a:p>
          <a:p>
            <a:pPr algn="ctr">
              <a:buClr>
                <a:srgbClr val="B1005E"/>
              </a:buClr>
            </a:pPr>
            <a:r>
              <a:rPr lang="en-GB" dirty="0">
                <a:solidFill>
                  <a:srgbClr val="FFFFFF"/>
                </a:solidFill>
                <a:ea typeface="+mn-lt"/>
                <a:cs typeface="+mn-lt"/>
              </a:rPr>
              <a:t>Reduce water waste. ... </a:t>
            </a:r>
          </a:p>
          <a:p>
            <a:pPr algn="ctr">
              <a:buClr>
                <a:srgbClr val="B1005E"/>
              </a:buClr>
            </a:pPr>
            <a:r>
              <a:rPr lang="en-GB" dirty="0">
                <a:solidFill>
                  <a:srgbClr val="FFFFFF"/>
                </a:solidFill>
                <a:ea typeface="+mn-lt"/>
                <a:cs typeface="+mn-lt"/>
              </a:rPr>
              <a:t>Actually eat the food you buy—and make less of it meat. ... </a:t>
            </a:r>
          </a:p>
          <a:p>
            <a:pPr algn="ctr">
              <a:buClr>
                <a:srgbClr val="B1005E"/>
              </a:buClr>
            </a:pPr>
            <a:r>
              <a:rPr lang="en-GB" dirty="0">
                <a:solidFill>
                  <a:srgbClr val="FFFFFF"/>
                </a:solidFill>
                <a:ea typeface="+mn-lt"/>
                <a:cs typeface="+mn-lt"/>
              </a:rPr>
              <a:t>Buy better bulbs. ... </a:t>
            </a:r>
          </a:p>
          <a:p>
            <a:pPr algn="ctr">
              <a:buClr>
                <a:srgbClr val="B1005E"/>
              </a:buClr>
            </a:pPr>
            <a:r>
              <a:rPr lang="en-GB" dirty="0">
                <a:solidFill>
                  <a:srgbClr val="FFFFFF"/>
                </a:solidFill>
                <a:ea typeface="+mn-lt"/>
                <a:cs typeface="+mn-lt"/>
              </a:rPr>
              <a:t>Pull the plug(s).</a:t>
            </a:r>
            <a:endParaRPr lang="en-GB" dirty="0">
              <a:solidFill>
                <a:srgbClr val="FFFFFF"/>
              </a:solidFill>
              <a:cs typeface="Calibri"/>
            </a:endParaRPr>
          </a:p>
        </p:txBody>
      </p:sp>
    </p:spTree>
    <p:extLst>
      <p:ext uri="{BB962C8B-B14F-4D97-AF65-F5344CB8AC3E}">
        <p14:creationId xmlns:p14="http://schemas.microsoft.com/office/powerpoint/2010/main" val="20358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a:extLst>
              <a:ext uri="{FF2B5EF4-FFF2-40B4-BE49-F238E27FC236}">
                <a16:creationId xmlns:a16="http://schemas.microsoft.com/office/drawing/2014/main" id="{AF99765E-5EA5-44CF-98C6-CF79C0B422F4}"/>
              </a:ext>
            </a:extLst>
          </p:cNvPr>
          <p:cNvPicPr>
            <a:picLocks noChangeAspect="1"/>
          </p:cNvPicPr>
          <p:nvPr/>
        </p:nvPicPr>
        <p:blipFill rotWithShape="1">
          <a:blip r:embed="rId2">
            <a:alphaModFix amt="35000"/>
          </a:blip>
          <a:srcRect r="-1" b="15391"/>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A953CC-8737-48E2-AB4B-7FB955AB24EE}"/>
              </a:ext>
            </a:extLst>
          </p:cNvPr>
          <p:cNvSpPr>
            <a:spLocks noGrp="1"/>
          </p:cNvSpPr>
          <p:nvPr>
            <p:ph type="title"/>
          </p:nvPr>
        </p:nvSpPr>
        <p:spPr>
          <a:xfrm>
            <a:off x="1802673" y="777240"/>
            <a:ext cx="8477795" cy="2493876"/>
          </a:xfrm>
        </p:spPr>
        <p:txBody>
          <a:bodyPr anchor="b">
            <a:normAutofit/>
          </a:bodyPr>
          <a:lstStyle/>
          <a:p>
            <a:pPr algn="ctr"/>
            <a:r>
              <a:rPr lang="en-GB" sz="4400" dirty="0">
                <a:solidFill>
                  <a:srgbClr val="FFFFFF"/>
                </a:solidFill>
              </a:rPr>
              <a:t>Videos about global </a:t>
            </a:r>
            <a:r>
              <a:rPr lang="en-GB" sz="4400" dirty="0" smtClean="0">
                <a:solidFill>
                  <a:srgbClr val="FFFFFF"/>
                </a:solidFill>
              </a:rPr>
              <a:t>warming</a:t>
            </a:r>
            <a:endParaRPr lang="en-GB" sz="4400" dirty="0">
              <a:solidFill>
                <a:srgbClr val="FFFFFF"/>
              </a:solidFill>
            </a:endParaRPr>
          </a:p>
        </p:txBody>
      </p:sp>
      <p:sp>
        <p:nvSpPr>
          <p:cNvPr id="3" name="Content Placeholder 2">
            <a:extLst>
              <a:ext uri="{FF2B5EF4-FFF2-40B4-BE49-F238E27FC236}">
                <a16:creationId xmlns:a16="http://schemas.microsoft.com/office/drawing/2014/main" id="{651DA846-1450-4B16-928A-DC5886AD0D0A}"/>
              </a:ext>
            </a:extLst>
          </p:cNvPr>
          <p:cNvSpPr>
            <a:spLocks noGrp="1"/>
          </p:cNvSpPr>
          <p:nvPr>
            <p:ph idx="1"/>
          </p:nvPr>
        </p:nvSpPr>
        <p:spPr>
          <a:xfrm>
            <a:off x="3327722" y="3429000"/>
            <a:ext cx="5782804" cy="2333562"/>
          </a:xfrm>
        </p:spPr>
        <p:txBody>
          <a:bodyPr vert="horz" lIns="91440" tIns="45720" rIns="91440" bIns="45720" rtlCol="0" anchor="t">
            <a:normAutofit/>
          </a:bodyPr>
          <a:lstStyle/>
          <a:p>
            <a:pPr algn="ctr"/>
            <a:r>
              <a:rPr lang="en-GB" sz="1800">
                <a:solidFill>
                  <a:srgbClr val="FFFFFF"/>
                </a:solidFill>
                <a:ea typeface="+mn-lt"/>
                <a:cs typeface="+mn-lt"/>
                <a:hlinkClick r:id="rId3"/>
              </a:rPr>
              <a:t>https://www.youtube.com/watch?v=oJAbATJCugs</a:t>
            </a:r>
            <a:r>
              <a:rPr lang="en-GB" sz="1800">
                <a:solidFill>
                  <a:srgbClr val="FFFFFF"/>
                </a:solidFill>
                <a:ea typeface="+mn-lt"/>
                <a:cs typeface="+mn-lt"/>
              </a:rPr>
              <a:t> - National geographic.</a:t>
            </a:r>
          </a:p>
          <a:p>
            <a:pPr algn="ctr">
              <a:buClr>
                <a:srgbClr val="B1005E"/>
              </a:buClr>
            </a:pPr>
            <a:r>
              <a:rPr lang="en-GB" sz="1800">
                <a:solidFill>
                  <a:srgbClr val="FFFFFF"/>
                </a:solidFill>
                <a:ea typeface="+mn-lt"/>
                <a:cs typeface="+mn-lt"/>
                <a:hlinkClick r:id="rId4"/>
              </a:rPr>
              <a:t>https://www.youtube.com/watch?v=0YssYbZ-EhU</a:t>
            </a:r>
            <a:r>
              <a:rPr lang="en-GB" sz="1800">
                <a:solidFill>
                  <a:srgbClr val="FFFFFF"/>
                </a:solidFill>
                <a:ea typeface="+mn-lt"/>
                <a:cs typeface="+mn-lt"/>
              </a:rPr>
              <a:t> - What if we don't stop global warming?</a:t>
            </a:r>
          </a:p>
          <a:p>
            <a:pPr algn="ctr">
              <a:buClr>
                <a:srgbClr val="B1005E"/>
              </a:buClr>
            </a:pPr>
            <a:r>
              <a:rPr lang="en-GB" sz="1800">
                <a:solidFill>
                  <a:srgbClr val="FFFFFF"/>
                </a:solidFill>
                <a:ea typeface="+mn-lt"/>
                <a:cs typeface="+mn-lt"/>
                <a:hlinkClick r:id="rId5"/>
              </a:rPr>
              <a:t>https://www.youtube.com/watch?v=G4H1N_yXBiA</a:t>
            </a:r>
            <a:r>
              <a:rPr lang="en-GB" sz="1800">
                <a:solidFill>
                  <a:srgbClr val="FFFFFF"/>
                </a:solidFill>
                <a:ea typeface="+mn-lt"/>
                <a:cs typeface="+mn-lt"/>
              </a:rPr>
              <a:t> - Causes and effects of global warming.</a:t>
            </a:r>
            <a:endParaRPr lang="en-GB" sz="1800">
              <a:solidFill>
                <a:srgbClr val="FFFFFF"/>
              </a:solidFill>
              <a:cs typeface="Calibri"/>
            </a:endParaRPr>
          </a:p>
        </p:txBody>
      </p:sp>
    </p:spTree>
    <p:extLst>
      <p:ext uri="{BB962C8B-B14F-4D97-AF65-F5344CB8AC3E}">
        <p14:creationId xmlns:p14="http://schemas.microsoft.com/office/powerpoint/2010/main" val="1751306362"/>
      </p:ext>
    </p:extLst>
  </p:cSld>
  <p:clrMapOvr>
    <a:masterClrMapping/>
  </p:clrMapOvr>
</p:sld>
</file>

<file path=ppt/theme/theme1.xml><?xml version="1.0" encoding="utf-8"?>
<a:theme xmlns:a="http://schemas.openxmlformats.org/drawingml/2006/main" name="ConfettiVTI">
  <a:themeElements>
    <a:clrScheme name="Custom 30">
      <a:dk1>
        <a:sysClr val="windowText" lastClr="000000"/>
      </a:dk1>
      <a:lt1>
        <a:sysClr val="window" lastClr="FFFFFF"/>
      </a:lt1>
      <a:dk2>
        <a:srgbClr val="420023"/>
      </a:dk2>
      <a:lt2>
        <a:srgbClr val="FDFBF9"/>
      </a:lt2>
      <a:accent1>
        <a:srgbClr val="97446E"/>
      </a:accent1>
      <a:accent2>
        <a:srgbClr val="A40056"/>
      </a:accent2>
      <a:accent3>
        <a:srgbClr val="24BEEE"/>
      </a:accent3>
      <a:accent4>
        <a:srgbClr val="91274F"/>
      </a:accent4>
      <a:accent5>
        <a:srgbClr val="F39E29"/>
      </a:accent5>
      <a:accent6>
        <a:srgbClr val="E87450"/>
      </a:accent6>
      <a:hlink>
        <a:srgbClr val="F55D5D"/>
      </a:hlink>
      <a:folHlink>
        <a:srgbClr val="EA3A60"/>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docProps/app.xml><?xml version="1.0" encoding="utf-8"?>
<Properties xmlns="http://schemas.openxmlformats.org/officeDocument/2006/extended-properties" xmlns:vt="http://schemas.openxmlformats.org/officeDocument/2006/docPropsVTypes">
  <Template>TF00001246</Template>
  <TotalTime>6</TotalTime>
  <Words>279</Words>
  <Application>Microsoft Office PowerPoint</Application>
  <PresentationFormat>Widescreen</PresentationFormat>
  <Paragraphs>34</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Gill Sans Nova</vt:lpstr>
      <vt:lpstr>ConfettiVTI</vt:lpstr>
      <vt:lpstr>GLOBAL WARMING</vt:lpstr>
      <vt:lpstr>What is global warming?</vt:lpstr>
      <vt:lpstr>Consequences of global warming on our planet</vt:lpstr>
      <vt:lpstr>Example of global warming</vt:lpstr>
      <vt:lpstr>Strategies to fight back global warming</vt:lpstr>
      <vt:lpstr>Videos about global warming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Gaiziunai vilties25</dc:creator>
  <cp:lastModifiedBy>Gaiziunai vilties25</cp:lastModifiedBy>
  <cp:revision>84</cp:revision>
  <dcterms:created xsi:type="dcterms:W3CDTF">2021-06-16T10:24:37Z</dcterms:created>
  <dcterms:modified xsi:type="dcterms:W3CDTF">2021-07-08T06:14:50Z</dcterms:modified>
</cp:coreProperties>
</file>