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145D6-6ECC-4362-A514-9CDF1CE2D753}" v="6" dt="2022-05-26T17:57:42.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0" d="100"/>
          <a:sy n="20" d="100"/>
        </p:scale>
        <p:origin x="307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gnė Macionytė" userId="e73a2f4f4215a5e8" providerId="LiveId" clId="{11C145D6-6ECC-4362-A514-9CDF1CE2D753}"/>
    <pc:docChg chg="modSld">
      <pc:chgData name="Ugnė Macionytė" userId="e73a2f4f4215a5e8" providerId="LiveId" clId="{11C145D6-6ECC-4362-A514-9CDF1CE2D753}" dt="2022-05-26T17:57:46.402" v="5" actId="14100"/>
      <pc:docMkLst>
        <pc:docMk/>
      </pc:docMkLst>
      <pc:sldChg chg="modSp mod">
        <pc:chgData name="Ugnė Macionytė" userId="e73a2f4f4215a5e8" providerId="LiveId" clId="{11C145D6-6ECC-4362-A514-9CDF1CE2D753}" dt="2022-05-26T17:57:46.402" v="5" actId="14100"/>
        <pc:sldMkLst>
          <pc:docMk/>
          <pc:sldMk cId="202703642" sldId="264"/>
        </pc:sldMkLst>
        <pc:graphicFrameChg chg="mod">
          <ac:chgData name="Ugnė Macionytė" userId="e73a2f4f4215a5e8" providerId="LiveId" clId="{11C145D6-6ECC-4362-A514-9CDF1CE2D753}" dt="2022-05-26T17:57:46.402" v="5" actId="14100"/>
          <ac:graphicFrameMkLst>
            <pc:docMk/>
            <pc:sldMk cId="202703642" sldId="264"/>
            <ac:graphicFrameMk id="6" creationId="{DAF0DFCD-5369-ED06-DF31-A69CF3FFA8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Lapas1!$B$1</c:f>
              <c:strCache>
                <c:ptCount val="1"/>
                <c:pt idx="0">
                  <c:v>Pardavimas</c:v>
                </c:pt>
              </c:strCache>
            </c:strRef>
          </c:tx>
          <c:dPt>
            <c:idx val="0"/>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3-B199-48D7-A742-C5125ADE6E26}"/>
              </c:ext>
            </c:extLst>
          </c:dPt>
          <c:dPt>
            <c:idx val="1"/>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4-B199-48D7-A742-C5125ADE6E26}"/>
              </c:ext>
            </c:extLst>
          </c:dPt>
          <c:dPt>
            <c:idx val="2"/>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2-B199-48D7-A742-C5125ADE6E26}"/>
              </c:ext>
            </c:extLst>
          </c:dPt>
          <c:dLbls>
            <c:delete val="1"/>
          </c:dLbls>
          <c:cat>
            <c:strRef>
              <c:f>Lapas1!$A$2:$A$5</c:f>
              <c:strCache>
                <c:ptCount val="3"/>
                <c:pt idx="0">
                  <c:v>impairment on wages</c:v>
                </c:pt>
                <c:pt idx="1">
                  <c:v>impairment on college graduation</c:v>
                </c:pt>
                <c:pt idx="2">
                  <c:v>impairment on promotion to management</c:v>
                </c:pt>
              </c:strCache>
            </c:strRef>
          </c:cat>
          <c:val>
            <c:numRef>
              <c:f>Lapas1!$B$2:$B$5</c:f>
              <c:numCache>
                <c:formatCode>General</c:formatCode>
                <c:ptCount val="3"/>
                <c:pt idx="0">
                  <c:v>10</c:v>
                </c:pt>
                <c:pt idx="1">
                  <c:v>10</c:v>
                </c:pt>
                <c:pt idx="2">
                  <c:v>15</c:v>
                </c:pt>
              </c:numCache>
            </c:numRef>
          </c:val>
          <c:extLst>
            <c:ext xmlns:c16="http://schemas.microsoft.com/office/drawing/2014/chart" uri="{C3380CC4-5D6E-409C-BE32-E72D297353CC}">
              <c16:uniqueId val="{00000000-B199-48D7-A742-C5125ADE6E26}"/>
            </c:ext>
          </c:extLst>
        </c:ser>
        <c:dLbls>
          <c:showLegendKey val="0"/>
          <c:showVal val="1"/>
          <c:showCatName val="1"/>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A65A0-BEB5-4556-9408-5DBFEF5452CB}" type="datetimeFigureOut">
              <a:rPr lang="lt-LT" smtClean="0"/>
              <a:t>2022-06-01</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1A2F9-1420-4D1C-A574-DF7266C1E90E}" type="slidenum">
              <a:rPr lang="lt-LT" smtClean="0"/>
              <a:t>‹#›</a:t>
            </a:fld>
            <a:endParaRPr lang="lt-LT"/>
          </a:p>
        </p:txBody>
      </p:sp>
    </p:spTree>
    <p:extLst>
      <p:ext uri="{BB962C8B-B14F-4D97-AF65-F5344CB8AC3E}">
        <p14:creationId xmlns:p14="http://schemas.microsoft.com/office/powerpoint/2010/main" val="253534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DEE1A2F9-1420-4D1C-A574-DF7266C1E90E}" type="slidenum">
              <a:rPr lang="lt-LT" smtClean="0"/>
              <a:t>1</a:t>
            </a:fld>
            <a:endParaRPr lang="lt-LT"/>
          </a:p>
        </p:txBody>
      </p:sp>
    </p:spTree>
    <p:extLst>
      <p:ext uri="{BB962C8B-B14F-4D97-AF65-F5344CB8AC3E}">
        <p14:creationId xmlns:p14="http://schemas.microsoft.com/office/powerpoint/2010/main" val="297549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6/1/2022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7194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6/1/2022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1503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6/1/2022</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97107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6/1/2022</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7677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6/1/2022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2101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6/1/2022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4771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6/1/2022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5271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6/1/2022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0738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6/1/2022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717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6/1/2022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4688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6/1/2022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0250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6/1/2022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8897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6/1/2022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7435069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5" r:id="rId7"/>
    <p:sldLayoutId id="2147483676" r:id="rId8"/>
    <p:sldLayoutId id="2147483677" r:id="rId9"/>
    <p:sldLayoutId id="2147483678" r:id="rId10"/>
    <p:sldLayoutId id="2147483679" r:id="rId11"/>
    <p:sldLayoutId id="2147483681"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mindtools.com/CommSkll/PublicSpeaking.htm" TargetMode="External"/><Relationship Id="rId2" Type="http://schemas.openxmlformats.org/officeDocument/2006/relationships/hyperlink" Target="https://business.tutsplus.com/tutorials/what-is-public-speaking--cms-31255" TargetMode="External"/><Relationship Id="rId1" Type="http://schemas.openxmlformats.org/officeDocument/2006/relationships/slideLayout" Target="../slideLayouts/slideLayout2.xml"/><Relationship Id="rId4" Type="http://schemas.openxmlformats.org/officeDocument/2006/relationships/hyperlink" Target="https://magneticspeaking.com/7-unbelievable-fear-of-public-speaking-statistic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5DA1D8-E874-4205-B6D5-557E0C0722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urful lines creating star-like shapes">
            <a:extLst>
              <a:ext uri="{FF2B5EF4-FFF2-40B4-BE49-F238E27FC236}">
                <a16:creationId xmlns:a16="http://schemas.microsoft.com/office/drawing/2014/main" id="{851A0E75-CCC5-1F63-7B30-56CCAD1D986C}"/>
              </a:ext>
            </a:extLst>
          </p:cNvPr>
          <p:cNvPicPr>
            <a:picLocks noChangeAspect="1"/>
          </p:cNvPicPr>
          <p:nvPr/>
        </p:nvPicPr>
        <p:blipFill rotWithShape="1">
          <a:blip r:embed="rId3"/>
          <a:srcRect t="10884" b="9611"/>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2" name="Pavadinimas 1">
            <a:extLst>
              <a:ext uri="{FF2B5EF4-FFF2-40B4-BE49-F238E27FC236}">
                <a16:creationId xmlns:a16="http://schemas.microsoft.com/office/drawing/2014/main" id="{75181876-271C-2BB0-8823-B48675B44867}"/>
              </a:ext>
            </a:extLst>
          </p:cNvPr>
          <p:cNvSpPr>
            <a:spLocks noGrp="1"/>
          </p:cNvSpPr>
          <p:nvPr>
            <p:ph type="ctrTitle"/>
          </p:nvPr>
        </p:nvSpPr>
        <p:spPr>
          <a:xfrm>
            <a:off x="5918717" y="4537714"/>
            <a:ext cx="6080450" cy="2021706"/>
          </a:xfrm>
        </p:spPr>
        <p:txBody>
          <a:bodyPr anchor="b">
            <a:normAutofit fontScale="90000"/>
          </a:bodyPr>
          <a:lstStyle/>
          <a:p>
            <a:r>
              <a:rPr lang="lt-LT" sz="4400" dirty="0">
                <a:latin typeface="Times New Roman" panose="02020603050405020304" pitchFamily="18" charset="0"/>
                <a:cs typeface="Times New Roman" panose="02020603050405020304" pitchFamily="18" charset="0"/>
              </a:rPr>
              <a:t>    </a:t>
            </a:r>
            <a:r>
              <a:rPr lang="lt-LT" sz="6700" dirty="0" err="1">
                <a:latin typeface="Times New Roman" panose="02020603050405020304" pitchFamily="18" charset="0"/>
                <a:cs typeface="Times New Roman" panose="02020603050405020304" pitchFamily="18" charset="0"/>
              </a:rPr>
              <a:t>Public</a:t>
            </a:r>
            <a:r>
              <a:rPr lang="lt-LT" sz="6700" dirty="0">
                <a:latin typeface="Times New Roman" panose="02020603050405020304" pitchFamily="18" charset="0"/>
                <a:cs typeface="Times New Roman" panose="02020603050405020304" pitchFamily="18" charset="0"/>
              </a:rPr>
              <a:t> </a:t>
            </a:r>
            <a:r>
              <a:rPr lang="lt-LT" sz="6700" dirty="0" err="1">
                <a:latin typeface="Times New Roman" panose="02020603050405020304" pitchFamily="18" charset="0"/>
                <a:cs typeface="Times New Roman" panose="02020603050405020304" pitchFamily="18" charset="0"/>
              </a:rPr>
              <a:t>Speaking</a:t>
            </a:r>
            <a:r>
              <a:rPr lang="lt-LT" sz="6700" dirty="0">
                <a:latin typeface="Times New Roman" panose="02020603050405020304" pitchFamily="18" charset="0"/>
                <a:cs typeface="Times New Roman" panose="02020603050405020304" pitchFamily="18" charset="0"/>
              </a:rPr>
              <a:t/>
            </a:r>
            <a:br>
              <a:rPr lang="lt-LT" sz="6700" dirty="0">
                <a:latin typeface="Times New Roman" panose="02020603050405020304" pitchFamily="18" charset="0"/>
                <a:cs typeface="Times New Roman" panose="02020603050405020304" pitchFamily="18" charset="0"/>
              </a:rPr>
            </a:br>
            <a:r>
              <a:rPr lang="lt-LT" sz="6700" dirty="0">
                <a:latin typeface="Times New Roman" panose="02020603050405020304" pitchFamily="18" charset="0"/>
                <a:cs typeface="Times New Roman" panose="02020603050405020304" pitchFamily="18" charset="0"/>
              </a:rPr>
              <a:t/>
            </a:r>
            <a:br>
              <a:rPr lang="lt-LT" sz="6700" dirty="0">
                <a:latin typeface="Times New Roman" panose="02020603050405020304" pitchFamily="18" charset="0"/>
                <a:cs typeface="Times New Roman" panose="02020603050405020304" pitchFamily="18" charset="0"/>
              </a:rPr>
            </a:br>
            <a:r>
              <a:rPr lang="lt-LT" sz="6700" dirty="0">
                <a:latin typeface="Times New Roman" panose="02020603050405020304" pitchFamily="18" charset="0"/>
                <a:cs typeface="Times New Roman" panose="02020603050405020304" pitchFamily="18" charset="0"/>
              </a:rPr>
              <a:t>                   </a:t>
            </a:r>
            <a:r>
              <a:rPr lang="lt-LT" sz="2200" i="0" dirty="0">
                <a:latin typeface="Times New Roman" panose="02020603050405020304" pitchFamily="18" charset="0"/>
                <a:cs typeface="Times New Roman" panose="02020603050405020304" pitchFamily="18" charset="0"/>
              </a:rPr>
              <a:t>Ugnė Macionytė </a:t>
            </a:r>
            <a:r>
              <a:rPr lang="lt-LT" sz="2200" i="0" dirty="0" err="1">
                <a:latin typeface="Times New Roman" panose="02020603050405020304" pitchFamily="18" charset="0"/>
                <a:cs typeface="Times New Roman" panose="02020603050405020304" pitchFamily="18" charset="0"/>
              </a:rPr>
              <a:t>IIId</a:t>
            </a:r>
            <a:endParaRPr lang="lt-LT" sz="4400" i="0" dirty="0">
              <a:latin typeface="Times New Roman" panose="02020603050405020304" pitchFamily="18" charset="0"/>
              <a:cs typeface="Times New Roman" panose="02020603050405020304" pitchFamily="18" charset="0"/>
            </a:endParaRPr>
          </a:p>
        </p:txBody>
      </p:sp>
      <p:sp>
        <p:nvSpPr>
          <p:cNvPr id="3" name="Antrinis pavadinimas 2">
            <a:extLst>
              <a:ext uri="{FF2B5EF4-FFF2-40B4-BE49-F238E27FC236}">
                <a16:creationId xmlns:a16="http://schemas.microsoft.com/office/drawing/2014/main" id="{9A1B4547-FDEA-542E-7D32-89840F8631E5}"/>
              </a:ext>
            </a:extLst>
          </p:cNvPr>
          <p:cNvSpPr>
            <a:spLocks noGrp="1"/>
          </p:cNvSpPr>
          <p:nvPr>
            <p:ph type="subTitle" idx="1"/>
          </p:nvPr>
        </p:nvSpPr>
        <p:spPr>
          <a:xfrm flipV="1">
            <a:off x="11038114" y="6239284"/>
            <a:ext cx="205846" cy="320136"/>
          </a:xfrm>
        </p:spPr>
        <p:txBody>
          <a:bodyPr>
            <a:normAutofit fontScale="85000" lnSpcReduction="20000"/>
          </a:bodyPr>
          <a:lstStyle/>
          <a:p>
            <a:endParaRPr lang="lt-LT"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708" y="620857"/>
            <a:ext cx="3027947" cy="30279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613" y="3959233"/>
            <a:ext cx="3203388" cy="2588338"/>
          </a:xfrm>
          <a:prstGeom prst="rect">
            <a:avLst/>
          </a:prstGeom>
        </p:spPr>
      </p:pic>
    </p:spTree>
    <p:extLst>
      <p:ext uri="{BB962C8B-B14F-4D97-AF65-F5344CB8AC3E}">
        <p14:creationId xmlns:p14="http://schemas.microsoft.com/office/powerpoint/2010/main" val="384917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5DF0A98B-63F0-47BD-9203-AD26B8E336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AD3D6B5C-B8B4-4071-9480-DEE5EC781C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31334"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rgbClr val="3AB0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1AF8D438-D93F-B825-140A-82C58EF796FF}"/>
              </a:ext>
            </a:extLst>
          </p:cNvPr>
          <p:cNvSpPr>
            <a:spLocks noGrp="1"/>
          </p:cNvSpPr>
          <p:nvPr>
            <p:ph type="title"/>
          </p:nvPr>
        </p:nvSpPr>
        <p:spPr>
          <a:xfrm>
            <a:off x="7110323" y="2242457"/>
            <a:ext cx="3731849" cy="2373086"/>
          </a:xfrm>
        </p:spPr>
        <p:txBody>
          <a:bodyPr>
            <a:normAutofit/>
          </a:bodyPr>
          <a:lstStyle/>
          <a:p>
            <a:pPr algn="ctr"/>
            <a:r>
              <a:rPr lang="lt-LT" sz="4400" i="0" dirty="0" err="1">
                <a:latin typeface="Times New Roman" panose="02020603050405020304" pitchFamily="18" charset="0"/>
                <a:cs typeface="Times New Roman" panose="02020603050405020304" pitchFamily="18" charset="0"/>
              </a:rPr>
              <a:t>Sources</a:t>
            </a:r>
            <a:r>
              <a:rPr lang="lt-LT" i="0" dirty="0">
                <a:latin typeface="Times New Roman" panose="02020603050405020304" pitchFamily="18" charset="0"/>
                <a:cs typeface="Times New Roman" panose="02020603050405020304" pitchFamily="18" charset="0"/>
              </a:rPr>
              <a:t> </a:t>
            </a:r>
          </a:p>
        </p:txBody>
      </p:sp>
      <p:sp>
        <p:nvSpPr>
          <p:cNvPr id="3" name="Turinio vietos rezervavimo ženklas 2">
            <a:extLst>
              <a:ext uri="{FF2B5EF4-FFF2-40B4-BE49-F238E27FC236}">
                <a16:creationId xmlns:a16="http://schemas.microsoft.com/office/drawing/2014/main" id="{4854FAC7-7E9B-F7FE-4A1B-67CEA217F0EA}"/>
              </a:ext>
            </a:extLst>
          </p:cNvPr>
          <p:cNvSpPr>
            <a:spLocks noGrp="1"/>
          </p:cNvSpPr>
          <p:nvPr>
            <p:ph idx="1"/>
          </p:nvPr>
        </p:nvSpPr>
        <p:spPr>
          <a:xfrm>
            <a:off x="838200" y="713313"/>
            <a:ext cx="4617381" cy="5431376"/>
          </a:xfrm>
        </p:spPr>
        <p:txBody>
          <a:bodyPr anchor="ctr">
            <a:normAutofit/>
          </a:bodyPr>
          <a:lstStyle/>
          <a:p>
            <a:pPr>
              <a:spcAft>
                <a:spcPts val="800"/>
              </a:spcAft>
            </a:pPr>
            <a:r>
              <a:rPr lang="lt-LT" sz="2000" u="sng" dirty="0">
                <a:effectLst/>
                <a:latin typeface="Calibri" panose="020F0502020204030204" pitchFamily="34" charset="0"/>
                <a:ea typeface="Calibri" panose="020F0502020204030204" pitchFamily="34" charset="0"/>
                <a:cs typeface="Times New Roman" panose="02020603050405020304" pitchFamily="18" charset="0"/>
                <a:hlinkClick r:id="rId2"/>
              </a:rPr>
              <a:t>https://business.tutsplus.com/tutorials/what-is-public-speaking--cms-31255</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lt-LT" sz="2000" u="sng" dirty="0">
                <a:effectLst/>
                <a:latin typeface="Calibri" panose="020F0502020204030204" pitchFamily="34" charset="0"/>
                <a:ea typeface="Calibri" panose="020F0502020204030204" pitchFamily="34" charset="0"/>
                <a:cs typeface="Times New Roman" panose="02020603050405020304" pitchFamily="18" charset="0"/>
                <a:hlinkClick r:id="rId3"/>
              </a:rPr>
              <a:t>https://www.mindtools.com/CommSkll/PublicSpeaking.htm</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lt-LT" sz="2000" u="sng" dirty="0">
                <a:effectLst/>
                <a:latin typeface="Calibri" panose="020F0502020204030204" pitchFamily="34" charset="0"/>
                <a:ea typeface="Calibri" panose="020F0502020204030204" pitchFamily="34" charset="0"/>
                <a:cs typeface="Times New Roman" panose="02020603050405020304" pitchFamily="18" charset="0"/>
                <a:hlinkClick r:id="rId4"/>
              </a:rPr>
              <a:t>https://magneticspeaking.com/7-unbelievable-fear-of-public-speaking-statistics/</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467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4C5663A-0CE3-4AEE-B47E-FB68D9EBFE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1C81788D-456B-8EF1-DCC1-242BF8566BA2}"/>
              </a:ext>
            </a:extLst>
          </p:cNvPr>
          <p:cNvSpPr>
            <a:spLocks noGrp="1"/>
          </p:cNvSpPr>
          <p:nvPr>
            <p:ph type="title"/>
          </p:nvPr>
        </p:nvSpPr>
        <p:spPr>
          <a:xfrm>
            <a:off x="838201" y="365125"/>
            <a:ext cx="3816095" cy="1807305"/>
          </a:xfrm>
        </p:spPr>
        <p:txBody>
          <a:bodyPr>
            <a:normAutofit/>
          </a:bodyPr>
          <a:lstStyle/>
          <a:p>
            <a:pPr algn="ctr"/>
            <a:r>
              <a:rPr lang="lt-LT" i="0" dirty="0" err="1">
                <a:latin typeface="Times New Roman" panose="02020603050405020304" pitchFamily="18" charset="0"/>
                <a:cs typeface="Times New Roman" panose="02020603050405020304" pitchFamily="18" charset="0"/>
              </a:rPr>
              <a:t>What</a:t>
            </a:r>
            <a:r>
              <a:rPr lang="lt-LT" i="0" dirty="0">
                <a:latin typeface="Times New Roman" panose="02020603050405020304" pitchFamily="18" charset="0"/>
                <a:cs typeface="Times New Roman" panose="02020603050405020304" pitchFamily="18" charset="0"/>
              </a:rPr>
              <a:t> </a:t>
            </a:r>
            <a:r>
              <a:rPr lang="lt-LT" i="0" dirty="0" err="1">
                <a:latin typeface="Times New Roman" panose="02020603050405020304" pitchFamily="18" charset="0"/>
                <a:cs typeface="Times New Roman" panose="02020603050405020304" pitchFamily="18" charset="0"/>
              </a:rPr>
              <a:t>is</a:t>
            </a:r>
            <a:r>
              <a:rPr lang="lt-LT" i="0" dirty="0">
                <a:latin typeface="Times New Roman" panose="02020603050405020304" pitchFamily="18" charset="0"/>
                <a:cs typeface="Times New Roman" panose="02020603050405020304" pitchFamily="18" charset="0"/>
              </a:rPr>
              <a:t> </a:t>
            </a:r>
            <a:r>
              <a:rPr lang="lt-LT" i="0" dirty="0" err="1">
                <a:latin typeface="Times New Roman" panose="02020603050405020304" pitchFamily="18" charset="0"/>
                <a:cs typeface="Times New Roman" panose="02020603050405020304" pitchFamily="18" charset="0"/>
              </a:rPr>
              <a:t>public</a:t>
            </a:r>
            <a:r>
              <a:rPr lang="lt-LT" i="0" dirty="0">
                <a:latin typeface="Times New Roman" panose="02020603050405020304" pitchFamily="18" charset="0"/>
                <a:cs typeface="Times New Roman" panose="02020603050405020304" pitchFamily="18" charset="0"/>
              </a:rPr>
              <a:t> </a:t>
            </a:r>
            <a:r>
              <a:rPr lang="lt-LT" i="0" dirty="0" err="1">
                <a:latin typeface="Times New Roman" panose="02020603050405020304" pitchFamily="18" charset="0"/>
                <a:cs typeface="Times New Roman" panose="02020603050405020304" pitchFamily="18" charset="0"/>
              </a:rPr>
              <a:t>speaking</a:t>
            </a:r>
            <a:r>
              <a:rPr lang="lt-LT" i="0" dirty="0">
                <a:latin typeface="Times New Roman" panose="02020603050405020304" pitchFamily="18" charset="0"/>
                <a:cs typeface="Times New Roman" panose="02020603050405020304" pitchFamily="18" charset="0"/>
              </a:rPr>
              <a:t>?</a:t>
            </a:r>
          </a:p>
        </p:txBody>
      </p:sp>
      <p:sp>
        <p:nvSpPr>
          <p:cNvPr id="3" name="Turinio vietos rezervavimo ženklas 2">
            <a:extLst>
              <a:ext uri="{FF2B5EF4-FFF2-40B4-BE49-F238E27FC236}">
                <a16:creationId xmlns:a16="http://schemas.microsoft.com/office/drawing/2014/main" id="{5C617A86-8486-FAA0-F51E-B826D0AEB3C3}"/>
              </a:ext>
            </a:extLst>
          </p:cNvPr>
          <p:cNvSpPr>
            <a:spLocks noGrp="1"/>
          </p:cNvSpPr>
          <p:nvPr>
            <p:ph idx="1"/>
          </p:nvPr>
        </p:nvSpPr>
        <p:spPr>
          <a:xfrm>
            <a:off x="419878" y="2333297"/>
            <a:ext cx="4628371" cy="4159578"/>
          </a:xfrm>
        </p:spPr>
        <p:txBody>
          <a:bodyPr>
            <a:normAutofit/>
          </a:bodyPr>
          <a:lstStyle/>
          <a:p>
            <a:pPr marL="0" indent="0" algn="ctr">
              <a:buNone/>
            </a:pPr>
            <a:r>
              <a:rPr lang="lt-LT" sz="2000" dirty="0">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t's a presentation that's given live before an audience. Public speeches can cover a wide variety of different topics. The goal of the speech may be to educate, entertain, or influence the listeners. Often, visual aids in the form of an electronic slideshow are used to supplement the speech. This makes it more interesting to the listeners.</a:t>
            </a:r>
            <a:endParaRPr lang="lt-LT" sz="2000" dirty="0">
              <a:latin typeface="Times New Roman" panose="02020603050405020304" pitchFamily="18" charset="0"/>
              <a:cs typeface="Times New Roman" panose="02020603050405020304" pitchFamily="18" charset="0"/>
            </a:endParaRPr>
          </a:p>
        </p:txBody>
      </p:sp>
      <p:pic>
        <p:nvPicPr>
          <p:cNvPr id="4" name="Paveikslėlis 3">
            <a:extLst>
              <a:ext uri="{FF2B5EF4-FFF2-40B4-BE49-F238E27FC236}">
                <a16:creationId xmlns:a16="http://schemas.microsoft.com/office/drawing/2014/main" id="{A7E3693F-16C3-EBBC-7CF1-ADDFFF517C90}"/>
              </a:ext>
            </a:extLst>
          </p:cNvPr>
          <p:cNvPicPr>
            <a:picLocks noChangeAspect="1"/>
          </p:cNvPicPr>
          <p:nvPr/>
        </p:nvPicPr>
        <p:blipFill rotWithShape="1">
          <a:blip r:embed="rId2"/>
          <a:srcRect l="13820" r="24891"/>
          <a:stretch/>
        </p:blipFill>
        <p:spPr>
          <a:xfrm>
            <a:off x="5536226" y="742950"/>
            <a:ext cx="6662883" cy="611505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407259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F0A98B-63F0-47BD-9203-AD26B8E336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D3D6B5C-B8B4-4071-9480-DEE5EC781C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31334"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rgbClr val="3AB0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513524A1-E072-21E0-F535-60D5B7CA5F8B}"/>
              </a:ext>
            </a:extLst>
          </p:cNvPr>
          <p:cNvSpPr>
            <a:spLocks noGrp="1"/>
          </p:cNvSpPr>
          <p:nvPr>
            <p:ph type="title"/>
          </p:nvPr>
        </p:nvSpPr>
        <p:spPr>
          <a:xfrm>
            <a:off x="7110323" y="2242457"/>
            <a:ext cx="3731849" cy="2373086"/>
          </a:xfrm>
        </p:spPr>
        <p:txBody>
          <a:bodyPr>
            <a:normAutofit/>
          </a:bodyPr>
          <a:lstStyle/>
          <a:p>
            <a:pPr algn="ctr"/>
            <a:r>
              <a:rPr lang="en-US" i="0" dirty="0">
                <a:latin typeface="Times New Roman" panose="02020603050405020304" pitchFamily="18" charset="0"/>
                <a:cs typeface="Times New Roman" panose="02020603050405020304" pitchFamily="18" charset="0"/>
              </a:rPr>
              <a:t>The Importance of Public Speaking</a:t>
            </a:r>
            <a:endParaRPr lang="lt-LT" i="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C129FB13-F78F-9BC0-BA51-2568EA23B8B7}"/>
              </a:ext>
            </a:extLst>
          </p:cNvPr>
          <p:cNvSpPr>
            <a:spLocks noGrp="1"/>
          </p:cNvSpPr>
          <p:nvPr>
            <p:ph idx="1"/>
          </p:nvPr>
        </p:nvSpPr>
        <p:spPr>
          <a:xfrm>
            <a:off x="838200" y="713313"/>
            <a:ext cx="4617381" cy="5431376"/>
          </a:xfrm>
        </p:spPr>
        <p:txBody>
          <a:bodyPr anchor="ct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Over the years, public speaking in communication has played a major role in education, government, and business. Words have the power to inform, persuade, educate, and even entertain. And the spoken word can be even more powerful than the written word in the hands of the right speaker.</a:t>
            </a:r>
            <a:endParaRPr lang="lt-LT" sz="2000"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B</a:t>
            </a:r>
            <a:r>
              <a:rPr lang="en-US" sz="2000" b="1" dirty="0" err="1">
                <a:latin typeface="Times New Roman" panose="02020603050405020304" pitchFamily="18" charset="0"/>
                <a:cs typeface="Times New Roman" panose="02020603050405020304" pitchFamily="18" charset="0"/>
              </a:rPr>
              <a:t>enefits</a:t>
            </a:r>
            <a:r>
              <a:rPr lang="en-US" sz="2000" b="1" dirty="0">
                <a:latin typeface="Times New Roman" panose="02020603050405020304" pitchFamily="18" charset="0"/>
                <a:cs typeface="Times New Roman" panose="02020603050405020304" pitchFamily="18" charset="0"/>
              </a:rPr>
              <a:t> to speaking in public include:</a:t>
            </a:r>
          </a:p>
          <a:p>
            <a:r>
              <a:rPr lang="en-US" sz="2000" dirty="0">
                <a:latin typeface="Times New Roman" panose="02020603050405020304" pitchFamily="18" charset="0"/>
                <a:cs typeface="Times New Roman" panose="02020603050405020304" pitchFamily="18" charset="0"/>
              </a:rPr>
              <a:t>improves confidence </a:t>
            </a:r>
          </a:p>
          <a:p>
            <a:r>
              <a:rPr lang="en-US" sz="2000" dirty="0">
                <a:latin typeface="Times New Roman" panose="02020603050405020304" pitchFamily="18" charset="0"/>
                <a:cs typeface="Times New Roman" panose="02020603050405020304" pitchFamily="18" charset="0"/>
              </a:rPr>
              <a:t>better research skills</a:t>
            </a:r>
          </a:p>
          <a:p>
            <a:r>
              <a:rPr lang="en-US" sz="2000" dirty="0">
                <a:latin typeface="Times New Roman" panose="02020603050405020304" pitchFamily="18" charset="0"/>
                <a:cs typeface="Times New Roman" panose="02020603050405020304" pitchFamily="18" charset="0"/>
              </a:rPr>
              <a:t>stronger deductive skills</a:t>
            </a:r>
          </a:p>
          <a:p>
            <a:r>
              <a:rPr lang="en-US" sz="2000" dirty="0">
                <a:latin typeface="Times New Roman" panose="02020603050405020304" pitchFamily="18" charset="0"/>
                <a:cs typeface="Times New Roman" panose="02020603050405020304" pitchFamily="18" charset="0"/>
              </a:rPr>
              <a:t>ability to advocate for causes</a:t>
            </a:r>
          </a:p>
          <a:p>
            <a:r>
              <a:rPr lang="en-US" sz="2000" dirty="0">
                <a:latin typeface="Times New Roman" panose="02020603050405020304" pitchFamily="18" charset="0"/>
                <a:cs typeface="Times New Roman" panose="02020603050405020304" pitchFamily="18" charset="0"/>
              </a:rPr>
              <a:t>and more</a:t>
            </a:r>
            <a:endParaRPr lang="lt-L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9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13C5B44-02AC-748D-CE7D-6710157A716C}"/>
              </a:ext>
            </a:extLst>
          </p:cNvPr>
          <p:cNvSpPr>
            <a:spLocks noGrp="1"/>
          </p:cNvSpPr>
          <p:nvPr>
            <p:ph type="title"/>
          </p:nvPr>
        </p:nvSpPr>
        <p:spPr>
          <a:xfrm>
            <a:off x="1511560" y="999607"/>
            <a:ext cx="10608905" cy="941161"/>
          </a:xfrm>
        </p:spPr>
        <p:txBody>
          <a:bodyPr>
            <a:normAutofit fontScale="90000"/>
          </a:bodyPr>
          <a:lstStyle/>
          <a:p>
            <a:r>
              <a:rPr lang="lt-LT" i="0" dirty="0">
                <a:latin typeface="Times New Roman" panose="02020603050405020304" pitchFamily="18" charset="0"/>
                <a:cs typeface="Times New Roman" panose="02020603050405020304" pitchFamily="18" charset="0"/>
              </a:rPr>
              <a:t>                </a:t>
            </a:r>
            <a:r>
              <a:rPr lang="en-US" i="0" dirty="0">
                <a:latin typeface="Times New Roman" panose="02020603050405020304" pitchFamily="18" charset="0"/>
                <a:cs typeface="Times New Roman" panose="02020603050405020304" pitchFamily="18" charset="0"/>
              </a:rPr>
              <a:t>Strategies for Becoming a Better Speaker</a:t>
            </a:r>
            <a:r>
              <a:rPr lang="lt-LT" i="0" dirty="0">
                <a:latin typeface="Times New Roman" panose="02020603050405020304" pitchFamily="18" charset="0"/>
                <a:cs typeface="Times New Roman" panose="02020603050405020304" pitchFamily="18" charset="0"/>
              </a:rPr>
              <a:t>:</a:t>
            </a:r>
          </a:p>
        </p:txBody>
      </p:sp>
      <p:sp>
        <p:nvSpPr>
          <p:cNvPr id="3" name="Turinio vietos rezervavimo ženklas 2">
            <a:extLst>
              <a:ext uri="{FF2B5EF4-FFF2-40B4-BE49-F238E27FC236}">
                <a16:creationId xmlns:a16="http://schemas.microsoft.com/office/drawing/2014/main" id="{0582FF9B-79F6-95B5-914A-F3B11BEF0220}"/>
              </a:ext>
            </a:extLst>
          </p:cNvPr>
          <p:cNvSpPr>
            <a:spLocks noGrp="1"/>
          </p:cNvSpPr>
          <p:nvPr>
            <p:ph idx="1"/>
          </p:nvPr>
        </p:nvSpPr>
        <p:spPr/>
        <p:txBody>
          <a:bodyPr/>
          <a:lstStyle/>
          <a:p>
            <a:pPr marL="514350" indent="-514350">
              <a:buFont typeface="+mj-lt"/>
              <a:buAutoNum type="arabicPeriod"/>
            </a:pPr>
            <a:endParaRPr lang="lt-LT" b="1" dirty="0"/>
          </a:p>
          <a:p>
            <a:pPr marL="514350" indent="-514350">
              <a:buFont typeface="+mj-lt"/>
              <a:buAutoNum type="arabicPeriod"/>
            </a:pPr>
            <a:r>
              <a:rPr lang="lt-LT" b="1" dirty="0" err="1"/>
              <a:t>Plan</a:t>
            </a:r>
            <a:r>
              <a:rPr lang="lt-LT" b="1" dirty="0"/>
              <a:t> </a:t>
            </a:r>
            <a:r>
              <a:rPr lang="lt-LT" b="1" dirty="0" err="1"/>
              <a:t>Appropriately</a:t>
            </a:r>
            <a:endParaRPr lang="lt-LT" b="1" dirty="0"/>
          </a:p>
          <a:p>
            <a:pPr marL="0" indent="0">
              <a:buNone/>
            </a:pP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First, make sure that you plan  your communication appropriately.</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When you do this, think about how important a book's first paragraph is; if it doesn't grab you, you're likely going to put it down. The same principle goes for your speech: from the beginning, you need to intrigue your audience.</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27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E40924F2-82C8-240A-38E7-5AFD56C7B7FC}"/>
              </a:ext>
            </a:extLst>
          </p:cNvPr>
          <p:cNvSpPr>
            <a:spLocks noGrp="1"/>
          </p:cNvSpPr>
          <p:nvPr>
            <p:ph type="title"/>
          </p:nvPr>
        </p:nvSpPr>
        <p:spPr>
          <a:xfrm>
            <a:off x="7181850" y="365126"/>
            <a:ext cx="4171948" cy="315912"/>
          </a:xfrm>
        </p:spPr>
        <p:txBody>
          <a:bodyPr>
            <a:normAutofit fontScale="90000"/>
          </a:bodyPr>
          <a:lstStyle/>
          <a:p>
            <a:endParaRPr lang="lt-LT" dirty="0"/>
          </a:p>
        </p:txBody>
      </p:sp>
      <p:pic>
        <p:nvPicPr>
          <p:cNvPr id="4" name="Paveikslėlis 3">
            <a:extLst>
              <a:ext uri="{FF2B5EF4-FFF2-40B4-BE49-F238E27FC236}">
                <a16:creationId xmlns:a16="http://schemas.microsoft.com/office/drawing/2014/main" id="{DA02C000-E335-D965-6491-483CF6F61860}"/>
              </a:ext>
            </a:extLst>
          </p:cNvPr>
          <p:cNvPicPr>
            <a:picLocks noChangeAspect="1"/>
          </p:cNvPicPr>
          <p:nvPr/>
        </p:nvPicPr>
        <p:blipFill rotWithShape="1">
          <a:blip r:embed="rId2"/>
          <a:srcRect l="20597" r="8052"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urinio vietos rezervavimo ženklas 2">
            <a:extLst>
              <a:ext uri="{FF2B5EF4-FFF2-40B4-BE49-F238E27FC236}">
                <a16:creationId xmlns:a16="http://schemas.microsoft.com/office/drawing/2014/main" id="{C5D84AD5-2BBB-A99D-9084-6E16DF7707BC}"/>
              </a:ext>
            </a:extLst>
          </p:cNvPr>
          <p:cNvSpPr>
            <a:spLocks noGrp="1"/>
          </p:cNvSpPr>
          <p:nvPr>
            <p:ph idx="1"/>
          </p:nvPr>
        </p:nvSpPr>
        <p:spPr>
          <a:xfrm>
            <a:off x="6513788" y="1200150"/>
            <a:ext cx="4840010" cy="4976813"/>
          </a:xfrm>
        </p:spPr>
        <p:txBody>
          <a:bodyPr>
            <a:normAutofit/>
          </a:bodyPr>
          <a:lstStyle/>
          <a:p>
            <a:pPr marL="514350" indent="-514350">
              <a:buFont typeface="+mj-lt"/>
              <a:buAutoNum type="arabicPeriod" startAt="2"/>
            </a:pPr>
            <a:endParaRPr lang="lt-LT" sz="2000" b="1" dirty="0">
              <a:latin typeface="Times New Roman" panose="02020603050405020304" pitchFamily="18" charset="0"/>
              <a:cs typeface="Times New Roman" panose="02020603050405020304" pitchFamily="18" charset="0"/>
            </a:endParaRPr>
          </a:p>
          <a:p>
            <a:pPr marL="514350" indent="-514350" algn="ctr">
              <a:buFont typeface="+mj-lt"/>
              <a:buAutoNum type="arabicPeriod" startAt="2"/>
            </a:pPr>
            <a:r>
              <a:rPr lang="lt-LT" sz="2400" b="1" dirty="0" err="1">
                <a:latin typeface="Times New Roman" panose="02020603050405020304" pitchFamily="18" charset="0"/>
                <a:cs typeface="Times New Roman" panose="02020603050405020304" pitchFamily="18" charset="0"/>
              </a:rPr>
              <a:t>Practice</a:t>
            </a:r>
            <a:endParaRPr lang="lt-LT" sz="2400" b="1" dirty="0">
              <a:latin typeface="Times New Roman" panose="02020603050405020304" pitchFamily="18" charset="0"/>
              <a:cs typeface="Times New Roman" panose="02020603050405020304" pitchFamily="18" charset="0"/>
            </a:endParaRPr>
          </a:p>
          <a:p>
            <a:pPr marL="0" indent="0" algn="ctr">
              <a:buNone/>
            </a:pPr>
            <a:r>
              <a:rPr lang="lt-LT" sz="2400" dirty="0">
                <a:latin typeface="Times New Roman" panose="02020603050405020304" pitchFamily="18" charset="0"/>
                <a:cs typeface="Times New Roman" panose="02020603050405020304" pitchFamily="18" charset="0"/>
              </a:rPr>
              <a:t>     </a:t>
            </a:r>
          </a:p>
          <a:p>
            <a:pPr marL="0" indent="0" algn="ctr">
              <a:buNone/>
            </a:pPr>
            <a:r>
              <a:rPr lang="en-US" sz="2400" dirty="0">
                <a:latin typeface="Times New Roman" panose="02020603050405020304" pitchFamily="18" charset="0"/>
                <a:cs typeface="Times New Roman" panose="02020603050405020304" pitchFamily="18" charset="0"/>
              </a:rPr>
              <a:t>To get practice, seek opportunities to speak in front of others.</a:t>
            </a:r>
            <a:r>
              <a:rPr lang="lt-LT"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You could put yourself in situations that require public speaking, such as by cross-training a group from another department, or by volunteering to speak at team meetings</a:t>
            </a:r>
            <a:r>
              <a:rPr lang="lt-LT"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354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5156408-F61A-3491-3C26-8E1FD7613EE3}"/>
              </a:ext>
            </a:extLst>
          </p:cNvPr>
          <p:cNvSpPr>
            <a:spLocks noGrp="1"/>
          </p:cNvSpPr>
          <p:nvPr>
            <p:ph type="title"/>
          </p:nvPr>
        </p:nvSpPr>
        <p:spPr/>
        <p:txBody>
          <a:bodyPr/>
          <a:lstStyle/>
          <a:p>
            <a:endParaRPr lang="lt-LT"/>
          </a:p>
        </p:txBody>
      </p:sp>
      <p:sp>
        <p:nvSpPr>
          <p:cNvPr id="3" name="Turinio vietos rezervavimo ženklas 2">
            <a:extLst>
              <a:ext uri="{FF2B5EF4-FFF2-40B4-BE49-F238E27FC236}">
                <a16:creationId xmlns:a16="http://schemas.microsoft.com/office/drawing/2014/main" id="{E757866C-5D9D-2804-1EFE-E0DDEB6A15F1}"/>
              </a:ext>
            </a:extLst>
          </p:cNvPr>
          <p:cNvSpPr>
            <a:spLocks noGrp="1"/>
          </p:cNvSpPr>
          <p:nvPr>
            <p:ph idx="1"/>
          </p:nvPr>
        </p:nvSpPr>
        <p:spPr/>
        <p:txBody>
          <a:bodyPr/>
          <a:lstStyle/>
          <a:p>
            <a:pPr marL="514350" indent="-514350">
              <a:buFont typeface="+mj-lt"/>
              <a:buAutoNum type="arabicPeriod" startAt="3"/>
            </a:pPr>
            <a:r>
              <a:rPr lang="lt-LT" b="1" dirty="0" err="1">
                <a:latin typeface="Times New Roman" panose="02020603050405020304" pitchFamily="18" charset="0"/>
                <a:cs typeface="Times New Roman" panose="02020603050405020304" pitchFamily="18" charset="0"/>
              </a:rPr>
              <a:t>Engage</a:t>
            </a:r>
            <a:r>
              <a:rPr lang="lt-LT" b="1" dirty="0">
                <a:latin typeface="Times New Roman" panose="02020603050405020304" pitchFamily="18" charset="0"/>
                <a:cs typeface="Times New Roman" panose="02020603050405020304" pitchFamily="18" charset="0"/>
              </a:rPr>
              <a:t> </a:t>
            </a:r>
            <a:r>
              <a:rPr lang="lt-LT" b="1" dirty="0" err="1">
                <a:latin typeface="Times New Roman" panose="02020603050405020304" pitchFamily="18" charset="0"/>
                <a:cs typeface="Times New Roman" panose="02020603050405020304" pitchFamily="18" charset="0"/>
              </a:rPr>
              <a:t>With</a:t>
            </a:r>
            <a:r>
              <a:rPr lang="lt-LT" b="1" dirty="0">
                <a:latin typeface="Times New Roman" panose="02020603050405020304" pitchFamily="18" charset="0"/>
                <a:cs typeface="Times New Roman" panose="02020603050405020304" pitchFamily="18" charset="0"/>
              </a:rPr>
              <a:t> </a:t>
            </a:r>
            <a:r>
              <a:rPr lang="lt-LT" b="1" dirty="0" err="1">
                <a:latin typeface="Times New Roman" panose="02020603050405020304" pitchFamily="18" charset="0"/>
                <a:cs typeface="Times New Roman" panose="02020603050405020304" pitchFamily="18" charset="0"/>
              </a:rPr>
              <a:t>Your</a:t>
            </a:r>
            <a:r>
              <a:rPr lang="lt-LT" b="1" dirty="0">
                <a:latin typeface="Times New Roman" panose="02020603050405020304" pitchFamily="18" charset="0"/>
                <a:cs typeface="Times New Roman" panose="02020603050405020304" pitchFamily="18" charset="0"/>
              </a:rPr>
              <a:t> </a:t>
            </a:r>
            <a:r>
              <a:rPr lang="lt-LT" b="1" dirty="0" err="1">
                <a:latin typeface="Times New Roman" panose="02020603050405020304" pitchFamily="18" charset="0"/>
                <a:cs typeface="Times New Roman" panose="02020603050405020304" pitchFamily="18" charset="0"/>
              </a:rPr>
              <a:t>Audience</a:t>
            </a:r>
            <a:endParaRPr lang="lt-LT" b="1" dirty="0">
              <a:latin typeface="Times New Roman" panose="02020603050405020304" pitchFamily="18" charset="0"/>
              <a:cs typeface="Times New Roman" panose="02020603050405020304" pitchFamily="18" charset="0"/>
            </a:endParaRPr>
          </a:p>
          <a:p>
            <a:pPr marL="0" indent="0">
              <a:buNone/>
            </a:pP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When you speak, try to engage your audience. This makes you feel less isolated as a speaker and keeps everyone involved with your message. If appropriate, ask leading questions  targeted to individuals or groups, and encourage people to participate and ask questions.</a:t>
            </a:r>
            <a:r>
              <a:rPr lang="lt-LT" dirty="0">
                <a:latin typeface="Times New Roman" panose="02020603050405020304" pitchFamily="18" charset="0"/>
                <a:cs typeface="Times New Roman" panose="02020603050405020304" pitchFamily="18" charset="0"/>
              </a:rPr>
              <a:t> A</a:t>
            </a:r>
            <a:r>
              <a:rPr lang="en-US" dirty="0" err="1">
                <a:latin typeface="Times New Roman" panose="02020603050405020304" pitchFamily="18" charset="0"/>
                <a:cs typeface="Times New Roman" panose="02020603050405020304" pitchFamily="18" charset="0"/>
              </a:rPr>
              <a:t>lso</a:t>
            </a:r>
            <a:r>
              <a:rPr lang="en-US" dirty="0">
                <a:latin typeface="Times New Roman" panose="02020603050405020304" pitchFamily="18" charset="0"/>
                <a:cs typeface="Times New Roman" panose="02020603050405020304" pitchFamily="18" charset="0"/>
              </a:rPr>
              <a:t>, pay attention to how you're speaking. If you're nervous, you might talk quickly. This increases the chances that you'll trip over your words, or say something you don't mean.</a:t>
            </a:r>
          </a:p>
          <a:p>
            <a:pPr marL="0" indent="0">
              <a:buNone/>
            </a:pPr>
            <a:endParaRPr lang="en-US" b="1" dirty="0"/>
          </a:p>
          <a:p>
            <a:pPr marL="0" indent="0">
              <a:buNone/>
            </a:pPr>
            <a:endParaRPr lang="lt-LT" b="1" dirty="0"/>
          </a:p>
        </p:txBody>
      </p:sp>
    </p:spTree>
    <p:extLst>
      <p:ext uri="{BB962C8B-B14F-4D97-AF65-F5344CB8AC3E}">
        <p14:creationId xmlns:p14="http://schemas.microsoft.com/office/powerpoint/2010/main" val="2707979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663A-0CE3-4AEE-B47E-FB68D9EBFE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BF80EABF-5117-57BB-29B7-C55E21B79B4A}"/>
              </a:ext>
            </a:extLst>
          </p:cNvPr>
          <p:cNvSpPr>
            <a:spLocks noGrp="1"/>
          </p:cNvSpPr>
          <p:nvPr>
            <p:ph type="title"/>
          </p:nvPr>
        </p:nvSpPr>
        <p:spPr>
          <a:xfrm>
            <a:off x="952500" y="365126"/>
            <a:ext cx="3701796" cy="315912"/>
          </a:xfrm>
        </p:spPr>
        <p:txBody>
          <a:bodyPr>
            <a:normAutofit fontScale="90000"/>
          </a:bodyPr>
          <a:lstStyle/>
          <a:p>
            <a:endParaRPr lang="lt-LT" dirty="0"/>
          </a:p>
        </p:txBody>
      </p:sp>
      <p:sp>
        <p:nvSpPr>
          <p:cNvPr id="3" name="Turinio vietos rezervavimo ženklas 2">
            <a:extLst>
              <a:ext uri="{FF2B5EF4-FFF2-40B4-BE49-F238E27FC236}">
                <a16:creationId xmlns:a16="http://schemas.microsoft.com/office/drawing/2014/main" id="{1238DB58-42F7-4228-0EC9-229FB9C2B486}"/>
              </a:ext>
            </a:extLst>
          </p:cNvPr>
          <p:cNvSpPr>
            <a:spLocks noGrp="1"/>
          </p:cNvSpPr>
          <p:nvPr>
            <p:ph idx="1"/>
          </p:nvPr>
        </p:nvSpPr>
        <p:spPr>
          <a:xfrm>
            <a:off x="93306" y="1343608"/>
            <a:ext cx="4560991" cy="5430515"/>
          </a:xfrm>
        </p:spPr>
        <p:txBody>
          <a:bodyPr>
            <a:normAutofit/>
          </a:bodyPr>
          <a:lstStyle/>
          <a:p>
            <a:pPr marL="514350" indent="-514350" algn="ctr">
              <a:lnSpc>
                <a:spcPct val="90000"/>
              </a:lnSpc>
              <a:buFont typeface="+mj-lt"/>
              <a:buAutoNum type="arabicPeriod" startAt="4"/>
            </a:pPr>
            <a:r>
              <a:rPr lang="en-US" sz="2400" b="1" dirty="0">
                <a:latin typeface="Times New Roman" panose="02020603050405020304" pitchFamily="18" charset="0"/>
                <a:cs typeface="Times New Roman" panose="02020603050405020304" pitchFamily="18" charset="0"/>
              </a:rPr>
              <a:t>Pay Attention to Body Language</a:t>
            </a:r>
            <a:endParaRPr lang="lt-LT" sz="2400" b="1" dirty="0">
              <a:latin typeface="Times New Roman" panose="02020603050405020304" pitchFamily="18" charset="0"/>
              <a:cs typeface="Times New Roman" panose="02020603050405020304" pitchFamily="18" charset="0"/>
            </a:endParaRPr>
          </a:p>
          <a:p>
            <a:pPr marL="0" indent="0" algn="ctr">
              <a:lnSpc>
                <a:spcPct val="90000"/>
              </a:lnSpc>
              <a:buNone/>
            </a:pPr>
            <a:r>
              <a:rPr lang="lt-LT" sz="2400" dirty="0">
                <a:latin typeface="Times New Roman" panose="02020603050405020304" pitchFamily="18" charset="0"/>
                <a:cs typeface="Times New Roman" panose="02020603050405020304" pitchFamily="18" charset="0"/>
              </a:rPr>
              <a:t>    </a:t>
            </a:r>
          </a:p>
          <a:p>
            <a:pPr marL="0" indent="0" algn="ctr">
              <a:lnSpc>
                <a:spcPct val="90000"/>
              </a:lnSpc>
              <a:buNone/>
            </a:pPr>
            <a:r>
              <a:rPr lang="lt-LT" sz="2400" dirty="0">
                <a:latin typeface="Times New Roman" panose="02020603050405020304" pitchFamily="18" charset="0"/>
                <a:cs typeface="Times New Roman" panose="02020603050405020304" pitchFamily="18" charset="0"/>
              </a:rPr>
              <a:t> S</a:t>
            </a:r>
            <a:r>
              <a:rPr lang="en-US" sz="2400" dirty="0" err="1">
                <a:latin typeface="Times New Roman" panose="02020603050405020304" pitchFamily="18" charset="0"/>
                <a:cs typeface="Times New Roman" panose="02020603050405020304" pitchFamily="18" charset="0"/>
              </a:rPr>
              <a:t>tand</a:t>
            </a:r>
            <a:r>
              <a:rPr lang="en-US" sz="2400" dirty="0">
                <a:latin typeface="Times New Roman" panose="02020603050405020304" pitchFamily="18" charset="0"/>
                <a:cs typeface="Times New Roman" panose="02020603050405020304" pitchFamily="18" charset="0"/>
              </a:rPr>
              <a:t> up straight, take deep breaths, look people in the eye, and smile. Don't lean on one leg or use gestures that feel unnatural.</a:t>
            </a:r>
            <a:r>
              <a:rPr lang="lt-LT"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Instead of standing behind a podium, walk around and use gestures to engage the audience. This movement and energy will also come through in your voice, making it more active and passionate.</a:t>
            </a:r>
            <a:endParaRPr lang="lt-LT" sz="2400" dirty="0">
              <a:latin typeface="Times New Roman" panose="02020603050405020304" pitchFamily="18" charset="0"/>
              <a:cs typeface="Times New Roman" panose="02020603050405020304" pitchFamily="18" charset="0"/>
            </a:endParaRPr>
          </a:p>
        </p:txBody>
      </p:sp>
      <p:pic>
        <p:nvPicPr>
          <p:cNvPr id="4" name="Paveikslėlis 3">
            <a:extLst>
              <a:ext uri="{FF2B5EF4-FFF2-40B4-BE49-F238E27FC236}">
                <a16:creationId xmlns:a16="http://schemas.microsoft.com/office/drawing/2014/main" id="{9634DAC9-E80E-0CA8-986B-FCFAFC8E583D}"/>
              </a:ext>
            </a:extLst>
          </p:cNvPr>
          <p:cNvPicPr>
            <a:picLocks noChangeAspect="1"/>
          </p:cNvPicPr>
          <p:nvPr/>
        </p:nvPicPr>
        <p:blipFill rotWithShape="1">
          <a:blip r:embed="rId2"/>
          <a:srcRect l="15345" r="11924" b="-1"/>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424034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FA810F31-C355-16FE-BA66-969A1A20150B}"/>
              </a:ext>
            </a:extLst>
          </p:cNvPr>
          <p:cNvSpPr>
            <a:spLocks noGrp="1"/>
          </p:cNvSpPr>
          <p:nvPr>
            <p:ph type="title"/>
          </p:nvPr>
        </p:nvSpPr>
        <p:spPr>
          <a:xfrm>
            <a:off x="6781800" y="365126"/>
            <a:ext cx="4571998" cy="406400"/>
          </a:xfrm>
        </p:spPr>
        <p:txBody>
          <a:bodyPr>
            <a:normAutofit fontScale="90000"/>
          </a:bodyPr>
          <a:lstStyle/>
          <a:p>
            <a:endParaRPr lang="lt-LT" dirty="0"/>
          </a:p>
        </p:txBody>
      </p:sp>
      <p:pic>
        <p:nvPicPr>
          <p:cNvPr id="4" name="Paveikslėlis 3">
            <a:extLst>
              <a:ext uri="{FF2B5EF4-FFF2-40B4-BE49-F238E27FC236}">
                <a16:creationId xmlns:a16="http://schemas.microsoft.com/office/drawing/2014/main" id="{F5C3EA34-0666-ACDE-BBFE-020F6F5448A8}"/>
              </a:ext>
            </a:extLst>
          </p:cNvPr>
          <p:cNvPicPr>
            <a:picLocks noChangeAspect="1"/>
          </p:cNvPicPr>
          <p:nvPr/>
        </p:nvPicPr>
        <p:blipFill rotWithShape="1">
          <a:blip r:embed="rId2"/>
          <a:srcRect l="27619" r="22212"/>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urinio vietos rezervavimo ženklas 2">
            <a:extLst>
              <a:ext uri="{FF2B5EF4-FFF2-40B4-BE49-F238E27FC236}">
                <a16:creationId xmlns:a16="http://schemas.microsoft.com/office/drawing/2014/main" id="{096BE049-17A3-E9AB-8FA0-B9CADBB15505}"/>
              </a:ext>
            </a:extLst>
          </p:cNvPr>
          <p:cNvSpPr>
            <a:spLocks noGrp="1"/>
          </p:cNvSpPr>
          <p:nvPr>
            <p:ph idx="1"/>
          </p:nvPr>
        </p:nvSpPr>
        <p:spPr>
          <a:xfrm>
            <a:off x="6513788" y="1343025"/>
            <a:ext cx="4840010" cy="4833938"/>
          </a:xfrm>
        </p:spPr>
        <p:txBody>
          <a:bodyPr>
            <a:normAutofit/>
          </a:bodyPr>
          <a:lstStyle/>
          <a:p>
            <a:pPr marL="514350" indent="-514350" algn="ctr">
              <a:buFont typeface="+mj-lt"/>
              <a:buAutoNum type="arabicPeriod" startAt="5"/>
            </a:pPr>
            <a:r>
              <a:rPr lang="lt-LT" sz="2400" b="1" dirty="0" err="1">
                <a:latin typeface="Times New Roman" panose="02020603050405020304" pitchFamily="18" charset="0"/>
                <a:cs typeface="Times New Roman" panose="02020603050405020304" pitchFamily="18" charset="0"/>
              </a:rPr>
              <a:t>Cope</a:t>
            </a:r>
            <a:r>
              <a:rPr lang="lt-LT" sz="2400" b="1" dirty="0">
                <a:latin typeface="Times New Roman" panose="02020603050405020304" pitchFamily="18" charset="0"/>
                <a:cs typeface="Times New Roman" panose="02020603050405020304" pitchFamily="18" charset="0"/>
              </a:rPr>
              <a:t> </a:t>
            </a:r>
            <a:r>
              <a:rPr lang="lt-LT" sz="2400" b="1" dirty="0" err="1">
                <a:latin typeface="Times New Roman" panose="02020603050405020304" pitchFamily="18" charset="0"/>
                <a:cs typeface="Times New Roman" panose="02020603050405020304" pitchFamily="18" charset="0"/>
              </a:rPr>
              <a:t>With</a:t>
            </a:r>
            <a:r>
              <a:rPr lang="lt-LT" sz="2400" b="1" dirty="0">
                <a:latin typeface="Times New Roman" panose="02020603050405020304" pitchFamily="18" charset="0"/>
                <a:cs typeface="Times New Roman" panose="02020603050405020304" pitchFamily="18" charset="0"/>
              </a:rPr>
              <a:t> </a:t>
            </a:r>
            <a:r>
              <a:rPr lang="lt-LT" sz="2400" b="1" dirty="0" err="1">
                <a:latin typeface="Times New Roman" panose="02020603050405020304" pitchFamily="18" charset="0"/>
                <a:cs typeface="Times New Roman" panose="02020603050405020304" pitchFamily="18" charset="0"/>
              </a:rPr>
              <a:t>Nerves</a:t>
            </a:r>
            <a:endParaRPr lang="lt-LT" sz="2400" b="1" dirty="0">
              <a:latin typeface="Times New Roman" panose="02020603050405020304" pitchFamily="18" charset="0"/>
              <a:cs typeface="Times New Roman" panose="02020603050405020304" pitchFamily="18" charset="0"/>
            </a:endParaRPr>
          </a:p>
          <a:p>
            <a:pPr marL="0" indent="0" algn="ctr">
              <a:buNone/>
            </a:pPr>
            <a:r>
              <a:rPr lang="lt-LT" sz="2400" b="1" dirty="0">
                <a:latin typeface="Times New Roman" panose="02020603050405020304" pitchFamily="18" charset="0"/>
                <a:cs typeface="Times New Roman" panose="02020603050405020304" pitchFamily="18" charset="0"/>
              </a:rPr>
              <a:t>     </a:t>
            </a:r>
          </a:p>
          <a:p>
            <a:pPr marL="0" indent="0" algn="ctr">
              <a:buNone/>
            </a:pPr>
            <a:r>
              <a:rPr lang="en-US" sz="2400" b="0" i="0" dirty="0">
                <a:effectLst/>
                <a:latin typeface="Times New Roman" panose="02020603050405020304" pitchFamily="18" charset="0"/>
                <a:cs typeface="Times New Roman" panose="02020603050405020304" pitchFamily="18" charset="0"/>
              </a:rPr>
              <a:t>First, make an effort to stop thinking about yourself, your nervousness, and your fear. Instead, focus on your audience: what you're saying is "about them." Remember that you're trying to help or educate them in some way, and your message is more important than your fear. Concentrate on the audience's wants and needs, instead of your own.</a:t>
            </a:r>
            <a:endParaRPr lang="lt-LT"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97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51C78D6-FC55-4C2E-9A7C-F85EEA280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926ABA4-C8CE-4D75-AC96-BAC602AFF5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482"/>
            <a:ext cx="5463940" cy="6861482"/>
          </a:xfrm>
          <a:custGeom>
            <a:avLst/>
            <a:gdLst>
              <a:gd name="connsiteX0" fmla="*/ 5463940 w 5463940"/>
              <a:gd name="connsiteY0" fmla="*/ 0 h 6861482"/>
              <a:gd name="connsiteX1" fmla="*/ 792388 w 5463940"/>
              <a:gd name="connsiteY1" fmla="*/ 0 h 6861482"/>
              <a:gd name="connsiteX2" fmla="*/ 807288 w 5463940"/>
              <a:gd name="connsiteY2" fmla="*/ 23688 h 6861482"/>
              <a:gd name="connsiteX3" fmla="*/ 847167 w 5463940"/>
              <a:gd name="connsiteY3" fmla="*/ 52392 h 6861482"/>
              <a:gd name="connsiteX4" fmla="*/ 861906 w 5463940"/>
              <a:gd name="connsiteY4" fmla="*/ 104693 h 6861482"/>
              <a:gd name="connsiteX5" fmla="*/ 891809 w 5463940"/>
              <a:gd name="connsiteY5" fmla="*/ 314763 h 6861482"/>
              <a:gd name="connsiteX6" fmla="*/ 883105 w 5463940"/>
              <a:gd name="connsiteY6" fmla="*/ 361124 h 6861482"/>
              <a:gd name="connsiteX7" fmla="*/ 839062 w 5463940"/>
              <a:gd name="connsiteY7" fmla="*/ 423850 h 6861482"/>
              <a:gd name="connsiteX8" fmla="*/ 804620 w 5463940"/>
              <a:gd name="connsiteY8" fmla="*/ 560313 h 6861482"/>
              <a:gd name="connsiteX9" fmla="*/ 736357 w 5463940"/>
              <a:gd name="connsiteY9" fmla="*/ 760897 h 6861482"/>
              <a:gd name="connsiteX10" fmla="*/ 701931 w 5463940"/>
              <a:gd name="connsiteY10" fmla="*/ 821285 h 6861482"/>
              <a:gd name="connsiteX11" fmla="*/ 730099 w 5463940"/>
              <a:gd name="connsiteY11" fmla="*/ 854014 h 6861482"/>
              <a:gd name="connsiteX12" fmla="*/ 828340 w 5463940"/>
              <a:gd name="connsiteY12" fmla="*/ 1080052 h 6861482"/>
              <a:gd name="connsiteX13" fmla="*/ 700490 w 5463940"/>
              <a:gd name="connsiteY13" fmla="*/ 1372761 h 6861482"/>
              <a:gd name="connsiteX14" fmla="*/ 632708 w 5463940"/>
              <a:gd name="connsiteY14" fmla="*/ 1466109 h 6861482"/>
              <a:gd name="connsiteX15" fmla="*/ 768641 w 5463940"/>
              <a:gd name="connsiteY15" fmla="*/ 1459414 h 6861482"/>
              <a:gd name="connsiteX16" fmla="*/ 819196 w 5463940"/>
              <a:gd name="connsiteY16" fmla="*/ 1556554 h 6861482"/>
              <a:gd name="connsiteX17" fmla="*/ 841602 w 5463940"/>
              <a:gd name="connsiteY17" fmla="*/ 1606217 h 6861482"/>
              <a:gd name="connsiteX18" fmla="*/ 979741 w 5463940"/>
              <a:gd name="connsiteY18" fmla="*/ 1914129 h 6861482"/>
              <a:gd name="connsiteX19" fmla="*/ 961586 w 5463940"/>
              <a:gd name="connsiteY19" fmla="*/ 2014028 h 6861482"/>
              <a:gd name="connsiteX20" fmla="*/ 763580 w 5463940"/>
              <a:gd name="connsiteY20" fmla="*/ 2524080 h 6861482"/>
              <a:gd name="connsiteX21" fmla="*/ 993601 w 5463940"/>
              <a:gd name="connsiteY21" fmla="*/ 2596949 h 6861482"/>
              <a:gd name="connsiteX22" fmla="*/ 1013917 w 5463940"/>
              <a:gd name="connsiteY22" fmla="*/ 2810127 h 6861482"/>
              <a:gd name="connsiteX23" fmla="*/ 1136989 w 5463940"/>
              <a:gd name="connsiteY23" fmla="*/ 3024678 h 6861482"/>
              <a:gd name="connsiteX24" fmla="*/ 1259967 w 5463940"/>
              <a:gd name="connsiteY24" fmla="*/ 3181568 h 6861482"/>
              <a:gd name="connsiteX25" fmla="*/ 1265794 w 5463940"/>
              <a:gd name="connsiteY25" fmla="*/ 3198166 h 6861482"/>
              <a:gd name="connsiteX26" fmla="*/ 1265717 w 5463940"/>
              <a:gd name="connsiteY26" fmla="*/ 3204655 h 6861482"/>
              <a:gd name="connsiteX27" fmla="*/ 1288242 w 5463940"/>
              <a:gd name="connsiteY27" fmla="*/ 3274732 h 6861482"/>
              <a:gd name="connsiteX28" fmla="*/ 1291297 w 5463940"/>
              <a:gd name="connsiteY28" fmla="*/ 3279721 h 6861482"/>
              <a:gd name="connsiteX29" fmla="*/ 1314272 w 5463940"/>
              <a:gd name="connsiteY29" fmla="*/ 3363918 h 6861482"/>
              <a:gd name="connsiteX30" fmla="*/ 1319860 w 5463940"/>
              <a:gd name="connsiteY30" fmla="*/ 3393684 h 6861482"/>
              <a:gd name="connsiteX31" fmla="*/ 1316519 w 5463940"/>
              <a:gd name="connsiteY31" fmla="*/ 3405686 h 6861482"/>
              <a:gd name="connsiteX32" fmla="*/ 1288529 w 5463940"/>
              <a:gd name="connsiteY32" fmla="*/ 3445525 h 6861482"/>
              <a:gd name="connsiteX33" fmla="*/ 1242782 w 5463940"/>
              <a:gd name="connsiteY33" fmla="*/ 3705028 h 6861482"/>
              <a:gd name="connsiteX34" fmla="*/ 1286485 w 5463940"/>
              <a:gd name="connsiteY34" fmla="*/ 3747325 h 6861482"/>
              <a:gd name="connsiteX35" fmla="*/ 1292276 w 5463940"/>
              <a:gd name="connsiteY35" fmla="*/ 3757935 h 6861482"/>
              <a:gd name="connsiteX36" fmla="*/ 1295640 w 5463940"/>
              <a:gd name="connsiteY36" fmla="*/ 3771718 h 6861482"/>
              <a:gd name="connsiteX37" fmla="*/ 1297165 w 5463940"/>
              <a:gd name="connsiteY37" fmla="*/ 3800021 h 6861482"/>
              <a:gd name="connsiteX38" fmla="*/ 1175354 w 5463940"/>
              <a:gd name="connsiteY38" fmla="*/ 3860429 h 6861482"/>
              <a:gd name="connsiteX39" fmla="*/ 1307283 w 5463940"/>
              <a:gd name="connsiteY39" fmla="*/ 4017890 h 6861482"/>
              <a:gd name="connsiteX40" fmla="*/ 1296662 w 5463940"/>
              <a:gd name="connsiteY40" fmla="*/ 4042035 h 6861482"/>
              <a:gd name="connsiteX41" fmla="*/ 1272882 w 5463940"/>
              <a:gd name="connsiteY41" fmla="*/ 4153970 h 6861482"/>
              <a:gd name="connsiteX42" fmla="*/ 1262688 w 5463940"/>
              <a:gd name="connsiteY42" fmla="*/ 4216187 h 6861482"/>
              <a:gd name="connsiteX43" fmla="*/ 1264417 w 5463940"/>
              <a:gd name="connsiteY43" fmla="*/ 4216187 h 6861482"/>
              <a:gd name="connsiteX44" fmla="*/ 1262699 w 5463940"/>
              <a:gd name="connsiteY44" fmla="*/ 4228245 h 6861482"/>
              <a:gd name="connsiteX45" fmla="*/ 1261091 w 5463940"/>
              <a:gd name="connsiteY45" fmla="*/ 4239616 h 6861482"/>
              <a:gd name="connsiteX46" fmla="*/ 1260815 w 5463940"/>
              <a:gd name="connsiteY46" fmla="*/ 4241609 h 6861482"/>
              <a:gd name="connsiteX47" fmla="*/ 1260967 w 5463940"/>
              <a:gd name="connsiteY47" fmla="*/ 4240495 h 6861482"/>
              <a:gd name="connsiteX48" fmla="*/ 1261091 w 5463940"/>
              <a:gd name="connsiteY48" fmla="*/ 4239616 h 6861482"/>
              <a:gd name="connsiteX49" fmla="*/ 1261469 w 5463940"/>
              <a:gd name="connsiteY49" fmla="*/ 4236887 h 6861482"/>
              <a:gd name="connsiteX50" fmla="*/ 1256626 w 5463940"/>
              <a:gd name="connsiteY50" fmla="*/ 4265601 h 6861482"/>
              <a:gd name="connsiteX51" fmla="*/ 1248755 w 5463940"/>
              <a:gd name="connsiteY51" fmla="*/ 4319440 h 6861482"/>
              <a:gd name="connsiteX52" fmla="*/ 1247265 w 5463940"/>
              <a:gd name="connsiteY52" fmla="*/ 4327380 h 6861482"/>
              <a:gd name="connsiteX53" fmla="*/ 1237396 w 5463940"/>
              <a:gd name="connsiteY53" fmla="*/ 4327380 h 6861482"/>
              <a:gd name="connsiteX54" fmla="*/ 1217455 w 5463940"/>
              <a:gd name="connsiteY54" fmla="*/ 4371063 h 6861482"/>
              <a:gd name="connsiteX55" fmla="*/ 1141096 w 5463940"/>
              <a:gd name="connsiteY55" fmla="*/ 4440302 h 6861482"/>
              <a:gd name="connsiteX56" fmla="*/ 987553 w 5463940"/>
              <a:gd name="connsiteY56" fmla="*/ 4640688 h 6861482"/>
              <a:gd name="connsiteX57" fmla="*/ 649254 w 5463940"/>
              <a:gd name="connsiteY57" fmla="*/ 5463560 h 6861482"/>
              <a:gd name="connsiteX58" fmla="*/ 542839 w 5463940"/>
              <a:gd name="connsiteY58" fmla="*/ 5729320 h 6861482"/>
              <a:gd name="connsiteX59" fmla="*/ 629662 w 5463940"/>
              <a:gd name="connsiteY59" fmla="*/ 5793573 h 6861482"/>
              <a:gd name="connsiteX60" fmla="*/ 476494 w 5463940"/>
              <a:gd name="connsiteY60" fmla="*/ 6082357 h 6861482"/>
              <a:gd name="connsiteX61" fmla="*/ 295356 w 5463940"/>
              <a:gd name="connsiteY61" fmla="*/ 6405892 h 6861482"/>
              <a:gd name="connsiteX62" fmla="*/ 21866 w 5463940"/>
              <a:gd name="connsiteY62" fmla="*/ 6831011 h 6861482"/>
              <a:gd name="connsiteX63" fmla="*/ 0 w 5463940"/>
              <a:gd name="connsiteY63" fmla="*/ 6861482 h 6861482"/>
              <a:gd name="connsiteX64" fmla="*/ 5463940 w 5463940"/>
              <a:gd name="connsiteY64" fmla="*/ 6861482 h 686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463940" h="6861482">
                <a:moveTo>
                  <a:pt x="5463940" y="0"/>
                </a:moveTo>
                <a:lnTo>
                  <a:pt x="792388" y="0"/>
                </a:lnTo>
                <a:lnTo>
                  <a:pt x="807288" y="23688"/>
                </a:lnTo>
                <a:cubicBezTo>
                  <a:pt x="818348" y="36363"/>
                  <a:pt x="831351" y="46345"/>
                  <a:pt x="847167" y="52392"/>
                </a:cubicBezTo>
                <a:cubicBezTo>
                  <a:pt x="862365" y="58007"/>
                  <a:pt x="867376" y="78523"/>
                  <a:pt x="861906" y="104693"/>
                </a:cubicBezTo>
                <a:cubicBezTo>
                  <a:pt x="843817" y="191375"/>
                  <a:pt x="858534" y="258432"/>
                  <a:pt x="891809" y="314763"/>
                </a:cubicBezTo>
                <a:cubicBezTo>
                  <a:pt x="903576" y="334407"/>
                  <a:pt x="899159" y="347903"/>
                  <a:pt x="883105" y="361124"/>
                </a:cubicBezTo>
                <a:cubicBezTo>
                  <a:pt x="864669" y="375704"/>
                  <a:pt x="850327" y="397046"/>
                  <a:pt x="839062" y="423850"/>
                </a:cubicBezTo>
                <a:cubicBezTo>
                  <a:pt x="820568" y="467166"/>
                  <a:pt x="811859" y="513531"/>
                  <a:pt x="804620" y="560313"/>
                </a:cubicBezTo>
                <a:cubicBezTo>
                  <a:pt x="793378" y="633687"/>
                  <a:pt x="780112" y="704450"/>
                  <a:pt x="736357" y="760897"/>
                </a:cubicBezTo>
                <a:cubicBezTo>
                  <a:pt x="723332" y="778040"/>
                  <a:pt x="712885" y="799992"/>
                  <a:pt x="701931" y="821285"/>
                </a:cubicBezTo>
                <a:cubicBezTo>
                  <a:pt x="705425" y="839840"/>
                  <a:pt x="714063" y="852486"/>
                  <a:pt x="730099" y="854014"/>
                </a:cubicBezTo>
                <a:cubicBezTo>
                  <a:pt x="832163" y="864105"/>
                  <a:pt x="827638" y="966113"/>
                  <a:pt x="828340" y="1080052"/>
                </a:cubicBezTo>
                <a:cubicBezTo>
                  <a:pt x="829412" y="1221065"/>
                  <a:pt x="771840" y="1300280"/>
                  <a:pt x="700490" y="1372761"/>
                </a:cubicBezTo>
                <a:cubicBezTo>
                  <a:pt x="676074" y="1397333"/>
                  <a:pt x="640472" y="1405223"/>
                  <a:pt x="632708" y="1466109"/>
                </a:cubicBezTo>
                <a:cubicBezTo>
                  <a:pt x="675330" y="1511622"/>
                  <a:pt x="723920" y="1454776"/>
                  <a:pt x="768641" y="1459414"/>
                </a:cubicBezTo>
                <a:cubicBezTo>
                  <a:pt x="805594" y="1463610"/>
                  <a:pt x="865476" y="1442049"/>
                  <a:pt x="819196" y="1556554"/>
                </a:cubicBezTo>
                <a:cubicBezTo>
                  <a:pt x="805723" y="1590108"/>
                  <a:pt x="823233" y="1607581"/>
                  <a:pt x="841602" y="1606217"/>
                </a:cubicBezTo>
                <a:cubicBezTo>
                  <a:pt x="990393" y="1592503"/>
                  <a:pt x="928704" y="1817105"/>
                  <a:pt x="979741" y="1914129"/>
                </a:cubicBezTo>
                <a:cubicBezTo>
                  <a:pt x="994130" y="1940125"/>
                  <a:pt x="981845" y="1995898"/>
                  <a:pt x="961586" y="2014028"/>
                </a:cubicBezTo>
                <a:cubicBezTo>
                  <a:pt x="833010" y="2130710"/>
                  <a:pt x="821559" y="2335317"/>
                  <a:pt x="763580" y="2524080"/>
                </a:cubicBezTo>
                <a:cubicBezTo>
                  <a:pt x="834503" y="2575904"/>
                  <a:pt x="917665" y="2570407"/>
                  <a:pt x="993601" y="2596949"/>
                </a:cubicBezTo>
                <a:cubicBezTo>
                  <a:pt x="1072474" y="2624324"/>
                  <a:pt x="1073570" y="2658988"/>
                  <a:pt x="1013917" y="2810127"/>
                </a:cubicBezTo>
                <a:cubicBezTo>
                  <a:pt x="1181198" y="2798901"/>
                  <a:pt x="1181198" y="2798901"/>
                  <a:pt x="1136989" y="3024678"/>
                </a:cubicBezTo>
                <a:cubicBezTo>
                  <a:pt x="1180902" y="3020054"/>
                  <a:pt x="1224298" y="3088781"/>
                  <a:pt x="1259967" y="3181568"/>
                </a:cubicBezTo>
                <a:lnTo>
                  <a:pt x="1265794" y="3198166"/>
                </a:lnTo>
                <a:lnTo>
                  <a:pt x="1265717" y="3204655"/>
                </a:lnTo>
                <a:cubicBezTo>
                  <a:pt x="1268733" y="3236251"/>
                  <a:pt x="1277862" y="3256804"/>
                  <a:pt x="1288242" y="3274732"/>
                </a:cubicBezTo>
                <a:lnTo>
                  <a:pt x="1291297" y="3279721"/>
                </a:lnTo>
                <a:lnTo>
                  <a:pt x="1314272" y="3363918"/>
                </a:lnTo>
                <a:lnTo>
                  <a:pt x="1319860" y="3393684"/>
                </a:lnTo>
                <a:lnTo>
                  <a:pt x="1316519" y="3405686"/>
                </a:lnTo>
                <a:cubicBezTo>
                  <a:pt x="1310372" y="3418102"/>
                  <a:pt x="1301211" y="3431228"/>
                  <a:pt x="1288529" y="3445525"/>
                </a:cubicBezTo>
                <a:cubicBezTo>
                  <a:pt x="1161348" y="3588143"/>
                  <a:pt x="1146805" y="3608961"/>
                  <a:pt x="1242782" y="3705028"/>
                </a:cubicBezTo>
                <a:lnTo>
                  <a:pt x="1286485" y="3747325"/>
                </a:lnTo>
                <a:lnTo>
                  <a:pt x="1292276" y="3757935"/>
                </a:lnTo>
                <a:lnTo>
                  <a:pt x="1295640" y="3771718"/>
                </a:lnTo>
                <a:cubicBezTo>
                  <a:pt x="1296144" y="3781009"/>
                  <a:pt x="1296074" y="3791627"/>
                  <a:pt x="1297165" y="3800021"/>
                </a:cubicBezTo>
                <a:cubicBezTo>
                  <a:pt x="1261584" y="3834526"/>
                  <a:pt x="1216509" y="3777846"/>
                  <a:pt x="1175354" y="3860429"/>
                </a:cubicBezTo>
                <a:lnTo>
                  <a:pt x="1307283" y="4017890"/>
                </a:lnTo>
                <a:lnTo>
                  <a:pt x="1296662" y="4042035"/>
                </a:lnTo>
                <a:cubicBezTo>
                  <a:pt x="1285446" y="4076730"/>
                  <a:pt x="1278762" y="4115040"/>
                  <a:pt x="1272882" y="4153970"/>
                </a:cubicBezTo>
                <a:lnTo>
                  <a:pt x="1262688" y="4216187"/>
                </a:lnTo>
                <a:lnTo>
                  <a:pt x="1264417" y="4216187"/>
                </a:lnTo>
                <a:lnTo>
                  <a:pt x="1262699" y="4228245"/>
                </a:lnTo>
                <a:lnTo>
                  <a:pt x="1261091" y="4239616"/>
                </a:lnTo>
                <a:lnTo>
                  <a:pt x="1260815" y="4241609"/>
                </a:lnTo>
                <a:cubicBezTo>
                  <a:pt x="1260689" y="4242505"/>
                  <a:pt x="1260696" y="4242428"/>
                  <a:pt x="1260967" y="4240495"/>
                </a:cubicBezTo>
                <a:lnTo>
                  <a:pt x="1261091" y="4239616"/>
                </a:lnTo>
                <a:lnTo>
                  <a:pt x="1261469" y="4236887"/>
                </a:lnTo>
                <a:cubicBezTo>
                  <a:pt x="1262532" y="4229054"/>
                  <a:pt x="1263675" y="4219786"/>
                  <a:pt x="1256626" y="4265601"/>
                </a:cubicBezTo>
                <a:cubicBezTo>
                  <a:pt x="1256291" y="4267782"/>
                  <a:pt x="1251762" y="4300784"/>
                  <a:pt x="1248755" y="4319440"/>
                </a:cubicBezTo>
                <a:lnTo>
                  <a:pt x="1247265" y="4327380"/>
                </a:lnTo>
                <a:lnTo>
                  <a:pt x="1237396" y="4327380"/>
                </a:lnTo>
                <a:lnTo>
                  <a:pt x="1217455" y="4371063"/>
                </a:lnTo>
                <a:cubicBezTo>
                  <a:pt x="1199891" y="4400506"/>
                  <a:pt x="1175680" y="4424583"/>
                  <a:pt x="1141096" y="4440302"/>
                </a:cubicBezTo>
                <a:cubicBezTo>
                  <a:pt x="1069946" y="4473150"/>
                  <a:pt x="1038303" y="4575550"/>
                  <a:pt x="987553" y="4640688"/>
                </a:cubicBezTo>
                <a:cubicBezTo>
                  <a:pt x="810580" y="4866180"/>
                  <a:pt x="695846" y="5129308"/>
                  <a:pt x="649254" y="5463560"/>
                </a:cubicBezTo>
                <a:cubicBezTo>
                  <a:pt x="636193" y="5556007"/>
                  <a:pt x="578841" y="5642157"/>
                  <a:pt x="542839" y="5729320"/>
                </a:cubicBezTo>
                <a:cubicBezTo>
                  <a:pt x="563420" y="5782527"/>
                  <a:pt x="660486" y="5634705"/>
                  <a:pt x="629662" y="5793573"/>
                </a:cubicBezTo>
                <a:cubicBezTo>
                  <a:pt x="606320" y="5913360"/>
                  <a:pt x="539304" y="6000311"/>
                  <a:pt x="476494" y="6082357"/>
                </a:cubicBezTo>
                <a:cubicBezTo>
                  <a:pt x="404358" y="6175982"/>
                  <a:pt x="324070" y="6256850"/>
                  <a:pt x="295356" y="6405892"/>
                </a:cubicBezTo>
                <a:cubicBezTo>
                  <a:pt x="293791" y="6413841"/>
                  <a:pt x="198424" y="6580901"/>
                  <a:pt x="21866" y="6831011"/>
                </a:cubicBezTo>
                <a:lnTo>
                  <a:pt x="0" y="6861482"/>
                </a:lnTo>
                <a:lnTo>
                  <a:pt x="5463940" y="6861482"/>
                </a:lnTo>
                <a:close/>
              </a:path>
            </a:pathLst>
          </a:custGeom>
          <a:solidFill>
            <a:srgbClr val="3AB0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avadinimas 1">
            <a:extLst>
              <a:ext uri="{FF2B5EF4-FFF2-40B4-BE49-F238E27FC236}">
                <a16:creationId xmlns:a16="http://schemas.microsoft.com/office/drawing/2014/main" id="{1B233F35-4C9A-79F4-4A43-402CE50E38CF}"/>
              </a:ext>
            </a:extLst>
          </p:cNvPr>
          <p:cNvSpPr>
            <a:spLocks noGrp="1"/>
          </p:cNvSpPr>
          <p:nvPr>
            <p:ph type="title"/>
          </p:nvPr>
        </p:nvSpPr>
        <p:spPr>
          <a:xfrm>
            <a:off x="706654" y="713312"/>
            <a:ext cx="3200400" cy="5431376"/>
          </a:xfrm>
        </p:spPr>
        <p:txBody>
          <a:bodyPr>
            <a:normAutofit/>
          </a:bodyPr>
          <a:lstStyle/>
          <a:p>
            <a:pPr algn="ctr"/>
            <a:r>
              <a:rPr lang="en-US" sz="3600" i="0" dirty="0">
                <a:solidFill>
                  <a:srgbClr val="FFFFFF"/>
                </a:solidFill>
                <a:latin typeface="Times New Roman" panose="02020603050405020304" pitchFamily="18" charset="0"/>
                <a:cs typeface="Times New Roman" panose="02020603050405020304" pitchFamily="18" charset="0"/>
              </a:rPr>
              <a:t>Negative impact of public speaking fear on career statistics</a:t>
            </a:r>
            <a:br>
              <a:rPr lang="en-US" sz="3600" i="0" dirty="0">
                <a:solidFill>
                  <a:srgbClr val="FFFFFF"/>
                </a:solidFill>
                <a:latin typeface="Times New Roman" panose="02020603050405020304" pitchFamily="18" charset="0"/>
                <a:cs typeface="Times New Roman" panose="02020603050405020304" pitchFamily="18" charset="0"/>
              </a:rPr>
            </a:br>
            <a:endParaRPr lang="lt-LT" sz="3600" i="0" dirty="0">
              <a:solidFill>
                <a:srgbClr val="FFFFFF"/>
              </a:solidFill>
              <a:latin typeface="Times New Roman" panose="02020603050405020304" pitchFamily="18" charset="0"/>
              <a:cs typeface="Times New Roman" panose="02020603050405020304" pitchFamily="18" charset="0"/>
            </a:endParaRPr>
          </a:p>
        </p:txBody>
      </p:sp>
      <p:graphicFrame>
        <p:nvGraphicFramePr>
          <p:cNvPr id="6" name="Turinio vietos rezervavimo ženklas 5">
            <a:extLst>
              <a:ext uri="{FF2B5EF4-FFF2-40B4-BE49-F238E27FC236}">
                <a16:creationId xmlns:a16="http://schemas.microsoft.com/office/drawing/2014/main" id="{DAF0DFCD-5369-ED06-DF31-A69CF3FFA800}"/>
              </a:ext>
            </a:extLst>
          </p:cNvPr>
          <p:cNvGraphicFramePr>
            <a:graphicFrameLocks noGrp="1"/>
          </p:cNvGraphicFramePr>
          <p:nvPr>
            <p:ph idx="1"/>
            <p:extLst>
              <p:ext uri="{D42A27DB-BD31-4B8C-83A1-F6EECF244321}">
                <p14:modId xmlns:p14="http://schemas.microsoft.com/office/powerpoint/2010/main" val="2507307862"/>
              </p:ext>
            </p:extLst>
          </p:nvPr>
        </p:nvGraphicFramePr>
        <p:xfrm>
          <a:off x="5550568" y="713312"/>
          <a:ext cx="6271318" cy="58181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703642"/>
      </p:ext>
    </p:extLst>
  </p:cSld>
  <p:clrMapOvr>
    <a:masterClrMapping/>
  </p:clrMapOvr>
</p:sld>
</file>

<file path=ppt/theme/theme1.xml><?xml version="1.0" encoding="utf-8"?>
<a:theme xmlns:a="http://schemas.openxmlformats.org/drawingml/2006/main" name="BrushVTI">
  <a:themeElements>
    <a:clrScheme name="AnalogousFromRegularSeedLeftStep">
      <a:dk1>
        <a:srgbClr val="000000"/>
      </a:dk1>
      <a:lt1>
        <a:srgbClr val="FFFFFF"/>
      </a:lt1>
      <a:dk2>
        <a:srgbClr val="1E3136"/>
      </a:dk2>
      <a:lt2>
        <a:srgbClr val="E8E3E2"/>
      </a:lt2>
      <a:accent1>
        <a:srgbClr val="3AB0CC"/>
      </a:accent1>
      <a:accent2>
        <a:srgbClr val="27B494"/>
      </a:accent2>
      <a:accent3>
        <a:srgbClr val="34B864"/>
      </a:accent3>
      <a:accent4>
        <a:srgbClr val="30B828"/>
      </a:accent4>
      <a:accent5>
        <a:srgbClr val="6FB333"/>
      </a:accent5>
      <a:accent6>
        <a:srgbClr val="9CAA25"/>
      </a:accent6>
      <a:hlink>
        <a:srgbClr val="BF583F"/>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533</Words>
  <Application>Microsoft Office PowerPoint</Application>
  <PresentationFormat>Widescreen</PresentationFormat>
  <Paragraphs>34</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Elephant</vt:lpstr>
      <vt:lpstr>Times New Roman</vt:lpstr>
      <vt:lpstr>BrushVTI</vt:lpstr>
      <vt:lpstr>    Public Speaking                     Ugnė Macionytė IIId</vt:lpstr>
      <vt:lpstr>What is public speaking?</vt:lpstr>
      <vt:lpstr>The Importance of Public Speaking</vt:lpstr>
      <vt:lpstr>                Strategies for Becoming a Better Speaker:</vt:lpstr>
      <vt:lpstr>PowerPoint Presentation</vt:lpstr>
      <vt:lpstr>PowerPoint Presentation</vt:lpstr>
      <vt:lpstr>PowerPoint Presentation</vt:lpstr>
      <vt:lpstr>PowerPoint Presentation</vt:lpstr>
      <vt:lpstr>Negative impact of public speaking fear on career statistics </vt:lpstr>
      <vt:lpstr>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Speaking                     Ugnė Macionytė IIId</dc:title>
  <dc:creator>Ugnė Macionytė</dc:creator>
  <cp:lastModifiedBy>Gaiziunai vilties25</cp:lastModifiedBy>
  <cp:revision>3</cp:revision>
  <dcterms:created xsi:type="dcterms:W3CDTF">2022-05-26T16:17:55Z</dcterms:created>
  <dcterms:modified xsi:type="dcterms:W3CDTF">2022-06-01T09:23:20Z</dcterms:modified>
</cp:coreProperties>
</file>