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91" r:id="rId5"/>
    <p:sldId id="332" r:id="rId6"/>
    <p:sldId id="302" r:id="rId7"/>
    <p:sldId id="333" r:id="rId8"/>
    <p:sldId id="289" r:id="rId9"/>
    <p:sldId id="309" r:id="rId10"/>
    <p:sldId id="337" r:id="rId11"/>
    <p:sldId id="338" r:id="rId12"/>
    <p:sldId id="312" r:id="rId13"/>
    <p:sldId id="313" r:id="rId14"/>
    <p:sldId id="314" r:id="rId15"/>
    <p:sldId id="315" r:id="rId16"/>
    <p:sldId id="316" r:id="rId17"/>
    <p:sldId id="317" r:id="rId18"/>
    <p:sldId id="318" r:id="rId19"/>
    <p:sldId id="319" r:id="rId20"/>
    <p:sldId id="339" r:id="rId21"/>
    <p:sldId id="340" r:id="rId22"/>
    <p:sldId id="341" r:id="rId23"/>
    <p:sldId id="342" r:id="rId24"/>
    <p:sldId id="343" r:id="rId25"/>
    <p:sldId id="331" r:id="rId26"/>
    <p:sldId id="335" r:id="rId27"/>
    <p:sldId id="336" r:id="rId28"/>
    <p:sldId id="33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FFB8A49-6EFD-504E-B482-3E6F403692FA}">
          <p14:sldIdLst>
            <p14:sldId id="291"/>
            <p14:sldId id="332"/>
            <p14:sldId id="302"/>
            <p14:sldId id="333"/>
            <p14:sldId id="289"/>
            <p14:sldId id="309"/>
            <p14:sldId id="337"/>
            <p14:sldId id="338"/>
            <p14:sldId id="312"/>
            <p14:sldId id="313"/>
            <p14:sldId id="314"/>
            <p14:sldId id="315"/>
            <p14:sldId id="316"/>
            <p14:sldId id="317"/>
            <p14:sldId id="318"/>
            <p14:sldId id="319"/>
            <p14:sldId id="339"/>
            <p14:sldId id="340"/>
            <p14:sldId id="341"/>
            <p14:sldId id="342"/>
            <p14:sldId id="343"/>
            <p14:sldId id="331"/>
            <p14:sldId id="335"/>
            <p14:sldId id="336"/>
            <p14:sldId id="33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69806E-5F02-4C8A-9BBF-0CC5F28A8350}" v="1" dt="2021-10-11T10:05:13.0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13"/>
  </p:normalViewPr>
  <p:slideViewPr>
    <p:cSldViewPr snapToGrid="0" snapToObjects="1">
      <p:cViewPr varScale="1">
        <p:scale>
          <a:sx n="67" d="100"/>
          <a:sy n="67" d="100"/>
        </p:scale>
        <p:origin x="62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Maria Ghioc" userId="S::aghioc@moisil.ro::1b446465-a9d6-4d45-b356-b02c5a301a69" providerId="AD" clId="Web-{D269806E-5F02-4C8A-9BBF-0CC5F28A8350}"/>
    <pc:docChg chg="modSld">
      <pc:chgData name="Ana Maria Ghioc" userId="S::aghioc@moisil.ro::1b446465-a9d6-4d45-b356-b02c5a301a69" providerId="AD" clId="Web-{D269806E-5F02-4C8A-9BBF-0CC5F28A8350}" dt="2021-10-11T10:05:13.066" v="0" actId="1076"/>
      <pc:docMkLst>
        <pc:docMk/>
      </pc:docMkLst>
      <pc:sldChg chg="modSp">
        <pc:chgData name="Ana Maria Ghioc" userId="S::aghioc@moisil.ro::1b446465-a9d6-4d45-b356-b02c5a301a69" providerId="AD" clId="Web-{D269806E-5F02-4C8A-9BBF-0CC5F28A8350}" dt="2021-10-11T10:05:13.066" v="0" actId="1076"/>
        <pc:sldMkLst>
          <pc:docMk/>
          <pc:sldMk cId="2048627556" sldId="332"/>
        </pc:sldMkLst>
        <pc:spChg chg="mod">
          <ac:chgData name="Ana Maria Ghioc" userId="S::aghioc@moisil.ro::1b446465-a9d6-4d45-b356-b02c5a301a69" providerId="AD" clId="Web-{D269806E-5F02-4C8A-9BBF-0CC5F28A8350}" dt="2021-10-11T10:05:13.066" v="0" actId="1076"/>
          <ac:spMkLst>
            <pc:docMk/>
            <pc:sldMk cId="2048627556" sldId="332"/>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C9FF08-4871-AC43-9D6C-0B35E1798409}" type="datetimeFigureOut">
              <a:rPr lang="en-US" smtClean="0"/>
              <a:t>10/11/2021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328FEA-6C0D-3844-827D-2B929CD7844A}" type="slidenum">
              <a:rPr lang="en-US" smtClean="0"/>
              <a:t>‹#›</a:t>
            </a:fld>
            <a:endParaRPr lang="en-US"/>
          </a:p>
        </p:txBody>
      </p:sp>
    </p:spTree>
    <p:extLst>
      <p:ext uri="{BB962C8B-B14F-4D97-AF65-F5344CB8AC3E}">
        <p14:creationId xmlns:p14="http://schemas.microsoft.com/office/powerpoint/2010/main" val="1582032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DD328FEA-6C0D-3844-827D-2B929CD7844A}" type="slidenum">
              <a:rPr lang="en-US" smtClean="0"/>
              <a:t>1</a:t>
            </a:fld>
            <a:endParaRPr lang="en-US"/>
          </a:p>
        </p:txBody>
      </p:sp>
    </p:spTree>
    <p:extLst>
      <p:ext uri="{BB962C8B-B14F-4D97-AF65-F5344CB8AC3E}">
        <p14:creationId xmlns:p14="http://schemas.microsoft.com/office/powerpoint/2010/main" val="1729873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F75C133-1664-974E-A8F1-137B0DAA71EB}" type="datetime1">
              <a:rPr lang="fr-FR"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19137-EB87-0B41-9000-5042675FFF69}" type="slidenum">
              <a:rPr lang="en-US" smtClean="0"/>
              <a:t>‹#›</a:t>
            </a:fld>
            <a:endParaRPr lang="en-US"/>
          </a:p>
        </p:txBody>
      </p:sp>
    </p:spTree>
    <p:extLst>
      <p:ext uri="{BB962C8B-B14F-4D97-AF65-F5344CB8AC3E}">
        <p14:creationId xmlns:p14="http://schemas.microsoft.com/office/powerpoint/2010/main" val="1726811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64942-616B-8945-8D16-837EBD8A8F84}" type="datetime1">
              <a:rPr lang="fr-FR"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19137-EB87-0B41-9000-5042675FFF69}" type="slidenum">
              <a:rPr lang="en-US" smtClean="0"/>
              <a:t>‹#›</a:t>
            </a:fld>
            <a:endParaRPr lang="en-US"/>
          </a:p>
        </p:txBody>
      </p:sp>
    </p:spTree>
    <p:extLst>
      <p:ext uri="{BB962C8B-B14F-4D97-AF65-F5344CB8AC3E}">
        <p14:creationId xmlns:p14="http://schemas.microsoft.com/office/powerpoint/2010/main" val="165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6EEA01-5E63-F84C-9066-7D68BC89D865}" type="datetime1">
              <a:rPr lang="fr-FR"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19137-EB87-0B41-9000-5042675FFF69}" type="slidenum">
              <a:rPr lang="en-US" smtClean="0"/>
              <a:t>‹#›</a:t>
            </a:fld>
            <a:endParaRPr lang="en-US"/>
          </a:p>
        </p:txBody>
      </p:sp>
    </p:spTree>
    <p:extLst>
      <p:ext uri="{BB962C8B-B14F-4D97-AF65-F5344CB8AC3E}">
        <p14:creationId xmlns:p14="http://schemas.microsoft.com/office/powerpoint/2010/main" val="301595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4639A1-F6FE-8C41-A5B0-5EC827FC2EBC}" type="datetime1">
              <a:rPr lang="fr-FR"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19137-EB87-0B41-9000-5042675FFF69}" type="slidenum">
              <a:rPr lang="en-US" smtClean="0"/>
              <a:t>‹#›</a:t>
            </a:fld>
            <a:endParaRPr lang="en-US"/>
          </a:p>
        </p:txBody>
      </p:sp>
    </p:spTree>
    <p:extLst>
      <p:ext uri="{BB962C8B-B14F-4D97-AF65-F5344CB8AC3E}">
        <p14:creationId xmlns:p14="http://schemas.microsoft.com/office/powerpoint/2010/main" val="1421866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58CAC6-F5E8-F245-BA98-00A3AA4649AE}" type="datetime1">
              <a:rPr lang="fr-FR"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19137-EB87-0B41-9000-5042675FFF69}" type="slidenum">
              <a:rPr lang="en-US" smtClean="0"/>
              <a:t>‹#›</a:t>
            </a:fld>
            <a:endParaRPr lang="en-US"/>
          </a:p>
        </p:txBody>
      </p:sp>
    </p:spTree>
    <p:extLst>
      <p:ext uri="{BB962C8B-B14F-4D97-AF65-F5344CB8AC3E}">
        <p14:creationId xmlns:p14="http://schemas.microsoft.com/office/powerpoint/2010/main" val="111502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8B05D2-728C-C745-9089-91CEB000FCE9}" type="datetime1">
              <a:rPr lang="fr-FR"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19137-EB87-0B41-9000-5042675FFF69}" type="slidenum">
              <a:rPr lang="en-US" smtClean="0"/>
              <a:t>‹#›</a:t>
            </a:fld>
            <a:endParaRPr lang="en-US"/>
          </a:p>
        </p:txBody>
      </p:sp>
    </p:spTree>
    <p:extLst>
      <p:ext uri="{BB962C8B-B14F-4D97-AF65-F5344CB8AC3E}">
        <p14:creationId xmlns:p14="http://schemas.microsoft.com/office/powerpoint/2010/main" val="1411331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3E440E-6753-7C4C-8B84-7A267045352D}" type="datetime1">
              <a:rPr lang="fr-FR" smtClean="0"/>
              <a:t>11/10/2021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119137-EB87-0B41-9000-5042675FFF69}" type="slidenum">
              <a:rPr lang="en-US" smtClean="0"/>
              <a:t>‹#›</a:t>
            </a:fld>
            <a:endParaRPr lang="en-US"/>
          </a:p>
        </p:txBody>
      </p:sp>
    </p:spTree>
    <p:extLst>
      <p:ext uri="{BB962C8B-B14F-4D97-AF65-F5344CB8AC3E}">
        <p14:creationId xmlns:p14="http://schemas.microsoft.com/office/powerpoint/2010/main" val="129748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0B6C7A-3529-334E-B250-08F8A576099C}" type="datetime1">
              <a:rPr lang="fr-FR" smtClean="0"/>
              <a:t>11/10/2021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119137-EB87-0B41-9000-5042675FFF69}" type="slidenum">
              <a:rPr lang="en-US" smtClean="0"/>
              <a:t>‹#›</a:t>
            </a:fld>
            <a:endParaRPr lang="en-US"/>
          </a:p>
        </p:txBody>
      </p:sp>
    </p:spTree>
    <p:extLst>
      <p:ext uri="{BB962C8B-B14F-4D97-AF65-F5344CB8AC3E}">
        <p14:creationId xmlns:p14="http://schemas.microsoft.com/office/powerpoint/2010/main" val="1335578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69AC0-70B1-A442-978B-49C5AB161A9F}" type="datetime1">
              <a:rPr lang="fr-FR" smtClean="0"/>
              <a:t>11/10/2021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119137-EB87-0B41-9000-5042675FFF69}" type="slidenum">
              <a:rPr lang="en-US" smtClean="0"/>
              <a:t>‹#›</a:t>
            </a:fld>
            <a:endParaRPr lang="en-US"/>
          </a:p>
        </p:txBody>
      </p:sp>
    </p:spTree>
    <p:extLst>
      <p:ext uri="{BB962C8B-B14F-4D97-AF65-F5344CB8AC3E}">
        <p14:creationId xmlns:p14="http://schemas.microsoft.com/office/powerpoint/2010/main" val="1572283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E51AB7-67AE-9C4B-9ABB-6DFC45F0EF0D}" type="datetime1">
              <a:rPr lang="fr-FR"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19137-EB87-0B41-9000-5042675FFF69}" type="slidenum">
              <a:rPr lang="en-US" smtClean="0"/>
              <a:t>‹#›</a:t>
            </a:fld>
            <a:endParaRPr lang="en-US"/>
          </a:p>
        </p:txBody>
      </p:sp>
    </p:spTree>
    <p:extLst>
      <p:ext uri="{BB962C8B-B14F-4D97-AF65-F5344CB8AC3E}">
        <p14:creationId xmlns:p14="http://schemas.microsoft.com/office/powerpoint/2010/main" val="586188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8BFC61-49FD-A747-938A-A273CC6690A3}" type="datetime1">
              <a:rPr lang="fr-FR"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19137-EB87-0B41-9000-5042675FFF69}" type="slidenum">
              <a:rPr lang="en-US" smtClean="0"/>
              <a:t>‹#›</a:t>
            </a:fld>
            <a:endParaRPr lang="en-US"/>
          </a:p>
        </p:txBody>
      </p:sp>
    </p:spTree>
    <p:extLst>
      <p:ext uri="{BB962C8B-B14F-4D97-AF65-F5344CB8AC3E}">
        <p14:creationId xmlns:p14="http://schemas.microsoft.com/office/powerpoint/2010/main" val="1569319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65E2AD-EAC1-9144-8AE1-904C45ADF3DC}" type="datetime1">
              <a:rPr lang="fr-FR" smtClean="0"/>
              <a:t>11/10/2021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19137-EB87-0B41-9000-5042675FFF69}" type="slidenum">
              <a:rPr lang="en-US" smtClean="0"/>
              <a:t>‹#›</a:t>
            </a:fld>
            <a:endParaRPr lang="en-US"/>
          </a:p>
        </p:txBody>
      </p:sp>
    </p:spTree>
    <p:extLst>
      <p:ext uri="{BB962C8B-B14F-4D97-AF65-F5344CB8AC3E}">
        <p14:creationId xmlns:p14="http://schemas.microsoft.com/office/powerpoint/2010/main" val="992389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DMKJ0u116uw" TargetMode="External"/><Relationship Id="rId2" Type="http://schemas.openxmlformats.org/officeDocument/2006/relationships/hyperlink" Target="https://www.youtube.com/watch?v=xl9r_hOh9r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movilab.org/wiki/Cr%C3%A9er_un_reportage_audiovisuel" TargetMode="External"/><Relationship Id="rId2" Type="http://schemas.openxmlformats.org/officeDocument/2006/relationships/hyperlink" Target="http://digitalstorylab.com/wp-content/uploads/2020/06/video-reportage-tutorial-4.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21541011"/>
              </p:ext>
            </p:extLst>
          </p:nvPr>
        </p:nvGraphicFramePr>
        <p:xfrm>
          <a:off x="248194" y="770709"/>
          <a:ext cx="10926590" cy="8686800"/>
        </p:xfrm>
        <a:graphic>
          <a:graphicData uri="http://schemas.openxmlformats.org/drawingml/2006/table">
            <a:tbl>
              <a:tblPr/>
              <a:tblGrid>
                <a:gridCol w="3173547">
                  <a:extLst>
                    <a:ext uri="{9D8B030D-6E8A-4147-A177-3AD203B41FA5}">
                      <a16:colId xmlns:a16="http://schemas.microsoft.com/office/drawing/2014/main" val="20000"/>
                    </a:ext>
                  </a:extLst>
                </a:gridCol>
                <a:gridCol w="7753043">
                  <a:extLst>
                    <a:ext uri="{9D8B030D-6E8A-4147-A177-3AD203B41FA5}">
                      <a16:colId xmlns:a16="http://schemas.microsoft.com/office/drawing/2014/main" val="20001"/>
                    </a:ext>
                  </a:extLst>
                </a:gridCol>
              </a:tblGrid>
              <a:tr h="5714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0" b="1" noProof="0" dirty="0">
                        <a:solidFill>
                          <a:schemeClr val="tx1"/>
                        </a:solidFill>
                        <a:effectLst/>
                        <a:latin typeface="Garamond" panose="02020404030301010803" pitchFamily="18" charset="0"/>
                        <a:ea typeface="Gadugi" panose="020B0502040204020203" pitchFamily="34" charset="0"/>
                        <a:cs typeface="Times New Roman" panose="02020603050405020304" pitchFamily="18" charset="0"/>
                      </a:endParaRPr>
                    </a:p>
                    <a:p>
                      <a:endParaRPr lang="ro-RO" sz="4000" noProof="0" dirty="0">
                        <a:effectLst/>
                        <a:latin typeface="Garamond" panose="02020404030301010803" pitchFamily="18" charset="0"/>
                        <a:ea typeface="Gadugi" panose="020B0502040204020203" pitchFamily="34" charset="0"/>
                        <a:cs typeface="Times New Roman" panose="02020603050405020304" pitchFamily="18" charset="0"/>
                      </a:endParaRPr>
                    </a:p>
                  </a:txBody>
                  <a:tcPr marL="63500" marR="63500" marT="0" marB="0">
                    <a:lnL>
                      <a:noFill/>
                    </a:lnL>
                    <a:lnR>
                      <a:noFill/>
                    </a:lnR>
                    <a:lnT>
                      <a:noFill/>
                    </a:lnT>
                    <a:lnB>
                      <a:noFill/>
                    </a:lnB>
                  </a:tcPr>
                </a:tc>
                <a:tc>
                  <a:txBody>
                    <a:bodyPr/>
                    <a:lstStyle/>
                    <a:p>
                      <a:pPr algn="l"/>
                      <a:endParaRPr lang="en-US" sz="4400" b="0" noProof="0" dirty="0">
                        <a:solidFill>
                          <a:schemeClr val="tx1"/>
                        </a:solidFill>
                        <a:effectLst/>
                        <a:latin typeface="Garamond" panose="02020404030301010803" pitchFamily="18" charset="0"/>
                        <a:ea typeface="Gadugi" panose="020B0502040204020203" pitchFamily="34" charset="0"/>
                        <a:cs typeface="Times New Roman" panose="02020603050405020304" pitchFamily="18" charset="0"/>
                      </a:endParaRPr>
                    </a:p>
                    <a:p>
                      <a:pPr algn="l"/>
                      <a:endParaRPr lang="en-US" sz="4400" b="0" noProof="0" dirty="0">
                        <a:solidFill>
                          <a:schemeClr val="tx1"/>
                        </a:solidFill>
                        <a:effectLst/>
                        <a:latin typeface="Garamond" panose="02020404030301010803" pitchFamily="18" charset="0"/>
                        <a:ea typeface="Gadugi" panose="020B0502040204020203" pitchFamily="34" charset="0"/>
                        <a:cs typeface="Times New Roman" panose="02020603050405020304" pitchFamily="18" charset="0"/>
                      </a:endParaRPr>
                    </a:p>
                    <a:p>
                      <a:pPr algn="l"/>
                      <a:endParaRPr lang="en-US" sz="4400" b="0" noProof="0" dirty="0">
                        <a:solidFill>
                          <a:schemeClr val="tx1"/>
                        </a:solidFill>
                        <a:effectLst/>
                        <a:latin typeface="Garamond" panose="02020404030301010803" pitchFamily="18" charset="0"/>
                        <a:ea typeface="Gadugi" panose="020B0502040204020203" pitchFamily="34" charset="0"/>
                        <a:cs typeface="Times New Roman" panose="02020603050405020304" pitchFamily="18" charset="0"/>
                      </a:endParaRPr>
                    </a:p>
                    <a:p>
                      <a:pPr algn="l"/>
                      <a:r>
                        <a:rPr lang="en-US" sz="4400" b="1" i="1" noProof="0" dirty="0">
                          <a:solidFill>
                            <a:schemeClr val="tx1"/>
                          </a:solidFill>
                          <a:effectLst/>
                          <a:latin typeface="Garamond" panose="02020404030301010803" pitchFamily="18" charset="0"/>
                          <a:ea typeface="Gadugi" panose="020B0502040204020203" pitchFamily="34" charset="0"/>
                          <a:cs typeface="Times New Roman" panose="02020603050405020304" pitchFamily="18" charset="0"/>
                        </a:rPr>
                        <a:t>How to make a</a:t>
                      </a:r>
                      <a:r>
                        <a:rPr lang="en-US" sz="4400" b="1" i="1" baseline="0" noProof="0" dirty="0">
                          <a:solidFill>
                            <a:schemeClr val="tx1"/>
                          </a:solidFill>
                          <a:effectLst/>
                          <a:latin typeface="Garamond" panose="02020404030301010803" pitchFamily="18" charset="0"/>
                          <a:ea typeface="Gadugi" panose="020B0502040204020203" pitchFamily="34" charset="0"/>
                          <a:cs typeface="Times New Roman" panose="02020603050405020304" pitchFamily="18" charset="0"/>
                        </a:rPr>
                        <a:t> Reportage</a:t>
                      </a:r>
                      <a:r>
                        <a:rPr lang="ro-RO" sz="4400" b="1" i="1" noProof="0" dirty="0">
                          <a:solidFill>
                            <a:schemeClr val="tx1"/>
                          </a:solidFill>
                          <a:effectLst/>
                          <a:latin typeface="Garamond" panose="02020404030301010803" pitchFamily="18" charset="0"/>
                          <a:ea typeface="Gadugi" panose="020B0502040204020203" pitchFamily="34" charset="0"/>
                          <a:cs typeface="Times New Roman" panose="02020603050405020304" pitchFamily="18" charset="0"/>
                        </a:rPr>
                        <a:t> </a:t>
                      </a:r>
                      <a:endParaRPr lang="en-US" sz="4400" b="1" i="1" noProof="0" dirty="0">
                        <a:solidFill>
                          <a:schemeClr val="tx1"/>
                        </a:solidFill>
                        <a:effectLst/>
                        <a:latin typeface="Garamond" panose="02020404030301010803" pitchFamily="18" charset="0"/>
                        <a:ea typeface="Gadugi" panose="020B0502040204020203" pitchFamily="34" charset="0"/>
                        <a:cs typeface="Times New Roman" panose="02020603050405020304" pitchFamily="18" charset="0"/>
                      </a:endParaRPr>
                    </a:p>
                    <a:p>
                      <a:pPr algn="r"/>
                      <a:endParaRPr lang="en-US" sz="4400" b="0" noProof="0" dirty="0">
                        <a:solidFill>
                          <a:schemeClr val="tx1"/>
                        </a:solidFill>
                        <a:effectLst/>
                        <a:latin typeface="Garamond" panose="02020404030301010803" pitchFamily="18" charset="0"/>
                        <a:ea typeface="Gadugi" panose="020B0502040204020203" pitchFamily="34" charset="0"/>
                        <a:cs typeface="Times New Roman" panose="02020603050405020304" pitchFamily="18" charset="0"/>
                      </a:endParaRPr>
                    </a:p>
                    <a:p>
                      <a:pPr algn="r"/>
                      <a:endParaRPr lang="en-US" sz="4400" b="0" noProof="0" dirty="0">
                        <a:solidFill>
                          <a:schemeClr val="tx1"/>
                        </a:solidFill>
                        <a:effectLst/>
                        <a:latin typeface="Garamond" panose="02020404030301010803" pitchFamily="18" charset="0"/>
                        <a:ea typeface="Gadugi" panose="020B0502040204020203" pitchFamily="34" charset="0"/>
                        <a:cs typeface="Times New Roman" panose="02020603050405020304" pitchFamily="18" charset="0"/>
                      </a:endParaRPr>
                    </a:p>
                    <a:p>
                      <a:pPr algn="r"/>
                      <a:r>
                        <a:rPr lang="en-US" sz="4400" b="0" noProof="0" dirty="0">
                          <a:solidFill>
                            <a:schemeClr val="tx1"/>
                          </a:solidFill>
                          <a:effectLst/>
                          <a:latin typeface="Garamond" panose="02020404030301010803" pitchFamily="18" charset="0"/>
                          <a:ea typeface="Gadugi" panose="020B0502040204020203" pitchFamily="34" charset="0"/>
                          <a:cs typeface="Times New Roman" panose="02020603050405020304" pitchFamily="18" charset="0"/>
                        </a:rPr>
                        <a:t>Teacher: Aura </a:t>
                      </a:r>
                      <a:r>
                        <a:rPr lang="en-US" sz="4400" b="0" noProof="0" dirty="0" err="1">
                          <a:solidFill>
                            <a:schemeClr val="tx1"/>
                          </a:solidFill>
                          <a:effectLst/>
                          <a:latin typeface="Garamond" panose="02020404030301010803" pitchFamily="18" charset="0"/>
                          <a:ea typeface="Gadugi" panose="020B0502040204020203" pitchFamily="34" charset="0"/>
                          <a:cs typeface="Times New Roman" panose="02020603050405020304" pitchFamily="18" charset="0"/>
                        </a:rPr>
                        <a:t>Andrici</a:t>
                      </a:r>
                      <a:endParaRPr lang="ro-RO" sz="4400" b="0" noProof="0" dirty="0">
                        <a:solidFill>
                          <a:schemeClr val="tx1"/>
                        </a:solidFill>
                        <a:effectLst/>
                        <a:latin typeface="Garamond" panose="02020404030301010803" pitchFamily="18" charset="0"/>
                        <a:ea typeface="Gadugi" panose="020B0502040204020203" pitchFamily="34" charset="0"/>
                        <a:cs typeface="Times New Roman" panose="02020603050405020304" pitchFamily="18" charset="0"/>
                      </a:endParaRPr>
                    </a:p>
                    <a:p>
                      <a:pPr algn="r"/>
                      <a:r>
                        <a:rPr lang="en-US" sz="2000" b="0" noProof="0" dirty="0">
                          <a:solidFill>
                            <a:srgbClr val="C00000"/>
                          </a:solidFill>
                          <a:effectLst/>
                          <a:latin typeface="Garamond" panose="02020404030301010803" pitchFamily="18" charset="0"/>
                          <a:ea typeface="Gadugi" panose="020B0502040204020203" pitchFamily="34" charset="0"/>
                          <a:cs typeface="Times New Roman" panose="02020603050405020304" pitchFamily="18" charset="0"/>
                        </a:rPr>
                        <a:t>The</a:t>
                      </a:r>
                      <a:r>
                        <a:rPr lang="en-US" sz="2000" b="0" baseline="0" noProof="0" dirty="0">
                          <a:solidFill>
                            <a:srgbClr val="C00000"/>
                          </a:solidFill>
                          <a:effectLst/>
                          <a:latin typeface="Garamond" panose="02020404030301010803" pitchFamily="18" charset="0"/>
                          <a:ea typeface="Gadugi" panose="020B0502040204020203" pitchFamily="34" charset="0"/>
                          <a:cs typeface="Times New Roman" panose="02020603050405020304" pitchFamily="18" charset="0"/>
                        </a:rPr>
                        <a:t> 11</a:t>
                      </a:r>
                      <a:r>
                        <a:rPr lang="en-US" sz="2000" b="0" baseline="30000" noProof="0" dirty="0">
                          <a:solidFill>
                            <a:srgbClr val="C00000"/>
                          </a:solidFill>
                          <a:effectLst/>
                          <a:latin typeface="Garamond" panose="02020404030301010803" pitchFamily="18" charset="0"/>
                          <a:ea typeface="Gadugi" panose="020B0502040204020203" pitchFamily="34" charset="0"/>
                          <a:cs typeface="Times New Roman" panose="02020603050405020304" pitchFamily="18" charset="0"/>
                        </a:rPr>
                        <a:t>th</a:t>
                      </a:r>
                      <a:r>
                        <a:rPr lang="en-US" sz="2000" b="0" baseline="0" noProof="0" dirty="0">
                          <a:solidFill>
                            <a:srgbClr val="C00000"/>
                          </a:solidFill>
                          <a:effectLst/>
                          <a:latin typeface="Garamond" panose="02020404030301010803" pitchFamily="18" charset="0"/>
                          <a:ea typeface="Gadugi" panose="020B0502040204020203" pitchFamily="34" charset="0"/>
                          <a:cs typeface="Times New Roman" panose="02020603050405020304" pitchFamily="18" charset="0"/>
                        </a:rPr>
                        <a:t> of October 2021</a:t>
                      </a:r>
                      <a:r>
                        <a:rPr lang="ro-RO" sz="6600" b="0" noProof="0" dirty="0">
                          <a:solidFill>
                            <a:srgbClr val="C00000"/>
                          </a:solidFill>
                          <a:effectLst/>
                          <a:latin typeface="Garamond" panose="02020404030301010803" pitchFamily="18" charset="0"/>
                          <a:ea typeface="Gadugi" panose="020B0502040204020203" pitchFamily="34" charset="0"/>
                          <a:cs typeface="Times New Roman" panose="02020603050405020304" pitchFamily="18" charset="0"/>
                        </a:rPr>
                        <a:t> </a:t>
                      </a:r>
                    </a:p>
                    <a:p>
                      <a:endParaRPr lang="ro-RO" sz="4000" noProof="0" dirty="0">
                        <a:effectLst/>
                        <a:latin typeface="Garamond" panose="02020404030301010803" pitchFamily="18" charset="0"/>
                        <a:ea typeface="Gadugi" panose="020B0502040204020203" pitchFamily="34" charset="0"/>
                        <a:cs typeface="Times New Roman" panose="02020603050405020304" pitchFamily="18" charset="0"/>
                      </a:endParaRPr>
                    </a:p>
                    <a:p>
                      <a:endParaRPr lang="ro-RO" sz="4000" noProof="0" dirty="0">
                        <a:effectLst/>
                        <a:latin typeface="Garamond" panose="02020404030301010803" pitchFamily="18" charset="0"/>
                        <a:ea typeface="Gadugi" panose="020B0502040204020203" pitchFamily="34" charset="0"/>
                        <a:cs typeface="Times New Roman" panose="02020603050405020304" pitchFamily="18" charset="0"/>
                      </a:endParaRPr>
                    </a:p>
                    <a:p>
                      <a:endParaRPr lang="ro-RO" sz="4000" noProof="0" dirty="0">
                        <a:effectLst/>
                        <a:latin typeface="Garamond" panose="02020404030301010803" pitchFamily="18" charset="0"/>
                        <a:ea typeface="Gadugi" panose="020B0502040204020203" pitchFamily="34" charset="0"/>
                        <a:cs typeface="Times New Roman" panose="02020603050405020304" pitchFamily="18" charset="0"/>
                      </a:endParaRPr>
                    </a:p>
                    <a:p>
                      <a:endParaRPr lang="ro-RO" sz="4000" noProof="0" dirty="0">
                        <a:effectLst/>
                        <a:latin typeface="Garamond" panose="02020404030301010803" pitchFamily="18" charset="0"/>
                        <a:ea typeface="Gadugi" panose="020B0502040204020203" pitchFamily="34" charset="0"/>
                        <a:cs typeface="Times New Roman" panose="02020603050405020304" pitchFamily="18" charset="0"/>
                      </a:endParaRPr>
                    </a:p>
                    <a:p>
                      <a:pPr algn="r"/>
                      <a:r>
                        <a:rPr lang="ro-RO" sz="3600" noProof="0" dirty="0">
                          <a:effectLst/>
                          <a:latin typeface="Garamond" panose="02020404030301010803" pitchFamily="18" charset="0"/>
                          <a:ea typeface="Gadugi" panose="020B0502040204020203" pitchFamily="34" charset="0"/>
                          <a:cs typeface="Times New Roman" panose="02020603050405020304" pitchFamily="18" charset="0"/>
                        </a:rPr>
                        <a:t> </a:t>
                      </a:r>
                    </a:p>
                  </a:txBody>
                  <a:tcPr marL="63500" marR="6350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2" name="Slide Number Placeholder 1"/>
          <p:cNvSpPr>
            <a:spLocks noGrp="1"/>
          </p:cNvSpPr>
          <p:nvPr>
            <p:ph type="sldNum" sz="quarter" idx="12"/>
          </p:nvPr>
        </p:nvSpPr>
        <p:spPr/>
        <p:txBody>
          <a:bodyPr/>
          <a:lstStyle/>
          <a:p>
            <a:fld id="{08119137-EB87-0B41-9000-5042675FFF69}" type="slidenum">
              <a:rPr lang="en-US" smtClean="0"/>
              <a:t>1</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233" y="633548"/>
            <a:ext cx="1735530" cy="1735530"/>
          </a:xfrm>
          <a:prstGeom prst="rect">
            <a:avLst/>
          </a:prstGeom>
        </p:spPr>
      </p:pic>
    </p:spTree>
    <p:extLst>
      <p:ext uri="{BB962C8B-B14F-4D97-AF65-F5344CB8AC3E}">
        <p14:creationId xmlns:p14="http://schemas.microsoft.com/office/powerpoint/2010/main" val="108464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218" name="Picture 2" descr="Plan moyen.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4142" y="1728174"/>
            <a:ext cx="6064660" cy="3401652"/>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Rectangle 3"/>
          <p:cNvSpPr>
            <a:spLocks noGrp="1" noChangeArrowheads="1"/>
          </p:cNvSpPr>
          <p:nvPr>
            <p:ph idx="1"/>
          </p:nvPr>
        </p:nvSpPr>
        <p:spPr bwMode="auto">
          <a:xfrm>
            <a:off x="8045753" y="848139"/>
            <a:ext cx="3667036" cy="5369782"/>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17457" rIns="0" bIns="-17457"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None/>
              <a:tabLst/>
            </a:pPr>
            <a:r>
              <a:rPr kumimoji="0" lang="en-US" altLang="fr-FR" sz="2500" b="0" i="0" u="none" strike="noStrike" cap="none" normalizeH="0" baseline="0" dirty="0">
                <a:ln>
                  <a:noFill/>
                </a:ln>
                <a:effectLst/>
              </a:rPr>
              <a:t>MEDIUM SHOT frames one or more full-length characters. </a:t>
            </a:r>
          </a:p>
          <a:p>
            <a:pPr marL="0" marR="0" lvl="0" indent="0" defTabSz="914400" rtl="0" eaLnBrk="0" fontAlgn="base" latinLnBrk="0" hangingPunct="0">
              <a:spcBef>
                <a:spcPct val="0"/>
              </a:spcBef>
              <a:spcAft>
                <a:spcPts val="600"/>
              </a:spcAft>
              <a:buClrTx/>
              <a:buSzTx/>
              <a:buFontTx/>
              <a:buNone/>
              <a:tabLst/>
            </a:pPr>
            <a:r>
              <a:rPr kumimoji="0" lang="en-US" altLang="fr-FR" sz="2500" b="0" i="0" u="none" strike="noStrike" cap="none" normalizeH="0" baseline="0" dirty="0">
                <a:ln>
                  <a:noFill/>
                </a:ln>
                <a:effectLst/>
              </a:rPr>
              <a:t>It focuses the viewer's attention on the character(s) possibly in a space that locates them</a:t>
            </a:r>
            <a:r>
              <a:rPr kumimoji="0" lang="fr-FR" altLang="fr-FR" sz="2500" b="0" i="0" u="none" strike="noStrike" cap="none" normalizeH="0" baseline="0" dirty="0">
                <a:ln>
                  <a:noFill/>
                </a:ln>
                <a:effectLst/>
              </a:rPr>
              <a:t>. </a:t>
            </a:r>
          </a:p>
        </p:txBody>
      </p:sp>
      <p:sp>
        <p:nvSpPr>
          <p:cNvPr id="4" name="Slide Number Placeholder 3"/>
          <p:cNvSpPr>
            <a:spLocks noGrp="1"/>
          </p:cNvSpPr>
          <p:nvPr>
            <p:ph type="sldNum" sz="quarter" idx="12"/>
          </p:nvPr>
        </p:nvSpPr>
        <p:spPr>
          <a:xfrm>
            <a:off x="10853928" y="6356350"/>
            <a:ext cx="704088" cy="365125"/>
          </a:xfrm>
        </p:spPr>
        <p:txBody>
          <a:bodyPr>
            <a:normAutofit/>
          </a:bodyPr>
          <a:lstStyle/>
          <a:p>
            <a:pPr algn="l">
              <a:spcAft>
                <a:spcPts val="600"/>
              </a:spcAft>
            </a:pPr>
            <a:fld id="{08119137-EB87-0B41-9000-5042675FFF69}" type="slidenum">
              <a:rPr lang="en-US">
                <a:solidFill>
                  <a:prstClr val="black">
                    <a:tint val="75000"/>
                  </a:prstClr>
                </a:solidFill>
              </a:rPr>
              <a:pPr algn="l">
                <a:spcAft>
                  <a:spcPts val="600"/>
                </a:spcAft>
              </a:pPr>
              <a:t>10</a:t>
            </a:fld>
            <a:endParaRPr lang="en-US">
              <a:solidFill>
                <a:prstClr val="black">
                  <a:tint val="75000"/>
                </a:prstClr>
              </a:solidFill>
            </a:endParaRPr>
          </a:p>
        </p:txBody>
      </p:sp>
    </p:spTree>
    <p:extLst>
      <p:ext uri="{BB962C8B-B14F-4D97-AF65-F5344CB8AC3E}">
        <p14:creationId xmlns:p14="http://schemas.microsoft.com/office/powerpoint/2010/main" val="83871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25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a:spLocks noGrp="1" noChangeArrowheads="1"/>
          </p:cNvSpPr>
          <p:nvPr>
            <p:ph type="title"/>
          </p:nvPr>
        </p:nvSpPr>
        <p:spPr bwMode="auto">
          <a:xfrm>
            <a:off x="9093496" y="618681"/>
            <a:ext cx="2613872" cy="5132189"/>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9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eaLnBrk="1" fontAlgn="base" hangingPunct="1">
              <a:spcAft>
                <a:spcPct val="0"/>
              </a:spcAft>
              <a:buClrTx/>
              <a:buSzTx/>
              <a:tabLst/>
            </a:pPr>
            <a:br>
              <a:rPr kumimoji="0" lang="en-US" altLang="fr-FR" sz="2500" b="0" i="0" u="none" strike="noStrike" cap="none" normalizeH="0" baseline="0" dirty="0">
                <a:ln>
                  <a:noFill/>
                </a:ln>
                <a:solidFill>
                  <a:srgbClr val="FFFFFF"/>
                </a:solidFill>
                <a:effectLst/>
                <a:latin typeface="+mj-lt"/>
              </a:rPr>
            </a:br>
            <a:br>
              <a:rPr kumimoji="0" lang="en-US" altLang="fr-FR" sz="2500" b="0" i="0" u="none" strike="noStrike" cap="none" normalizeH="0" baseline="0" dirty="0">
                <a:ln>
                  <a:noFill/>
                </a:ln>
                <a:solidFill>
                  <a:srgbClr val="FFFFFF"/>
                </a:solidFill>
                <a:effectLst/>
                <a:latin typeface="+mj-lt"/>
              </a:rPr>
            </a:br>
            <a:r>
              <a:rPr kumimoji="0" lang="en-US" altLang="fr-FR" sz="2500" b="0" i="0" u="none" strike="noStrike" cap="none" normalizeH="0" baseline="0" dirty="0">
                <a:ln>
                  <a:noFill/>
                </a:ln>
                <a:solidFill>
                  <a:srgbClr val="FFFFFF"/>
                </a:solidFill>
                <a:effectLst/>
                <a:latin typeface="+mj-lt"/>
              </a:rPr>
              <a:t>AMERICAN SHOT frames the characters mid-thigh.</a:t>
            </a:r>
            <a:br>
              <a:rPr kumimoji="0" lang="en-US" altLang="fr-FR" sz="2500" b="0" i="0" u="none" strike="noStrike" cap="none" normalizeH="0" baseline="0" dirty="0">
                <a:ln>
                  <a:noFill/>
                </a:ln>
                <a:solidFill>
                  <a:srgbClr val="FFFFFF"/>
                </a:solidFill>
                <a:effectLst/>
                <a:latin typeface="+mj-lt"/>
              </a:rPr>
            </a:br>
            <a:br>
              <a:rPr kumimoji="0" lang="en-US" altLang="fr-FR" sz="2500" b="0" i="0" u="none" strike="noStrike" cap="none" normalizeH="0" baseline="0" dirty="0">
                <a:ln>
                  <a:noFill/>
                </a:ln>
                <a:solidFill>
                  <a:srgbClr val="FFFFFF"/>
                </a:solidFill>
                <a:effectLst/>
                <a:latin typeface="+mj-lt"/>
              </a:rPr>
            </a:br>
            <a:r>
              <a:rPr kumimoji="0" lang="en-US" altLang="fr-FR" sz="2500" b="0" i="0" u="none" strike="noStrike" cap="none" normalizeH="0" baseline="0" dirty="0">
                <a:ln>
                  <a:noFill/>
                </a:ln>
                <a:solidFill>
                  <a:srgbClr val="FFFFFF"/>
                </a:solidFill>
                <a:effectLst/>
                <a:latin typeface="+mj-lt"/>
              </a:rPr>
              <a:t> It brings the viewer even closer to the characters. </a:t>
            </a:r>
            <a:br>
              <a:rPr kumimoji="0" lang="en-US" altLang="fr-FR" sz="2500" b="0" i="0" u="none" strike="noStrike" cap="none" normalizeH="0" baseline="0" dirty="0">
                <a:ln>
                  <a:noFill/>
                </a:ln>
                <a:solidFill>
                  <a:srgbClr val="FFFFFF"/>
                </a:solidFill>
                <a:effectLst/>
                <a:latin typeface="+mj-lt"/>
              </a:rPr>
            </a:br>
            <a:br>
              <a:rPr kumimoji="0" lang="en-US" altLang="fr-FR" sz="2500" b="0" i="0" u="none" strike="noStrike" cap="none" normalizeH="0" baseline="0" dirty="0">
                <a:ln>
                  <a:noFill/>
                </a:ln>
                <a:solidFill>
                  <a:srgbClr val="FFFFFF"/>
                </a:solidFill>
                <a:effectLst/>
                <a:latin typeface="+mj-lt"/>
              </a:rPr>
            </a:br>
            <a:r>
              <a:rPr kumimoji="0" lang="en-US" altLang="fr-FR" sz="2500" b="0" i="0" u="none" strike="noStrike" cap="none" normalizeH="0" baseline="0" dirty="0">
                <a:ln>
                  <a:noFill/>
                </a:ln>
                <a:solidFill>
                  <a:srgbClr val="FFFFFF"/>
                </a:solidFill>
                <a:effectLst/>
                <a:latin typeface="+mj-lt"/>
              </a:rPr>
              <a:t>The American plan was so named because it is the typical plan of American films of the years 1930-1940.</a:t>
            </a:r>
          </a:p>
          <a:p>
            <a:pPr marL="0" marR="0" lvl="0" indent="0" eaLnBrk="1" fontAlgn="base" hangingPunct="1">
              <a:spcAft>
                <a:spcPct val="0"/>
              </a:spcAft>
              <a:buClrTx/>
              <a:buSzTx/>
              <a:tabLst/>
            </a:pPr>
            <a:br>
              <a:rPr kumimoji="0" lang="en-US" altLang="fr-FR" sz="2000" b="0" i="0" u="none" strike="noStrike" cap="none" normalizeH="0" baseline="0" dirty="0">
                <a:ln>
                  <a:noFill/>
                </a:ln>
                <a:solidFill>
                  <a:srgbClr val="FFFFFF"/>
                </a:solidFill>
                <a:effectLst/>
                <a:latin typeface="+mj-lt"/>
              </a:rPr>
            </a:br>
            <a:endParaRPr kumimoji="0" lang="en-US" altLang="fr-FR" sz="2000" b="0" i="0" u="none" strike="noStrike" cap="none" normalizeH="0" baseline="0" dirty="0">
              <a:ln>
                <a:noFill/>
              </a:ln>
              <a:solidFill>
                <a:srgbClr val="FFFFFF"/>
              </a:solidFill>
              <a:effectLst/>
              <a:latin typeface="+mj-lt"/>
            </a:endParaRPr>
          </a:p>
        </p:txBody>
      </p:sp>
      <p:sp>
        <p:nvSpPr>
          <p:cNvPr id="7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Plan americain.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823" r="5360"/>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fld id="{08119137-EB87-0B41-9000-5042675FFF69}" type="slidenum">
              <a:rPr lang="en-US">
                <a:solidFill>
                  <a:srgbClr val="FFFFFF"/>
                </a:solidFill>
              </a:rPr>
              <a:pPr defTabSz="457200">
                <a:spcAft>
                  <a:spcPts val="600"/>
                </a:spcAft>
              </a:pPr>
              <a:t>11</a:t>
            </a:fld>
            <a:endParaRPr lang="en-US">
              <a:solidFill>
                <a:srgbClr val="FFFFFF"/>
              </a:solidFill>
            </a:endParaRPr>
          </a:p>
        </p:txBody>
      </p:sp>
    </p:spTree>
    <p:extLst>
      <p:ext uri="{BB962C8B-B14F-4D97-AF65-F5344CB8AC3E}">
        <p14:creationId xmlns:p14="http://schemas.microsoft.com/office/powerpoint/2010/main" val="2634854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4588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a:spLocks noGrp="1" noChangeArrowheads="1"/>
          </p:cNvSpPr>
          <p:nvPr>
            <p:ph type="title"/>
          </p:nvPr>
        </p:nvSpPr>
        <p:spPr bwMode="auto">
          <a:xfrm>
            <a:off x="7763256" y="576072"/>
            <a:ext cx="3834384" cy="3714573"/>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spcAft>
                <a:spcPct val="0"/>
              </a:spcAft>
              <a:buClrTx/>
              <a:buSzTx/>
              <a:tabLst/>
            </a:pPr>
            <a:r>
              <a:rPr kumimoji="0" lang="en-US" altLang="fr-FR" sz="2400" b="0" i="0" u="none" strike="noStrike" cap="none" normalizeH="0" baseline="0" dirty="0">
                <a:ln>
                  <a:noFill/>
                </a:ln>
                <a:effectLst/>
              </a:rPr>
              <a:t>SIZE CLOSING SHOT frames the characters at the waist. </a:t>
            </a:r>
            <a:br>
              <a:rPr kumimoji="0" lang="en-US" altLang="fr-FR" sz="2400" b="0" i="0" u="none" strike="noStrike" cap="none" normalizeH="0" baseline="0" dirty="0">
                <a:ln>
                  <a:noFill/>
                </a:ln>
                <a:effectLst/>
              </a:rPr>
            </a:br>
            <a:br>
              <a:rPr kumimoji="0" lang="en-US" altLang="fr-FR" sz="2400" b="0" i="0" u="none" strike="noStrike" cap="none" normalizeH="0" baseline="0" dirty="0">
                <a:ln>
                  <a:noFill/>
                </a:ln>
                <a:effectLst/>
              </a:rPr>
            </a:br>
            <a:r>
              <a:rPr kumimoji="0" lang="en-US" altLang="fr-FR" sz="2400" b="0" i="0" u="none" strike="noStrike" cap="none" normalizeH="0" baseline="0" dirty="0">
                <a:ln>
                  <a:noFill/>
                </a:ln>
                <a:effectLst/>
              </a:rPr>
              <a:t>It accentuates the intimacy; it  allows viewers to read the psychological reactions. </a:t>
            </a:r>
            <a:br>
              <a:rPr kumimoji="0" lang="en-US" altLang="fr-FR" sz="2400" b="0" i="0" u="none" strike="noStrike" cap="none" normalizeH="0" baseline="0" dirty="0">
                <a:ln>
                  <a:noFill/>
                </a:ln>
                <a:effectLst/>
              </a:rPr>
            </a:br>
            <a:br>
              <a:rPr kumimoji="0" lang="en-US" altLang="fr-FR" sz="2400" b="0" i="0" u="none" strike="noStrike" cap="none" normalizeH="0" baseline="0" dirty="0">
                <a:ln>
                  <a:noFill/>
                </a:ln>
                <a:effectLst/>
              </a:rPr>
            </a:br>
            <a:r>
              <a:rPr kumimoji="0" lang="en-US" altLang="fr-FR" sz="2400" b="0" i="0" u="none" strike="noStrike" cap="none" normalizeH="0" baseline="0" dirty="0">
                <a:ln>
                  <a:noFill/>
                </a:ln>
                <a:effectLst/>
              </a:rPr>
              <a:t>The duration of this plan</a:t>
            </a:r>
            <a:br>
              <a:rPr kumimoji="0" lang="en-US" altLang="fr-FR" sz="2400" b="0" i="0" u="none" strike="noStrike" cap="none" normalizeH="0" baseline="0" dirty="0">
                <a:ln>
                  <a:noFill/>
                </a:ln>
                <a:effectLst/>
              </a:rPr>
            </a:br>
            <a:r>
              <a:rPr kumimoji="0" lang="en-US" altLang="fr-FR" sz="2400" b="0" i="0" u="none" strike="noStrike" cap="none" normalizeH="0" baseline="0" dirty="0">
                <a:ln>
                  <a:noFill/>
                </a:ln>
                <a:effectLst/>
              </a:rPr>
              <a:t>depends on the dialogue and the action in progress</a:t>
            </a:r>
            <a:r>
              <a:rPr kumimoji="0" lang="en-US" altLang="fr-FR" sz="1900" b="0" i="0" u="none" strike="noStrike" cap="none" normalizeH="0" baseline="0" dirty="0">
                <a:ln>
                  <a:noFill/>
                </a:ln>
                <a:effectLst/>
              </a:rPr>
              <a:t>. </a:t>
            </a:r>
          </a:p>
        </p:txBody>
      </p:sp>
      <p:grpSp>
        <p:nvGrpSpPr>
          <p:cNvPr id="84" name="Group 83">
            <a:extLst>
              <a:ext uri="{FF2B5EF4-FFF2-40B4-BE49-F238E27FC236}">
                <a16:creationId xmlns:a16="http://schemas.microsoft.com/office/drawing/2014/main" id="{FCDE997A-E6D1-4881-88E5-269E5AC3DD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63256" y="73152"/>
            <a:ext cx="1178966" cy="232963"/>
            <a:chOff x="7763256" y="73152"/>
            <a:chExt cx="1178966" cy="232963"/>
          </a:xfrm>
        </p:grpSpPr>
        <p:sp>
          <p:nvSpPr>
            <p:cNvPr id="85" name="Rectangle 64">
              <a:extLst>
                <a:ext uri="{FF2B5EF4-FFF2-40B4-BE49-F238E27FC236}">
                  <a16:creationId xmlns:a16="http://schemas.microsoft.com/office/drawing/2014/main" id="{C5A17791-3735-41AA-BC18-9EE281D2B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6">
              <a:extLst>
                <a:ext uri="{FF2B5EF4-FFF2-40B4-BE49-F238E27FC236}">
                  <a16:creationId xmlns:a16="http://schemas.microsoft.com/office/drawing/2014/main" id="{F95E12FB-5FC2-40B9-A965-8D7525357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4">
              <a:extLst>
                <a:ext uri="{FF2B5EF4-FFF2-40B4-BE49-F238E27FC236}">
                  <a16:creationId xmlns:a16="http://schemas.microsoft.com/office/drawing/2014/main" id="{E8C32A1A-9FA0-41F6-9AFF-8ECB7FAEDF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6">
              <a:extLst>
                <a:ext uri="{FF2B5EF4-FFF2-40B4-BE49-F238E27FC236}">
                  <a16:creationId xmlns:a16="http://schemas.microsoft.com/office/drawing/2014/main" id="{7CF33DCF-317C-4DA0-AB10-D7FFD765B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4">
              <a:extLst>
                <a:ext uri="{FF2B5EF4-FFF2-40B4-BE49-F238E27FC236}">
                  <a16:creationId xmlns:a16="http://schemas.microsoft.com/office/drawing/2014/main" id="{2903C14D-D613-4770-8686-F92B1DD38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6">
              <a:extLst>
                <a:ext uri="{FF2B5EF4-FFF2-40B4-BE49-F238E27FC236}">
                  <a16:creationId xmlns:a16="http://schemas.microsoft.com/office/drawing/2014/main" id="{D5F133F7-E38D-4DA1-99C1-86F681CA3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4">
              <a:extLst>
                <a:ext uri="{FF2B5EF4-FFF2-40B4-BE49-F238E27FC236}">
                  <a16:creationId xmlns:a16="http://schemas.microsoft.com/office/drawing/2014/main" id="{5CAB3553-58B3-4262-BE0D-58D7CA75B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6">
              <a:extLst>
                <a:ext uri="{FF2B5EF4-FFF2-40B4-BE49-F238E27FC236}">
                  <a16:creationId xmlns:a16="http://schemas.microsoft.com/office/drawing/2014/main" id="{9D1B417A-9677-4C16-A473-B9683700F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4">
              <a:extLst>
                <a:ext uri="{FF2B5EF4-FFF2-40B4-BE49-F238E27FC236}">
                  <a16:creationId xmlns:a16="http://schemas.microsoft.com/office/drawing/2014/main" id="{7302AEA5-098D-4C81-88C5-07902BF9C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6">
              <a:extLst>
                <a:ext uri="{FF2B5EF4-FFF2-40B4-BE49-F238E27FC236}">
                  <a16:creationId xmlns:a16="http://schemas.microsoft.com/office/drawing/2014/main" id="{7C4E3ACA-8B17-422E-90A9-7586D06E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4">
              <a:extLst>
                <a:ext uri="{FF2B5EF4-FFF2-40B4-BE49-F238E27FC236}">
                  <a16:creationId xmlns:a16="http://schemas.microsoft.com/office/drawing/2014/main" id="{BD4A1ED5-82F7-4465-9B76-3F80A489F3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6">
              <a:extLst>
                <a:ext uri="{FF2B5EF4-FFF2-40B4-BE49-F238E27FC236}">
                  <a16:creationId xmlns:a16="http://schemas.microsoft.com/office/drawing/2014/main" id="{69D1CC06-3A23-41C0-8EBB-28E61278E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4">
              <a:extLst>
                <a:ext uri="{FF2B5EF4-FFF2-40B4-BE49-F238E27FC236}">
                  <a16:creationId xmlns:a16="http://schemas.microsoft.com/office/drawing/2014/main" id="{462044AD-4120-4B1C-B41A-A45DA5551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66">
              <a:extLst>
                <a:ext uri="{FF2B5EF4-FFF2-40B4-BE49-F238E27FC236}">
                  <a16:creationId xmlns:a16="http://schemas.microsoft.com/office/drawing/2014/main" id="{30623D13-D545-4F2E-8425-E59D1BEF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64">
              <a:extLst>
                <a:ext uri="{FF2B5EF4-FFF2-40B4-BE49-F238E27FC236}">
                  <a16:creationId xmlns:a16="http://schemas.microsoft.com/office/drawing/2014/main" id="{E139ADAB-729A-4C31-B7E7-2532FF3FB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66">
              <a:extLst>
                <a:ext uri="{FF2B5EF4-FFF2-40B4-BE49-F238E27FC236}">
                  <a16:creationId xmlns:a16="http://schemas.microsoft.com/office/drawing/2014/main" id="{C7589FD1-9BFF-4E61-8C5E-8CF2AF79A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64">
              <a:extLst>
                <a:ext uri="{FF2B5EF4-FFF2-40B4-BE49-F238E27FC236}">
                  <a16:creationId xmlns:a16="http://schemas.microsoft.com/office/drawing/2014/main" id="{5F53515D-4E5F-4534-90F9-BD9DE478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66">
              <a:extLst>
                <a:ext uri="{FF2B5EF4-FFF2-40B4-BE49-F238E27FC236}">
                  <a16:creationId xmlns:a16="http://schemas.microsoft.com/office/drawing/2014/main" id="{C13CB45B-7C83-43EA-878D-FE9C4593EB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64">
              <a:extLst>
                <a:ext uri="{FF2B5EF4-FFF2-40B4-BE49-F238E27FC236}">
                  <a16:creationId xmlns:a16="http://schemas.microsoft.com/office/drawing/2014/main" id="{38BA5C82-1285-46A1-BA10-254B21663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66">
              <a:extLst>
                <a:ext uri="{FF2B5EF4-FFF2-40B4-BE49-F238E27FC236}">
                  <a16:creationId xmlns:a16="http://schemas.microsoft.com/office/drawing/2014/main" id="{199FE72C-20A3-4FB4-BD67-E7EDF540D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266" name="Picture 2" descr="Plan rapproche taille.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2294" r="1" b="1"/>
          <a:stretch/>
        </p:blipFill>
        <p:spPr bwMode="auto">
          <a:xfrm>
            <a:off x="509517" y="576072"/>
            <a:ext cx="6692560" cy="5522976"/>
          </a:xfrm>
          <a:prstGeom prst="rect">
            <a:avLst/>
          </a:prstGeom>
          <a:noFill/>
          <a:extLst>
            <a:ext uri="{909E8E84-426E-40DD-AFC4-6F175D3DCCD1}">
              <a14:hiddenFill xmlns:a14="http://schemas.microsoft.com/office/drawing/2010/main">
                <a:solidFill>
                  <a:srgbClr val="FFFFFF"/>
                </a:solidFill>
              </a14:hiddenFill>
            </a:ext>
          </a:extLst>
        </p:spPr>
      </p:pic>
      <p:sp>
        <p:nvSpPr>
          <p:cNvPr id="106" name="Rectangle 105">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8851392" y="6492240"/>
            <a:ext cx="2743200" cy="365125"/>
          </a:xfrm>
        </p:spPr>
        <p:txBody>
          <a:bodyPr vert="horz" lIns="91440" tIns="45720" rIns="91440" bIns="45720" rtlCol="0" anchor="ctr">
            <a:normAutofit/>
          </a:bodyPr>
          <a:lstStyle/>
          <a:p>
            <a:pPr>
              <a:spcAft>
                <a:spcPts val="600"/>
              </a:spcAft>
              <a:defRPr/>
            </a:pPr>
            <a:fld id="{08119137-EB87-0B41-9000-5042675FFF69}" type="slidenum">
              <a:rPr lang="en-US">
                <a:solidFill>
                  <a:schemeClr val="bg1"/>
                </a:solidFill>
                <a:latin typeface="Calibri" panose="020F0502020204030204"/>
              </a:rPr>
              <a:pPr>
                <a:spcAft>
                  <a:spcPts val="600"/>
                </a:spcAft>
                <a:defRPr/>
              </a:pPr>
              <a:t>12</a:t>
            </a:fld>
            <a:endParaRPr lang="en-US">
              <a:solidFill>
                <a:schemeClr val="bg1"/>
              </a:solidFill>
              <a:latin typeface="Calibri" panose="020F0502020204030204"/>
            </a:endParaRPr>
          </a:p>
        </p:txBody>
      </p:sp>
    </p:spTree>
    <p:extLst>
      <p:ext uri="{BB962C8B-B14F-4D97-AF65-F5344CB8AC3E}">
        <p14:creationId xmlns:p14="http://schemas.microsoft.com/office/powerpoint/2010/main" val="1899134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3"/>
          <p:cNvSpPr>
            <a:spLocks noGrp="1" noChangeArrowheads="1"/>
          </p:cNvSpPr>
          <p:nvPr>
            <p:ph type="title"/>
          </p:nvPr>
        </p:nvSpPr>
        <p:spPr bwMode="auto">
          <a:xfrm>
            <a:off x="8842248" y="1481327"/>
            <a:ext cx="2926080" cy="3400161"/>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spcAft>
                <a:spcPct val="0"/>
              </a:spcAft>
              <a:buClrTx/>
              <a:buSzTx/>
              <a:tabLst/>
            </a:pPr>
            <a:r>
              <a:rPr kumimoji="0" lang="en-US" altLang="fr-FR" sz="2400" b="0" i="0" u="none" strike="noStrike" cap="none" normalizeH="0" baseline="0" dirty="0">
                <a:ln>
                  <a:noFill/>
                </a:ln>
                <a:effectLst/>
              </a:rPr>
              <a:t>CLOSE-UP CHEST has the same functions as the close-up waist, emphasizing a little</a:t>
            </a:r>
            <a:br>
              <a:rPr kumimoji="0" lang="en-US" altLang="fr-FR" sz="2400" b="0" i="0" u="none" strike="noStrike" cap="none" normalizeH="0" baseline="0" dirty="0">
                <a:ln>
                  <a:noFill/>
                </a:ln>
                <a:effectLst/>
              </a:rPr>
            </a:br>
            <a:r>
              <a:rPr kumimoji="0" lang="en-US" altLang="fr-FR" sz="2400" b="0" i="0" u="none" strike="noStrike" cap="none" normalizeH="0" baseline="0" dirty="0">
                <a:ln>
                  <a:noFill/>
                </a:ln>
                <a:effectLst/>
              </a:rPr>
              <a:t>more the features of the character's face. </a:t>
            </a:r>
          </a:p>
        </p:txBody>
      </p:sp>
      <p:sp>
        <p:nvSpPr>
          <p:cNvPr id="93"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vert="horz" lIns="91440" tIns="45720" rIns="91440" bIns="45720" rtlCol="0" anchor="ctr">
            <a:normAutofit/>
          </a:bodyPr>
          <a:lstStyle/>
          <a:p>
            <a:pPr>
              <a:spcAft>
                <a:spcPts val="600"/>
              </a:spcAft>
              <a:defRPr/>
            </a:pPr>
            <a:fld id="{08119137-EB87-0B41-9000-5042675FFF69}" type="slidenum">
              <a:rPr lang="en-US">
                <a:solidFill>
                  <a:schemeClr val="tx1">
                    <a:lumMod val="50000"/>
                    <a:lumOff val="50000"/>
                  </a:schemeClr>
                </a:solidFill>
                <a:latin typeface="Calibri" panose="020F0502020204030204"/>
              </a:rPr>
              <a:pPr>
                <a:spcAft>
                  <a:spcPts val="600"/>
                </a:spcAft>
                <a:defRPr/>
              </a:pPr>
              <a:t>13</a:t>
            </a:fld>
            <a:endParaRPr lang="en-US">
              <a:solidFill>
                <a:schemeClr val="tx1">
                  <a:lumMod val="50000"/>
                  <a:lumOff val="50000"/>
                </a:schemeClr>
              </a:solidFill>
              <a:latin typeface="Calibri" panose="020F0502020204030204"/>
            </a:endParaRPr>
          </a:p>
        </p:txBody>
      </p:sp>
      <p:sp>
        <p:nvSpPr>
          <p:cNvPr id="97" name="Freeform: Shape 96">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2290" name="Picture 2" descr="Plan rapproche poitrine.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314" r="-1" b="-1"/>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656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Gros plan.png"/>
          <p:cNvPicPr>
            <a:picLocks noChangeAspect="1" noChangeArrowheads="1"/>
          </p:cNvPicPr>
          <p:nvPr/>
        </p:nvPicPr>
        <p:blipFill rotWithShape="1">
          <a:blip r:embed="rId2">
            <a:extLst>
              <a:ext uri="{28A0092B-C50C-407E-A947-70E740481C1C}">
                <a14:useLocalDpi xmlns:a14="http://schemas.microsoft.com/office/drawing/2010/main" val="0"/>
              </a:ext>
            </a:extLst>
          </a:blip>
          <a:srcRect l="30584" r="9977" b="1"/>
          <a:stretch/>
        </p:blipFill>
        <p:spPr bwMode="auto">
          <a:xfrm>
            <a:off x="576244" y="650494"/>
            <a:ext cx="5628018" cy="5324142"/>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a:spLocks noGrp="1" noChangeArrowheads="1"/>
          </p:cNvSpPr>
          <p:nvPr>
            <p:ph idx="1"/>
          </p:nvPr>
        </p:nvSpPr>
        <p:spPr bwMode="auto">
          <a:xfrm>
            <a:off x="7239012" y="1139687"/>
            <a:ext cx="4282984" cy="4403357"/>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17457" rIns="0" bIns="-17457"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None/>
              <a:tabLst/>
            </a:pPr>
            <a:r>
              <a:rPr kumimoji="0" lang="en-US" altLang="fr-FR" sz="2400" b="0" i="0" u="none" strike="noStrike" cap="none" normalizeH="0" baseline="0" dirty="0">
                <a:ln>
                  <a:noFill/>
                </a:ln>
                <a:effectLst/>
                <a:latin typeface="Calibri Light" panose="020F0302020204030204" pitchFamily="34" charset="0"/>
                <a:cs typeface="Calibri Light" panose="020F0302020204030204" pitchFamily="34" charset="0"/>
              </a:rPr>
              <a:t>CLOSE UP</a:t>
            </a:r>
          </a:p>
          <a:p>
            <a:pPr marL="0" marR="0" lvl="0" indent="0" defTabSz="914400" rtl="0" eaLnBrk="0" fontAlgn="base" latinLnBrk="0" hangingPunct="0">
              <a:spcBef>
                <a:spcPct val="0"/>
              </a:spcBef>
              <a:spcAft>
                <a:spcPts val="600"/>
              </a:spcAft>
              <a:buClrTx/>
              <a:buSzTx/>
              <a:buFontTx/>
              <a:buNone/>
              <a:tabLst/>
            </a:pPr>
            <a:r>
              <a:rPr lang="en-US" altLang="fr-FR" sz="2400" dirty="0">
                <a:latin typeface="Calibri Light" panose="020F0302020204030204" pitchFamily="34" charset="0"/>
                <a:cs typeface="Calibri Light" panose="020F0302020204030204" pitchFamily="34" charset="0"/>
              </a:rPr>
              <a:t>Y</a:t>
            </a:r>
            <a:r>
              <a:rPr kumimoji="0" lang="en-US" altLang="fr-FR" sz="2400" b="0" i="0" u="none" strike="noStrike" cap="none" normalizeH="0" baseline="0" dirty="0">
                <a:ln>
                  <a:noFill/>
                </a:ln>
                <a:effectLst/>
                <a:latin typeface="Calibri Light" panose="020F0302020204030204" pitchFamily="34" charset="0"/>
                <a:cs typeface="Calibri Light" panose="020F0302020204030204" pitchFamily="34" charset="0"/>
              </a:rPr>
              <a:t>ou only see part of a character that you want to draw attention to.</a:t>
            </a:r>
          </a:p>
          <a:p>
            <a:pPr marL="0" marR="0" lvl="0" indent="0" defTabSz="914400" rtl="0" eaLnBrk="0" fontAlgn="base" latinLnBrk="0" hangingPunct="0">
              <a:spcBef>
                <a:spcPct val="0"/>
              </a:spcBef>
              <a:spcAft>
                <a:spcPts val="600"/>
              </a:spcAft>
              <a:buClrTx/>
              <a:buSzTx/>
              <a:buFontTx/>
              <a:buNone/>
              <a:tabLst/>
            </a:pPr>
            <a:r>
              <a:rPr kumimoji="0" lang="en-US" altLang="fr-FR" sz="2400" b="0" i="0" u="none" strike="noStrike" cap="none" normalizeH="0" baseline="0" dirty="0">
                <a:ln>
                  <a:noFill/>
                </a:ln>
                <a:effectLst/>
                <a:latin typeface="Calibri Light" panose="020F0302020204030204" pitchFamily="34" charset="0"/>
                <a:cs typeface="Calibri Light" panose="020F0302020204030204" pitchFamily="34" charset="0"/>
              </a:rPr>
              <a:t> It allows you to directly read the inner life of a character, his emotions, his most intimate reactions. </a:t>
            </a:r>
          </a:p>
          <a:p>
            <a:pPr marL="0" marR="0" lvl="0" indent="0" defTabSz="914400" rtl="0" eaLnBrk="0" fontAlgn="base" latinLnBrk="0" hangingPunct="0">
              <a:spcBef>
                <a:spcPct val="0"/>
              </a:spcBef>
              <a:spcAft>
                <a:spcPts val="600"/>
              </a:spcAft>
              <a:buClrTx/>
              <a:buSzTx/>
              <a:buFontTx/>
              <a:buNone/>
              <a:tabLst/>
            </a:pPr>
            <a:r>
              <a:rPr kumimoji="0" lang="en-US" altLang="fr-FR" sz="2400" b="0" i="0" u="none" strike="noStrike" cap="none" normalizeH="0" baseline="0" dirty="0">
                <a:ln>
                  <a:noFill/>
                </a:ln>
                <a:effectLst/>
                <a:latin typeface="Calibri Light" panose="020F0302020204030204" pitchFamily="34" charset="0"/>
                <a:cs typeface="Calibri Light" panose="020F0302020204030204" pitchFamily="34" charset="0"/>
              </a:rPr>
              <a:t>This is the plan of psychological analysis. </a:t>
            </a:r>
          </a:p>
        </p:txBody>
      </p:sp>
      <p:sp>
        <p:nvSpPr>
          <p:cNvPr id="4" name="Slide Number Placeholder 3"/>
          <p:cNvSpPr>
            <a:spLocks noGrp="1"/>
          </p:cNvSpPr>
          <p:nvPr>
            <p:ph type="sldNum" sz="quarter" idx="12"/>
          </p:nvPr>
        </p:nvSpPr>
        <p:spPr>
          <a:xfrm>
            <a:off x="8610600" y="6492240"/>
            <a:ext cx="2743200" cy="365125"/>
          </a:xfrm>
        </p:spPr>
        <p:txBody>
          <a:bodyPr>
            <a:normAutofit/>
          </a:bodyPr>
          <a:lstStyle/>
          <a:p>
            <a:pPr>
              <a:spcAft>
                <a:spcPts val="600"/>
              </a:spcAft>
            </a:pPr>
            <a:fld id="{08119137-EB87-0B41-9000-5042675FFF69}" type="slidenum">
              <a:rPr lang="en-US" smtClean="0"/>
              <a:pPr>
                <a:spcAft>
                  <a:spcPts val="600"/>
                </a:spcAft>
              </a:pPr>
              <a:t>14</a:t>
            </a:fld>
            <a:endParaRPr lang="en-US"/>
          </a:p>
        </p:txBody>
      </p:sp>
      <p:sp>
        <p:nvSpPr>
          <p:cNvPr id="79" name="Rectangle 78">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0094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9942716" cy="1554480"/>
          </a:xfrm>
        </p:spPr>
        <p:txBody>
          <a:bodyPr anchor="ctr">
            <a:normAutofit/>
          </a:bodyPr>
          <a:lstStyle/>
          <a:p>
            <a:r>
              <a:rPr lang="fr-FR" altLang="fr-FR" sz="4800" dirty="0">
                <a:latin typeface="Garamond" panose="02020404030301010803" pitchFamily="18" charset="0"/>
              </a:rPr>
              <a:t>Camera </a:t>
            </a:r>
            <a:r>
              <a:rPr lang="fr-FR" altLang="fr-FR" sz="4800" dirty="0" err="1">
                <a:latin typeface="Garamond" panose="02020404030301010803" pitchFamily="18" charset="0"/>
              </a:rPr>
              <a:t>movements</a:t>
            </a:r>
            <a:br>
              <a:rPr lang="fr-FR" altLang="fr-FR" sz="4800" dirty="0">
                <a:latin typeface="Garamond" panose="02020404030301010803" pitchFamily="18" charset="0"/>
              </a:rPr>
            </a:br>
            <a:endParaRPr lang="fr-FR" sz="4800" dirty="0">
              <a:latin typeface="Garamond" panose="02020404030301010803" pitchFamily="18" charset="0"/>
            </a:endParaRPr>
          </a:p>
        </p:txBody>
      </p:sp>
      <p:sp>
        <p:nvSpPr>
          <p:cNvPr id="5" name="Rectangle 1"/>
          <p:cNvSpPr>
            <a:spLocks noGrp="1" noChangeArrowheads="1"/>
          </p:cNvSpPr>
          <p:nvPr>
            <p:ph idx="1"/>
          </p:nvPr>
        </p:nvSpPr>
        <p:spPr bwMode="auto">
          <a:xfrm>
            <a:off x="1045028" y="2704014"/>
            <a:ext cx="9941319" cy="3438166"/>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17457" rIns="0" bIns="-17457"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None/>
              <a:tabLst/>
            </a:pPr>
            <a:r>
              <a:rPr kumimoji="0" lang="en-US" altLang="fr-FR" sz="2200" b="0" u="none" strike="noStrike" cap="none" normalizeH="0" baseline="0" dirty="0">
                <a:ln>
                  <a:noFill/>
                </a:ln>
                <a:effectLst/>
                <a:latin typeface="+mj-lt"/>
              </a:rPr>
              <a:t>When filming, different camera movements are possible.</a:t>
            </a:r>
          </a:p>
          <a:p>
            <a:pPr marL="0" marR="0" lvl="0" indent="0" defTabSz="914400" rtl="0" eaLnBrk="0" fontAlgn="base" latinLnBrk="0" hangingPunct="0">
              <a:spcBef>
                <a:spcPct val="0"/>
              </a:spcBef>
              <a:spcAft>
                <a:spcPts val="600"/>
              </a:spcAft>
              <a:buClrTx/>
              <a:buSzTx/>
              <a:buFontTx/>
              <a:buNone/>
              <a:tabLst/>
            </a:pPr>
            <a:r>
              <a:rPr kumimoji="0" lang="en-US" altLang="fr-FR" sz="2200" b="0" u="none" strike="noStrike" cap="none" normalizeH="0" baseline="0" dirty="0">
                <a:ln>
                  <a:noFill/>
                </a:ln>
                <a:effectLst/>
                <a:latin typeface="+mj-lt"/>
              </a:rPr>
              <a:t>In all cases:</a:t>
            </a:r>
          </a:p>
          <a:p>
            <a:pPr marL="0" marR="0" lvl="0" indent="0" defTabSz="914400" rtl="0" eaLnBrk="0" fontAlgn="base" latinLnBrk="0" hangingPunct="0">
              <a:spcBef>
                <a:spcPct val="0"/>
              </a:spcBef>
              <a:spcAft>
                <a:spcPts val="600"/>
              </a:spcAft>
              <a:buClrTx/>
              <a:buSzTx/>
              <a:buFontTx/>
              <a:buNone/>
              <a:tabLst/>
            </a:pPr>
            <a:r>
              <a:rPr lang="en-US" altLang="fr-FR" sz="2200" dirty="0">
                <a:latin typeface="+mj-lt"/>
              </a:rPr>
              <a:t>B</a:t>
            </a:r>
            <a:r>
              <a:rPr kumimoji="0" lang="en-US" altLang="fr-FR" sz="2200" b="0" u="none" strike="noStrike" cap="none" normalizeH="0" baseline="0" dirty="0">
                <a:ln>
                  <a:noFill/>
                </a:ln>
                <a:effectLst/>
                <a:latin typeface="+mj-lt"/>
              </a:rPr>
              <a:t>e careful not to make sudden movements.</a:t>
            </a:r>
          </a:p>
          <a:p>
            <a:pPr marL="0" marR="0" lvl="0" indent="0" defTabSz="914400" rtl="0" eaLnBrk="0" fontAlgn="base" latinLnBrk="0" hangingPunct="0">
              <a:spcBef>
                <a:spcPct val="0"/>
              </a:spcBef>
              <a:spcAft>
                <a:spcPts val="600"/>
              </a:spcAft>
              <a:buClrTx/>
              <a:buSzTx/>
              <a:buFontTx/>
              <a:buNone/>
              <a:tabLst/>
            </a:pPr>
            <a:r>
              <a:rPr lang="en-US" altLang="fr-FR" sz="2200" dirty="0">
                <a:latin typeface="+mj-lt"/>
              </a:rPr>
              <a:t>N</a:t>
            </a:r>
            <a:r>
              <a:rPr kumimoji="0" lang="en-US" altLang="fr-FR" sz="2200" b="0" u="none" strike="noStrike" cap="none" normalizeH="0" baseline="0" dirty="0">
                <a:ln>
                  <a:noFill/>
                </a:ln>
                <a:effectLst/>
                <a:latin typeface="+mj-lt"/>
              </a:rPr>
              <a:t>ever to combine all the angles and all the movements in the same shot. </a:t>
            </a:r>
            <a:endParaRPr lang="en-US" altLang="fr-FR" sz="2200" dirty="0">
              <a:latin typeface="+mj-lt"/>
            </a:endParaRPr>
          </a:p>
          <a:p>
            <a:pPr marL="0" marR="0" lvl="0" indent="0" defTabSz="914400" rtl="0" eaLnBrk="0" fontAlgn="base" latinLnBrk="0" hangingPunct="0">
              <a:spcBef>
                <a:spcPct val="0"/>
              </a:spcBef>
              <a:spcAft>
                <a:spcPts val="600"/>
              </a:spcAft>
              <a:buClrTx/>
              <a:buSzTx/>
              <a:buFontTx/>
              <a:buNone/>
              <a:tabLst/>
            </a:pPr>
            <a:r>
              <a:rPr kumimoji="0" lang="en-US" altLang="fr-FR" sz="2200" b="0" u="none" strike="noStrike" cap="none" normalizeH="0" baseline="0" dirty="0">
                <a:ln>
                  <a:noFill/>
                </a:ln>
                <a:effectLst/>
                <a:latin typeface="+mj-lt"/>
              </a:rPr>
              <a:t>Don't forget what is behind your shot. </a:t>
            </a:r>
          </a:p>
          <a:p>
            <a:pPr marL="0" marR="0" lvl="0" indent="0" defTabSz="914400" rtl="0" eaLnBrk="0" fontAlgn="base" latinLnBrk="0" hangingPunct="0">
              <a:spcBef>
                <a:spcPct val="0"/>
              </a:spcBef>
              <a:spcAft>
                <a:spcPts val="600"/>
              </a:spcAft>
              <a:buClrTx/>
              <a:buSzTx/>
              <a:buFontTx/>
              <a:buNone/>
              <a:tabLst/>
            </a:pPr>
            <a:endParaRPr kumimoji="0" lang="en-US" altLang="fr-FR" sz="2200" b="0" u="none" strike="noStrike" cap="none" normalizeH="0" baseline="0" dirty="0">
              <a:ln>
                <a:noFill/>
              </a:ln>
              <a:effectLst/>
              <a:latin typeface="+mj-lt"/>
            </a:endParaRPr>
          </a:p>
          <a:p>
            <a:pPr marL="0" marR="0" lvl="0" indent="0" defTabSz="914400" rtl="0" eaLnBrk="0" fontAlgn="base" latinLnBrk="0" hangingPunct="0">
              <a:spcBef>
                <a:spcPct val="0"/>
              </a:spcBef>
              <a:spcAft>
                <a:spcPts val="600"/>
              </a:spcAft>
              <a:buClrTx/>
              <a:buSzTx/>
              <a:buFontTx/>
              <a:buNone/>
              <a:tabLst/>
            </a:pPr>
            <a:r>
              <a:rPr kumimoji="0" lang="en-US" altLang="fr-FR" sz="2200" b="1" i="0" u="none" strike="noStrike" cap="none" normalizeH="0" baseline="0" dirty="0">
                <a:ln>
                  <a:noFill/>
                </a:ln>
                <a:effectLst/>
                <a:latin typeface="+mj-lt"/>
              </a:rPr>
              <a:t>Fixed camera</a:t>
            </a:r>
            <a:r>
              <a:rPr kumimoji="0" lang="en-US" altLang="fr-FR" sz="2200" b="0" i="0" u="none" strike="noStrike" cap="none" normalizeH="0" baseline="0" dirty="0">
                <a:ln>
                  <a:noFill/>
                </a:ln>
                <a:effectLst/>
                <a:latin typeface="+mj-lt"/>
              </a:rPr>
              <a:t>: no movement of the camera, it is on foot and does not move. </a:t>
            </a:r>
          </a:p>
          <a:p>
            <a:pPr marL="0" marR="0" lvl="0" indent="0" defTabSz="914400" rtl="0" eaLnBrk="0" fontAlgn="base" latinLnBrk="0" hangingPunct="0">
              <a:spcBef>
                <a:spcPct val="0"/>
              </a:spcBef>
              <a:spcAft>
                <a:spcPts val="600"/>
              </a:spcAft>
              <a:buClrTx/>
              <a:buSzTx/>
              <a:buFontTx/>
              <a:buNone/>
              <a:tabLst/>
            </a:pPr>
            <a:endParaRPr kumimoji="0" lang="en-US" altLang="fr-FR" sz="2200" b="0" i="0" u="none" strike="noStrike" cap="none" normalizeH="0" baseline="0" dirty="0">
              <a:ln>
                <a:noFill/>
              </a:ln>
              <a:effectLst/>
              <a:latin typeface="+mj-lt"/>
            </a:endParaRPr>
          </a:p>
          <a:p>
            <a:pPr marL="0" marR="0" lvl="0" indent="0" defTabSz="914400" rtl="0" eaLnBrk="0" fontAlgn="base" latinLnBrk="0" hangingPunct="0">
              <a:spcBef>
                <a:spcPct val="0"/>
              </a:spcBef>
              <a:spcAft>
                <a:spcPts val="600"/>
              </a:spcAft>
              <a:buClrTx/>
              <a:buSzTx/>
              <a:buFontTx/>
              <a:buNone/>
              <a:tabLst/>
            </a:pPr>
            <a:r>
              <a:rPr kumimoji="0" lang="en-US" altLang="fr-FR" sz="2200" b="1" i="0" u="none" strike="noStrike" cap="none" normalizeH="0" baseline="0" dirty="0">
                <a:ln>
                  <a:noFill/>
                </a:ln>
                <a:effectLst/>
                <a:latin typeface="+mj-lt"/>
              </a:rPr>
              <a:t>Traveling camera</a:t>
            </a:r>
            <a:r>
              <a:rPr kumimoji="0" lang="en-US" altLang="fr-FR" sz="2200" b="0" i="0" u="none" strike="noStrike" cap="none" normalizeH="0" baseline="0" dirty="0">
                <a:ln>
                  <a:noFill/>
                </a:ln>
                <a:effectLst/>
                <a:latin typeface="+mj-lt"/>
              </a:rPr>
              <a:t>: the camera and its support move.</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8610600" y="6492240"/>
            <a:ext cx="2743200" cy="365125"/>
          </a:xfrm>
        </p:spPr>
        <p:txBody>
          <a:bodyPr>
            <a:normAutofit/>
          </a:bodyPr>
          <a:lstStyle/>
          <a:p>
            <a:pPr>
              <a:spcAft>
                <a:spcPts val="600"/>
              </a:spcAft>
            </a:pPr>
            <a:fld id="{08119137-EB87-0B41-9000-5042675FFF69}" type="slidenum">
              <a:rPr lang="en-US" smtClean="0"/>
              <a:pPr>
                <a:spcAft>
                  <a:spcPts val="600"/>
                </a:spcAft>
              </a:pPr>
              <a:t>15</a:t>
            </a:fld>
            <a:endParaRPr lang="en-US"/>
          </a:p>
        </p:txBody>
      </p:sp>
    </p:spTree>
    <p:extLst>
      <p:ext uri="{BB962C8B-B14F-4D97-AF65-F5344CB8AC3E}">
        <p14:creationId xmlns:p14="http://schemas.microsoft.com/office/powerpoint/2010/main" val="1912500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Right Triangle 74">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362" name="Picture 2" descr="Tournemonte1.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0482"/>
          <a:stretch/>
        </p:blipFill>
        <p:spPr bwMode="auto">
          <a:xfrm>
            <a:off x="962163" y="1218859"/>
            <a:ext cx="7746709" cy="4378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356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Right Triangle 74">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descr="Tournemonte2.png">
            <a:extLst>
              <a:ext uri="{FF2B5EF4-FFF2-40B4-BE49-F238E27FC236}">
                <a16:creationId xmlns:a16="http://schemas.microsoft.com/office/drawing/2014/main" id="{D1AE34D0-2C28-4F66-A338-48F88F75FA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374"/>
          <a:stretch/>
        </p:blipFill>
        <p:spPr bwMode="auto">
          <a:xfrm>
            <a:off x="838200" y="994682"/>
            <a:ext cx="8412051" cy="4378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83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Right Triangle 74">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descr="Tournemonte3.png">
            <a:extLst>
              <a:ext uri="{FF2B5EF4-FFF2-40B4-BE49-F238E27FC236}">
                <a16:creationId xmlns:a16="http://schemas.microsoft.com/office/drawing/2014/main" id="{1BD6C99E-BA68-4CF0-B76B-0BF7ADDB277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3661"/>
          <a:stretch/>
        </p:blipFill>
        <p:spPr bwMode="auto">
          <a:xfrm>
            <a:off x="1079947" y="1153552"/>
            <a:ext cx="7797741" cy="4304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090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Right Triangle 74">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descr="Tournemonte4.png">
            <a:extLst>
              <a:ext uri="{FF2B5EF4-FFF2-40B4-BE49-F238E27FC236}">
                <a16:creationId xmlns:a16="http://schemas.microsoft.com/office/drawing/2014/main" id="{6333894A-06F9-40E7-B467-32CAC04EC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853"/>
          <a:stretch/>
        </p:blipFill>
        <p:spPr bwMode="auto">
          <a:xfrm>
            <a:off x="838200" y="725318"/>
            <a:ext cx="8580120" cy="493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897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p:cNvSpPr>
            <a:spLocks noGrp="1"/>
          </p:cNvSpPr>
          <p:nvPr>
            <p:ph type="sldNum" sz="quarter" idx="12"/>
          </p:nvPr>
        </p:nvSpPr>
        <p:spPr>
          <a:xfrm>
            <a:off x="321732" y="6356350"/>
            <a:ext cx="2568811" cy="365125"/>
          </a:xfrm>
        </p:spPr>
        <p:txBody>
          <a:bodyPr vert="horz" lIns="91440" tIns="45720" rIns="91440" bIns="45720" rtlCol="0" anchor="ctr">
            <a:normAutofit/>
          </a:bodyPr>
          <a:lstStyle/>
          <a:p>
            <a:pPr algn="l">
              <a:spcAft>
                <a:spcPts val="600"/>
              </a:spcAft>
            </a:pPr>
            <a:fld id="{08119137-EB87-0B41-9000-5042675FFF69}" type="slidenum">
              <a:rPr lang="en-US">
                <a:solidFill>
                  <a:srgbClr val="FFFFFF"/>
                </a:solidFill>
              </a:rPr>
              <a:pPr algn="l">
                <a:spcAft>
                  <a:spcPts val="600"/>
                </a:spcAft>
              </a:pPr>
              <a:t>2</a:t>
            </a:fld>
            <a:endParaRPr lang="en-US">
              <a:solidFill>
                <a:srgbClr val="FFFFFF"/>
              </a:solidFill>
            </a:endParaRPr>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Content Placeholder 2"/>
          <p:cNvSpPr>
            <a:spLocks noGrp="1"/>
          </p:cNvSpPr>
          <p:nvPr>
            <p:ph idx="1"/>
          </p:nvPr>
        </p:nvSpPr>
        <p:spPr>
          <a:xfrm>
            <a:off x="2672862" y="3077343"/>
            <a:ext cx="6375587" cy="1072625"/>
          </a:xfrm>
          <a:noFill/>
        </p:spPr>
        <p:txBody>
          <a:bodyPr vert="horz" lIns="91440" tIns="45720" rIns="91440" bIns="45720" rtlCol="0">
            <a:normAutofit/>
          </a:bodyPr>
          <a:lstStyle/>
          <a:p>
            <a:pPr marL="0" indent="0" algn="ctr">
              <a:buNone/>
            </a:pPr>
            <a:r>
              <a:rPr lang="en-US" sz="2000" kern="1200" dirty="0">
                <a:solidFill>
                  <a:srgbClr val="080808"/>
                </a:solidFill>
                <a:latin typeface="+mn-lt"/>
                <a:ea typeface="+mn-ea"/>
                <a:cs typeface="+mn-cs"/>
              </a:rPr>
              <a:t>      https://www.youtube.com/watch?v=h29z-l3XTlk&amp;t=29s</a:t>
            </a:r>
            <a:br>
              <a:rPr lang="en-US" sz="2000" kern="1200" dirty="0">
                <a:solidFill>
                  <a:srgbClr val="080808"/>
                </a:solidFill>
                <a:latin typeface="+mn-lt"/>
                <a:ea typeface="+mn-ea"/>
                <a:cs typeface="+mn-cs"/>
              </a:rPr>
            </a:br>
            <a:endParaRPr lang="en-US" sz="2000" kern="1200" dirty="0">
              <a:solidFill>
                <a:srgbClr val="080808"/>
              </a:solidFill>
              <a:latin typeface="+mn-lt"/>
              <a:ea typeface="+mn-ea"/>
              <a:cs typeface="+mn-cs"/>
            </a:endParaRPr>
          </a:p>
        </p:txBody>
      </p:sp>
      <p:sp>
        <p:nvSpPr>
          <p:cNvPr id="2" name="Title 1"/>
          <p:cNvSpPr>
            <a:spLocks noGrp="1"/>
          </p:cNvSpPr>
          <p:nvPr>
            <p:ph type="title"/>
          </p:nvPr>
        </p:nvSpPr>
        <p:spPr>
          <a:xfrm>
            <a:off x="4340453" y="2353641"/>
            <a:ext cx="5782716" cy="2150719"/>
          </a:xfrm>
          <a:noFill/>
        </p:spPr>
        <p:txBody>
          <a:bodyPr vert="horz" lIns="91440" tIns="45720" rIns="91440" bIns="45720" rtlCol="0" anchor="ctr">
            <a:normAutofit/>
          </a:bodyPr>
          <a:lstStyle/>
          <a:p>
            <a:pPr algn="ctr"/>
            <a:br>
              <a:rPr lang="en-US" sz="3600" kern="1200" dirty="0">
                <a:solidFill>
                  <a:srgbClr val="080808"/>
                </a:solidFill>
                <a:latin typeface="+mj-lt"/>
                <a:ea typeface="+mj-ea"/>
                <a:cs typeface="+mj-cs"/>
              </a:rPr>
            </a:br>
            <a:endParaRPr lang="en-US" sz="3600" kern="1200" dirty="0">
              <a:solidFill>
                <a:srgbClr val="080808"/>
              </a:solidFill>
              <a:latin typeface="+mj-lt"/>
              <a:ea typeface="+mj-ea"/>
              <a:cs typeface="+mj-cs"/>
            </a:endParaRP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48627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Right Triangle 74">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descr="Tournemonte5.png">
            <a:extLst>
              <a:ext uri="{FF2B5EF4-FFF2-40B4-BE49-F238E27FC236}">
                <a16:creationId xmlns:a16="http://schemas.microsoft.com/office/drawing/2014/main" id="{1399AACE-6FA8-496C-BD38-6B18FF6BFAF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1111"/>
          <a:stretch/>
        </p:blipFill>
        <p:spPr bwMode="auto">
          <a:xfrm>
            <a:off x="1041009" y="1141902"/>
            <a:ext cx="8173329" cy="4623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97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amera lens">
            <a:extLst>
              <a:ext uri="{FF2B5EF4-FFF2-40B4-BE49-F238E27FC236}">
                <a16:creationId xmlns:a16="http://schemas.microsoft.com/office/drawing/2014/main" id="{4556540D-2453-4086-BAED-35C7B4ACAD16}"/>
              </a:ext>
            </a:extLst>
          </p:cNvPr>
          <p:cNvPicPr>
            <a:picLocks noChangeAspect="1"/>
          </p:cNvPicPr>
          <p:nvPr/>
        </p:nvPicPr>
        <p:blipFill rotWithShape="1">
          <a:blip r:embed="rId2"/>
          <a:srcRect t="5457" b="10273"/>
          <a:stretch/>
        </p:blipFill>
        <p:spPr>
          <a:xfrm>
            <a:off x="20" y="10"/>
            <a:ext cx="12191981" cy="6857990"/>
          </a:xfrm>
          <a:prstGeom prst="rect">
            <a:avLst/>
          </a:prstGeom>
        </p:spPr>
      </p:pic>
      <p:sp>
        <p:nvSpPr>
          <p:cNvPr id="24" name="Rectangle 2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1"/>
          <p:cNvSpPr>
            <a:spLocks noGrp="1" noChangeArrowheads="1"/>
          </p:cNvSpPr>
          <p:nvPr>
            <p:ph type="title"/>
          </p:nvPr>
        </p:nvSpPr>
        <p:spPr bwMode="auto">
          <a:xfrm>
            <a:off x="643467" y="321734"/>
            <a:ext cx="6891186" cy="1135737"/>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ct val="0"/>
              </a:spcAft>
              <a:buClrTx/>
              <a:buSzTx/>
              <a:buFontTx/>
              <a:buNone/>
              <a:tabLst/>
            </a:pPr>
            <a:r>
              <a:rPr kumimoji="0" lang="fr-FR" altLang="fr-FR" sz="2500" b="0" i="0" u="none" strike="noStrike" cap="none" normalizeH="0" baseline="0" dirty="0">
                <a:ln>
                  <a:noFill/>
                </a:ln>
                <a:effectLst/>
                <a:latin typeface="Garamond" panose="02020404030301010803" pitchFamily="18" charset="0"/>
                <a:cs typeface="Arial" panose="020B0604020202020204" pitchFamily="34" charset="0"/>
              </a:rPr>
              <a:t>How to film an </a:t>
            </a:r>
            <a:r>
              <a:rPr kumimoji="0" lang="fr-FR" altLang="fr-FR" sz="2500" b="0" i="0" u="none" strike="noStrike" cap="none" normalizeH="0" baseline="0" dirty="0" err="1">
                <a:ln>
                  <a:noFill/>
                </a:ln>
                <a:effectLst/>
                <a:latin typeface="Garamond" panose="02020404030301010803" pitchFamily="18" charset="0"/>
                <a:cs typeface="Arial" panose="020B0604020202020204" pitchFamily="34" charset="0"/>
              </a:rPr>
              <a:t>audiovisual</a:t>
            </a:r>
            <a:r>
              <a:rPr kumimoji="0" lang="fr-FR" altLang="fr-FR" sz="2500" b="0" i="0" u="none" strike="noStrike" cap="none" normalizeH="0" baseline="0" dirty="0">
                <a:ln>
                  <a:noFill/>
                </a:ln>
                <a:effectLst/>
                <a:latin typeface="Garamond" panose="02020404030301010803" pitchFamily="18" charset="0"/>
                <a:cs typeface="Arial" panose="020B0604020202020204" pitchFamily="34" charset="0"/>
              </a:rPr>
              <a:t> production</a:t>
            </a:r>
          </a:p>
          <a:p>
            <a:pPr marL="0" marR="0" lvl="0" indent="0" defTabSz="914400" rtl="0" eaLnBrk="0" fontAlgn="base" latinLnBrk="0" hangingPunct="0">
              <a:spcBef>
                <a:spcPct val="0"/>
              </a:spcBef>
              <a:spcAft>
                <a:spcPct val="0"/>
              </a:spcAft>
              <a:buClrTx/>
              <a:buSzTx/>
              <a:buFontTx/>
              <a:buNone/>
              <a:tabLst/>
            </a:pPr>
            <a:br>
              <a:rPr kumimoji="0" lang="fr-FR" altLang="fr-FR" sz="2500" b="0" i="0" u="none" strike="noStrike" cap="none" normalizeH="0" baseline="0" dirty="0">
                <a:ln>
                  <a:noFill/>
                </a:ln>
                <a:effectLst/>
                <a:latin typeface="Arial" panose="020B0604020202020204" pitchFamily="34" charset="0"/>
                <a:cs typeface="Arial" panose="020B0604020202020204" pitchFamily="34" charset="0"/>
              </a:rPr>
            </a:br>
            <a:endParaRPr kumimoji="0" lang="fr-FR" altLang="fr-FR" sz="2500" b="0" i="0" u="none" strike="noStrike" cap="none" normalizeH="0" baseline="0" dirty="0">
              <a:ln>
                <a:noFill/>
              </a:ln>
              <a:effectLst/>
              <a:latin typeface="Arial" panose="020B0604020202020204" pitchFamily="34" charset="0"/>
            </a:endParaRPr>
          </a:p>
        </p:txBody>
      </p:sp>
      <p:sp>
        <p:nvSpPr>
          <p:cNvPr id="6" name="Rectangle 2"/>
          <p:cNvSpPr>
            <a:spLocks noGrp="1" noChangeArrowheads="1"/>
          </p:cNvSpPr>
          <p:nvPr>
            <p:ph idx="1"/>
          </p:nvPr>
        </p:nvSpPr>
        <p:spPr bwMode="auto">
          <a:xfrm>
            <a:off x="643467" y="1252025"/>
            <a:ext cx="7175316" cy="4924938"/>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17457" rIns="0" bIns="-17457" numCol="1"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a:ln>
                  <a:noFill/>
                </a:ln>
                <a:solidFill>
                  <a:srgbClr val="202124"/>
                </a:solidFill>
                <a:effectLst/>
                <a:latin typeface="Garamond" panose="02020404030301010803" pitchFamily="18" charset="0"/>
              </a:rPr>
              <a:t>3</a:t>
            </a:r>
            <a:r>
              <a:rPr kumimoji="0" lang="fr-FR" altLang="fr-FR" sz="2000" b="1" i="0" u="none" strike="noStrike" cap="none" normalizeH="0" baseline="0" dirty="0">
                <a:ln>
                  <a:noFill/>
                </a:ln>
                <a:solidFill>
                  <a:srgbClr val="202124"/>
                </a:solidFill>
                <a:effectLst/>
                <a:latin typeface="Arial" panose="020B0604020202020204" pitchFamily="34" charset="0"/>
                <a:cs typeface="Arial" panose="020B0604020202020204" pitchFamily="34" charset="0"/>
              </a:rPr>
              <a:t>. POST-PRODUCTION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rgbClr val="202124"/>
              </a:solidFill>
              <a:effectLst/>
              <a:latin typeface="Arial" panose="020B0604020202020204" pitchFamily="34" charset="0"/>
              <a:cs typeface="Arial" panose="020B0604020202020204" pitchFamily="34" charset="0"/>
            </a:endParaRPr>
          </a:p>
          <a:p>
            <a:pPr eaLnBrk="0" fontAlgn="base" hangingPunct="0">
              <a:lnSpc>
                <a:spcPct val="100000"/>
              </a:lnSpc>
              <a:spcBef>
                <a:spcPct val="0"/>
              </a:spcBef>
              <a:spcAft>
                <a:spcPct val="0"/>
              </a:spcAft>
            </a:pPr>
            <a:r>
              <a:rPr kumimoji="0" lang="en-US" altLang="fr-FR" sz="20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t>Organize the video material (your footage). </a:t>
            </a:r>
          </a:p>
          <a:p>
            <a:pPr eaLnBrk="0" fontAlgn="base" hangingPunct="0">
              <a:lnSpc>
                <a:spcPct val="100000"/>
              </a:lnSpc>
              <a:spcBef>
                <a:spcPct val="0"/>
              </a:spcBef>
              <a:spcAft>
                <a:spcPct val="0"/>
              </a:spcAft>
            </a:pPr>
            <a:endParaRPr lang="en-US" altLang="fr-FR" sz="2000" dirty="0">
              <a:solidFill>
                <a:srgbClr val="202124"/>
              </a:solidFill>
              <a:latin typeface="Arial" panose="020B0604020202020204" pitchFamily="34" charset="0"/>
              <a:cs typeface="Arial" panose="020B0604020202020204" pitchFamily="34" charset="0"/>
            </a:endParaRPr>
          </a:p>
          <a:p>
            <a:pPr eaLnBrk="0" fontAlgn="base" hangingPunct="0">
              <a:lnSpc>
                <a:spcPct val="100000"/>
              </a:lnSpc>
              <a:spcBef>
                <a:spcPct val="0"/>
              </a:spcBef>
              <a:spcAft>
                <a:spcPct val="0"/>
              </a:spcAft>
            </a:pPr>
            <a:r>
              <a:rPr kumimoji="0" lang="en-US" altLang="fr-FR" sz="20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t>Add title, logo, music, end credits, etc.</a:t>
            </a:r>
          </a:p>
          <a:p>
            <a:pPr eaLnBrk="0" fontAlgn="base" hangingPunct="0">
              <a:lnSpc>
                <a:spcPct val="100000"/>
              </a:lnSpc>
              <a:spcBef>
                <a:spcPct val="0"/>
              </a:spcBef>
              <a:spcAft>
                <a:spcPct val="0"/>
              </a:spcAft>
            </a:pPr>
            <a:endParaRPr kumimoji="0" lang="en-US" altLang="fr-FR" sz="2000" b="0" i="0" u="none" strike="noStrike" cap="none" normalizeH="0" baseline="0" dirty="0">
              <a:ln>
                <a:noFill/>
              </a:ln>
              <a:solidFill>
                <a:srgbClr val="202124"/>
              </a:solidFill>
              <a:effectLst/>
              <a:latin typeface="Arial" panose="020B0604020202020204" pitchFamily="34" charset="0"/>
              <a:cs typeface="Arial" panose="020B0604020202020204" pitchFamily="34" charset="0"/>
            </a:endParaRPr>
          </a:p>
          <a:p>
            <a:pPr eaLnBrk="0" fontAlgn="base" hangingPunct="0">
              <a:lnSpc>
                <a:spcPct val="100000"/>
              </a:lnSpc>
              <a:spcBef>
                <a:spcPct val="0"/>
              </a:spcBef>
              <a:spcAft>
                <a:spcPct val="0"/>
              </a:spcAft>
            </a:pPr>
            <a:r>
              <a:rPr kumimoji="0" lang="en-US" altLang="fr-FR" sz="20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t>Calibration </a:t>
            </a:r>
            <a:r>
              <a:rPr lang="en-US" altLang="fr-FR" sz="2000" dirty="0">
                <a:solidFill>
                  <a:srgbClr val="202124"/>
                </a:solidFill>
                <a:latin typeface="Arial" panose="020B0604020202020204" pitchFamily="34" charset="0"/>
                <a:cs typeface="Arial" panose="020B0604020202020204" pitchFamily="34" charset="0"/>
              </a:rPr>
              <a:t>- </a:t>
            </a:r>
            <a:r>
              <a:rPr kumimoji="0" lang="en-US" altLang="fr-FR" sz="20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t>color balance, brightness. Try to anticipate </a:t>
            </a:r>
            <a:r>
              <a:rPr lang="en-US" altLang="fr-FR" sz="2000" dirty="0">
                <a:solidFill>
                  <a:srgbClr val="202124"/>
                </a:solidFill>
                <a:latin typeface="Arial" panose="020B0604020202020204" pitchFamily="34" charset="0"/>
                <a:cs typeface="Arial" panose="020B0604020202020204" pitchFamily="34" charset="0"/>
              </a:rPr>
              <a:t>this </a:t>
            </a:r>
            <a:r>
              <a:rPr kumimoji="0" lang="en-US" altLang="fr-FR" sz="20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t>at the shooting level to minimize the  post-production work on this point. </a:t>
            </a:r>
          </a:p>
          <a:p>
            <a:pPr eaLnBrk="0" fontAlgn="base" hangingPunct="0">
              <a:lnSpc>
                <a:spcPct val="100000"/>
              </a:lnSpc>
              <a:spcBef>
                <a:spcPct val="0"/>
              </a:spcBef>
              <a:spcAft>
                <a:spcPct val="0"/>
              </a:spcAft>
            </a:pPr>
            <a:endParaRPr kumimoji="0" lang="en-US" altLang="fr-FR" sz="2000" b="0" i="0" u="none" strike="noStrike" cap="none" normalizeH="0" baseline="0" dirty="0">
              <a:ln>
                <a:noFill/>
              </a:ln>
              <a:solidFill>
                <a:srgbClr val="202124"/>
              </a:solidFill>
              <a:effectLst/>
              <a:latin typeface="Arial" panose="020B0604020202020204" pitchFamily="34" charset="0"/>
              <a:cs typeface="Arial" panose="020B0604020202020204" pitchFamily="34" charset="0"/>
            </a:endParaRPr>
          </a:p>
          <a:p>
            <a:pPr eaLnBrk="0" fontAlgn="base" hangingPunct="0">
              <a:lnSpc>
                <a:spcPct val="100000"/>
              </a:lnSpc>
              <a:spcBef>
                <a:spcPct val="0"/>
              </a:spcBef>
              <a:spcAft>
                <a:spcPct val="0"/>
              </a:spcAft>
            </a:pPr>
            <a:r>
              <a:rPr lang="en-US" altLang="fr-FR" sz="2000" dirty="0">
                <a:solidFill>
                  <a:srgbClr val="202124"/>
                </a:solidFill>
                <a:latin typeface="Arial" panose="020B0604020202020204" pitchFamily="34" charset="0"/>
                <a:cs typeface="Arial" panose="020B0604020202020204" pitchFamily="34" charset="0"/>
              </a:rPr>
              <a:t>S</a:t>
            </a:r>
            <a:r>
              <a:rPr kumimoji="0" lang="en-US" altLang="fr-FR" sz="20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t>ound mixing - an important final step for listening comfort</a:t>
            </a:r>
            <a:r>
              <a:rPr lang="en-US" altLang="fr-FR" sz="2000" dirty="0">
                <a:solidFill>
                  <a:srgbClr val="202124"/>
                </a:solidFill>
                <a:latin typeface="Arial" panose="020B0604020202020204" pitchFamily="34" charset="0"/>
                <a:cs typeface="Arial" panose="020B0604020202020204" pitchFamily="34" charset="0"/>
              </a:rPr>
              <a:t>.</a:t>
            </a:r>
          </a:p>
        </p:txBody>
      </p:sp>
      <p:grpSp>
        <p:nvGrpSpPr>
          <p:cNvPr id="26" name="Group 25">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27" name="Rectangle 2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Isosceles Triangle 2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8805333" y="6356350"/>
            <a:ext cx="2743200" cy="365125"/>
          </a:xfrm>
        </p:spPr>
        <p:txBody>
          <a:bodyPr>
            <a:normAutofit/>
          </a:bodyPr>
          <a:lstStyle/>
          <a:p>
            <a:pPr>
              <a:spcAft>
                <a:spcPts val="600"/>
              </a:spcAft>
            </a:pPr>
            <a:fld id="{08119137-EB87-0B41-9000-5042675FFF69}" type="slidenum">
              <a:rPr lang="en-US">
                <a:solidFill>
                  <a:srgbClr val="FFFFFF"/>
                </a:solidFill>
              </a:rPr>
              <a:pPr>
                <a:spcAft>
                  <a:spcPts val="600"/>
                </a:spcAft>
              </a:pPr>
              <a:t>21</a:t>
            </a:fld>
            <a:endParaRPr lang="en-US">
              <a:solidFill>
                <a:srgbClr val="FFFFFF"/>
              </a:solidFill>
            </a:endParaRPr>
          </a:p>
        </p:txBody>
      </p:sp>
    </p:spTree>
    <p:extLst>
      <p:ext uri="{BB962C8B-B14F-4D97-AF65-F5344CB8AC3E}">
        <p14:creationId xmlns:p14="http://schemas.microsoft.com/office/powerpoint/2010/main" val="3397905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r>
              <a:rPr lang="fr-FR" dirty="0">
                <a:hlinkClick r:id="rId2"/>
              </a:rPr>
              <a:t>https://www.youtube.com/watch?v=xl9r_hOh9r4</a:t>
            </a:r>
            <a:r>
              <a:rPr lang="fr-FR" dirty="0"/>
              <a:t> </a:t>
            </a:r>
          </a:p>
          <a:p>
            <a:pPr marL="0" indent="0">
              <a:buNone/>
            </a:pPr>
            <a:r>
              <a:rPr lang="en-US" dirty="0"/>
              <a:t>What Is Emotional Well-Being? | Drs. Richard Davidson and Bruce McEwen</a:t>
            </a:r>
          </a:p>
          <a:p>
            <a:r>
              <a:rPr lang="en-US" dirty="0">
                <a:hlinkClick r:id="rId3"/>
              </a:rPr>
              <a:t>https://www.youtube.com/watch?v=DMKJ0u116uw</a:t>
            </a:r>
            <a:endParaRPr lang="en-US" dirty="0"/>
          </a:p>
          <a:p>
            <a:endParaRPr lang="en-US" dirty="0"/>
          </a:p>
        </p:txBody>
      </p:sp>
      <p:sp>
        <p:nvSpPr>
          <p:cNvPr id="4" name="Slide Number Placeholder 3"/>
          <p:cNvSpPr>
            <a:spLocks noGrp="1"/>
          </p:cNvSpPr>
          <p:nvPr>
            <p:ph type="sldNum" sz="quarter" idx="12"/>
          </p:nvPr>
        </p:nvSpPr>
        <p:spPr/>
        <p:txBody>
          <a:bodyPr/>
          <a:lstStyle/>
          <a:p>
            <a:fld id="{08119137-EB87-0B41-9000-5042675FFF69}" type="slidenum">
              <a:rPr lang="en-US" smtClean="0"/>
              <a:t>22</a:t>
            </a:fld>
            <a:endParaRPr lang="en-US"/>
          </a:p>
        </p:txBody>
      </p:sp>
    </p:spTree>
    <p:extLst>
      <p:ext uri="{BB962C8B-B14F-4D97-AF65-F5344CB8AC3E}">
        <p14:creationId xmlns:p14="http://schemas.microsoft.com/office/powerpoint/2010/main" val="1241099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57345" y="329184"/>
            <a:ext cx="6891527" cy="1783080"/>
          </a:xfrm>
        </p:spPr>
        <p:txBody>
          <a:bodyPr anchor="b">
            <a:normAutofit/>
          </a:bodyPr>
          <a:lstStyle/>
          <a:p>
            <a:r>
              <a:rPr lang="en-US" sz="5400" dirty="0"/>
              <a:t>Schools and well being</a:t>
            </a:r>
            <a:endParaRPr lang="fr-FR" sz="5400" dirty="0"/>
          </a:p>
        </p:txBody>
      </p:sp>
      <p:pic>
        <p:nvPicPr>
          <p:cNvPr id="6" name="Picture 5" descr="Light bulb on yellow background with sketched light beams and cord">
            <a:extLst>
              <a:ext uri="{FF2B5EF4-FFF2-40B4-BE49-F238E27FC236}">
                <a16:creationId xmlns:a16="http://schemas.microsoft.com/office/drawing/2014/main" id="{514EF402-885A-46BE-86D4-8328C23D47C1}"/>
              </a:ext>
            </a:extLst>
          </p:cNvPr>
          <p:cNvPicPr>
            <a:picLocks noChangeAspect="1"/>
          </p:cNvPicPr>
          <p:nvPr/>
        </p:nvPicPr>
        <p:blipFill rotWithShape="1">
          <a:blip r:embed="rId2"/>
          <a:srcRect l="51246" r="698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97762" y="2706624"/>
            <a:ext cx="6251110" cy="3483864"/>
          </a:xfrm>
        </p:spPr>
        <p:txBody>
          <a:bodyPr>
            <a:normAutofit/>
          </a:bodyPr>
          <a:lstStyle/>
          <a:p>
            <a:r>
              <a:rPr lang="en-US" sz="2200" dirty="0"/>
              <a:t>What is the current situation in your school? (pluses and minuses)</a:t>
            </a:r>
          </a:p>
          <a:p>
            <a:r>
              <a:rPr lang="en-US" sz="2200" dirty="0"/>
              <a:t>Who are the people/professionals that can support the students and teachers in your school? What do they do? Are there any events that promote the students’ wellbeing?</a:t>
            </a:r>
          </a:p>
          <a:p>
            <a:r>
              <a:rPr lang="en-US" sz="2200" dirty="0"/>
              <a:t>How can the current situation be improved? What else could be done so that students and teachers feel happier at school?</a:t>
            </a:r>
          </a:p>
          <a:p>
            <a:endParaRPr lang="en-US" sz="2200" dirty="0"/>
          </a:p>
          <a:p>
            <a:endParaRPr lang="en-US" sz="2200" dirty="0"/>
          </a:p>
          <a:p>
            <a:endParaRPr lang="en-US" sz="2200" dirty="0"/>
          </a:p>
          <a:p>
            <a:endParaRPr lang="fr-FR" sz="2200" dirty="0"/>
          </a:p>
        </p:txBody>
      </p:sp>
      <p:sp>
        <p:nvSpPr>
          <p:cNvPr id="4" name="Slide Number Placeholder 3"/>
          <p:cNvSpPr>
            <a:spLocks noGrp="1"/>
          </p:cNvSpPr>
          <p:nvPr>
            <p:ph type="sldNum" sz="quarter" idx="12"/>
          </p:nvPr>
        </p:nvSpPr>
        <p:spPr>
          <a:xfrm>
            <a:off x="10052978" y="6356350"/>
            <a:ext cx="1300821" cy="365125"/>
          </a:xfrm>
        </p:spPr>
        <p:txBody>
          <a:bodyPr>
            <a:normAutofit/>
          </a:bodyPr>
          <a:lstStyle/>
          <a:p>
            <a:pPr>
              <a:spcAft>
                <a:spcPts val="600"/>
              </a:spcAft>
            </a:pPr>
            <a:fld id="{08119137-EB87-0B41-9000-5042675FFF69}" type="slidenum">
              <a:rPr lang="en-US" smtClean="0"/>
              <a:pPr>
                <a:spcAft>
                  <a:spcPts val="600"/>
                </a:spcAft>
              </a:pPr>
              <a:t>23</a:t>
            </a:fld>
            <a:endParaRPr lang="en-US"/>
          </a:p>
        </p:txBody>
      </p:sp>
    </p:spTree>
    <p:extLst>
      <p:ext uri="{BB962C8B-B14F-4D97-AF65-F5344CB8AC3E}">
        <p14:creationId xmlns:p14="http://schemas.microsoft.com/office/powerpoint/2010/main" val="3490399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3662" y="386930"/>
            <a:ext cx="10066122" cy="1298448"/>
          </a:xfrm>
        </p:spPr>
        <p:txBody>
          <a:bodyPr anchor="b">
            <a:normAutofit fontScale="90000"/>
          </a:bodyPr>
          <a:lstStyle/>
          <a:p>
            <a:br>
              <a:rPr lang="en-US" dirty="0"/>
            </a:br>
            <a:br>
              <a:rPr lang="en-US" dirty="0"/>
            </a:br>
            <a:br>
              <a:rPr lang="en-US" dirty="0"/>
            </a:br>
            <a:br>
              <a:rPr lang="en-US" dirty="0"/>
            </a:br>
            <a:r>
              <a:rPr lang="en-US" dirty="0"/>
              <a:t>Make a reportage</a:t>
            </a:r>
            <a:br>
              <a:rPr lang="fr-FR" dirty="0"/>
            </a:br>
            <a:endParaRPr lang="fr-FR" dirty="0"/>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1" y="2599509"/>
            <a:ext cx="3566304" cy="3639450"/>
          </a:xfrm>
        </p:spPr>
        <p:txBody>
          <a:bodyPr anchor="ctr">
            <a:normAutofit/>
          </a:bodyPr>
          <a:lstStyle/>
          <a:p>
            <a:r>
              <a:rPr lang="en-US" sz="2400" dirty="0"/>
              <a:t>Type of reportage: audio/audiovisual</a:t>
            </a:r>
          </a:p>
          <a:p>
            <a:r>
              <a:rPr lang="en-US" sz="2400" dirty="0"/>
              <a:t>Topic: Schools and wellbeing</a:t>
            </a:r>
          </a:p>
          <a:p>
            <a:r>
              <a:rPr lang="en-US" sz="2400" dirty="0"/>
              <a:t>Duration: 5 -10 minutes</a:t>
            </a:r>
          </a:p>
          <a:p>
            <a:r>
              <a:rPr lang="en-US" sz="2400" dirty="0"/>
              <a:t>Deadline: Wednesday, 13</a:t>
            </a:r>
            <a:r>
              <a:rPr lang="en-US" sz="2400" baseline="30000" dirty="0"/>
              <a:t>th</a:t>
            </a:r>
            <a:r>
              <a:rPr lang="en-US" sz="2400" dirty="0"/>
              <a:t> of October</a:t>
            </a:r>
            <a:endParaRPr lang="fr-FR" sz="2400" dirty="0"/>
          </a:p>
          <a:p>
            <a:endParaRPr lang="fr-FR" sz="2000" dirty="0"/>
          </a:p>
        </p:txBody>
      </p:sp>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8610600" y="6492240"/>
            <a:ext cx="2743200" cy="365125"/>
          </a:xfrm>
        </p:spPr>
        <p:txBody>
          <a:bodyPr>
            <a:normAutofit/>
          </a:bodyPr>
          <a:lstStyle/>
          <a:p>
            <a:pPr>
              <a:spcAft>
                <a:spcPts val="600"/>
              </a:spcAft>
            </a:pPr>
            <a:fld id="{08119137-EB87-0B41-9000-5042675FFF69}" type="slidenum">
              <a:rPr lang="en-US" smtClean="0"/>
              <a:pPr>
                <a:spcAft>
                  <a:spcPts val="600"/>
                </a:spcAft>
              </a:pPr>
              <a:t>24</a:t>
            </a:fld>
            <a:endParaRPr lang="en-US"/>
          </a:p>
        </p:txBody>
      </p:sp>
      <p:graphicFrame>
        <p:nvGraphicFramePr>
          <p:cNvPr id="11" name="Table 10">
            <a:extLst>
              <a:ext uri="{FF2B5EF4-FFF2-40B4-BE49-F238E27FC236}">
                <a16:creationId xmlns:a16="http://schemas.microsoft.com/office/drawing/2014/main" id="{CEF7B07C-1DD1-471F-ACC0-8028B93D74C4}"/>
              </a:ext>
            </a:extLst>
          </p:cNvPr>
          <p:cNvGraphicFramePr>
            <a:graphicFrameLocks noGrp="1"/>
          </p:cNvGraphicFramePr>
          <p:nvPr>
            <p:extLst>
              <p:ext uri="{D42A27DB-BD31-4B8C-83A1-F6EECF244321}">
                <p14:modId xmlns:p14="http://schemas.microsoft.com/office/powerpoint/2010/main" val="2227759806"/>
              </p:ext>
            </p:extLst>
          </p:nvPr>
        </p:nvGraphicFramePr>
        <p:xfrm>
          <a:off x="5446643" y="2451653"/>
          <a:ext cx="5194853" cy="3787306"/>
        </p:xfrm>
        <a:graphic>
          <a:graphicData uri="http://schemas.openxmlformats.org/drawingml/2006/table">
            <a:tbl>
              <a:tblPr firstRow="1" bandRow="1">
                <a:tableStyleId>{5C22544A-7EE6-4342-B048-85BDC9FD1C3A}</a:tableStyleId>
              </a:tblPr>
              <a:tblGrid>
                <a:gridCol w="5194853">
                  <a:extLst>
                    <a:ext uri="{9D8B030D-6E8A-4147-A177-3AD203B41FA5}">
                      <a16:colId xmlns:a16="http://schemas.microsoft.com/office/drawing/2014/main" val="3921545901"/>
                    </a:ext>
                  </a:extLst>
                </a:gridCol>
              </a:tblGrid>
              <a:tr h="3787306">
                <a:tc>
                  <a:txBody>
                    <a:bodyPr/>
                    <a:lstStyle/>
                    <a:p>
                      <a:r>
                        <a:rPr lang="en-US" sz="2400" dirty="0">
                          <a:latin typeface="+mj-lt"/>
                        </a:rPr>
                        <a:t>WHO?</a:t>
                      </a:r>
                    </a:p>
                    <a:p>
                      <a:r>
                        <a:rPr lang="en-US" sz="2400" dirty="0">
                          <a:latin typeface="+mj-lt"/>
                        </a:rPr>
                        <a:t>Who is questioned, who will be interviewed? </a:t>
                      </a:r>
                    </a:p>
                    <a:p>
                      <a:endParaRPr lang="en-US" sz="2400" dirty="0">
                        <a:latin typeface="+mj-lt"/>
                      </a:endParaRPr>
                    </a:p>
                    <a:p>
                      <a:r>
                        <a:rPr lang="en-US" sz="2400" dirty="0">
                          <a:latin typeface="+mj-lt"/>
                        </a:rPr>
                        <a:t>WHAT?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mj-lt"/>
                        </a:rPr>
                        <a:t>What is the purpose of your reportage?</a:t>
                      </a:r>
                      <a:endParaRPr lang="fr-FR" sz="24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mj-lt"/>
                        </a:rPr>
                        <a:t>What are the questions, or the issues raised?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mj-lt"/>
                        </a:rPr>
                        <a:t>What is the desired end?</a:t>
                      </a:r>
                      <a:endParaRPr lang="fr-FR" sz="2400" dirty="0">
                        <a:latin typeface="+mj-lt"/>
                      </a:endParaRPr>
                    </a:p>
                    <a:p>
                      <a:r>
                        <a:rPr lang="en-US" sz="2400" dirty="0">
                          <a:latin typeface="+mj-lt"/>
                        </a:rPr>
                        <a:t>What are the highlights? </a:t>
                      </a:r>
                      <a:endParaRPr lang="fr-FR" sz="2400" dirty="0">
                        <a:latin typeface="+mj-lt"/>
                      </a:endParaRPr>
                    </a:p>
                  </a:txBody>
                  <a:tcPr marL="86378" marR="86378" marT="43189" marB="43189"/>
                </a:tc>
                <a:extLst>
                  <a:ext uri="{0D108BD9-81ED-4DB2-BD59-A6C34878D82A}">
                    <a16:rowId xmlns:a16="http://schemas.microsoft.com/office/drawing/2014/main" val="2562791417"/>
                  </a:ext>
                </a:extLst>
              </a:tr>
            </a:tbl>
          </a:graphicData>
        </a:graphic>
      </p:graphicFrame>
    </p:spTree>
    <p:extLst>
      <p:ext uri="{BB962C8B-B14F-4D97-AF65-F5344CB8AC3E}">
        <p14:creationId xmlns:p14="http://schemas.microsoft.com/office/powerpoint/2010/main" val="3343528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p:cNvSpPr>
            <a:spLocks noGrp="1" noChangeArrowheads="1"/>
          </p:cNvSpPr>
          <p:nvPr>
            <p:ph type="title"/>
          </p:nvPr>
        </p:nvSpPr>
        <p:spPr bwMode="auto">
          <a:xfrm>
            <a:off x="808638" y="386930"/>
            <a:ext cx="9236700" cy="118895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17457" rIns="0" bIns="-17457" numCol="1" anchor="b" anchorCtr="0" compatLnSpc="1">
            <a:prstTxWarp prst="textNoShape">
              <a:avLst/>
            </a:prstTxWarp>
            <a:normAutofit/>
          </a:bodyPr>
          <a:lstStyle/>
          <a:p>
            <a:pPr marL="0" marR="0" lvl="0" indent="0" defTabSz="914400" rtl="0" eaLnBrk="0" fontAlgn="base" latinLnBrk="0" hangingPunct="0">
              <a:spcBef>
                <a:spcPct val="0"/>
              </a:spcBef>
              <a:spcAft>
                <a:spcPct val="0"/>
              </a:spcAft>
              <a:buClrTx/>
              <a:buSzTx/>
              <a:buFontTx/>
              <a:buNone/>
              <a:tabLst/>
            </a:pPr>
            <a:r>
              <a:rPr kumimoji="0" lang="fr-FR" altLang="fr-FR" sz="5400" b="0" i="0" u="none" strike="noStrike" cap="none" normalizeH="0" baseline="0">
                <a:ln>
                  <a:noFill/>
                </a:ln>
                <a:effectLst/>
                <a:latin typeface="inherit"/>
              </a:rPr>
              <a:t>Notes and references</a:t>
            </a:r>
            <a:r>
              <a:rPr kumimoji="0" lang="fr-FR" altLang="fr-FR" sz="5400" b="0" i="0" u="none" strike="noStrike" cap="none" normalizeH="0" baseline="0">
                <a:ln>
                  <a:noFill/>
                </a:ln>
                <a:effectLst/>
              </a:rPr>
              <a:t> </a:t>
            </a:r>
            <a:endParaRPr kumimoji="0" lang="fr-FR" altLang="fr-FR" sz="5400" b="0" i="0" u="none" strike="noStrike" cap="none" normalizeH="0" baseline="0">
              <a:ln>
                <a:noFill/>
              </a:ln>
              <a:effectLst/>
              <a:latin typeface="Arial" panose="020B0604020202020204" pitchFamily="34" charset="0"/>
            </a:endParaRPr>
          </a:p>
        </p:txBody>
      </p:sp>
      <p:grpSp>
        <p:nvGrpSpPr>
          <p:cNvPr id="12" name="Group 1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 name="Rectangle 1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r>
              <a:rPr lang="fr-FR" sz="2400">
                <a:latin typeface="Garamond" panose="02020404030301010803" pitchFamily="18" charset="0"/>
                <a:hlinkClick r:id="rId2"/>
              </a:rPr>
              <a:t>http://digitalstorylab.com/wp-content/uploads/2020/06/video-reportage-tutorial-4.pdf</a:t>
            </a:r>
            <a:endParaRPr lang="fr-FR" sz="2400">
              <a:latin typeface="Garamond" panose="02020404030301010803" pitchFamily="18" charset="0"/>
            </a:endParaRPr>
          </a:p>
          <a:p>
            <a:r>
              <a:rPr lang="fr-FR" sz="2400">
                <a:latin typeface="Garamond" panose="02020404030301010803" pitchFamily="18" charset="0"/>
                <a:hlinkClick r:id="rId3"/>
              </a:rPr>
              <a:t>https://movilab.org/wiki/Cr%C3%A9er_un_reportage_audiovisuel</a:t>
            </a:r>
            <a:endParaRPr lang="fr-FR" sz="2400">
              <a:latin typeface="Garamond" panose="02020404030301010803" pitchFamily="18" charset="0"/>
            </a:endParaRPr>
          </a:p>
          <a:p>
            <a:r>
              <a:rPr lang="fr-FR" sz="2400">
                <a:latin typeface="Garamond" panose="02020404030301010803" pitchFamily="18" charset="0"/>
              </a:rPr>
              <a:t> Manier P-S. (2011), Le journalisme audiovisuel : Les techniques rédactionnelles en télévision et sur Internet, INA Edition</a:t>
            </a:r>
          </a:p>
          <a:p>
            <a:pPr marL="0" indent="0">
              <a:buNone/>
            </a:pPr>
            <a:endParaRPr lang="fr-FR" sz="2400">
              <a:latin typeface="Garamond" panose="02020404030301010803" pitchFamily="18" charset="0"/>
            </a:endParaRPr>
          </a:p>
        </p:txBody>
      </p:sp>
      <p:sp>
        <p:nvSpPr>
          <p:cNvPr id="4" name="Slide Number Placeholder 3"/>
          <p:cNvSpPr>
            <a:spLocks noGrp="1"/>
          </p:cNvSpPr>
          <p:nvPr>
            <p:ph type="sldNum" sz="quarter" idx="12"/>
          </p:nvPr>
        </p:nvSpPr>
        <p:spPr>
          <a:xfrm>
            <a:off x="8610600" y="6492240"/>
            <a:ext cx="2743200" cy="365125"/>
          </a:xfrm>
        </p:spPr>
        <p:txBody>
          <a:bodyPr>
            <a:normAutofit/>
          </a:bodyPr>
          <a:lstStyle/>
          <a:p>
            <a:pPr>
              <a:spcAft>
                <a:spcPts val="600"/>
              </a:spcAft>
            </a:pPr>
            <a:fld id="{08119137-EB87-0B41-9000-5042675FFF69}" type="slidenum">
              <a:rPr lang="en-US" smtClean="0"/>
              <a:pPr>
                <a:spcAft>
                  <a:spcPts val="600"/>
                </a:spcAft>
              </a:pPr>
              <a:t>25</a:t>
            </a:fld>
            <a:endParaRPr lang="en-US"/>
          </a:p>
        </p:txBody>
      </p:sp>
    </p:spTree>
    <p:extLst>
      <p:ext uri="{BB962C8B-B14F-4D97-AF65-F5344CB8AC3E}">
        <p14:creationId xmlns:p14="http://schemas.microsoft.com/office/powerpoint/2010/main" val="2214323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643467" y="844062"/>
            <a:ext cx="10905066" cy="5332901"/>
          </a:xfrm>
          <a:prstGeom prst="rect">
            <a:avLst/>
          </a:prstGeom>
        </p:spPr>
        <p:txBody>
          <a:bodyPr vert="horz" lIns="91440" tIns="45720" rIns="91440" bIns="45720" rtlCol="0">
            <a:normAutofit lnSpcReduction="10000"/>
          </a:bodyPr>
          <a:lstStyle/>
          <a:p>
            <a:pPr marL="571500" indent="-228600">
              <a:lnSpc>
                <a:spcPct val="90000"/>
              </a:lnSpc>
              <a:spcAft>
                <a:spcPts val="600"/>
              </a:spcAft>
              <a:buFont typeface="Arial" panose="020B0604020202020204" pitchFamily="34" charset="0"/>
              <a:buChar char="•"/>
            </a:pPr>
            <a:r>
              <a:rPr lang="en-US" sz="2800" dirty="0"/>
              <a:t>What is the subject of the video?</a:t>
            </a:r>
          </a:p>
          <a:p>
            <a:pPr marL="571500" indent="-228600">
              <a:lnSpc>
                <a:spcPct val="90000"/>
              </a:lnSpc>
              <a:spcAft>
                <a:spcPts val="600"/>
              </a:spcAft>
              <a:buFont typeface="Arial" panose="020B0604020202020204" pitchFamily="34" charset="0"/>
              <a:buChar char="•"/>
            </a:pPr>
            <a:r>
              <a:rPr lang="en-US" sz="2800" dirty="0"/>
              <a:t>What kind of video have you just watched? </a:t>
            </a:r>
          </a:p>
          <a:p>
            <a:pPr marL="1943100" lvl="4" indent="-342900">
              <a:lnSpc>
                <a:spcPct val="90000"/>
              </a:lnSpc>
              <a:spcAft>
                <a:spcPts val="600"/>
              </a:spcAft>
              <a:buFont typeface="Wingdings" panose="05000000000000000000" pitchFamily="2" charset="2"/>
              <a:buChar char="ü"/>
            </a:pPr>
            <a:r>
              <a:rPr lang="en-US" sz="2800" dirty="0"/>
              <a:t>a witness report</a:t>
            </a:r>
          </a:p>
          <a:p>
            <a:pPr marL="1943100" lvl="4" indent="-342900">
              <a:lnSpc>
                <a:spcPct val="90000"/>
              </a:lnSpc>
              <a:spcAft>
                <a:spcPts val="600"/>
              </a:spcAft>
              <a:buFont typeface="Wingdings" panose="05000000000000000000" pitchFamily="2" charset="2"/>
              <a:buChar char="ü"/>
            </a:pPr>
            <a:r>
              <a:rPr lang="en-US" sz="2800" dirty="0"/>
              <a:t>an event description</a:t>
            </a:r>
          </a:p>
          <a:p>
            <a:pPr marL="1943100" lvl="4" indent="-342900">
              <a:lnSpc>
                <a:spcPct val="90000"/>
              </a:lnSpc>
              <a:spcAft>
                <a:spcPts val="600"/>
              </a:spcAft>
              <a:buFont typeface="Wingdings" panose="05000000000000000000" pitchFamily="2" charset="2"/>
              <a:buChar char="ü"/>
            </a:pPr>
            <a:r>
              <a:rPr lang="en-US" sz="2800" dirty="0"/>
              <a:t>a portrait</a:t>
            </a:r>
          </a:p>
          <a:p>
            <a:pPr marL="1943100" lvl="4" indent="-342900">
              <a:lnSpc>
                <a:spcPct val="90000"/>
              </a:lnSpc>
              <a:spcAft>
                <a:spcPts val="600"/>
              </a:spcAft>
              <a:buFont typeface="Wingdings" panose="05000000000000000000" pitchFamily="2" charset="2"/>
              <a:buChar char="ü"/>
            </a:pPr>
            <a:r>
              <a:rPr lang="en-US" sz="2800" dirty="0"/>
              <a:t>an analysis</a:t>
            </a:r>
          </a:p>
          <a:p>
            <a:pPr marL="1943100" lvl="4" indent="-342900">
              <a:lnSpc>
                <a:spcPct val="90000"/>
              </a:lnSpc>
              <a:spcAft>
                <a:spcPts val="600"/>
              </a:spcAft>
              <a:buFont typeface="Wingdings" panose="05000000000000000000" pitchFamily="2" charset="2"/>
              <a:buChar char="ü"/>
            </a:pPr>
            <a:r>
              <a:rPr lang="en-US" sz="2800" dirty="0"/>
              <a:t>an editorial</a:t>
            </a:r>
          </a:p>
          <a:p>
            <a:pPr marL="571500" indent="-228600">
              <a:lnSpc>
                <a:spcPct val="90000"/>
              </a:lnSpc>
              <a:spcAft>
                <a:spcPts val="600"/>
              </a:spcAft>
              <a:buFont typeface="Arial" panose="020B0604020202020204" pitchFamily="34" charset="0"/>
              <a:buChar char="•"/>
            </a:pPr>
            <a:r>
              <a:rPr lang="en-US" sz="2800" dirty="0"/>
              <a:t>How was the video shot?</a:t>
            </a:r>
          </a:p>
          <a:p>
            <a:pPr marL="2057400" lvl="3" indent="-342900">
              <a:lnSpc>
                <a:spcPct val="90000"/>
              </a:lnSpc>
              <a:spcAft>
                <a:spcPts val="600"/>
              </a:spcAft>
              <a:buFont typeface="Wingdings" panose="05000000000000000000" pitchFamily="2" charset="2"/>
              <a:buChar char="ü"/>
            </a:pPr>
            <a:r>
              <a:rPr lang="en-US" sz="2800" dirty="0"/>
              <a:t>dynamic</a:t>
            </a:r>
          </a:p>
          <a:p>
            <a:pPr marL="2057400" lvl="3" indent="-342900">
              <a:lnSpc>
                <a:spcPct val="90000"/>
              </a:lnSpc>
              <a:spcAft>
                <a:spcPts val="600"/>
              </a:spcAft>
              <a:buFont typeface="Wingdings" panose="05000000000000000000" pitchFamily="2" charset="2"/>
              <a:buChar char="ü"/>
            </a:pPr>
            <a:r>
              <a:rPr lang="en-US" sz="2800" dirty="0"/>
              <a:t>static</a:t>
            </a:r>
          </a:p>
          <a:p>
            <a:pPr marL="2057400" lvl="3" indent="-342900">
              <a:lnSpc>
                <a:spcPct val="90000"/>
              </a:lnSpc>
              <a:spcAft>
                <a:spcPts val="600"/>
              </a:spcAft>
              <a:buFont typeface="Wingdings" panose="05000000000000000000" pitchFamily="2" charset="2"/>
              <a:buChar char="ü"/>
            </a:pPr>
            <a:r>
              <a:rPr lang="en-US" sz="2800" dirty="0"/>
              <a:t>large angle</a:t>
            </a:r>
          </a:p>
          <a:p>
            <a:pPr marL="2057400" lvl="3" indent="-342900">
              <a:lnSpc>
                <a:spcPct val="90000"/>
              </a:lnSpc>
              <a:spcAft>
                <a:spcPts val="600"/>
              </a:spcAft>
              <a:buFont typeface="Wingdings" panose="05000000000000000000" pitchFamily="2" charset="2"/>
              <a:buChar char="ü"/>
            </a:pPr>
            <a:r>
              <a:rPr lang="en-US" sz="2800" dirty="0"/>
              <a:t>close angle</a:t>
            </a:r>
          </a:p>
          <a:p>
            <a:pPr marL="571500" indent="-228600">
              <a:lnSpc>
                <a:spcPct val="90000"/>
              </a:lnSpc>
              <a:spcAft>
                <a:spcPts val="600"/>
              </a:spcAft>
              <a:buFont typeface="Arial" panose="020B0604020202020204" pitchFamily="34" charset="0"/>
              <a:buChar char="•"/>
            </a:pPr>
            <a:endParaRPr lang="en-US" sz="2000" dirty="0"/>
          </a:p>
          <a:p>
            <a:pPr marL="571500" indent="-228600">
              <a:lnSpc>
                <a:spcPct val="90000"/>
              </a:lnSpc>
              <a:spcAft>
                <a:spcPts val="600"/>
              </a:spcAft>
              <a:buFont typeface="Arial" panose="020B0604020202020204" pitchFamily="34" charset="0"/>
              <a:buChar char="•"/>
            </a:pPr>
            <a:endParaRPr lang="en-US" sz="2000" dirty="0"/>
          </a:p>
        </p:txBody>
      </p:sp>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lide Number Placeholder 4"/>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08119137-EB87-0B41-9000-5042675FFF69}" type="slidenum">
              <a:rPr lang="en-US" smtClean="0"/>
              <a:pPr>
                <a:spcAft>
                  <a:spcPts val="600"/>
                </a:spcAft>
              </a:pPr>
              <a:t>3</a:t>
            </a:fld>
            <a:endParaRPr lang="en-US"/>
          </a:p>
        </p:txBody>
      </p:sp>
    </p:spTree>
    <p:extLst>
      <p:ext uri="{BB962C8B-B14F-4D97-AF65-F5344CB8AC3E}">
        <p14:creationId xmlns:p14="http://schemas.microsoft.com/office/powerpoint/2010/main" val="156155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90338" y="640080"/>
            <a:ext cx="3734014" cy="3566160"/>
          </a:xfrm>
        </p:spPr>
        <p:txBody>
          <a:bodyPr vert="horz" lIns="91440" tIns="45720" rIns="91440" bIns="45720" rtlCol="0" anchor="b">
            <a:normAutofit/>
          </a:bodyPr>
          <a:lstStyle/>
          <a:p>
            <a:r>
              <a:rPr lang="en-US" sz="5400" b="1" i="1"/>
              <a:t>What is a reportage?</a:t>
            </a:r>
            <a:br>
              <a:rPr lang="en-US" sz="5400" b="1"/>
            </a:br>
            <a:endParaRPr lang="en-US" sz="5400"/>
          </a:p>
        </p:txBody>
      </p:sp>
      <p:sp>
        <p:nvSpPr>
          <p:cNvPr id="2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Camera lens">
            <a:extLst>
              <a:ext uri="{FF2B5EF4-FFF2-40B4-BE49-F238E27FC236}">
                <a16:creationId xmlns:a16="http://schemas.microsoft.com/office/drawing/2014/main" id="{8C44CBC0-D670-47FE-BE94-4EDE84C540A9}"/>
              </a:ext>
            </a:extLst>
          </p:cNvPr>
          <p:cNvPicPr>
            <a:picLocks noChangeAspect="1"/>
          </p:cNvPicPr>
          <p:nvPr/>
        </p:nvPicPr>
        <p:blipFill rotWithShape="1">
          <a:blip r:embed="rId2"/>
          <a:srcRect l="3968" r="2907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p:cNvSpPr>
            <a:spLocks noGrp="1"/>
          </p:cNvSpPr>
          <p:nvPr>
            <p:ph type="sldNum" sz="quarter" idx="12"/>
          </p:nvPr>
        </p:nvSpPr>
        <p:spPr>
          <a:xfrm>
            <a:off x="10591800" y="6356350"/>
            <a:ext cx="762000" cy="365125"/>
          </a:xfrm>
        </p:spPr>
        <p:txBody>
          <a:bodyPr vert="horz" lIns="91440" tIns="45720" rIns="91440" bIns="45720" rtlCol="0" anchor="ctr">
            <a:normAutofit/>
          </a:bodyPr>
          <a:lstStyle/>
          <a:p>
            <a:pPr>
              <a:spcAft>
                <a:spcPts val="600"/>
              </a:spcAft>
              <a:defRPr/>
            </a:pPr>
            <a:fld id="{08119137-EB87-0B41-9000-5042675FFF69}" type="slidenum">
              <a:rPr lang="en-US">
                <a:solidFill>
                  <a:srgbClr val="FFFFFF"/>
                </a:solidFill>
                <a:latin typeface="Calibri" panose="020F0502020204030204"/>
              </a:rPr>
              <a:pPr>
                <a:spcAft>
                  <a:spcPts val="600"/>
                </a:spcAft>
                <a:defRPr/>
              </a:pPr>
              <a:t>4</a:t>
            </a:fld>
            <a:endParaRPr lang="en-US">
              <a:solidFill>
                <a:srgbClr val="FFFFFF"/>
              </a:solidFill>
              <a:latin typeface="Calibri" panose="020F0502020204030204"/>
            </a:endParaRPr>
          </a:p>
        </p:txBody>
      </p:sp>
    </p:spTree>
    <p:extLst>
      <p:ext uri="{BB962C8B-B14F-4D97-AF65-F5344CB8AC3E}">
        <p14:creationId xmlns:p14="http://schemas.microsoft.com/office/powerpoint/2010/main" val="3677063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Rectangle 17">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p:cNvSpPr txBox="1"/>
          <p:nvPr/>
        </p:nvSpPr>
        <p:spPr>
          <a:xfrm>
            <a:off x="1012874" y="512760"/>
            <a:ext cx="10752553" cy="5701772"/>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2000" dirty="0"/>
              <a:t>                                           </a:t>
            </a:r>
            <a:r>
              <a:rPr lang="en-US" sz="2600" b="1" dirty="0"/>
              <a:t>A REPORTAGE IS</a:t>
            </a:r>
          </a:p>
          <a:p>
            <a:pPr>
              <a:lnSpc>
                <a:spcPct val="90000"/>
              </a:lnSpc>
              <a:spcAft>
                <a:spcPts val="600"/>
              </a:spcAft>
            </a:pPr>
            <a:endParaRPr lang="en-US" sz="2800" b="1" i="0" dirty="0">
              <a:effectLst/>
            </a:endParaRPr>
          </a:p>
          <a:p>
            <a:pPr>
              <a:lnSpc>
                <a:spcPct val="90000"/>
              </a:lnSpc>
              <a:spcAft>
                <a:spcPts val="600"/>
              </a:spcAft>
            </a:pPr>
            <a:r>
              <a:rPr lang="en-US" sz="2000" b="0" i="0" dirty="0">
                <a:effectLst/>
              </a:rPr>
              <a:t> a type of journalism that provides </a:t>
            </a:r>
            <a:r>
              <a:rPr lang="en-US" sz="2000" b="1" i="0" u="sng" dirty="0">
                <a:effectLst/>
              </a:rPr>
              <a:t>a readable and vivid account</a:t>
            </a:r>
            <a:r>
              <a:rPr lang="en-US" sz="2000" b="0" i="0" dirty="0">
                <a:effectLst/>
              </a:rPr>
              <a:t>, with all essential details, </a:t>
            </a:r>
            <a:r>
              <a:rPr lang="en-US" sz="2000" b="1" i="0" u="sng" dirty="0">
                <a:effectLst/>
              </a:rPr>
              <a:t>of an eyewitness event or one in which the author has taken part.</a:t>
            </a:r>
          </a:p>
          <a:p>
            <a:pPr>
              <a:lnSpc>
                <a:spcPct val="90000"/>
              </a:lnSpc>
              <a:spcAft>
                <a:spcPts val="600"/>
              </a:spcAft>
            </a:pPr>
            <a:endParaRPr lang="en-US" sz="2000" b="1" u="sng" dirty="0"/>
          </a:p>
          <a:p>
            <a:pPr>
              <a:lnSpc>
                <a:spcPct val="90000"/>
              </a:lnSpc>
              <a:spcAft>
                <a:spcPts val="600"/>
              </a:spcAft>
            </a:pPr>
            <a:r>
              <a:rPr lang="en-US" sz="2000" b="0" i="0" dirty="0">
                <a:effectLst/>
              </a:rPr>
              <a:t>The manner of presenting reportage depends on the means of mass media—press, radio, or television—for which the material is intended. </a:t>
            </a:r>
          </a:p>
          <a:p>
            <a:pPr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r>
              <a:rPr lang="en-US" sz="2000" b="0" i="0" dirty="0">
                <a:effectLst/>
              </a:rPr>
              <a:t>Press reportage, usually in newspapers, may center on events or may be thematic, describing </a:t>
            </a:r>
          </a:p>
          <a:p>
            <a:pPr marL="57150">
              <a:lnSpc>
                <a:spcPct val="90000"/>
              </a:lnSpc>
              <a:spcAft>
                <a:spcPts val="600"/>
              </a:spcAft>
            </a:pPr>
            <a:r>
              <a:rPr lang="en-US" sz="2000" b="0" i="0" dirty="0">
                <a:effectLst/>
              </a:rPr>
              <a:t>events  unified by a single theme but occurring at different times. It is usually illustrated with </a:t>
            </a:r>
          </a:p>
          <a:p>
            <a:pPr marL="57150">
              <a:lnSpc>
                <a:spcPct val="90000"/>
              </a:lnSpc>
              <a:spcAft>
                <a:spcPts val="600"/>
              </a:spcAft>
            </a:pPr>
            <a:r>
              <a:rPr lang="en-US" sz="2000" b="0" i="0" dirty="0">
                <a:effectLst/>
              </a:rPr>
              <a:t>photographs taken at the scene of the events; features illustrated with photographs are also in wide</a:t>
            </a:r>
          </a:p>
          <a:p>
            <a:pPr marL="57150">
              <a:lnSpc>
                <a:spcPct val="90000"/>
              </a:lnSpc>
              <a:spcAft>
                <a:spcPts val="600"/>
              </a:spcAft>
            </a:pPr>
            <a:r>
              <a:rPr lang="en-US" sz="2000" b="0" i="0" dirty="0">
                <a:effectLst/>
              </a:rPr>
              <a:t> use.</a:t>
            </a:r>
          </a:p>
          <a:p>
            <a:pPr marL="57150">
              <a:lnSpc>
                <a:spcPct val="90000"/>
              </a:lnSpc>
              <a:spcAft>
                <a:spcPts val="600"/>
              </a:spcAft>
            </a:pPr>
            <a:endParaRPr lang="en-US" sz="2000" dirty="0"/>
          </a:p>
          <a:p>
            <a:pPr marL="285750" indent="-228600">
              <a:lnSpc>
                <a:spcPct val="90000"/>
              </a:lnSpc>
              <a:spcAft>
                <a:spcPts val="600"/>
              </a:spcAft>
              <a:buFont typeface="Arial" panose="020B0604020202020204" pitchFamily="34" charset="0"/>
              <a:buChar char="•"/>
            </a:pPr>
            <a:r>
              <a:rPr lang="en-US" sz="2000" b="0" i="0" dirty="0">
                <a:effectLst/>
              </a:rPr>
              <a:t> Reportage on the radio always follows a chronological sequence of events and uses vivid language to </a:t>
            </a:r>
          </a:p>
          <a:p>
            <a:pPr marL="57150">
              <a:lnSpc>
                <a:spcPct val="90000"/>
              </a:lnSpc>
              <a:spcAft>
                <a:spcPts val="600"/>
              </a:spcAft>
            </a:pPr>
            <a:r>
              <a:rPr lang="en-US" sz="2000" b="0" i="0" dirty="0">
                <a:effectLst/>
              </a:rPr>
              <a:t>present the events realistically. </a:t>
            </a:r>
          </a:p>
          <a:p>
            <a:pPr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r>
              <a:rPr lang="en-US" sz="2000" b="0" i="0" dirty="0">
                <a:effectLst/>
              </a:rPr>
              <a:t>Reportage on television often becomes</a:t>
            </a:r>
            <a:r>
              <a:rPr lang="en-US" sz="2000" b="1" i="0" u="sng" dirty="0">
                <a:effectLst/>
              </a:rPr>
              <a:t> a commentary on the event being depicted</a:t>
            </a:r>
            <a:r>
              <a:rPr lang="en-US" sz="1400" b="1" i="0" u="sng" dirty="0">
                <a:effectLst/>
              </a:rPr>
              <a:t>.</a:t>
            </a:r>
          </a:p>
          <a:p>
            <a:pPr marL="285750" indent="-228600">
              <a:lnSpc>
                <a:spcPct val="90000"/>
              </a:lnSpc>
              <a:spcAft>
                <a:spcPts val="600"/>
              </a:spcAft>
              <a:buFont typeface="Arial" panose="020B0604020202020204" pitchFamily="34" charset="0"/>
              <a:buChar char="•"/>
            </a:pPr>
            <a:endParaRPr lang="en-US" sz="1400" dirty="0"/>
          </a:p>
          <a:p>
            <a:pPr marL="285750" indent="-228600">
              <a:lnSpc>
                <a:spcPct val="90000"/>
              </a:lnSpc>
              <a:spcAft>
                <a:spcPts val="600"/>
              </a:spcAft>
              <a:buFont typeface="Arial" panose="020B0604020202020204" pitchFamily="34" charset="0"/>
              <a:buChar char="•"/>
            </a:pPr>
            <a:endParaRPr lang="en-US" sz="1400" b="0" i="0" dirty="0">
              <a:effectLst/>
            </a:endParaRPr>
          </a:p>
          <a:p>
            <a:pPr marL="285750" indent="-228600">
              <a:lnSpc>
                <a:spcPct val="90000"/>
              </a:lnSpc>
              <a:spcAft>
                <a:spcPts val="600"/>
              </a:spcAft>
              <a:buFont typeface="Arial" panose="020B0604020202020204" pitchFamily="34" charset="0"/>
              <a:buChar char="•"/>
            </a:pPr>
            <a:endParaRPr lang="en-US" sz="1400" dirty="0"/>
          </a:p>
          <a:p>
            <a:pPr marL="285750" indent="-228600">
              <a:lnSpc>
                <a:spcPct val="90000"/>
              </a:lnSpc>
              <a:spcAft>
                <a:spcPts val="600"/>
              </a:spcAft>
              <a:buFont typeface="Arial" panose="020B0604020202020204" pitchFamily="34" charset="0"/>
              <a:buChar char="•"/>
            </a:pPr>
            <a:endParaRPr lang="en-US" sz="1400" b="0" i="0" dirty="0">
              <a:effectLst/>
            </a:endParaRPr>
          </a:p>
        </p:txBody>
      </p:sp>
      <p:sp>
        <p:nvSpPr>
          <p:cNvPr id="3" name="Slide Number Placeholder 2"/>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08119137-EB87-0B41-9000-5042675FFF69}" type="slidenum">
              <a:rPr lang="en-US" smtClean="0"/>
              <a:pPr>
                <a:spcAft>
                  <a:spcPts val="600"/>
                </a:spcAft>
              </a:pPr>
              <a:t>5</a:t>
            </a:fld>
            <a:endParaRPr lang="en-US"/>
          </a:p>
        </p:txBody>
      </p:sp>
      <p:sp>
        <p:nvSpPr>
          <p:cNvPr id="20" name="Isosceles Triangle 19">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Isosceles Triangle 21">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34861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amera lens">
            <a:extLst>
              <a:ext uri="{FF2B5EF4-FFF2-40B4-BE49-F238E27FC236}">
                <a16:creationId xmlns:a16="http://schemas.microsoft.com/office/drawing/2014/main" id="{4556540D-2453-4086-BAED-35C7B4ACAD16}"/>
              </a:ext>
            </a:extLst>
          </p:cNvPr>
          <p:cNvPicPr>
            <a:picLocks noChangeAspect="1"/>
          </p:cNvPicPr>
          <p:nvPr/>
        </p:nvPicPr>
        <p:blipFill rotWithShape="1">
          <a:blip r:embed="rId2"/>
          <a:srcRect t="5457" b="10273"/>
          <a:stretch/>
        </p:blipFill>
        <p:spPr>
          <a:xfrm>
            <a:off x="20" y="10"/>
            <a:ext cx="12191981" cy="6857990"/>
          </a:xfrm>
          <a:prstGeom prst="rect">
            <a:avLst/>
          </a:prstGeom>
        </p:spPr>
      </p:pic>
      <p:sp>
        <p:nvSpPr>
          <p:cNvPr id="24" name="Rectangle 2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1"/>
          <p:cNvSpPr>
            <a:spLocks noGrp="1" noChangeArrowheads="1"/>
          </p:cNvSpPr>
          <p:nvPr>
            <p:ph type="title"/>
          </p:nvPr>
        </p:nvSpPr>
        <p:spPr bwMode="auto">
          <a:xfrm>
            <a:off x="643467" y="321734"/>
            <a:ext cx="6891186" cy="1135737"/>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ct val="0"/>
              </a:spcAft>
              <a:buClrTx/>
              <a:buSzTx/>
              <a:buFontTx/>
              <a:buNone/>
              <a:tabLst/>
            </a:pPr>
            <a:r>
              <a:rPr kumimoji="0" lang="fr-FR" altLang="fr-FR" sz="2500" b="0" i="0" u="none" strike="noStrike" cap="none" normalizeH="0" baseline="0" dirty="0">
                <a:ln>
                  <a:noFill/>
                </a:ln>
                <a:effectLst/>
                <a:latin typeface="Garamond" panose="02020404030301010803" pitchFamily="18" charset="0"/>
                <a:cs typeface="Arial" panose="020B0604020202020204" pitchFamily="34" charset="0"/>
              </a:rPr>
              <a:t>How to film an </a:t>
            </a:r>
            <a:r>
              <a:rPr kumimoji="0" lang="fr-FR" altLang="fr-FR" sz="2500" b="0" i="0" u="none" strike="noStrike" cap="none" normalizeH="0" baseline="0" dirty="0" err="1">
                <a:ln>
                  <a:noFill/>
                </a:ln>
                <a:effectLst/>
                <a:latin typeface="Garamond" panose="02020404030301010803" pitchFamily="18" charset="0"/>
                <a:cs typeface="Arial" panose="020B0604020202020204" pitchFamily="34" charset="0"/>
              </a:rPr>
              <a:t>audiovisual</a:t>
            </a:r>
            <a:r>
              <a:rPr kumimoji="0" lang="fr-FR" altLang="fr-FR" sz="2500" b="0" i="0" u="none" strike="noStrike" cap="none" normalizeH="0" baseline="0" dirty="0">
                <a:ln>
                  <a:noFill/>
                </a:ln>
                <a:effectLst/>
                <a:latin typeface="Garamond" panose="02020404030301010803" pitchFamily="18" charset="0"/>
                <a:cs typeface="Arial" panose="020B0604020202020204" pitchFamily="34" charset="0"/>
              </a:rPr>
              <a:t> production</a:t>
            </a:r>
          </a:p>
          <a:p>
            <a:pPr marL="0" marR="0" lvl="0" indent="0" defTabSz="914400" rtl="0" eaLnBrk="0" fontAlgn="base" latinLnBrk="0" hangingPunct="0">
              <a:spcBef>
                <a:spcPct val="0"/>
              </a:spcBef>
              <a:spcAft>
                <a:spcPct val="0"/>
              </a:spcAft>
              <a:buClrTx/>
              <a:buSzTx/>
              <a:buFontTx/>
              <a:buNone/>
              <a:tabLst/>
            </a:pPr>
            <a:br>
              <a:rPr kumimoji="0" lang="fr-FR" altLang="fr-FR" sz="2500" b="0" i="0" u="none" strike="noStrike" cap="none" normalizeH="0" baseline="0" dirty="0">
                <a:ln>
                  <a:noFill/>
                </a:ln>
                <a:effectLst/>
                <a:latin typeface="Arial" panose="020B0604020202020204" pitchFamily="34" charset="0"/>
                <a:cs typeface="Arial" panose="020B0604020202020204" pitchFamily="34" charset="0"/>
              </a:rPr>
            </a:br>
            <a:endParaRPr kumimoji="0" lang="fr-FR" altLang="fr-FR" sz="2500" b="0" i="0" u="none" strike="noStrike" cap="none" normalizeH="0" baseline="0" dirty="0">
              <a:ln>
                <a:noFill/>
              </a:ln>
              <a:effectLst/>
              <a:latin typeface="Arial" panose="020B0604020202020204" pitchFamily="34" charset="0"/>
            </a:endParaRPr>
          </a:p>
        </p:txBody>
      </p:sp>
      <p:sp>
        <p:nvSpPr>
          <p:cNvPr id="6" name="Rectangle 2"/>
          <p:cNvSpPr>
            <a:spLocks noGrp="1" noChangeArrowheads="1"/>
          </p:cNvSpPr>
          <p:nvPr>
            <p:ph idx="1"/>
          </p:nvPr>
        </p:nvSpPr>
        <p:spPr bwMode="auto">
          <a:xfrm>
            <a:off x="643467" y="1252025"/>
            <a:ext cx="6891187" cy="4924938"/>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17457" rIns="0" bIns="-17457" numCol="1" anchorCtr="0" compatLnSpc="1">
            <a:prstTxWarp prst="textNoShape">
              <a:avLst/>
            </a:prstTxWarp>
            <a:normAutofit/>
          </a:bodyPr>
          <a:lstStyle/>
          <a:p>
            <a:pPr marL="457200" marR="0" lvl="0" indent="-457200" defTabSz="914400" rtl="0" eaLnBrk="0" fontAlgn="base" latinLnBrk="0" hangingPunct="0">
              <a:spcBef>
                <a:spcPct val="0"/>
              </a:spcBef>
              <a:spcAft>
                <a:spcPts val="600"/>
              </a:spcAft>
              <a:buClrTx/>
              <a:buSzTx/>
              <a:buAutoNum type="arabicPeriod"/>
              <a:tabLst/>
            </a:pPr>
            <a:r>
              <a:rPr kumimoji="0" lang="en-US" altLang="fr-FR" sz="2000" b="1" i="0" u="none" strike="noStrike" cap="none" normalizeH="0" baseline="0" dirty="0">
                <a:ln>
                  <a:noFill/>
                </a:ln>
                <a:effectLst/>
                <a:latin typeface="Arial" panose="020B0604020202020204" pitchFamily="34" charset="0"/>
                <a:cs typeface="Arial" panose="020B0604020202020204" pitchFamily="34" charset="0"/>
              </a:rPr>
              <a:t>PREPARATION</a:t>
            </a:r>
          </a:p>
          <a:p>
            <a:pPr marL="457200" marR="0" lvl="0" indent="-457200" defTabSz="914400" rtl="0" eaLnBrk="0" fontAlgn="base" latinLnBrk="0" hangingPunct="0">
              <a:spcBef>
                <a:spcPct val="0"/>
              </a:spcBef>
              <a:spcAft>
                <a:spcPts val="600"/>
              </a:spcAft>
              <a:buClrTx/>
              <a:buSzTx/>
              <a:buAutoNum type="arabicPeriod"/>
              <a:tabLst/>
            </a:pPr>
            <a:endParaRPr kumimoji="0" lang="en-US" altLang="fr-FR" sz="2000" b="1" i="0" u="none" strike="noStrike" cap="none" normalizeH="0" baseline="0" dirty="0">
              <a:ln>
                <a:noFill/>
              </a:ln>
              <a:effectLst/>
              <a:latin typeface="Arial" panose="020B0604020202020204" pitchFamily="34" charset="0"/>
              <a:cs typeface="Arial" panose="020B0604020202020204" pitchFamily="34" charset="0"/>
            </a:endParaRPr>
          </a:p>
          <a:p>
            <a:pPr marL="0" marR="0" lvl="0" indent="0" defTabSz="914400" rtl="0" eaLnBrk="0" fontAlgn="base" latinLnBrk="0" hangingPunct="0">
              <a:spcBef>
                <a:spcPct val="0"/>
              </a:spcBef>
              <a:spcAft>
                <a:spcPts val="600"/>
              </a:spcAft>
              <a:buClrTx/>
              <a:buSzTx/>
              <a:buNone/>
              <a:tabLst/>
            </a:pPr>
            <a:r>
              <a:rPr kumimoji="0" lang="en-US" altLang="fr-FR" sz="2000" b="1" i="0" u="none" strike="noStrike" cap="none" normalizeH="0" baseline="0" dirty="0">
                <a:ln>
                  <a:noFill/>
                </a:ln>
                <a:effectLst/>
                <a:latin typeface="Arial" panose="020B0604020202020204" pitchFamily="34" charset="0"/>
                <a:cs typeface="Arial" panose="020B0604020202020204" pitchFamily="34" charset="0"/>
              </a:rPr>
              <a:t>Content: </a:t>
            </a:r>
          </a:p>
          <a:p>
            <a:pPr marL="0" marR="0" lvl="0" indent="0" defTabSz="914400" rtl="0" eaLnBrk="0" fontAlgn="base" latinLnBrk="0" hangingPunct="0">
              <a:spcBef>
                <a:spcPct val="0"/>
              </a:spcBef>
              <a:spcAft>
                <a:spcPts val="600"/>
              </a:spcAft>
              <a:buClrTx/>
              <a:buSzTx/>
              <a:buNone/>
              <a:tabLst/>
            </a:pPr>
            <a:r>
              <a:rPr kumimoji="0" lang="en-US" altLang="fr-FR" sz="2000" i="0" u="none" strike="noStrike" cap="none" normalizeH="0" baseline="0" dirty="0">
                <a:ln>
                  <a:noFill/>
                </a:ln>
                <a:effectLst/>
                <a:latin typeface="Arial" panose="020B0604020202020204" pitchFamily="34" charset="0"/>
                <a:cs typeface="Arial" panose="020B0604020202020204" pitchFamily="34" charset="0"/>
              </a:rPr>
              <a:t>What is your common thread? </a:t>
            </a:r>
          </a:p>
          <a:p>
            <a:pPr marL="0" marR="0" lvl="0" indent="0" defTabSz="914400" rtl="0" eaLnBrk="0" fontAlgn="base" latinLnBrk="0" hangingPunct="0">
              <a:spcBef>
                <a:spcPct val="0"/>
              </a:spcBef>
              <a:spcAft>
                <a:spcPts val="600"/>
              </a:spcAft>
              <a:buClrTx/>
              <a:buSzTx/>
              <a:buNone/>
              <a:tabLst/>
            </a:pPr>
            <a:r>
              <a:rPr kumimoji="0" lang="en-US" altLang="fr-FR" sz="2000" b="0" i="0" u="none" strike="noStrike" cap="none" normalizeH="0" baseline="0" dirty="0">
                <a:ln>
                  <a:noFill/>
                </a:ln>
                <a:effectLst/>
                <a:latin typeface="Arial" panose="020B0604020202020204" pitchFamily="34" charset="0"/>
                <a:cs typeface="Arial" panose="020B0604020202020204" pitchFamily="34" charset="0"/>
              </a:rPr>
              <a:t>What is the synopsis of your report? </a:t>
            </a:r>
          </a:p>
          <a:p>
            <a:pPr marL="0" marR="0" lvl="0" indent="0" defTabSz="914400" rtl="0" eaLnBrk="0" fontAlgn="base" latinLnBrk="0" hangingPunct="0">
              <a:spcBef>
                <a:spcPct val="0"/>
              </a:spcBef>
              <a:spcAft>
                <a:spcPts val="600"/>
              </a:spcAft>
              <a:buClrTx/>
              <a:buSzTx/>
              <a:buNone/>
              <a:tabLst/>
            </a:pPr>
            <a:r>
              <a:rPr kumimoji="0" lang="en-US" altLang="fr-FR" sz="2000" b="0" i="0" u="none" strike="noStrike" cap="none" normalizeH="0" baseline="0" dirty="0">
                <a:ln>
                  <a:noFill/>
                </a:ln>
                <a:effectLst/>
                <a:latin typeface="Arial" panose="020B0604020202020204" pitchFamily="34" charset="0"/>
                <a:cs typeface="Arial" panose="020B0604020202020204" pitchFamily="34" charset="0"/>
              </a:rPr>
              <a:t>What are the questions you are  going to ask? </a:t>
            </a:r>
          </a:p>
          <a:p>
            <a:pPr marL="0" marR="0" lvl="0" indent="0" defTabSz="914400" rtl="0" eaLnBrk="0" fontAlgn="base" latinLnBrk="0" hangingPunct="0">
              <a:spcBef>
                <a:spcPct val="0"/>
              </a:spcBef>
              <a:spcAft>
                <a:spcPts val="600"/>
              </a:spcAft>
              <a:buClrTx/>
              <a:buSzTx/>
              <a:buNone/>
              <a:tabLst/>
            </a:pPr>
            <a:r>
              <a:rPr kumimoji="0" lang="en-US" altLang="fr-FR" sz="2000" b="0" i="0" u="none" strike="noStrike" cap="none" normalizeH="0" baseline="0" dirty="0">
                <a:ln>
                  <a:noFill/>
                </a:ln>
                <a:effectLst/>
                <a:latin typeface="Arial" panose="020B0604020202020204" pitchFamily="34" charset="0"/>
                <a:cs typeface="Arial" panose="020B0604020202020204" pitchFamily="34" charset="0"/>
              </a:rPr>
              <a:t>Have you done research on the subject</a:t>
            </a:r>
            <a:r>
              <a:rPr lang="en-US" altLang="fr-FR" sz="2000" dirty="0">
                <a:latin typeface="Arial" panose="020B0604020202020204" pitchFamily="34" charset="0"/>
                <a:cs typeface="Arial" panose="020B0604020202020204" pitchFamily="34" charset="0"/>
              </a:rPr>
              <a:t>? What are your findings?</a:t>
            </a:r>
          </a:p>
          <a:p>
            <a:pPr marL="0" marR="0" lvl="0" indent="0" defTabSz="914400" rtl="0" eaLnBrk="0" fontAlgn="base" latinLnBrk="0" hangingPunct="0">
              <a:spcBef>
                <a:spcPct val="0"/>
              </a:spcBef>
              <a:spcAft>
                <a:spcPts val="600"/>
              </a:spcAft>
              <a:buClrTx/>
              <a:buSzTx/>
              <a:buNone/>
              <a:tabLst/>
            </a:pPr>
            <a:r>
              <a:rPr kumimoji="0" lang="en-US" altLang="fr-FR" sz="2000" b="0" i="0" u="none" strike="noStrike" cap="none" normalizeH="0" baseline="0" dirty="0">
                <a:ln>
                  <a:noFill/>
                </a:ln>
                <a:effectLst/>
                <a:latin typeface="Arial" panose="020B0604020202020204" pitchFamily="34" charset="0"/>
                <a:cs typeface="Arial" panose="020B0604020202020204" pitchFamily="34" charset="0"/>
              </a:rPr>
              <a:t>Who will be the interviewees? </a:t>
            </a:r>
          </a:p>
          <a:p>
            <a:pPr marL="0" marR="0" lvl="0" indent="0" defTabSz="914400" rtl="0" eaLnBrk="0" fontAlgn="base" latinLnBrk="0" hangingPunct="0">
              <a:spcBef>
                <a:spcPct val="0"/>
              </a:spcBef>
              <a:spcAft>
                <a:spcPts val="600"/>
              </a:spcAft>
              <a:buClrTx/>
              <a:buSzTx/>
              <a:buNone/>
              <a:tabLst/>
            </a:pPr>
            <a:endParaRPr kumimoji="0" lang="en-US" altLang="fr-FR" sz="20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defTabSz="914400" rtl="0" eaLnBrk="0" fontAlgn="base" latinLnBrk="0" hangingPunct="0">
              <a:spcBef>
                <a:spcPct val="0"/>
              </a:spcBef>
              <a:spcAft>
                <a:spcPts val="600"/>
              </a:spcAft>
              <a:buClrTx/>
              <a:buSzTx/>
              <a:buNone/>
              <a:tabLst/>
            </a:pPr>
            <a:r>
              <a:rPr kumimoji="0" lang="en-US" altLang="fr-FR" sz="2000" b="1" i="0" u="none" strike="noStrike" cap="none" normalizeH="0" baseline="0" dirty="0">
                <a:ln>
                  <a:noFill/>
                </a:ln>
                <a:effectLst/>
                <a:latin typeface="Arial" panose="020B0604020202020204" pitchFamily="34" charset="0"/>
                <a:cs typeface="Arial" panose="020B0604020202020204" pitchFamily="34" charset="0"/>
              </a:rPr>
              <a:t>Organization</a:t>
            </a:r>
            <a:r>
              <a:rPr kumimoji="0" lang="en-US" altLang="fr-FR" sz="2000" b="0" i="0" u="none" strike="noStrike" cap="none" normalizeH="0" baseline="0" dirty="0">
                <a:ln>
                  <a:noFill/>
                </a:ln>
                <a:effectLst/>
                <a:latin typeface="Arial" panose="020B0604020202020204" pitchFamily="34" charset="0"/>
                <a:cs typeface="Arial" panose="020B0604020202020204" pitchFamily="34" charset="0"/>
              </a:rPr>
              <a:t>: </a:t>
            </a:r>
          </a:p>
          <a:p>
            <a:pPr marL="0" marR="0" lvl="0" indent="0" defTabSz="914400" rtl="0" eaLnBrk="0" fontAlgn="base" latinLnBrk="0" hangingPunct="0">
              <a:spcBef>
                <a:spcPct val="0"/>
              </a:spcBef>
              <a:spcAft>
                <a:spcPts val="600"/>
              </a:spcAft>
              <a:buClrTx/>
              <a:buSzTx/>
              <a:buNone/>
              <a:tabLst/>
            </a:pPr>
            <a:r>
              <a:rPr kumimoji="0" lang="en-US" altLang="fr-FR" sz="2000" b="0" i="0" u="none" strike="noStrike" cap="none" normalizeH="0" baseline="0" dirty="0">
                <a:ln>
                  <a:noFill/>
                </a:ln>
                <a:effectLst/>
                <a:latin typeface="Arial" panose="020B0604020202020204" pitchFamily="34" charset="0"/>
                <a:cs typeface="Arial" panose="020B0604020202020204" pitchFamily="34" charset="0"/>
              </a:rPr>
              <a:t>Who records the meetings?</a:t>
            </a:r>
          </a:p>
          <a:p>
            <a:pPr marL="0" marR="0" lvl="0" indent="0" defTabSz="914400" rtl="0" eaLnBrk="0" fontAlgn="base" latinLnBrk="0" hangingPunct="0">
              <a:spcBef>
                <a:spcPct val="0"/>
              </a:spcBef>
              <a:spcAft>
                <a:spcPts val="600"/>
              </a:spcAft>
              <a:buClrTx/>
              <a:buSzTx/>
              <a:buNone/>
              <a:tabLst/>
            </a:pPr>
            <a:r>
              <a:rPr kumimoji="0" lang="en-US" altLang="fr-FR" sz="2000" b="0" i="0" u="none" strike="noStrike" cap="none" normalizeH="0" baseline="0" dirty="0">
                <a:ln>
                  <a:noFill/>
                </a:ln>
                <a:effectLst/>
                <a:latin typeface="Arial" panose="020B0604020202020204" pitchFamily="34" charset="0"/>
                <a:cs typeface="Arial" panose="020B0604020202020204" pitchFamily="34" charset="0"/>
              </a:rPr>
              <a:t>Who edits the video?</a:t>
            </a:r>
          </a:p>
          <a:p>
            <a:pPr marL="0" marR="0" lvl="0" indent="0" defTabSz="914400" rtl="0" eaLnBrk="0" fontAlgn="base" latinLnBrk="0" hangingPunct="0">
              <a:spcBef>
                <a:spcPct val="0"/>
              </a:spcBef>
              <a:spcAft>
                <a:spcPts val="600"/>
              </a:spcAft>
              <a:buClrTx/>
              <a:buSzTx/>
              <a:buNone/>
              <a:tabLst/>
            </a:pPr>
            <a:r>
              <a:rPr lang="en-US" altLang="fr-FR" sz="2000" dirty="0">
                <a:latin typeface="Arial" panose="020B0604020202020204" pitchFamily="34" charset="0"/>
                <a:cs typeface="Arial" panose="020B0604020202020204" pitchFamily="34" charset="0"/>
              </a:rPr>
              <a:t>What is the role of every member of the team?</a:t>
            </a:r>
            <a:endParaRPr kumimoji="0" lang="en-US" altLang="fr-FR" sz="2000" b="0" i="0" u="none" strike="noStrike" cap="none" normalizeH="0" baseline="0" dirty="0">
              <a:ln>
                <a:noFill/>
              </a:ln>
              <a:effectLst/>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27" name="Rectangle 2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Isosceles Triangle 2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8805333" y="6356350"/>
            <a:ext cx="2743200" cy="365125"/>
          </a:xfrm>
        </p:spPr>
        <p:txBody>
          <a:bodyPr>
            <a:normAutofit/>
          </a:bodyPr>
          <a:lstStyle/>
          <a:p>
            <a:pPr>
              <a:spcAft>
                <a:spcPts val="600"/>
              </a:spcAft>
            </a:pPr>
            <a:fld id="{08119137-EB87-0B41-9000-5042675FFF69}" type="slidenum">
              <a:rPr lang="en-US">
                <a:solidFill>
                  <a:srgbClr val="FFFFFF"/>
                </a:solidFill>
              </a:rPr>
              <a:pPr>
                <a:spcAft>
                  <a:spcPts val="600"/>
                </a:spcAft>
              </a:pPr>
              <a:t>6</a:t>
            </a:fld>
            <a:endParaRPr lang="en-US">
              <a:solidFill>
                <a:srgbClr val="FFFFFF"/>
              </a:solidFill>
            </a:endParaRPr>
          </a:p>
        </p:txBody>
      </p:sp>
    </p:spTree>
    <p:extLst>
      <p:ext uri="{BB962C8B-B14F-4D97-AF65-F5344CB8AC3E}">
        <p14:creationId xmlns:p14="http://schemas.microsoft.com/office/powerpoint/2010/main" val="94473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amera lens">
            <a:extLst>
              <a:ext uri="{FF2B5EF4-FFF2-40B4-BE49-F238E27FC236}">
                <a16:creationId xmlns:a16="http://schemas.microsoft.com/office/drawing/2014/main" id="{4556540D-2453-4086-BAED-35C7B4ACAD16}"/>
              </a:ext>
            </a:extLst>
          </p:cNvPr>
          <p:cNvPicPr>
            <a:picLocks noChangeAspect="1"/>
          </p:cNvPicPr>
          <p:nvPr/>
        </p:nvPicPr>
        <p:blipFill rotWithShape="1">
          <a:blip r:embed="rId2"/>
          <a:srcRect t="5457" b="10273"/>
          <a:stretch/>
        </p:blipFill>
        <p:spPr>
          <a:xfrm>
            <a:off x="20" y="10"/>
            <a:ext cx="12191981" cy="6857990"/>
          </a:xfrm>
          <a:prstGeom prst="rect">
            <a:avLst/>
          </a:prstGeom>
        </p:spPr>
      </p:pic>
      <p:sp>
        <p:nvSpPr>
          <p:cNvPr id="24" name="Rectangle 2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1"/>
          <p:cNvSpPr>
            <a:spLocks noGrp="1" noChangeArrowheads="1"/>
          </p:cNvSpPr>
          <p:nvPr>
            <p:ph type="title"/>
          </p:nvPr>
        </p:nvSpPr>
        <p:spPr bwMode="auto">
          <a:xfrm>
            <a:off x="643467" y="321734"/>
            <a:ext cx="6891186" cy="1135737"/>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ct val="0"/>
              </a:spcAft>
              <a:buClrTx/>
              <a:buSzTx/>
              <a:buFontTx/>
              <a:buNone/>
              <a:tabLst/>
            </a:pPr>
            <a:r>
              <a:rPr kumimoji="0" lang="fr-FR" altLang="fr-FR" sz="2500" b="0" i="0" u="none" strike="noStrike" cap="none" normalizeH="0" baseline="0" dirty="0">
                <a:ln>
                  <a:noFill/>
                </a:ln>
                <a:effectLst/>
                <a:latin typeface="Garamond" panose="02020404030301010803" pitchFamily="18" charset="0"/>
                <a:cs typeface="Arial" panose="020B0604020202020204" pitchFamily="34" charset="0"/>
              </a:rPr>
              <a:t>How to film an </a:t>
            </a:r>
            <a:r>
              <a:rPr kumimoji="0" lang="fr-FR" altLang="fr-FR" sz="2500" b="0" i="0" u="none" strike="noStrike" cap="none" normalizeH="0" baseline="0" dirty="0" err="1">
                <a:ln>
                  <a:noFill/>
                </a:ln>
                <a:effectLst/>
                <a:latin typeface="Garamond" panose="02020404030301010803" pitchFamily="18" charset="0"/>
                <a:cs typeface="Arial" panose="020B0604020202020204" pitchFamily="34" charset="0"/>
              </a:rPr>
              <a:t>audiovisual</a:t>
            </a:r>
            <a:r>
              <a:rPr kumimoji="0" lang="fr-FR" altLang="fr-FR" sz="2500" b="0" i="0" u="none" strike="noStrike" cap="none" normalizeH="0" baseline="0" dirty="0">
                <a:ln>
                  <a:noFill/>
                </a:ln>
                <a:effectLst/>
                <a:latin typeface="Garamond" panose="02020404030301010803" pitchFamily="18" charset="0"/>
                <a:cs typeface="Arial" panose="020B0604020202020204" pitchFamily="34" charset="0"/>
              </a:rPr>
              <a:t> production</a:t>
            </a:r>
          </a:p>
          <a:p>
            <a:pPr marL="0" marR="0" lvl="0" indent="0" defTabSz="914400" rtl="0" eaLnBrk="0" fontAlgn="base" latinLnBrk="0" hangingPunct="0">
              <a:spcBef>
                <a:spcPct val="0"/>
              </a:spcBef>
              <a:spcAft>
                <a:spcPct val="0"/>
              </a:spcAft>
              <a:buClrTx/>
              <a:buSzTx/>
              <a:buFontTx/>
              <a:buNone/>
              <a:tabLst/>
            </a:pPr>
            <a:br>
              <a:rPr kumimoji="0" lang="fr-FR" altLang="fr-FR" sz="2500" b="0" i="0" u="none" strike="noStrike" cap="none" normalizeH="0" baseline="0" dirty="0">
                <a:ln>
                  <a:noFill/>
                </a:ln>
                <a:effectLst/>
                <a:latin typeface="Arial" panose="020B0604020202020204" pitchFamily="34" charset="0"/>
                <a:cs typeface="Arial" panose="020B0604020202020204" pitchFamily="34" charset="0"/>
              </a:rPr>
            </a:br>
            <a:endParaRPr kumimoji="0" lang="fr-FR" altLang="fr-FR" sz="2500" b="0" i="0" u="none" strike="noStrike" cap="none" normalizeH="0" baseline="0" dirty="0">
              <a:ln>
                <a:noFill/>
              </a:ln>
              <a:effectLst/>
              <a:latin typeface="Arial" panose="020B0604020202020204" pitchFamily="34" charset="0"/>
            </a:endParaRPr>
          </a:p>
        </p:txBody>
      </p:sp>
      <p:sp>
        <p:nvSpPr>
          <p:cNvPr id="6" name="Rectangle 2"/>
          <p:cNvSpPr>
            <a:spLocks noGrp="1" noChangeArrowheads="1"/>
          </p:cNvSpPr>
          <p:nvPr>
            <p:ph idx="1"/>
          </p:nvPr>
        </p:nvSpPr>
        <p:spPr bwMode="auto">
          <a:xfrm>
            <a:off x="643467" y="1252025"/>
            <a:ext cx="6891187" cy="4924938"/>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17457" rIns="0" bIns="-17457" numCol="1"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2000" b="1" i="0" u="none" strike="noStrike" cap="none" normalizeH="0" baseline="0" dirty="0">
                <a:ln>
                  <a:noFill/>
                </a:ln>
                <a:solidFill>
                  <a:srgbClr val="202124"/>
                </a:solidFill>
                <a:effectLst/>
                <a:latin typeface="Garamond" panose="02020404030301010803" pitchFamily="18" charset="0"/>
              </a:rPr>
              <a:t>2</a:t>
            </a:r>
            <a:r>
              <a:rPr kumimoji="0" lang="en-US" altLang="fr-FR" sz="2000" b="1" i="0" u="none" strike="noStrike" cap="none" normalizeH="0" baseline="0" dirty="0">
                <a:ln>
                  <a:noFill/>
                </a:ln>
                <a:solidFill>
                  <a:srgbClr val="202124"/>
                </a:solidFill>
                <a:effectLst/>
                <a:latin typeface="Arial" panose="020B0604020202020204" pitchFamily="34" charset="0"/>
                <a:cs typeface="Arial" panose="020B0604020202020204" pitchFamily="34" charset="0"/>
              </a:rPr>
              <a:t>. THE SHOOT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fr-FR" sz="2000" b="1" dirty="0">
              <a:solidFill>
                <a:srgbClr val="202124"/>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2000" b="1" i="0" u="none" strike="noStrike" cap="none" normalizeH="0" baseline="0" dirty="0">
                <a:ln>
                  <a:noFill/>
                </a:ln>
                <a:solidFill>
                  <a:srgbClr val="202124"/>
                </a:solidFill>
                <a:effectLst/>
                <a:latin typeface="Arial" panose="020B0604020202020204" pitchFamily="34" charset="0"/>
                <a:cs typeface="Arial" panose="020B0604020202020204" pitchFamily="34" charset="0"/>
              </a:rPr>
              <a:t>Organization: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fr-FR" sz="2000" b="1" i="0" u="none" strike="noStrike" cap="none" normalizeH="0" baseline="0" dirty="0">
              <a:ln>
                <a:noFill/>
              </a:ln>
              <a:solidFill>
                <a:srgbClr val="202124"/>
              </a:solidFill>
              <a:effectLst/>
              <a:latin typeface="Arial" panose="020B0604020202020204" pitchFamily="34" charset="0"/>
              <a:cs typeface="Arial" panose="020B0604020202020204" pitchFamily="34" charset="0"/>
            </a:endParaRPr>
          </a:p>
          <a:p>
            <a:pPr eaLnBrk="0" fontAlgn="base" hangingPunct="0">
              <a:lnSpc>
                <a:spcPct val="100000"/>
              </a:lnSpc>
              <a:spcBef>
                <a:spcPct val="0"/>
              </a:spcBef>
              <a:spcAft>
                <a:spcPct val="0"/>
              </a:spcAft>
            </a:pPr>
            <a:r>
              <a:rPr kumimoji="0" lang="en-US" altLang="fr-FR" sz="20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t>Technicians set up the equipment. </a:t>
            </a:r>
          </a:p>
          <a:p>
            <a:pPr eaLnBrk="0" fontAlgn="base" hangingPunct="0">
              <a:lnSpc>
                <a:spcPct val="100000"/>
              </a:lnSpc>
              <a:spcBef>
                <a:spcPct val="0"/>
              </a:spcBef>
              <a:spcAft>
                <a:spcPct val="0"/>
              </a:spcAft>
            </a:pPr>
            <a:r>
              <a:rPr lang="en-US" altLang="fr-FR" sz="2000" dirty="0">
                <a:solidFill>
                  <a:srgbClr val="202124"/>
                </a:solidFill>
                <a:latin typeface="Arial" panose="020B0604020202020204" pitchFamily="34" charset="0"/>
                <a:cs typeface="Arial" panose="020B0604020202020204" pitchFamily="34" charset="0"/>
              </a:rPr>
              <a:t>T</a:t>
            </a:r>
            <a:r>
              <a:rPr kumimoji="0" lang="en-US" altLang="fr-FR" sz="20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t>he reporter prepares the guest, discusses how the interview will proceed.</a:t>
            </a:r>
          </a:p>
          <a:p>
            <a:pPr eaLnBrk="0" fontAlgn="base" hangingPunct="0">
              <a:lnSpc>
                <a:spcPct val="100000"/>
              </a:lnSpc>
              <a:spcBef>
                <a:spcPct val="0"/>
              </a:spcBef>
              <a:spcAft>
                <a:spcPct val="0"/>
              </a:spcAft>
            </a:pPr>
            <a:r>
              <a:rPr kumimoji="0" lang="en-US" altLang="fr-FR" sz="20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t>The cameraman frames the interview.</a:t>
            </a:r>
          </a:p>
          <a:p>
            <a:pPr marL="0" indent="0" eaLnBrk="0" fontAlgn="base" hangingPunct="0">
              <a:lnSpc>
                <a:spcPct val="100000"/>
              </a:lnSpc>
              <a:spcBef>
                <a:spcPct val="0"/>
              </a:spcBef>
              <a:spcAft>
                <a:spcPct val="0"/>
              </a:spcAft>
              <a:buNone/>
            </a:pPr>
            <a:endParaRPr kumimoji="0" lang="en-US" altLang="fr-FR" sz="2000" b="0" i="0" u="none" strike="noStrike" cap="none" normalizeH="0" baseline="0" dirty="0">
              <a:ln>
                <a:noFill/>
              </a:ln>
              <a:solidFill>
                <a:srgbClr val="202124"/>
              </a:solidFill>
              <a:effectLst/>
              <a:latin typeface="Arial" panose="020B0604020202020204" pitchFamily="34" charset="0"/>
              <a:cs typeface="Arial" panose="020B0604020202020204" pitchFamily="34" charset="0"/>
            </a:endParaRPr>
          </a:p>
          <a:p>
            <a:pPr marL="0" indent="0" eaLnBrk="0" fontAlgn="base" hangingPunct="0">
              <a:lnSpc>
                <a:spcPct val="100000"/>
              </a:lnSpc>
              <a:spcBef>
                <a:spcPct val="0"/>
              </a:spcBef>
              <a:spcAft>
                <a:spcPct val="0"/>
              </a:spcAft>
              <a:buNone/>
            </a:pPr>
            <a:r>
              <a:rPr kumimoji="0" lang="en-US" altLang="fr-FR" sz="20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t>Make sure </a:t>
            </a:r>
            <a:r>
              <a:rPr lang="en-US" altLang="fr-FR" sz="2000" dirty="0">
                <a:solidFill>
                  <a:srgbClr val="202124"/>
                </a:solidFill>
                <a:latin typeface="Arial" panose="020B0604020202020204" pitchFamily="34" charset="0"/>
                <a:cs typeface="Arial" panose="020B0604020202020204" pitchFamily="34" charset="0"/>
              </a:rPr>
              <a:t>that </a:t>
            </a:r>
            <a:r>
              <a:rPr kumimoji="0" lang="en-US" altLang="fr-FR" sz="20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t>phones are turned off!</a:t>
            </a:r>
            <a:endParaRPr lang="en-US" altLang="fr-FR" sz="2000" dirty="0">
              <a:solidFill>
                <a:srgbClr val="202124"/>
              </a:solidFill>
              <a:latin typeface="Arial" panose="020B0604020202020204" pitchFamily="34" charset="0"/>
              <a:cs typeface="Arial" panose="020B0604020202020204" pitchFamily="34" charset="0"/>
            </a:endParaRPr>
          </a:p>
          <a:p>
            <a:pPr marL="0" indent="0" eaLnBrk="0" fontAlgn="base" hangingPunct="0">
              <a:lnSpc>
                <a:spcPct val="100000"/>
              </a:lnSpc>
              <a:spcBef>
                <a:spcPct val="0"/>
              </a:spcBef>
              <a:spcAft>
                <a:spcPct val="0"/>
              </a:spcAft>
              <a:buNone/>
            </a:pPr>
            <a:endParaRPr kumimoji="0" lang="en-US" altLang="fr-FR" sz="2000" b="0" i="0" u="none" strike="noStrike" cap="none" normalizeH="0" baseline="0" dirty="0">
              <a:ln>
                <a:noFill/>
              </a:ln>
              <a:solidFill>
                <a:srgbClr val="202124"/>
              </a:solidFill>
              <a:effectLst/>
              <a:latin typeface="Arial" panose="020B0604020202020204" pitchFamily="34" charset="0"/>
              <a:cs typeface="Arial" panose="020B0604020202020204" pitchFamily="34" charset="0"/>
            </a:endParaRPr>
          </a:p>
          <a:p>
            <a:pPr marL="0" indent="0" eaLnBrk="0" fontAlgn="base" hangingPunct="0">
              <a:lnSpc>
                <a:spcPct val="100000"/>
              </a:lnSpc>
              <a:spcBef>
                <a:spcPct val="0"/>
              </a:spcBef>
              <a:spcAft>
                <a:spcPct val="0"/>
              </a:spcAft>
              <a:buNone/>
            </a:pPr>
            <a:r>
              <a:rPr lang="en-US" altLang="fr-FR" sz="2000" dirty="0">
                <a:solidFill>
                  <a:srgbClr val="202124"/>
                </a:solidFill>
                <a:latin typeface="Arial" panose="020B0604020202020204" pitchFamily="34" charset="0"/>
                <a:cs typeface="Arial" panose="020B0604020202020204" pitchFamily="34" charset="0"/>
              </a:rPr>
              <a:t>Check the recording at the end!</a:t>
            </a:r>
            <a:endParaRPr kumimoji="0" lang="en-US" altLang="fr-FR" sz="2000" b="0" i="0" u="none" strike="noStrike" cap="none" normalizeH="0" baseline="0" dirty="0">
              <a:ln>
                <a:noFill/>
              </a:ln>
              <a:solidFill>
                <a:srgbClr val="202124"/>
              </a:solidFill>
              <a:effectLst/>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27" name="Rectangle 2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Isosceles Triangle 2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8805333" y="6356350"/>
            <a:ext cx="2743200" cy="365125"/>
          </a:xfrm>
        </p:spPr>
        <p:txBody>
          <a:bodyPr>
            <a:normAutofit/>
          </a:bodyPr>
          <a:lstStyle/>
          <a:p>
            <a:pPr>
              <a:spcAft>
                <a:spcPts val="600"/>
              </a:spcAft>
            </a:pPr>
            <a:fld id="{08119137-EB87-0B41-9000-5042675FFF69}" type="slidenum">
              <a:rPr lang="en-US">
                <a:solidFill>
                  <a:srgbClr val="FFFFFF"/>
                </a:solidFill>
              </a:rPr>
              <a:pPr>
                <a:spcAft>
                  <a:spcPts val="600"/>
                </a:spcAft>
              </a:pPr>
              <a:t>7</a:t>
            </a:fld>
            <a:endParaRPr lang="en-US">
              <a:solidFill>
                <a:srgbClr val="FFFFFF"/>
              </a:solidFill>
            </a:endParaRPr>
          </a:p>
        </p:txBody>
      </p:sp>
    </p:spTree>
    <p:extLst>
      <p:ext uri="{BB962C8B-B14F-4D97-AF65-F5344CB8AC3E}">
        <p14:creationId xmlns:p14="http://schemas.microsoft.com/office/powerpoint/2010/main" val="4270069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Camera lens close up">
            <a:extLst>
              <a:ext uri="{FF2B5EF4-FFF2-40B4-BE49-F238E27FC236}">
                <a16:creationId xmlns:a16="http://schemas.microsoft.com/office/drawing/2014/main" id="{BE2852D3-5D22-4AAF-8476-A166E32F71CE}"/>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39DE29BE-A6F1-42D6-A649-9988E606A711}"/>
              </a:ext>
            </a:extLst>
          </p:cNvPr>
          <p:cNvSpPr>
            <a:spLocks noGrp="1"/>
          </p:cNvSpPr>
          <p:nvPr>
            <p:ph type="ctrTitle"/>
          </p:nvPr>
        </p:nvSpPr>
        <p:spPr>
          <a:xfrm>
            <a:off x="8022021" y="3231931"/>
            <a:ext cx="3852041" cy="1834056"/>
          </a:xfrm>
        </p:spPr>
        <p:txBody>
          <a:bodyPr>
            <a:normAutofit/>
          </a:bodyPr>
          <a:lstStyle/>
          <a:p>
            <a:r>
              <a:rPr lang="en-US" sz="4000" dirty="0"/>
              <a:t>Camera shots</a:t>
            </a:r>
            <a:br>
              <a:rPr lang="en-US" sz="4000" dirty="0"/>
            </a:br>
            <a:endParaRPr lang="en-US" sz="4000" dirty="0"/>
          </a:p>
        </p:txBody>
      </p:sp>
      <p:sp>
        <p:nvSpPr>
          <p:cNvPr id="3" name="Subtitle 2">
            <a:extLst>
              <a:ext uri="{FF2B5EF4-FFF2-40B4-BE49-F238E27FC236}">
                <a16:creationId xmlns:a16="http://schemas.microsoft.com/office/drawing/2014/main" id="{B3D77954-7CB9-4389-B61A-DDB1419B0030}"/>
              </a:ext>
            </a:extLst>
          </p:cNvPr>
          <p:cNvSpPr>
            <a:spLocks noGrp="1"/>
          </p:cNvSpPr>
          <p:nvPr>
            <p:ph type="subTitle" idx="1"/>
          </p:nvPr>
        </p:nvSpPr>
        <p:spPr>
          <a:xfrm>
            <a:off x="7782910" y="5242675"/>
            <a:ext cx="4330262" cy="683284"/>
          </a:xfrm>
        </p:spPr>
        <p:txBody>
          <a:bodyPr>
            <a:normAutofit/>
          </a:bodyPr>
          <a:lstStyle/>
          <a:p>
            <a:endParaRPr lang="en-US" sz="2000"/>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02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205" name="Rectangle 143">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2"/>
          <p:cNvSpPr>
            <a:spLocks noGrp="1" noChangeArrowheads="1"/>
          </p:cNvSpPr>
          <p:nvPr>
            <p:ph type="title"/>
          </p:nvPr>
        </p:nvSpPr>
        <p:spPr bwMode="auto">
          <a:xfrm>
            <a:off x="9093496" y="618681"/>
            <a:ext cx="2613872" cy="4794567"/>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fontAlgn="base">
              <a:spcAft>
                <a:spcPct val="0"/>
              </a:spcAft>
              <a:buClrTx/>
              <a:buSzTx/>
              <a:tabLst/>
            </a:pPr>
            <a:r>
              <a:rPr kumimoji="0" lang="en-US" altLang="fr-FR" sz="2500" b="0" i="0" u="none" strike="noStrike" cap="none" normalizeH="0" baseline="0" dirty="0">
                <a:ln>
                  <a:noFill/>
                </a:ln>
                <a:solidFill>
                  <a:srgbClr val="FFFFFF"/>
                </a:solidFill>
                <a:effectLst/>
              </a:rPr>
              <a:t>GENERAL SHOT situates the action and shows all the protagonists in their context. </a:t>
            </a:r>
            <a:br>
              <a:rPr kumimoji="0" lang="en-US" altLang="fr-FR" sz="2500" b="0" i="0" u="none" strike="noStrike" cap="none" normalizeH="0" baseline="0" dirty="0">
                <a:ln>
                  <a:noFill/>
                </a:ln>
                <a:solidFill>
                  <a:srgbClr val="FFFFFF"/>
                </a:solidFill>
                <a:effectLst/>
              </a:rPr>
            </a:br>
            <a:r>
              <a:rPr kumimoji="0" lang="en-US" altLang="fr-FR" sz="2500" b="0" i="0" u="none" strike="noStrike" cap="none" normalizeH="0" baseline="0" dirty="0">
                <a:ln>
                  <a:noFill/>
                </a:ln>
                <a:solidFill>
                  <a:srgbClr val="FFFFFF"/>
                </a:solidFill>
                <a:effectLst/>
              </a:rPr>
              <a:t>This shot must last long enough for the viewer to be able to assimilate the information that the </a:t>
            </a:r>
            <a:br>
              <a:rPr kumimoji="0" lang="en-US" altLang="fr-FR" sz="2500" b="0" i="0" u="none" strike="noStrike" cap="none" normalizeH="0" baseline="0" dirty="0">
                <a:ln>
                  <a:noFill/>
                </a:ln>
                <a:solidFill>
                  <a:srgbClr val="FFFFFF"/>
                </a:solidFill>
                <a:effectLst/>
              </a:rPr>
            </a:br>
            <a:r>
              <a:rPr kumimoji="0" lang="en-US" altLang="fr-FR" sz="2500" b="0" i="0" u="none" strike="noStrike" cap="none" normalizeH="0" baseline="0" dirty="0">
                <a:ln>
                  <a:noFill/>
                </a:ln>
                <a:solidFill>
                  <a:srgbClr val="FFFFFF"/>
                </a:solidFill>
                <a:effectLst/>
              </a:rPr>
              <a:t>director wanted to give. </a:t>
            </a:r>
          </a:p>
        </p:txBody>
      </p:sp>
      <p:sp>
        <p:nvSpPr>
          <p:cNvPr id="8206"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03" name="Picture 11" descr="Plan d'ensemble.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851" r="11973"/>
          <a:stretch/>
        </p:blipFill>
        <p:spPr bwMode="auto">
          <a:xfrm>
            <a:off x="976251" y="942538"/>
            <a:ext cx="7163222" cy="4808332"/>
          </a:xfrm>
          <a:prstGeom prst="rect">
            <a:avLst/>
          </a:prstGeom>
          <a:solidFill>
            <a:srgbClr val="F8F9FA"/>
          </a:solidFill>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fld id="{08119137-EB87-0B41-9000-5042675FFF69}" type="slidenum">
              <a:rPr lang="en-US" smtClean="0">
                <a:solidFill>
                  <a:srgbClr val="FFFFFF"/>
                </a:solidFill>
              </a:rPr>
              <a:pPr defTabSz="457200">
                <a:spcAft>
                  <a:spcPts val="600"/>
                </a:spcAft>
              </a:pPr>
              <a:t>9</a:t>
            </a:fld>
            <a:endParaRPr lang="en-US">
              <a:solidFill>
                <a:srgbClr val="FFFFFF"/>
              </a:solidFill>
            </a:endParaRPr>
          </a:p>
        </p:txBody>
      </p:sp>
    </p:spTree>
    <p:extLst>
      <p:ext uri="{BB962C8B-B14F-4D97-AF65-F5344CB8AC3E}">
        <p14:creationId xmlns:p14="http://schemas.microsoft.com/office/powerpoint/2010/main" val="3180031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306EC0984FBE4ABB166718542698F8" ma:contentTypeVersion="2" ma:contentTypeDescription="Create a new document." ma:contentTypeScope="" ma:versionID="968bf1215320562db8cf41d6836b3afc">
  <xsd:schema xmlns:xsd="http://www.w3.org/2001/XMLSchema" xmlns:xs="http://www.w3.org/2001/XMLSchema" xmlns:p="http://schemas.microsoft.com/office/2006/metadata/properties" xmlns:ns2="047ab32d-1fbe-4b65-bb03-9c76008b6308" targetNamespace="http://schemas.microsoft.com/office/2006/metadata/properties" ma:root="true" ma:fieldsID="19ecf883477fa29dfda8bf1b30b2921c" ns2:_="">
    <xsd:import namespace="047ab32d-1fbe-4b65-bb03-9c76008b630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7ab32d-1fbe-4b65-bb03-9c76008b63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F54264-9E9B-4066-9CC2-BF4FE7AC50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7ab32d-1fbe-4b65-bb03-9c76008b63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A22159-F15B-4BF0-97B6-31282AABC67E}">
  <ds:schemaRefs>
    <ds:schemaRef ds:uri="http://schemas.microsoft.com/sharepoint/v3/contenttype/forms"/>
  </ds:schemaRefs>
</ds:datastoreItem>
</file>

<file path=customXml/itemProps3.xml><?xml version="1.0" encoding="utf-8"?>
<ds:datastoreItem xmlns:ds="http://schemas.openxmlformats.org/officeDocument/2006/customXml" ds:itemID="{AA7E5BB9-7F90-4C34-B47A-EDB482B78027}">
  <ds:schemaRefs>
    <ds:schemaRef ds:uri="http://schemas.microsoft.com/office/2006/metadata/properties"/>
    <ds:schemaRef ds:uri="http://www.w3.org/2000/xmln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7637</TotalTime>
  <Words>1001</Words>
  <Application>Microsoft Office PowerPoint</Application>
  <PresentationFormat>Widescreen</PresentationFormat>
  <Paragraphs>152</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 </vt:lpstr>
      <vt:lpstr>PowerPoint Presentation</vt:lpstr>
      <vt:lpstr>What is a reportage? </vt:lpstr>
      <vt:lpstr>PowerPoint Presentation</vt:lpstr>
      <vt:lpstr>How to film an audiovisual production  </vt:lpstr>
      <vt:lpstr>How to film an audiovisual production  </vt:lpstr>
      <vt:lpstr>Camera shots </vt:lpstr>
      <vt:lpstr>GENERAL SHOT situates the action and shows all the protagonists in their context.  This shot must last long enough for the viewer to be able to assimilate the information that the  director wanted to give. </vt:lpstr>
      <vt:lpstr>PowerPoint Presentation</vt:lpstr>
      <vt:lpstr>  AMERICAN SHOT frames the characters mid-thigh.   It brings the viewer even closer to the characters.   The American plan was so named because it is the typical plan of American films of the years 1930-1940.  </vt:lpstr>
      <vt:lpstr>SIZE CLOSING SHOT frames the characters at the waist.   It accentuates the intimacy; it  allows viewers to read the psychological reactions.   The duration of this plan depends on the dialogue and the action in progress. </vt:lpstr>
      <vt:lpstr>CLOSE-UP CHEST has the same functions as the close-up waist, emphasizing a little more the features of the character's face. </vt:lpstr>
      <vt:lpstr>PowerPoint Presentation</vt:lpstr>
      <vt:lpstr>Camera movements </vt:lpstr>
      <vt:lpstr>PowerPoint Presentation</vt:lpstr>
      <vt:lpstr>PowerPoint Presentation</vt:lpstr>
      <vt:lpstr>PowerPoint Presentation</vt:lpstr>
      <vt:lpstr>PowerPoint Presentation</vt:lpstr>
      <vt:lpstr>PowerPoint Presentation</vt:lpstr>
      <vt:lpstr>How to film an audiovisual production  </vt:lpstr>
      <vt:lpstr>PowerPoint Presentation</vt:lpstr>
      <vt:lpstr>Schools and well being</vt:lpstr>
      <vt:lpstr>    Make a reportage </vt:lpstr>
      <vt:lpstr>Notes and 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hereaiciqui@mail.com</cp:lastModifiedBy>
  <cp:revision>153</cp:revision>
  <dcterms:created xsi:type="dcterms:W3CDTF">2018-05-20T12:27:59Z</dcterms:created>
  <dcterms:modified xsi:type="dcterms:W3CDTF">2021-10-11T10:05:13Z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0x010100A9306EC0984FBE4ABB166718542698F8</vt:lpwstr>
  </property>
</Properties>
</file>